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66" r:id="rId2"/>
    <p:sldId id="258" r:id="rId3"/>
    <p:sldId id="268" r:id="rId4"/>
    <p:sldId id="275" r:id="rId5"/>
    <p:sldId id="276" r:id="rId6"/>
    <p:sldId id="277" r:id="rId7"/>
    <p:sldId id="278" r:id="rId8"/>
    <p:sldId id="261" r:id="rId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järvi Petra" initials="AP" lastIdx="3" clrIdx="0">
    <p:extLst>
      <p:ext uri="{19B8F6BF-5375-455C-9EA6-DF929625EA0E}">
        <p15:presenceInfo xmlns:p15="http://schemas.microsoft.com/office/powerpoint/2012/main" userId="S-1-5-21-2163523487-928157864-1896166093-190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15" autoAdjust="0"/>
    <p:restoredTop sz="94660"/>
  </p:normalViewPr>
  <p:slideViewPr>
    <p:cSldViewPr snapToGrid="0">
      <p:cViewPr varScale="1">
        <p:scale>
          <a:sx n="87" d="100"/>
          <a:sy n="87" d="100"/>
        </p:scale>
        <p:origin x="1566" y="90"/>
      </p:cViewPr>
      <p:guideLst/>
    </p:cSldViewPr>
  </p:slideViewPr>
  <p:notesTextViewPr>
    <p:cViewPr>
      <p:scale>
        <a:sx n="1" d="1"/>
        <a:sy n="1" d="1"/>
      </p:scale>
      <p:origin x="0" y="-66"/>
    </p:cViewPr>
  </p:notesTextViewPr>
  <p:notesViewPr>
    <p:cSldViewPr snapToGrid="0">
      <p:cViewPr varScale="1">
        <p:scale>
          <a:sx n="85" d="100"/>
          <a:sy n="85" d="100"/>
        </p:scale>
        <p:origin x="316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dirty="0"/>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24DD15-4E8A-4E02-BC36-718F7A542A01}" type="datetimeFigureOut">
              <a:rPr lang="fi-FI" smtClean="0"/>
              <a:t>8.4.2016</a:t>
            </a:fld>
            <a:endParaRPr lang="fi-FI" dirty="0"/>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dirty="0"/>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2EEECB-BA31-4A0E-9177-2AE7F3BC35E1}" type="slidenum">
              <a:rPr lang="fi-FI" smtClean="0"/>
              <a:t>‹#›</a:t>
            </a:fld>
            <a:endParaRPr lang="fi-FI" dirty="0"/>
          </a:p>
        </p:txBody>
      </p:sp>
    </p:spTree>
    <p:extLst>
      <p:ext uri="{BB962C8B-B14F-4D97-AF65-F5344CB8AC3E}">
        <p14:creationId xmlns:p14="http://schemas.microsoft.com/office/powerpoint/2010/main" val="1139053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4C1EDF-E36D-4906-BAF2-B3C5B2A43898}" type="datetimeFigureOut">
              <a:rPr lang="fi-FI" smtClean="0"/>
              <a:t>8.4.2016</a:t>
            </a:fld>
            <a:endParaRPr lang="fi-FI"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i-FI"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FC4C4D-05D6-4F7C-9CC6-A14BD24F0D92}" type="slidenum">
              <a:rPr lang="fi-FI" smtClean="0"/>
              <a:t>‹#›</a:t>
            </a:fld>
            <a:endParaRPr lang="fi-FI" dirty="0"/>
          </a:p>
        </p:txBody>
      </p:sp>
    </p:spTree>
    <p:extLst>
      <p:ext uri="{BB962C8B-B14F-4D97-AF65-F5344CB8AC3E}">
        <p14:creationId xmlns:p14="http://schemas.microsoft.com/office/powerpoint/2010/main" val="568414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i-FI" dirty="0" smtClean="0"/>
              <a:t>Nämä</a:t>
            </a:r>
            <a:r>
              <a:rPr lang="fi-FI" baseline="0" dirty="0" smtClean="0"/>
              <a:t> otsikot ovat kolmen kuukauden sisällä olleet lehdissä. Meissä SPR ja Vapepa ihmisissä ne aiheuttavat pienen toiminnan kipinän ja alamme pohtimaan miten tilanteeseen on reagoitu, onko joku kaveri mahdollisesti ollut mukana auttamassa jne. Suuressa yleisössä ensimmäinen reaktio on usein pelästys ja huokaus, ettei onneksi koskettanut itseä tai läheisiä ja usein mieleen jää kytemään ajatus ”mitä jos tämä koskettaisikin minua tai läheisiäni?”. Siksi me harjoittelemme ja haluamme olla valmiita reagoimaan ja auttamaan kun pyyntö tulee sekä tässä harjoituksessa tukemaan nuorten ja perheiden valmiuksia niin yksilö- kuin yhteisötasollakin.  </a:t>
            </a:r>
            <a:endParaRPr lang="fi-FI" dirty="0"/>
          </a:p>
        </p:txBody>
      </p:sp>
      <p:sp>
        <p:nvSpPr>
          <p:cNvPr id="4" name="Slide Number Placeholder 3"/>
          <p:cNvSpPr>
            <a:spLocks noGrp="1"/>
          </p:cNvSpPr>
          <p:nvPr>
            <p:ph type="sldNum" sz="quarter" idx="10"/>
          </p:nvPr>
        </p:nvSpPr>
        <p:spPr/>
        <p:txBody>
          <a:bodyPr/>
          <a:lstStyle/>
          <a:p>
            <a:fld id="{C1FC4C4D-05D6-4F7C-9CC6-A14BD24F0D92}" type="slidenum">
              <a:rPr lang="fi-FI" smtClean="0"/>
              <a:t>1</a:t>
            </a:fld>
            <a:endParaRPr lang="fi-FI" dirty="0"/>
          </a:p>
        </p:txBody>
      </p:sp>
    </p:spTree>
    <p:extLst>
      <p:ext uri="{BB962C8B-B14F-4D97-AF65-F5344CB8AC3E}">
        <p14:creationId xmlns:p14="http://schemas.microsoft.com/office/powerpoint/2010/main" val="2884480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i-FI" dirty="0" smtClean="0"/>
              <a:t>Äkkilähtö vahvistaa sitä</a:t>
            </a:r>
            <a:r>
              <a:rPr lang="fi-FI" baseline="0" dirty="0" smtClean="0"/>
              <a:t> valmiutta, johon olemme sitoutuneet. Pelkkä paperilla oleva valmius ei riitä, vaan valmiuden ylläpito vaatii harjoittelua ja valmiussuunnitelman päivittämistä.</a:t>
            </a:r>
          </a:p>
          <a:p>
            <a:r>
              <a:rPr lang="fi-FI" baseline="0" dirty="0" smtClean="0"/>
              <a:t>Nuorten ja perheiden valmiuksien tukemista tapahtuu silloin, kun voimme tarjota heille tietoa, ajatuksia ja erityisesti kokemuksia valmiudesta. </a:t>
            </a:r>
            <a:endParaRPr lang="fi-FI" dirty="0"/>
          </a:p>
        </p:txBody>
      </p:sp>
      <p:sp>
        <p:nvSpPr>
          <p:cNvPr id="4" name="Slide Number Placeholder 3"/>
          <p:cNvSpPr>
            <a:spLocks noGrp="1"/>
          </p:cNvSpPr>
          <p:nvPr>
            <p:ph type="sldNum" sz="quarter" idx="10"/>
          </p:nvPr>
        </p:nvSpPr>
        <p:spPr/>
        <p:txBody>
          <a:bodyPr/>
          <a:lstStyle/>
          <a:p>
            <a:fld id="{C1FC4C4D-05D6-4F7C-9CC6-A14BD24F0D92}" type="slidenum">
              <a:rPr lang="fi-FI" smtClean="0"/>
              <a:t>2</a:t>
            </a:fld>
            <a:endParaRPr lang="fi-FI" dirty="0"/>
          </a:p>
        </p:txBody>
      </p:sp>
    </p:spTree>
    <p:extLst>
      <p:ext uri="{BB962C8B-B14F-4D97-AF65-F5344CB8AC3E}">
        <p14:creationId xmlns:p14="http://schemas.microsoft.com/office/powerpoint/2010/main" val="3322367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i-FI" dirty="0" smtClean="0"/>
              <a:t>Kuten sanottu, ensisijaisesti</a:t>
            </a:r>
            <a:r>
              <a:rPr lang="fi-FI" baseline="0" dirty="0" smtClean="0"/>
              <a:t> toivotaan yhteistyötahoksi yläkoulua, mutta myös muita vaihtoehtoja on jo osastojen sisällä löydetty, esim. yksi ikäluokka yläkoulusta, nuorisoseura, urheiluseura, VPK jne. </a:t>
            </a:r>
            <a:endParaRPr lang="fi-FI" dirty="0"/>
          </a:p>
        </p:txBody>
      </p:sp>
      <p:sp>
        <p:nvSpPr>
          <p:cNvPr id="4" name="Slide Number Placeholder 3"/>
          <p:cNvSpPr>
            <a:spLocks noGrp="1"/>
          </p:cNvSpPr>
          <p:nvPr>
            <p:ph type="sldNum" sz="quarter" idx="10"/>
          </p:nvPr>
        </p:nvSpPr>
        <p:spPr/>
        <p:txBody>
          <a:bodyPr/>
          <a:lstStyle/>
          <a:p>
            <a:fld id="{C1FC4C4D-05D6-4F7C-9CC6-A14BD24F0D92}" type="slidenum">
              <a:rPr lang="fi-FI" smtClean="0"/>
              <a:t>3</a:t>
            </a:fld>
            <a:endParaRPr lang="fi-FI" dirty="0"/>
          </a:p>
        </p:txBody>
      </p:sp>
    </p:spTree>
    <p:extLst>
      <p:ext uri="{BB962C8B-B14F-4D97-AF65-F5344CB8AC3E}">
        <p14:creationId xmlns:p14="http://schemas.microsoft.com/office/powerpoint/2010/main" val="822046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i-FI" dirty="0" smtClean="0"/>
              <a:t>Kuten sanottu, ensisijaisesti</a:t>
            </a:r>
            <a:r>
              <a:rPr lang="fi-FI" baseline="0" dirty="0" smtClean="0"/>
              <a:t> toivotaan yhteistyötahoksi yläkoulua, mutta myös muita vaihtoehtoja on jo osastojen sisällä löydetty, esim. yksi ikäluokka yläkoulusta, nuorisoseura, urheiluseura, VPK jne. </a:t>
            </a:r>
            <a:endParaRPr lang="fi-FI" dirty="0"/>
          </a:p>
        </p:txBody>
      </p:sp>
      <p:sp>
        <p:nvSpPr>
          <p:cNvPr id="4" name="Slide Number Placeholder 3"/>
          <p:cNvSpPr>
            <a:spLocks noGrp="1"/>
          </p:cNvSpPr>
          <p:nvPr>
            <p:ph type="sldNum" sz="quarter" idx="10"/>
          </p:nvPr>
        </p:nvSpPr>
        <p:spPr/>
        <p:txBody>
          <a:bodyPr/>
          <a:lstStyle/>
          <a:p>
            <a:fld id="{C1FC4C4D-05D6-4F7C-9CC6-A14BD24F0D92}" type="slidenum">
              <a:rPr lang="fi-FI" smtClean="0"/>
              <a:t>4</a:t>
            </a:fld>
            <a:endParaRPr lang="fi-FI" dirty="0"/>
          </a:p>
        </p:txBody>
      </p:sp>
    </p:spTree>
    <p:extLst>
      <p:ext uri="{BB962C8B-B14F-4D97-AF65-F5344CB8AC3E}">
        <p14:creationId xmlns:p14="http://schemas.microsoft.com/office/powerpoint/2010/main" val="1004941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i-FI" dirty="0" smtClean="0"/>
              <a:t>Kuten sanottu, ensisijaisesti</a:t>
            </a:r>
            <a:r>
              <a:rPr lang="fi-FI" baseline="0" dirty="0" smtClean="0"/>
              <a:t> toivotaan yhteistyötahoksi yläkoulua, mutta myös muita vaihtoehtoja on jo osastojen sisällä löydetty, esim. yksi ikäluokka yläkoulusta, nuorisoseura, urheiluseura, VPK jne. </a:t>
            </a:r>
            <a:endParaRPr lang="fi-FI" dirty="0"/>
          </a:p>
        </p:txBody>
      </p:sp>
      <p:sp>
        <p:nvSpPr>
          <p:cNvPr id="4" name="Slide Number Placeholder 3"/>
          <p:cNvSpPr>
            <a:spLocks noGrp="1"/>
          </p:cNvSpPr>
          <p:nvPr>
            <p:ph type="sldNum" sz="quarter" idx="10"/>
          </p:nvPr>
        </p:nvSpPr>
        <p:spPr/>
        <p:txBody>
          <a:bodyPr/>
          <a:lstStyle/>
          <a:p>
            <a:fld id="{C1FC4C4D-05D6-4F7C-9CC6-A14BD24F0D92}" type="slidenum">
              <a:rPr lang="fi-FI" smtClean="0"/>
              <a:t>5</a:t>
            </a:fld>
            <a:endParaRPr lang="fi-FI" dirty="0"/>
          </a:p>
        </p:txBody>
      </p:sp>
    </p:spTree>
    <p:extLst>
      <p:ext uri="{BB962C8B-B14F-4D97-AF65-F5344CB8AC3E}">
        <p14:creationId xmlns:p14="http://schemas.microsoft.com/office/powerpoint/2010/main" val="198428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i-FI" dirty="0" smtClean="0"/>
              <a:t>Kuten sanottu, ensisijaisesti</a:t>
            </a:r>
            <a:r>
              <a:rPr lang="fi-FI" baseline="0" dirty="0" smtClean="0"/>
              <a:t> toivotaan yhteistyötahoksi yläkoulua, mutta myös muita vaihtoehtoja on jo osastojen sisällä löydetty, esim. yksi ikäluokka yläkoulusta, nuorisoseura, urheiluseura, VPK jne. </a:t>
            </a:r>
            <a:endParaRPr lang="fi-FI" dirty="0"/>
          </a:p>
        </p:txBody>
      </p:sp>
      <p:sp>
        <p:nvSpPr>
          <p:cNvPr id="4" name="Slide Number Placeholder 3"/>
          <p:cNvSpPr>
            <a:spLocks noGrp="1"/>
          </p:cNvSpPr>
          <p:nvPr>
            <p:ph type="sldNum" sz="quarter" idx="10"/>
          </p:nvPr>
        </p:nvSpPr>
        <p:spPr/>
        <p:txBody>
          <a:bodyPr/>
          <a:lstStyle/>
          <a:p>
            <a:fld id="{C1FC4C4D-05D6-4F7C-9CC6-A14BD24F0D92}" type="slidenum">
              <a:rPr lang="fi-FI" smtClean="0"/>
              <a:t>6</a:t>
            </a:fld>
            <a:endParaRPr lang="fi-FI" dirty="0"/>
          </a:p>
        </p:txBody>
      </p:sp>
    </p:spTree>
    <p:extLst>
      <p:ext uri="{BB962C8B-B14F-4D97-AF65-F5344CB8AC3E}">
        <p14:creationId xmlns:p14="http://schemas.microsoft.com/office/powerpoint/2010/main" val="4121926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fi-FI" dirty="0" smtClean="0"/>
              <a:t>Rednet</a:t>
            </a:r>
            <a:r>
              <a:rPr lang="fi-FI" baseline="0" dirty="0" smtClean="0"/>
              <a:t> toimii harjoituksen virallisena tiedotuskanavana ja sinne päivitetään ja lisätään materiaalia, joten siellä kannattaa vierailla tasaiseen tahtiin. Jos kysymyksiin ei löydy sieltä vastausta voi olla yhteydessä joko piiriin tai projektipäällikköön. Ennen harjoituksen suunnittelun aloittamista kannattaa lukea materiaali läpi!</a:t>
            </a:r>
            <a:endParaRPr lang="fi-FI" dirty="0"/>
          </a:p>
        </p:txBody>
      </p:sp>
      <p:sp>
        <p:nvSpPr>
          <p:cNvPr id="4" name="Slide Number Placeholder 3"/>
          <p:cNvSpPr>
            <a:spLocks noGrp="1"/>
          </p:cNvSpPr>
          <p:nvPr>
            <p:ph type="sldNum" sz="quarter" idx="10"/>
          </p:nvPr>
        </p:nvSpPr>
        <p:spPr/>
        <p:txBody>
          <a:bodyPr/>
          <a:lstStyle/>
          <a:p>
            <a:fld id="{C1FC4C4D-05D6-4F7C-9CC6-A14BD24F0D92}" type="slidenum">
              <a:rPr lang="fi-FI" smtClean="0"/>
              <a:t>8</a:t>
            </a:fld>
            <a:endParaRPr lang="fi-FI" dirty="0"/>
          </a:p>
        </p:txBody>
      </p:sp>
    </p:spTree>
    <p:extLst>
      <p:ext uri="{BB962C8B-B14F-4D97-AF65-F5344CB8AC3E}">
        <p14:creationId xmlns:p14="http://schemas.microsoft.com/office/powerpoint/2010/main" val="1255934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8" name="Suorakulmio 7"/>
          <p:cNvSpPr/>
          <p:nvPr/>
        </p:nvSpPr>
        <p:spPr>
          <a:xfrm>
            <a:off x="212035" y="1404733"/>
            <a:ext cx="8712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sz="1800" dirty="0"/>
          </a:p>
        </p:txBody>
      </p:sp>
      <p:sp>
        <p:nvSpPr>
          <p:cNvPr id="2" name="Title 1"/>
          <p:cNvSpPr>
            <a:spLocks noGrp="1"/>
          </p:cNvSpPr>
          <p:nvPr>
            <p:ph type="ctrTitle"/>
          </p:nvPr>
        </p:nvSpPr>
        <p:spPr>
          <a:xfrm>
            <a:off x="672548" y="2435909"/>
            <a:ext cx="7772400" cy="1620000"/>
          </a:xfrm>
        </p:spPr>
        <p:txBody>
          <a:bodyPr anchor="b">
            <a:normAutofit/>
          </a:bodyPr>
          <a:lstStyle>
            <a:lvl1pPr algn="l">
              <a:defRPr sz="4000" b="1">
                <a:solidFill>
                  <a:schemeClr val="accent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72548" y="4208254"/>
            <a:ext cx="7772400" cy="1620000"/>
          </a:xfrm>
        </p:spPr>
        <p:txBody>
          <a:bodyPr>
            <a:normAutofit/>
          </a:bodyPr>
          <a:lstStyle>
            <a:lvl1pPr marL="0" indent="0" algn="l">
              <a:buNone/>
              <a:defRPr sz="3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E7DCEC-3943-4E06-9A59-F9392617539D}" type="datetime1">
              <a:rPr lang="fi-FI" smtClean="0"/>
              <a:t>8.4.2016</a:t>
            </a:fld>
            <a:endParaRPr lang="fi-FI" dirty="0"/>
          </a:p>
        </p:txBody>
      </p:sp>
      <p:sp>
        <p:nvSpPr>
          <p:cNvPr id="5" name="Footer Placeholder 4"/>
          <p:cNvSpPr>
            <a:spLocks noGrp="1"/>
          </p:cNvSpPr>
          <p:nvPr>
            <p:ph type="ftr" sz="quarter" idx="11"/>
          </p:nvPr>
        </p:nvSpPr>
        <p:spPr/>
        <p:txBody>
          <a:bodyPr/>
          <a:lstStyle/>
          <a:p>
            <a:r>
              <a:rPr lang="fi-FI" dirty="0" smtClean="0"/>
              <a:t>Äkkilähtö 2016</a:t>
            </a:r>
            <a:endParaRPr lang="fi-FI" dirty="0"/>
          </a:p>
        </p:txBody>
      </p:sp>
      <p:sp>
        <p:nvSpPr>
          <p:cNvPr id="6" name="Slide Number Placeholder 5"/>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407423981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092E524-101E-4401-9636-A82BDADA7BAC}" type="datetime1">
              <a:rPr lang="fi-FI" smtClean="0"/>
              <a:t>8.4.2016</a:t>
            </a:fld>
            <a:endParaRPr lang="fi-FI" dirty="0"/>
          </a:p>
        </p:txBody>
      </p:sp>
      <p:sp>
        <p:nvSpPr>
          <p:cNvPr id="5" name="Footer Placeholder 4"/>
          <p:cNvSpPr>
            <a:spLocks noGrp="1"/>
          </p:cNvSpPr>
          <p:nvPr>
            <p:ph type="ftr" sz="quarter" idx="11"/>
          </p:nvPr>
        </p:nvSpPr>
        <p:spPr/>
        <p:txBody>
          <a:bodyPr/>
          <a:lstStyle/>
          <a:p>
            <a:r>
              <a:rPr lang="fi-FI" dirty="0" smtClean="0"/>
              <a:t>Äkkilähtö 2016</a:t>
            </a:r>
            <a:endParaRPr lang="fi-FI" dirty="0"/>
          </a:p>
        </p:txBody>
      </p:sp>
      <p:sp>
        <p:nvSpPr>
          <p:cNvPr id="6" name="Slide Number Placeholder 5"/>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266164916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B1BBC9-C8E0-4269-B39E-749FD6AA414A}" type="datetime1">
              <a:rPr lang="fi-FI" smtClean="0"/>
              <a:t>8.4.2016</a:t>
            </a:fld>
            <a:endParaRPr lang="fi-FI" dirty="0"/>
          </a:p>
        </p:txBody>
      </p:sp>
      <p:sp>
        <p:nvSpPr>
          <p:cNvPr id="5" name="Footer Placeholder 4"/>
          <p:cNvSpPr>
            <a:spLocks noGrp="1"/>
          </p:cNvSpPr>
          <p:nvPr>
            <p:ph type="ftr" sz="quarter" idx="11"/>
          </p:nvPr>
        </p:nvSpPr>
        <p:spPr/>
        <p:txBody>
          <a:bodyPr/>
          <a:lstStyle/>
          <a:p>
            <a:r>
              <a:rPr lang="fi-FI" dirty="0" smtClean="0"/>
              <a:t>Äkkilähtö 2016</a:t>
            </a:r>
            <a:endParaRPr lang="fi-FI" dirty="0"/>
          </a:p>
        </p:txBody>
      </p:sp>
      <p:sp>
        <p:nvSpPr>
          <p:cNvPr id="6" name="Slide Number Placeholder 5"/>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3890765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3BB7A8-7C2E-4ED8-9023-4B2227603EC9}" type="datetime1">
              <a:rPr lang="fi-FI" smtClean="0"/>
              <a:t>8.4.2016</a:t>
            </a:fld>
            <a:endParaRPr lang="fi-FI" dirty="0"/>
          </a:p>
        </p:txBody>
      </p:sp>
      <p:sp>
        <p:nvSpPr>
          <p:cNvPr id="5" name="Footer Placeholder 4"/>
          <p:cNvSpPr>
            <a:spLocks noGrp="1"/>
          </p:cNvSpPr>
          <p:nvPr>
            <p:ph type="ftr" sz="quarter" idx="11"/>
          </p:nvPr>
        </p:nvSpPr>
        <p:spPr/>
        <p:txBody>
          <a:bodyPr/>
          <a:lstStyle/>
          <a:p>
            <a:r>
              <a:rPr lang="fi-FI" dirty="0" smtClean="0"/>
              <a:t>Äkkilähtö 2016</a:t>
            </a:r>
            <a:endParaRPr lang="fi-FI" dirty="0"/>
          </a:p>
        </p:txBody>
      </p:sp>
      <p:sp>
        <p:nvSpPr>
          <p:cNvPr id="6" name="Slide Number Placeholder 5"/>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39774212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defRPr sz="4000" b="1"/>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6"/>
            <a:ext cx="7886700" cy="1307753"/>
          </a:xfrm>
        </p:spPr>
        <p:txBody>
          <a:bodyPr/>
          <a:lstStyle>
            <a:lvl1pPr marL="0" indent="0">
              <a:buNone/>
              <a:defRPr sz="3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7817E0-5C8F-4513-B1F1-8A47CD245D8B}" type="datetime1">
              <a:rPr lang="fi-FI" smtClean="0"/>
              <a:t>8.4.2016</a:t>
            </a:fld>
            <a:endParaRPr lang="fi-FI" dirty="0"/>
          </a:p>
        </p:txBody>
      </p:sp>
      <p:sp>
        <p:nvSpPr>
          <p:cNvPr id="5" name="Footer Placeholder 4"/>
          <p:cNvSpPr>
            <a:spLocks noGrp="1"/>
          </p:cNvSpPr>
          <p:nvPr>
            <p:ph type="ftr" sz="quarter" idx="11"/>
          </p:nvPr>
        </p:nvSpPr>
        <p:spPr/>
        <p:txBody>
          <a:bodyPr/>
          <a:lstStyle/>
          <a:p>
            <a:r>
              <a:rPr lang="fi-FI" dirty="0" smtClean="0"/>
              <a:t>Äkkilähtö 2016</a:t>
            </a:r>
            <a:endParaRPr lang="fi-FI" dirty="0"/>
          </a:p>
        </p:txBody>
      </p:sp>
      <p:sp>
        <p:nvSpPr>
          <p:cNvPr id="6" name="Slide Number Placeholder 5"/>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37960828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032000"/>
          </a:xfrm>
        </p:spPr>
        <p:txBody>
          <a:bodyPr/>
          <a:lstStyle>
            <a:lvl1pPr>
              <a:defRPr sz="2400"/>
            </a:lvl1pPr>
            <a:lvl2pPr>
              <a:defRPr sz="2200"/>
            </a:lvl2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032000"/>
          </a:xfrm>
        </p:spPr>
        <p:txBody>
          <a:bodyPr/>
          <a:lstStyle>
            <a:lvl1pPr>
              <a:defRPr sz="2400"/>
            </a:lvl1pPr>
            <a:lvl2pPr>
              <a:defRPr sz="2200"/>
            </a:lvl2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FF72F83-791E-4039-A214-0F5A279CA008}" type="datetime1">
              <a:rPr lang="fi-FI" smtClean="0"/>
              <a:t>8.4.2016</a:t>
            </a:fld>
            <a:endParaRPr lang="fi-FI" dirty="0"/>
          </a:p>
        </p:txBody>
      </p:sp>
      <p:sp>
        <p:nvSpPr>
          <p:cNvPr id="6" name="Footer Placeholder 5"/>
          <p:cNvSpPr>
            <a:spLocks noGrp="1"/>
          </p:cNvSpPr>
          <p:nvPr>
            <p:ph type="ftr" sz="quarter" idx="11"/>
          </p:nvPr>
        </p:nvSpPr>
        <p:spPr/>
        <p:txBody>
          <a:bodyPr/>
          <a:lstStyle/>
          <a:p>
            <a:r>
              <a:rPr lang="fi-FI" dirty="0" smtClean="0"/>
              <a:t>Äkkilähtö 2016</a:t>
            </a:r>
            <a:endParaRPr lang="fi-FI" dirty="0"/>
          </a:p>
        </p:txBody>
      </p:sp>
      <p:sp>
        <p:nvSpPr>
          <p:cNvPr id="7" name="Slide Number Placeholder 6"/>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2072087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ct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348000"/>
          </a:xfrm>
        </p:spPr>
        <p:txBody>
          <a:bodyPr/>
          <a:lstStyle>
            <a:lvl1pPr>
              <a:defRPr sz="2400"/>
            </a:lvl1pPr>
            <a:lvl2pPr>
              <a:defRPr sz="2200"/>
            </a:lvl2pPr>
            <a:lvl3pPr>
              <a:defRPr sz="2000"/>
            </a:lvl3pPr>
            <a:lvl4pPr>
              <a:defRPr sz="18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ctr">
            <a:no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2505075"/>
            <a:ext cx="3887391" cy="3348000"/>
          </a:xfrm>
        </p:spPr>
        <p:txBody>
          <a:bodyPr/>
          <a:lstStyle>
            <a:lvl1pPr>
              <a:defRPr sz="2400"/>
            </a:lvl1pPr>
            <a:lvl2pPr>
              <a:defRPr sz="22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7FF44B-9176-4E7F-93F7-6D7AC5F749C5}" type="datetime1">
              <a:rPr lang="fi-FI" smtClean="0"/>
              <a:t>8.4.2016</a:t>
            </a:fld>
            <a:endParaRPr lang="fi-FI" dirty="0"/>
          </a:p>
        </p:txBody>
      </p:sp>
      <p:sp>
        <p:nvSpPr>
          <p:cNvPr id="8" name="Footer Placeholder 7"/>
          <p:cNvSpPr>
            <a:spLocks noGrp="1"/>
          </p:cNvSpPr>
          <p:nvPr>
            <p:ph type="ftr" sz="quarter" idx="11"/>
          </p:nvPr>
        </p:nvSpPr>
        <p:spPr/>
        <p:txBody>
          <a:bodyPr/>
          <a:lstStyle/>
          <a:p>
            <a:r>
              <a:rPr lang="fi-FI" dirty="0" smtClean="0"/>
              <a:t>Äkkilähtö 2016</a:t>
            </a:r>
            <a:endParaRPr lang="fi-FI" dirty="0"/>
          </a:p>
        </p:txBody>
      </p:sp>
      <p:sp>
        <p:nvSpPr>
          <p:cNvPr id="9" name="Slide Number Placeholder 8"/>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409198065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9C6510D-6BA4-4368-BE7F-939FBF5BD5D5}" type="datetime1">
              <a:rPr lang="fi-FI" smtClean="0"/>
              <a:t>8.4.2016</a:t>
            </a:fld>
            <a:endParaRPr lang="fi-FI" dirty="0"/>
          </a:p>
        </p:txBody>
      </p:sp>
      <p:sp>
        <p:nvSpPr>
          <p:cNvPr id="4" name="Footer Placeholder 3"/>
          <p:cNvSpPr>
            <a:spLocks noGrp="1"/>
          </p:cNvSpPr>
          <p:nvPr>
            <p:ph type="ftr" sz="quarter" idx="11"/>
          </p:nvPr>
        </p:nvSpPr>
        <p:spPr/>
        <p:txBody>
          <a:bodyPr/>
          <a:lstStyle/>
          <a:p>
            <a:r>
              <a:rPr lang="fi-FI" dirty="0" smtClean="0"/>
              <a:t>Äkkilähtö 2016</a:t>
            </a:r>
            <a:endParaRPr lang="fi-FI" dirty="0"/>
          </a:p>
        </p:txBody>
      </p:sp>
      <p:sp>
        <p:nvSpPr>
          <p:cNvPr id="5" name="Slide Number Placeholder 4"/>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268984043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712A00-3DA5-47F2-9C01-DE2BB92A0C60}" type="datetime1">
              <a:rPr lang="fi-FI" smtClean="0"/>
              <a:t>8.4.2016</a:t>
            </a:fld>
            <a:endParaRPr lang="fi-FI" dirty="0"/>
          </a:p>
        </p:txBody>
      </p:sp>
      <p:sp>
        <p:nvSpPr>
          <p:cNvPr id="3" name="Footer Placeholder 2"/>
          <p:cNvSpPr>
            <a:spLocks noGrp="1"/>
          </p:cNvSpPr>
          <p:nvPr>
            <p:ph type="ftr" sz="quarter" idx="11"/>
          </p:nvPr>
        </p:nvSpPr>
        <p:spPr/>
        <p:txBody>
          <a:bodyPr/>
          <a:lstStyle/>
          <a:p>
            <a:r>
              <a:rPr lang="fi-FI" dirty="0" smtClean="0"/>
              <a:t>Äkkilähtö 2016</a:t>
            </a:r>
            <a:endParaRPr lang="fi-FI" dirty="0"/>
          </a:p>
        </p:txBody>
      </p:sp>
      <p:sp>
        <p:nvSpPr>
          <p:cNvPr id="4" name="Slide Number Placeholder 3"/>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310429087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ct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927475" y="1433282"/>
            <a:ext cx="4629150" cy="4420800"/>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8650" y="2161194"/>
            <a:ext cx="2949178" cy="36720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3D1A9A-8A95-485E-A0A9-EF4DE0FEB6C0}" type="datetime1">
              <a:rPr lang="fi-FI" smtClean="0"/>
              <a:t>8.4.2016</a:t>
            </a:fld>
            <a:endParaRPr lang="fi-FI" dirty="0"/>
          </a:p>
        </p:txBody>
      </p:sp>
      <p:sp>
        <p:nvSpPr>
          <p:cNvPr id="6" name="Footer Placeholder 5"/>
          <p:cNvSpPr>
            <a:spLocks noGrp="1"/>
          </p:cNvSpPr>
          <p:nvPr>
            <p:ph type="ftr" sz="quarter" idx="11"/>
          </p:nvPr>
        </p:nvSpPr>
        <p:spPr/>
        <p:txBody>
          <a:bodyPr/>
          <a:lstStyle/>
          <a:p>
            <a:r>
              <a:rPr lang="fi-FI" dirty="0" smtClean="0"/>
              <a:t>Äkkilähtö 2016</a:t>
            </a:r>
            <a:endParaRPr lang="fi-FI" dirty="0"/>
          </a:p>
        </p:txBody>
      </p:sp>
      <p:sp>
        <p:nvSpPr>
          <p:cNvPr id="7" name="Slide Number Placeholder 6"/>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414834411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29841" y="301086"/>
            <a:ext cx="6278400" cy="1324800"/>
          </a:xfrm>
        </p:spPr>
        <p:txBody>
          <a:bodyPr anchor="ctr"/>
          <a:lstStyle>
            <a:lvl1pPr>
              <a:defRPr sz="3200"/>
            </a:lvl1pPr>
          </a:lstStyle>
          <a:p>
            <a:r>
              <a:rPr lang="en-US" smtClean="0"/>
              <a:t>Click to edit Master title style</a:t>
            </a:r>
            <a:endParaRPr lang="en-US" dirty="0"/>
          </a:p>
        </p:txBody>
      </p:sp>
      <p:sp>
        <p:nvSpPr>
          <p:cNvPr id="3" name="Picture Placeholder 2"/>
          <p:cNvSpPr>
            <a:spLocks noGrp="1"/>
          </p:cNvSpPr>
          <p:nvPr>
            <p:ph type="pic" idx="1"/>
          </p:nvPr>
        </p:nvSpPr>
        <p:spPr>
          <a:xfrm>
            <a:off x="3888000" y="2048400"/>
            <a:ext cx="5004000" cy="3780000"/>
          </a:xfrm>
        </p:spPr>
        <p:txBody>
          <a:bodyPr anchor="t">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48400"/>
            <a:ext cx="2949178" cy="37800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F5F73A-1050-42FA-A0A8-07022565656C}" type="datetime1">
              <a:rPr lang="fi-FI" smtClean="0"/>
              <a:t>8.4.2016</a:t>
            </a:fld>
            <a:endParaRPr lang="fi-FI" dirty="0"/>
          </a:p>
        </p:txBody>
      </p:sp>
      <p:sp>
        <p:nvSpPr>
          <p:cNvPr id="6" name="Footer Placeholder 5"/>
          <p:cNvSpPr>
            <a:spLocks noGrp="1"/>
          </p:cNvSpPr>
          <p:nvPr>
            <p:ph type="ftr" sz="quarter" idx="11"/>
          </p:nvPr>
        </p:nvSpPr>
        <p:spPr/>
        <p:txBody>
          <a:bodyPr/>
          <a:lstStyle/>
          <a:p>
            <a:r>
              <a:rPr lang="fi-FI" dirty="0" smtClean="0"/>
              <a:t>Äkkilähtö 2016</a:t>
            </a:r>
            <a:endParaRPr lang="fi-FI" dirty="0"/>
          </a:p>
        </p:txBody>
      </p:sp>
      <p:sp>
        <p:nvSpPr>
          <p:cNvPr id="7" name="Slide Number Placeholder 6"/>
          <p:cNvSpPr>
            <a:spLocks noGrp="1"/>
          </p:cNvSpPr>
          <p:nvPr>
            <p:ph type="sldNum" sz="quarter" idx="12"/>
          </p:nvPr>
        </p:nvSpPr>
        <p:spPr/>
        <p:txBody>
          <a:bodyPr/>
          <a:lstStyle/>
          <a:p>
            <a:fld id="{D938AEB1-0956-4094-A9F2-503A40907734}" type="slidenum">
              <a:rPr lang="fi-FI" smtClean="0"/>
              <a:t>‹#›</a:t>
            </a:fld>
            <a:endParaRPr lang="fi-FI" dirty="0"/>
          </a:p>
        </p:txBody>
      </p:sp>
    </p:spTree>
    <p:extLst>
      <p:ext uri="{BB962C8B-B14F-4D97-AF65-F5344CB8AC3E}">
        <p14:creationId xmlns:p14="http://schemas.microsoft.com/office/powerpoint/2010/main" val="170666595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uorakulmio 6"/>
          <p:cNvSpPr/>
          <p:nvPr/>
        </p:nvSpPr>
        <p:spPr>
          <a:xfrm>
            <a:off x="216000" y="6109200"/>
            <a:ext cx="8712000" cy="53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800" dirty="0"/>
          </a:p>
        </p:txBody>
      </p:sp>
      <p:sp>
        <p:nvSpPr>
          <p:cNvPr id="2" name="Title Placeholder 1"/>
          <p:cNvSpPr>
            <a:spLocks noGrp="1"/>
          </p:cNvSpPr>
          <p:nvPr>
            <p:ph type="title"/>
          </p:nvPr>
        </p:nvSpPr>
        <p:spPr>
          <a:xfrm>
            <a:off x="628650" y="280289"/>
            <a:ext cx="6278400" cy="1325563"/>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en-US" dirty="0"/>
          </a:p>
        </p:txBody>
      </p:sp>
      <p:sp>
        <p:nvSpPr>
          <p:cNvPr id="3" name="Text Placeholder 2"/>
          <p:cNvSpPr>
            <a:spLocks noGrp="1"/>
          </p:cNvSpPr>
          <p:nvPr>
            <p:ph type="body" idx="1"/>
          </p:nvPr>
        </p:nvSpPr>
        <p:spPr>
          <a:xfrm>
            <a:off x="628650" y="1825625"/>
            <a:ext cx="7886700" cy="4032000"/>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en-US" dirty="0"/>
          </a:p>
        </p:txBody>
      </p:sp>
      <p:sp>
        <p:nvSpPr>
          <p:cNvPr id="4" name="Date Placeholder 3"/>
          <p:cNvSpPr>
            <a:spLocks noGrp="1"/>
          </p:cNvSpPr>
          <p:nvPr>
            <p:ph type="dt" sz="half" idx="2"/>
          </p:nvPr>
        </p:nvSpPr>
        <p:spPr>
          <a:xfrm>
            <a:off x="6419850" y="6191253"/>
            <a:ext cx="1289050" cy="365125"/>
          </a:xfrm>
          <a:prstGeom prst="rect">
            <a:avLst/>
          </a:prstGeom>
        </p:spPr>
        <p:txBody>
          <a:bodyPr vert="horz" lIns="91440" tIns="45720" rIns="91440" bIns="45720" rtlCol="0" anchor="ctr"/>
          <a:lstStyle>
            <a:lvl1pPr algn="r">
              <a:defRPr sz="1200">
                <a:solidFill>
                  <a:schemeClr val="bg1"/>
                </a:solidFill>
              </a:defRPr>
            </a:lvl1pPr>
          </a:lstStyle>
          <a:p>
            <a:fld id="{E806435A-DFD2-4F14-935F-3A18B1C86B6D}" type="datetime1">
              <a:rPr lang="fi-FI" smtClean="0"/>
              <a:t>8.4.2016</a:t>
            </a:fld>
            <a:endParaRPr lang="fi-FI" dirty="0"/>
          </a:p>
        </p:txBody>
      </p:sp>
      <p:sp>
        <p:nvSpPr>
          <p:cNvPr id="5" name="Footer Placeholder 4"/>
          <p:cNvSpPr>
            <a:spLocks noGrp="1"/>
          </p:cNvSpPr>
          <p:nvPr>
            <p:ph type="ftr" sz="quarter" idx="3"/>
          </p:nvPr>
        </p:nvSpPr>
        <p:spPr>
          <a:xfrm>
            <a:off x="628650" y="6191253"/>
            <a:ext cx="5613400" cy="365125"/>
          </a:xfrm>
          <a:prstGeom prst="rect">
            <a:avLst/>
          </a:prstGeom>
        </p:spPr>
        <p:txBody>
          <a:bodyPr vert="horz" lIns="91440" tIns="45720" rIns="91440" bIns="45720" rtlCol="0" anchor="ctr"/>
          <a:lstStyle>
            <a:lvl1pPr algn="l">
              <a:defRPr sz="1600" b="1" cap="all" baseline="0">
                <a:solidFill>
                  <a:schemeClr val="bg1"/>
                </a:solidFill>
              </a:defRPr>
            </a:lvl1pPr>
          </a:lstStyle>
          <a:p>
            <a:r>
              <a:rPr lang="fi-FI" dirty="0" smtClean="0"/>
              <a:t>Äkkilähtö 2016</a:t>
            </a:r>
            <a:endParaRPr lang="fi-FI" dirty="0"/>
          </a:p>
        </p:txBody>
      </p:sp>
      <p:sp>
        <p:nvSpPr>
          <p:cNvPr id="6" name="Slide Number Placeholder 5"/>
          <p:cNvSpPr>
            <a:spLocks noGrp="1"/>
          </p:cNvSpPr>
          <p:nvPr>
            <p:ph type="sldNum" sz="quarter" idx="4"/>
          </p:nvPr>
        </p:nvSpPr>
        <p:spPr>
          <a:xfrm>
            <a:off x="7886700" y="6191253"/>
            <a:ext cx="628650" cy="365125"/>
          </a:xfrm>
          <a:prstGeom prst="rect">
            <a:avLst/>
          </a:prstGeom>
        </p:spPr>
        <p:txBody>
          <a:bodyPr vert="horz" lIns="91440" tIns="45720" rIns="91440" bIns="45720" rtlCol="0" anchor="ctr"/>
          <a:lstStyle>
            <a:lvl1pPr algn="r">
              <a:defRPr sz="1200">
                <a:solidFill>
                  <a:schemeClr val="bg1"/>
                </a:solidFill>
              </a:defRPr>
            </a:lvl1pPr>
          </a:lstStyle>
          <a:p>
            <a:fld id="{D938AEB1-0956-4094-A9F2-503A40907734}" type="slidenum">
              <a:rPr lang="fi-FI" smtClean="0"/>
              <a:t>‹#›</a:t>
            </a:fld>
            <a:endParaRPr lang="fi-FI" dirty="0"/>
          </a:p>
        </p:txBody>
      </p:sp>
      <p:pic>
        <p:nvPicPr>
          <p:cNvPr id="8" name="Picture 39" descr="PR_pu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249054" y="153989"/>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76835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770" userDrawn="1">
          <p15:clr>
            <a:srgbClr val="F26B43"/>
          </p15:clr>
        </p15:guide>
        <p15:guide id="2" pos="415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r.punainenristi.fi/akkilahto2016"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rednet.punainenristi.fi/node/37476" TargetMode="External"/><Relationship Id="rId4" Type="http://schemas.openxmlformats.org/officeDocument/2006/relationships/hyperlink" Target="https://rednet.punainenristi.fi/akkilaht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63882"/>
            <a:ext cx="10515600" cy="3893743"/>
          </a:xfrm>
        </p:spPr>
        <p:txBody>
          <a:bodyPr/>
          <a:lstStyle/>
          <a:p>
            <a:pPr marL="0" indent="0">
              <a:buNone/>
            </a:pPr>
            <a:endParaRPr lang="en-US" dirty="0"/>
          </a:p>
          <a:p>
            <a:pPr marL="0" indent="0">
              <a:buNone/>
            </a:pPr>
            <a:endParaRPr lang="fi-FI" dirty="0"/>
          </a:p>
        </p:txBody>
      </p:sp>
      <p:sp>
        <p:nvSpPr>
          <p:cNvPr id="9" name="Footer Placeholder 8"/>
          <p:cNvSpPr>
            <a:spLocks noGrp="1"/>
          </p:cNvSpPr>
          <p:nvPr>
            <p:ph type="ftr" sz="quarter" idx="11"/>
          </p:nvPr>
        </p:nvSpPr>
        <p:spPr/>
        <p:txBody>
          <a:bodyPr/>
          <a:lstStyle/>
          <a:p>
            <a:r>
              <a:rPr lang="fi-FI" dirty="0" smtClean="0"/>
              <a:t>Äkkilähtö 2016</a:t>
            </a:r>
            <a:endParaRPr lang="fi-FI" dirty="0"/>
          </a:p>
        </p:txBody>
      </p:sp>
      <p:pic>
        <p:nvPicPr>
          <p:cNvPr id="10"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827" y="1630254"/>
            <a:ext cx="8604345" cy="3376975"/>
          </a:xfrm>
          <a:prstGeom prst="rect">
            <a:avLst/>
          </a:prstGeom>
        </p:spPr>
      </p:pic>
      <p:sp>
        <p:nvSpPr>
          <p:cNvPr id="2" name="TextBox 1"/>
          <p:cNvSpPr txBox="1"/>
          <p:nvPr/>
        </p:nvSpPr>
        <p:spPr>
          <a:xfrm>
            <a:off x="429658" y="5420299"/>
            <a:ext cx="8383836" cy="369332"/>
          </a:xfrm>
          <a:prstGeom prst="rect">
            <a:avLst/>
          </a:prstGeom>
          <a:noFill/>
        </p:spPr>
        <p:txBody>
          <a:bodyPr wrap="square" rtlCol="0">
            <a:spAutoFit/>
          </a:bodyPr>
          <a:lstStyle/>
          <a:p>
            <a:pPr algn="ctr"/>
            <a:r>
              <a:rPr lang="fi-FI" dirty="0" smtClean="0"/>
              <a:t>Oulun malli</a:t>
            </a:r>
            <a:endParaRPr lang="fi-FI" dirty="0"/>
          </a:p>
        </p:txBody>
      </p:sp>
    </p:spTree>
    <p:extLst>
      <p:ext uri="{BB962C8B-B14F-4D97-AF65-F5344CB8AC3E}">
        <p14:creationId xmlns:p14="http://schemas.microsoft.com/office/powerpoint/2010/main" val="1495295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3867" y="1156374"/>
            <a:ext cx="8526101" cy="4637843"/>
          </a:xfrm>
        </p:spPr>
        <p:txBody>
          <a:bodyPr>
            <a:normAutofit/>
          </a:bodyPr>
          <a:lstStyle/>
          <a:p>
            <a:r>
              <a:rPr lang="fi-FI" altLang="en-US" sz="2400" dirty="0"/>
              <a:t>Punaisen Ristin valtakunnallinen </a:t>
            </a:r>
            <a:r>
              <a:rPr lang="fi-FI" altLang="en-US" sz="2400" dirty="0" smtClean="0"/>
              <a:t>valmiusharjoitus </a:t>
            </a:r>
            <a:r>
              <a:rPr lang="fi-FI" altLang="en-US" sz="2400" dirty="0"/>
              <a:t>lauantaina </a:t>
            </a:r>
            <a:r>
              <a:rPr lang="fi-FI" altLang="en-US" sz="2400" b="1" dirty="0" smtClean="0"/>
              <a:t>1-7.10.2016</a:t>
            </a:r>
            <a:endParaRPr lang="fi-FI" altLang="en-US" sz="2400" dirty="0"/>
          </a:p>
          <a:p>
            <a:r>
              <a:rPr lang="fi-FI" altLang="en-US" sz="2400" dirty="0" smtClean="0"/>
              <a:t>Harjoitellaan </a:t>
            </a:r>
            <a:r>
              <a:rPr lang="fi-FI" altLang="en-US" sz="2400" dirty="0"/>
              <a:t>ja </a:t>
            </a:r>
            <a:r>
              <a:rPr lang="fi-FI" altLang="en-US" sz="2400" dirty="0" smtClean="0"/>
              <a:t>kehitetään osastojen auttamisvalmiutta </a:t>
            </a:r>
            <a:r>
              <a:rPr lang="fi-FI" altLang="en-US" sz="2400" dirty="0"/>
              <a:t>viranomaisten apuna </a:t>
            </a:r>
            <a:r>
              <a:rPr lang="fi-FI" altLang="en-US" sz="2400" dirty="0" smtClean="0"/>
              <a:t>evakuointitilanteessa </a:t>
            </a:r>
            <a:endParaRPr lang="fi-FI" altLang="en-US" sz="2400" dirty="0"/>
          </a:p>
          <a:p>
            <a:r>
              <a:rPr lang="fi-FI" altLang="en-US" sz="2400" dirty="0" smtClean="0"/>
              <a:t>Tuetaan yläkouluikäisten nuorten ja heidän perheidensä valmiuksia toimia kriisitilanteissa</a:t>
            </a:r>
          </a:p>
          <a:p>
            <a:r>
              <a:rPr lang="fi-FI" sz="2400" dirty="0"/>
              <a:t>M</a:t>
            </a:r>
            <a:r>
              <a:rPr lang="fi-FI" sz="2400" dirty="0" smtClean="0"/>
              <a:t>ahdollisuus </a:t>
            </a:r>
            <a:r>
              <a:rPr lang="fi-FI" sz="2400" dirty="0"/>
              <a:t>aktivoida </a:t>
            </a:r>
            <a:r>
              <a:rPr lang="fi-FI" sz="2400" dirty="0" smtClean="0"/>
              <a:t>uudet </a:t>
            </a:r>
            <a:r>
              <a:rPr lang="fi-FI" sz="2400" dirty="0"/>
              <a:t>vapaaehtoiset mukaan </a:t>
            </a:r>
            <a:r>
              <a:rPr lang="fi-FI" sz="2400" dirty="0" smtClean="0"/>
              <a:t>toimintaan ja saada uusia toimijoita nuorista ja heidän </a:t>
            </a:r>
            <a:r>
              <a:rPr lang="fi-FI" sz="2400" dirty="0" smtClean="0"/>
              <a:t>perheenjäsenistään</a:t>
            </a:r>
            <a:endParaRPr lang="fi-FI" sz="2400" dirty="0"/>
          </a:p>
          <a:p>
            <a:endParaRPr lang="fi-FI" dirty="0"/>
          </a:p>
        </p:txBody>
      </p:sp>
      <p:sp>
        <p:nvSpPr>
          <p:cNvPr id="5" name="Footer Placeholder 4"/>
          <p:cNvSpPr>
            <a:spLocks noGrp="1"/>
          </p:cNvSpPr>
          <p:nvPr>
            <p:ph type="ftr" sz="quarter" idx="11"/>
          </p:nvPr>
        </p:nvSpPr>
        <p:spPr/>
        <p:txBody>
          <a:bodyPr/>
          <a:lstStyle/>
          <a:p>
            <a:r>
              <a:rPr lang="fi-FI" dirty="0" smtClean="0"/>
              <a:t>Äkkilähtö 2016</a:t>
            </a:r>
            <a:endParaRPr lang="fi-FI" dirty="0"/>
          </a:p>
        </p:txBody>
      </p:sp>
    </p:spTree>
    <p:extLst>
      <p:ext uri="{BB962C8B-B14F-4D97-AF65-F5344CB8AC3E}">
        <p14:creationId xmlns:p14="http://schemas.microsoft.com/office/powerpoint/2010/main" val="972254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i-FI" dirty="0" smtClean="0"/>
              <a:t>Vaihtoehtoja toteutukseen</a:t>
            </a:r>
            <a:endParaRPr lang="fi-FI" dirty="0"/>
          </a:p>
        </p:txBody>
      </p:sp>
      <p:sp>
        <p:nvSpPr>
          <p:cNvPr id="3" name="Content Placeholder 2"/>
          <p:cNvSpPr>
            <a:spLocks noGrp="1"/>
          </p:cNvSpPr>
          <p:nvPr>
            <p:ph idx="1"/>
          </p:nvPr>
        </p:nvSpPr>
        <p:spPr>
          <a:xfrm>
            <a:off x="628650" y="1421176"/>
            <a:ext cx="7886700" cy="4436449"/>
          </a:xfrm>
        </p:spPr>
        <p:txBody>
          <a:bodyPr>
            <a:normAutofit fontScale="77500" lnSpcReduction="20000"/>
          </a:bodyPr>
          <a:lstStyle/>
          <a:p>
            <a:pPr marL="0" indent="0">
              <a:buNone/>
            </a:pPr>
            <a:r>
              <a:rPr lang="en-US" sz="2400" b="1" dirty="0" smtClean="0"/>
              <a:t>1) Harjoitus yläkoulun kanssa koulupäivänä</a:t>
            </a:r>
          </a:p>
          <a:p>
            <a:r>
              <a:rPr lang="fi-FI" sz="2400" dirty="0" smtClean="0"/>
              <a:t>Oppilaat </a:t>
            </a:r>
            <a:r>
              <a:rPr lang="fi-FI" sz="2400" dirty="0"/>
              <a:t>ja mahdollisesti myös vanhemmat saapuvat kouluun, jossa harjoitellaan evakuointikeskuksen toimintaa ja esitellään osaston toimintaa (yhteistyössä muiden </a:t>
            </a:r>
            <a:r>
              <a:rPr lang="fi-FI" sz="2400" dirty="0" smtClean="0"/>
              <a:t>toimijoiden </a:t>
            </a:r>
            <a:r>
              <a:rPr lang="fi-FI" sz="2400" dirty="0"/>
              <a:t>kanssa)</a:t>
            </a:r>
          </a:p>
          <a:p>
            <a:pPr marL="0" indent="0">
              <a:buNone/>
            </a:pPr>
            <a:endParaRPr lang="en-US" sz="2400" dirty="0" smtClean="0"/>
          </a:p>
          <a:p>
            <a:pPr marL="0" indent="0">
              <a:buNone/>
            </a:pPr>
            <a:r>
              <a:rPr lang="en-US" sz="2400" b="1" dirty="0" smtClean="0"/>
              <a:t>2) Harjoitus yläkoulun tai harrasteryhmän </a:t>
            </a:r>
            <a:r>
              <a:rPr lang="en-US" sz="2400" b="1" dirty="0"/>
              <a:t>kanssa </a:t>
            </a:r>
            <a:br>
              <a:rPr lang="en-US" sz="2400" b="1" dirty="0"/>
            </a:br>
            <a:r>
              <a:rPr lang="en-US" sz="2400" b="1" dirty="0"/>
              <a:t> </a:t>
            </a:r>
            <a:r>
              <a:rPr lang="en-US" sz="2400" b="1" dirty="0" smtClean="0"/>
              <a:t>    vapaapäivänä</a:t>
            </a:r>
            <a:endParaRPr lang="en-US" sz="2400" b="1" dirty="0"/>
          </a:p>
          <a:p>
            <a:r>
              <a:rPr lang="en-US" sz="2200" dirty="0" smtClean="0"/>
              <a:t>Koulun </a:t>
            </a:r>
            <a:r>
              <a:rPr lang="en-US" sz="2200" dirty="0" smtClean="0"/>
              <a:t>(tai luokan tai harrasteryhmän) oppilaiden </a:t>
            </a:r>
            <a:r>
              <a:rPr lang="en-US" sz="2200" dirty="0" err="1" smtClean="0"/>
              <a:t>kotiovella</a:t>
            </a:r>
            <a:r>
              <a:rPr lang="en-US" sz="2200" dirty="0" smtClean="0"/>
              <a:t> </a:t>
            </a:r>
            <a:r>
              <a:rPr lang="en-US" sz="2200" dirty="0" smtClean="0"/>
              <a:t>käydään</a:t>
            </a:r>
            <a:r>
              <a:rPr lang="en-US" sz="2200" dirty="0"/>
              <a:t> </a:t>
            </a:r>
            <a:r>
              <a:rPr lang="en-US" sz="2200" dirty="0" smtClean="0"/>
              <a:t>viemässä Punaisen</a:t>
            </a:r>
            <a:r>
              <a:rPr lang="en-US" sz="2200" dirty="0"/>
              <a:t> </a:t>
            </a:r>
            <a:r>
              <a:rPr lang="en-US" sz="2200" dirty="0" smtClean="0"/>
              <a:t>Ristin</a:t>
            </a:r>
            <a:r>
              <a:rPr lang="en-US" sz="2200" dirty="0"/>
              <a:t> </a:t>
            </a:r>
            <a:r>
              <a:rPr lang="en-US" sz="2200" dirty="0" smtClean="0"/>
              <a:t>materiaalia eli jalkapartiotiedotusharjoitus</a:t>
            </a:r>
            <a:endParaRPr lang="en-US" sz="2200" dirty="0"/>
          </a:p>
          <a:p>
            <a:pPr marL="0" indent="0">
              <a:buNone/>
            </a:pPr>
            <a:endParaRPr lang="en-US" sz="2400" dirty="0" smtClean="0"/>
          </a:p>
          <a:p>
            <a:pPr marL="0" indent="0">
              <a:buNone/>
            </a:pPr>
            <a:r>
              <a:rPr lang="en-US" sz="2400" b="1" dirty="0"/>
              <a:t>3</a:t>
            </a:r>
            <a:r>
              <a:rPr lang="en-US" sz="2400" b="1" dirty="0" smtClean="0"/>
              <a:t>) Karttaharjoitus</a:t>
            </a:r>
          </a:p>
          <a:p>
            <a:r>
              <a:rPr lang="en-US" sz="2200" dirty="0" smtClean="0"/>
              <a:t>Osaston </a:t>
            </a:r>
            <a:r>
              <a:rPr lang="en-US" sz="2200" dirty="0" smtClean="0"/>
              <a:t>hallitus kokoontuu ja </a:t>
            </a:r>
            <a:r>
              <a:rPr lang="en-US" sz="2200" dirty="0" smtClean="0"/>
              <a:t>suorittaa</a:t>
            </a:r>
            <a:r>
              <a:rPr lang="en-US" sz="2200" dirty="0"/>
              <a:t> </a:t>
            </a:r>
            <a:r>
              <a:rPr lang="en-US" sz="2200" dirty="0" smtClean="0"/>
              <a:t>karttaharjoituksen </a:t>
            </a:r>
            <a:r>
              <a:rPr lang="en-US" sz="2200" dirty="0" smtClean="0"/>
              <a:t>perustuen valmiussuunnitelmaan</a:t>
            </a:r>
            <a:endParaRPr lang="en-US" sz="2200" b="1" dirty="0" smtClean="0"/>
          </a:p>
          <a:p>
            <a:pPr marL="0" indent="0">
              <a:buNone/>
            </a:pPr>
            <a:endParaRPr lang="en-US" sz="2400" b="1" dirty="0"/>
          </a:p>
        </p:txBody>
      </p:sp>
      <p:sp>
        <p:nvSpPr>
          <p:cNvPr id="2" name="Footer Placeholder 1"/>
          <p:cNvSpPr>
            <a:spLocks noGrp="1"/>
          </p:cNvSpPr>
          <p:nvPr>
            <p:ph type="ftr" sz="quarter" idx="11"/>
          </p:nvPr>
        </p:nvSpPr>
        <p:spPr/>
        <p:txBody>
          <a:bodyPr/>
          <a:lstStyle/>
          <a:p>
            <a:r>
              <a:rPr lang="fi-FI" dirty="0" smtClean="0"/>
              <a:t>Äkkilähtö 2016</a:t>
            </a:r>
            <a:endParaRPr lang="fi-FI" dirty="0"/>
          </a:p>
        </p:txBody>
      </p:sp>
    </p:spTree>
    <p:extLst>
      <p:ext uri="{BB962C8B-B14F-4D97-AF65-F5344CB8AC3E}">
        <p14:creationId xmlns:p14="http://schemas.microsoft.com/office/powerpoint/2010/main" val="3690856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dirty="0" smtClean="0"/>
              <a:t>Äkkilähtö 2016</a:t>
            </a:r>
            <a:endParaRPr lang="fi-FI" dirty="0"/>
          </a:p>
        </p:txBody>
      </p:sp>
      <p:sp>
        <p:nvSpPr>
          <p:cNvPr id="4" name="Content Placeholder 2"/>
          <p:cNvSpPr txBox="1">
            <a:spLocks/>
          </p:cNvSpPr>
          <p:nvPr/>
        </p:nvSpPr>
        <p:spPr>
          <a:xfrm>
            <a:off x="310083" y="1167239"/>
            <a:ext cx="8680007" cy="4744015"/>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AutoNum type="arabicParenR"/>
            </a:pPr>
            <a:r>
              <a:rPr lang="en-US" sz="2400" b="1" dirty="0" smtClean="0"/>
              <a:t>Sovitaan järjestelyistä </a:t>
            </a:r>
            <a:r>
              <a:rPr lang="en-US" sz="2400" b="1" dirty="0" err="1" smtClean="0"/>
              <a:t>koulun</a:t>
            </a:r>
            <a:r>
              <a:rPr lang="en-US" sz="2400" b="1" dirty="0" smtClean="0"/>
              <a:t> kanssa</a:t>
            </a:r>
          </a:p>
          <a:p>
            <a:pPr marL="914400" lvl="1" indent="-457200">
              <a:buFont typeface="+mj-lt"/>
              <a:buAutoNum type="alphaLcPeriod"/>
            </a:pPr>
            <a:r>
              <a:rPr lang="en-US" sz="2000" dirty="0" smtClean="0"/>
              <a:t>Onko</a:t>
            </a:r>
            <a:r>
              <a:rPr lang="en-US" sz="2000" dirty="0"/>
              <a:t> </a:t>
            </a:r>
            <a:r>
              <a:rPr lang="en-US" sz="2000" dirty="0" smtClean="0"/>
              <a:t>ko. päivänä</a:t>
            </a:r>
            <a:r>
              <a:rPr lang="en-US" sz="2000" dirty="0"/>
              <a:t> </a:t>
            </a:r>
            <a:r>
              <a:rPr lang="en-US" sz="2000" dirty="0" smtClean="0"/>
              <a:t>normaaleja oppitunteja?</a:t>
            </a:r>
          </a:p>
          <a:p>
            <a:pPr marL="914400" lvl="1" indent="-457200">
              <a:buFont typeface="+mj-lt"/>
              <a:buAutoNum type="alphaLcPeriod"/>
            </a:pPr>
            <a:r>
              <a:rPr lang="en-US" sz="2000" dirty="0" smtClean="0"/>
              <a:t>Kuinka kotiväkeä informoidaan?</a:t>
            </a:r>
          </a:p>
          <a:p>
            <a:pPr marL="914400" lvl="1" indent="-457200">
              <a:buFont typeface="+mj-lt"/>
              <a:buAutoNum type="alphaLcPeriod"/>
            </a:pPr>
            <a:r>
              <a:rPr lang="en-US" sz="2000" dirty="0" smtClean="0"/>
              <a:t>Luokkien käyttäminen ja </a:t>
            </a:r>
            <a:r>
              <a:rPr lang="en-US" sz="2000" dirty="0" err="1" smtClean="0"/>
              <a:t>koulun</a:t>
            </a:r>
            <a:r>
              <a:rPr lang="en-US" sz="2000" dirty="0" smtClean="0"/>
              <a:t> henkilökunnan </a:t>
            </a:r>
            <a:r>
              <a:rPr lang="en-US" sz="2000" dirty="0" err="1" smtClean="0"/>
              <a:t>rooli</a:t>
            </a:r>
            <a:r>
              <a:rPr lang="en-US" sz="2000" dirty="0"/>
              <a:t> </a:t>
            </a:r>
            <a:r>
              <a:rPr lang="en-US" sz="2000" dirty="0" err="1" smtClean="0"/>
              <a:t>evakuointipaikan</a:t>
            </a:r>
            <a:r>
              <a:rPr lang="en-US" sz="2000" dirty="0" smtClean="0"/>
              <a:t> </a:t>
            </a:r>
            <a:r>
              <a:rPr lang="en-US" sz="2000" dirty="0" err="1" smtClean="0"/>
              <a:t>perustamisessa</a:t>
            </a:r>
            <a:r>
              <a:rPr lang="en-US" sz="2000" dirty="0" smtClean="0"/>
              <a:t> ja </a:t>
            </a:r>
            <a:r>
              <a:rPr lang="en-US" sz="2000" dirty="0" err="1" smtClean="0"/>
              <a:t>ylläpitämisessä</a:t>
            </a:r>
            <a:r>
              <a:rPr lang="en-US" sz="2000" dirty="0" smtClean="0"/>
              <a:t> (</a:t>
            </a:r>
            <a:r>
              <a:rPr lang="en-US" sz="2000" dirty="0" err="1" smtClean="0"/>
              <a:t>muonitus</a:t>
            </a:r>
            <a:r>
              <a:rPr lang="en-US" sz="2000" dirty="0" smtClean="0"/>
              <a:t> </a:t>
            </a:r>
            <a:r>
              <a:rPr lang="en-US" sz="2000" dirty="0" err="1" smtClean="0"/>
              <a:t>jne</a:t>
            </a:r>
            <a:r>
              <a:rPr lang="en-US" sz="2000" dirty="0" smtClean="0"/>
              <a:t>.)</a:t>
            </a:r>
          </a:p>
          <a:p>
            <a:pPr marL="914400" lvl="1" indent="-457200">
              <a:buFont typeface="+mj-lt"/>
              <a:buAutoNum type="alphaLcPeriod"/>
            </a:pPr>
            <a:r>
              <a:rPr lang="en-US" sz="2000" dirty="0" err="1" smtClean="0"/>
              <a:t>Lähetetäänkö</a:t>
            </a:r>
            <a:r>
              <a:rPr lang="en-US" sz="2000" dirty="0" smtClean="0"/>
              <a:t> </a:t>
            </a:r>
            <a:r>
              <a:rPr lang="en-US" sz="2000" dirty="0" err="1" smtClean="0"/>
              <a:t>oppilaille</a:t>
            </a:r>
            <a:r>
              <a:rPr lang="en-US" sz="2000" dirty="0" smtClean="0"/>
              <a:t> </a:t>
            </a:r>
            <a:r>
              <a:rPr lang="en-US" sz="2000" dirty="0" err="1" smtClean="0"/>
              <a:t>evakuointikehoitusviesti</a:t>
            </a:r>
            <a:r>
              <a:rPr lang="en-US" sz="2000" dirty="0" smtClean="0"/>
              <a:t> ja </a:t>
            </a:r>
            <a:r>
              <a:rPr lang="en-US" sz="2000" dirty="0" err="1" smtClean="0"/>
              <a:t>miten</a:t>
            </a:r>
            <a:r>
              <a:rPr lang="en-US" sz="2000" dirty="0" smtClean="0"/>
              <a:t>?</a:t>
            </a:r>
            <a:endParaRPr lang="en-US" sz="2000" dirty="0" smtClean="0"/>
          </a:p>
          <a:p>
            <a:pPr marL="914400" lvl="1" indent="-457200">
              <a:buFont typeface="+mj-lt"/>
              <a:buAutoNum type="alphaLcPeriod"/>
            </a:pPr>
            <a:r>
              <a:rPr lang="en-US" sz="2000" dirty="0" smtClean="0"/>
              <a:t>Ikäluokkien/luokkaryhmien kouluunsaapumisaikojen porrastus, kotiväki? Aikataulu kokonaisuudessaan</a:t>
            </a:r>
          </a:p>
          <a:p>
            <a:pPr marL="914400" lvl="1" indent="-457200">
              <a:buFont typeface="+mj-lt"/>
              <a:buAutoNum type="alphaLcPeriod"/>
            </a:pPr>
            <a:endParaRPr lang="en-US" sz="2000" b="1" dirty="0" smtClean="0"/>
          </a:p>
          <a:p>
            <a:pPr marL="457200" indent="-457200">
              <a:buFont typeface="Arial" panose="020B0604020202020204" pitchFamily="34" charset="0"/>
              <a:buAutoNum type="arabicParenR"/>
            </a:pPr>
            <a:r>
              <a:rPr lang="en-US" sz="2400" b="1" dirty="0"/>
              <a:t>Sovitaan järjestelyistä </a:t>
            </a:r>
            <a:r>
              <a:rPr lang="en-US" sz="2400" b="1" dirty="0" smtClean="0"/>
              <a:t>yhteistyökumppaneiden (pelastus, poliisi, muut järjestöt jne.) kanssa</a:t>
            </a:r>
          </a:p>
          <a:p>
            <a:pPr marL="914400" lvl="1" indent="-457200">
              <a:buFont typeface="+mj-lt"/>
              <a:buAutoNum type="alphaLcPeriod"/>
            </a:pPr>
            <a:r>
              <a:rPr lang="en-US" sz="2000" dirty="0" smtClean="0"/>
              <a:t>Poliisin info? Pelastuslaitoksen </a:t>
            </a:r>
            <a:r>
              <a:rPr lang="en-US" sz="2000" dirty="0" err="1" smtClean="0"/>
              <a:t>kalustoesittelyä</a:t>
            </a:r>
            <a:r>
              <a:rPr lang="en-US" sz="2000" dirty="0" smtClean="0"/>
              <a:t>?</a:t>
            </a:r>
          </a:p>
          <a:p>
            <a:pPr marL="914400" lvl="1" indent="-457200">
              <a:buFont typeface="+mj-lt"/>
              <a:buAutoNum type="alphaLcPeriod"/>
            </a:pPr>
            <a:r>
              <a:rPr lang="en-US" sz="2000" dirty="0" smtClean="0"/>
              <a:t>Muonitus, kahvitus, toiminnan </a:t>
            </a:r>
            <a:r>
              <a:rPr lang="en-US" sz="2000" dirty="0" err="1" smtClean="0"/>
              <a:t>esittely</a:t>
            </a:r>
            <a:r>
              <a:rPr lang="en-US" sz="2000" dirty="0" smtClean="0"/>
              <a:t> </a:t>
            </a:r>
            <a:r>
              <a:rPr lang="en-US" sz="2000" dirty="0" err="1" smtClean="0"/>
              <a:t>messutyyppisesti</a:t>
            </a:r>
            <a:r>
              <a:rPr lang="en-US" sz="2000" dirty="0" smtClean="0"/>
              <a:t> </a:t>
            </a:r>
            <a:r>
              <a:rPr lang="en-US" sz="2000" dirty="0" err="1" smtClean="0"/>
              <a:t>evakuointipaikan</a:t>
            </a:r>
            <a:r>
              <a:rPr lang="en-US" sz="2000" dirty="0" smtClean="0"/>
              <a:t> </a:t>
            </a:r>
            <a:r>
              <a:rPr lang="en-US" sz="2000" dirty="0" err="1" smtClean="0"/>
              <a:t>toiminnan</a:t>
            </a:r>
            <a:r>
              <a:rPr lang="en-US" sz="2000" dirty="0" smtClean="0"/>
              <a:t> </a:t>
            </a:r>
            <a:r>
              <a:rPr lang="en-US" sz="2000" dirty="0" err="1" smtClean="0"/>
              <a:t>rinnalla</a:t>
            </a:r>
            <a:r>
              <a:rPr lang="en-US" sz="2000" dirty="0" smtClean="0"/>
              <a:t>.</a:t>
            </a:r>
            <a:endParaRPr lang="en-US" sz="2000" dirty="0" smtClean="0"/>
          </a:p>
          <a:p>
            <a:pPr marL="914400" lvl="1" indent="-457200">
              <a:buFont typeface="+mj-lt"/>
              <a:buAutoNum type="alphaLcPeriod"/>
            </a:pPr>
            <a:r>
              <a:rPr lang="en-US" sz="2000" dirty="0" smtClean="0"/>
              <a:t>Infot luokissa: omat toimintaryhmät, naapuriosastot, Vapepa, </a:t>
            </a:r>
            <a:r>
              <a:rPr lang="en-US" sz="2000" dirty="0" err="1"/>
              <a:t>muut</a:t>
            </a:r>
            <a:r>
              <a:rPr lang="en-US" sz="2000" dirty="0"/>
              <a:t> </a:t>
            </a:r>
            <a:r>
              <a:rPr lang="en-US" sz="2000" dirty="0" err="1" smtClean="0"/>
              <a:t>harrasteryhmät</a:t>
            </a:r>
            <a:endParaRPr lang="en-US" sz="2000" dirty="0"/>
          </a:p>
          <a:p>
            <a:pPr marL="914400" lvl="1" indent="-457200">
              <a:buFont typeface="+mj-lt"/>
              <a:buAutoNum type="alphaLcPeriod"/>
            </a:pPr>
            <a:r>
              <a:rPr lang="en-US" sz="2000" dirty="0" err="1" smtClean="0"/>
              <a:t>Toiminnalliset</a:t>
            </a:r>
            <a:r>
              <a:rPr lang="en-US" sz="2000" dirty="0" smtClean="0"/>
              <a:t> </a:t>
            </a:r>
            <a:r>
              <a:rPr lang="en-US" sz="2000" dirty="0" err="1" smtClean="0"/>
              <a:t>harjoituksen</a:t>
            </a:r>
            <a:r>
              <a:rPr lang="en-US" sz="2000" dirty="0" smtClean="0"/>
              <a:t> ja </a:t>
            </a:r>
            <a:r>
              <a:rPr lang="en-US" sz="2000" dirty="0" err="1" smtClean="0"/>
              <a:t>niiden</a:t>
            </a:r>
            <a:r>
              <a:rPr lang="en-US" sz="2000" dirty="0" smtClean="0"/>
              <a:t> </a:t>
            </a:r>
            <a:r>
              <a:rPr lang="en-US" sz="2000" dirty="0" err="1" smtClean="0"/>
              <a:t>sisältö</a:t>
            </a:r>
            <a:r>
              <a:rPr lang="en-US" sz="2000" dirty="0" smtClean="0"/>
              <a:t> ja </a:t>
            </a:r>
            <a:r>
              <a:rPr lang="en-US" sz="2000" dirty="0" err="1" smtClean="0"/>
              <a:t>vastuut</a:t>
            </a:r>
            <a:endParaRPr lang="en-US" sz="2000" dirty="0" smtClean="0"/>
          </a:p>
          <a:p>
            <a:pPr marL="457200" lvl="1" indent="0">
              <a:buNone/>
            </a:pPr>
            <a:endParaRPr lang="en-US" sz="2000" dirty="0" smtClean="0"/>
          </a:p>
          <a:p>
            <a:pPr marL="457200" indent="-457200">
              <a:buFont typeface="Arial" panose="020B0604020202020204" pitchFamily="34" charset="0"/>
              <a:buAutoNum type="arabicParenR"/>
            </a:pPr>
            <a:r>
              <a:rPr lang="en-US" sz="2400" b="1" dirty="0" smtClean="0"/>
              <a:t>Yhteys oppilaiden kotiin, pyydetään mukaan myös perhe</a:t>
            </a:r>
            <a:endParaRPr lang="en-US" sz="2000" dirty="0" smtClean="0"/>
          </a:p>
          <a:p>
            <a:pPr marL="457200" lvl="1" indent="0">
              <a:buNone/>
            </a:pPr>
            <a:endParaRPr lang="en-US" sz="2000" dirty="0" smtClean="0"/>
          </a:p>
          <a:p>
            <a:pPr marL="457200" indent="-457200">
              <a:buFont typeface="Arial" panose="020B0604020202020204" pitchFamily="34" charset="0"/>
              <a:buAutoNum type="arabicParenR"/>
            </a:pPr>
            <a:r>
              <a:rPr lang="en-US" sz="2400" b="1" dirty="0" smtClean="0"/>
              <a:t>Tiedottaminen mediaan</a:t>
            </a:r>
          </a:p>
          <a:p>
            <a:pPr marL="914400" lvl="1" indent="-457200">
              <a:buFont typeface="Arial" panose="020B0604020202020204" pitchFamily="34" charset="0"/>
              <a:buAutoNum type="arabicParenR"/>
            </a:pPr>
            <a:endParaRPr lang="en-US" sz="2000" b="1" dirty="0" smtClean="0"/>
          </a:p>
          <a:p>
            <a:pPr marL="457200" indent="-457200">
              <a:buFont typeface="Arial" panose="020B0604020202020204" pitchFamily="34" charset="0"/>
              <a:buAutoNum type="arabicParenR"/>
            </a:pPr>
            <a:r>
              <a:rPr lang="en-US" sz="2400" b="1" dirty="0" smtClean="0"/>
              <a:t>Toimintaa!</a:t>
            </a:r>
            <a:endParaRPr lang="en-US" sz="2400" b="1" dirty="0"/>
          </a:p>
          <a:p>
            <a:pPr marL="457200" indent="-457200">
              <a:buFont typeface="Arial" panose="020B0604020202020204" pitchFamily="34" charset="0"/>
              <a:buAutoNum type="arabicParenR"/>
            </a:pPr>
            <a:endParaRPr lang="en-US" sz="2400" b="1" dirty="0"/>
          </a:p>
          <a:p>
            <a:pPr marL="457200" indent="-457200">
              <a:buFont typeface="Arial" panose="020B0604020202020204" pitchFamily="34" charset="0"/>
              <a:buAutoNum type="arabicParenR"/>
            </a:pPr>
            <a:endParaRPr lang="en-US" sz="2400" b="1" dirty="0" smtClean="0"/>
          </a:p>
          <a:p>
            <a:pPr marL="457200" indent="-457200">
              <a:buFont typeface="Arial" panose="020B0604020202020204" pitchFamily="34" charset="0"/>
              <a:buAutoNum type="arabicParenR"/>
            </a:pPr>
            <a:endParaRPr lang="en-US" sz="2200" dirty="0" smtClean="0"/>
          </a:p>
          <a:p>
            <a:pPr marL="0" indent="0">
              <a:buFont typeface="Arial" panose="020B0604020202020204" pitchFamily="34" charset="0"/>
              <a:buNone/>
            </a:pPr>
            <a:endParaRPr lang="en-US" sz="2400" dirty="0" smtClean="0"/>
          </a:p>
          <a:p>
            <a:pPr marL="0" indent="0">
              <a:buFont typeface="Arial" panose="020B0604020202020204" pitchFamily="34" charset="0"/>
              <a:buNone/>
            </a:pPr>
            <a:endParaRPr lang="en-US" sz="2400" b="1" dirty="0"/>
          </a:p>
        </p:txBody>
      </p:sp>
      <p:sp>
        <p:nvSpPr>
          <p:cNvPr id="5" name="Content Placeholder 2"/>
          <p:cNvSpPr txBox="1">
            <a:spLocks/>
          </p:cNvSpPr>
          <p:nvPr/>
        </p:nvSpPr>
        <p:spPr>
          <a:xfrm>
            <a:off x="183333" y="300720"/>
            <a:ext cx="6968904" cy="58652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smtClean="0"/>
              <a:t>Harjoitus yläkoulun kanssa koulupäivänä</a:t>
            </a:r>
            <a:endParaRPr lang="en-US" sz="2400" dirty="0" smtClean="0"/>
          </a:p>
          <a:p>
            <a:pPr marL="0" indent="0">
              <a:buFont typeface="Arial" panose="020B0604020202020204" pitchFamily="34" charset="0"/>
              <a:buNone/>
            </a:pPr>
            <a:endParaRPr lang="en-US" sz="2400" b="1" dirty="0"/>
          </a:p>
        </p:txBody>
      </p:sp>
    </p:spTree>
    <p:extLst>
      <p:ext uri="{BB962C8B-B14F-4D97-AF65-F5344CB8AC3E}">
        <p14:creationId xmlns:p14="http://schemas.microsoft.com/office/powerpoint/2010/main" val="684607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dirty="0" smtClean="0"/>
              <a:t>Äkkilähtö 2016</a:t>
            </a:r>
            <a:endParaRPr lang="fi-FI" dirty="0"/>
          </a:p>
        </p:txBody>
      </p:sp>
      <p:sp>
        <p:nvSpPr>
          <p:cNvPr id="4" name="Content Placeholder 2"/>
          <p:cNvSpPr txBox="1">
            <a:spLocks/>
          </p:cNvSpPr>
          <p:nvPr/>
        </p:nvSpPr>
        <p:spPr>
          <a:xfrm>
            <a:off x="310084" y="1167239"/>
            <a:ext cx="8145854" cy="4744015"/>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AutoNum type="arabicParenR"/>
            </a:pPr>
            <a:r>
              <a:rPr lang="en-US" sz="2400" b="1" dirty="0" smtClean="0"/>
              <a:t>Sovitaan </a:t>
            </a:r>
            <a:r>
              <a:rPr lang="en-US" sz="2400" b="1" dirty="0" err="1" smtClean="0"/>
              <a:t>koulun</a:t>
            </a:r>
            <a:r>
              <a:rPr lang="en-US" sz="2400" b="1" dirty="0" smtClean="0"/>
              <a:t> kanssa, minkä luokan/ryhmän oppilaat kontaktoidaan</a:t>
            </a:r>
          </a:p>
          <a:p>
            <a:pPr marL="914400" lvl="1" indent="-457200">
              <a:buFont typeface="+mj-lt"/>
              <a:buAutoNum type="alphaLcPeriod"/>
            </a:pPr>
            <a:r>
              <a:rPr lang="en-US" sz="2300" dirty="0" smtClean="0"/>
              <a:t>Oppilaan vanhemmilta pyydetään tiedotteella lupaa oppilaan kotiosoitteen jakamisesta osastolle tätä yksittäistä harjoitusta varten</a:t>
            </a:r>
            <a:endParaRPr lang="en-US" sz="2300" b="1" dirty="0" smtClean="0"/>
          </a:p>
          <a:p>
            <a:pPr marL="457200" indent="-457200">
              <a:buFont typeface="Arial" panose="020B0604020202020204" pitchFamily="34" charset="0"/>
              <a:buAutoNum type="arabicParenR"/>
            </a:pPr>
            <a:r>
              <a:rPr lang="en-US" sz="2400" b="1" dirty="0" smtClean="0"/>
              <a:t>Osasto valmistelee harjoitusta kartalla käytettävissä olevien resurssien puitteissa</a:t>
            </a:r>
            <a:br>
              <a:rPr lang="en-US" sz="2400" b="1" dirty="0" smtClean="0"/>
            </a:br>
            <a:endParaRPr lang="en-US" sz="2400" b="1" dirty="0" smtClean="0"/>
          </a:p>
          <a:p>
            <a:pPr marL="457200" indent="-457200">
              <a:buFont typeface="Arial" panose="020B0604020202020204" pitchFamily="34" charset="0"/>
              <a:buAutoNum type="arabicParenR"/>
            </a:pPr>
            <a:r>
              <a:rPr lang="en-US" sz="2400" b="1" dirty="0" smtClean="0"/>
              <a:t>Tiedottaminen mediaan, jotta saataisiin toimittaja paikalle</a:t>
            </a:r>
          </a:p>
          <a:p>
            <a:pPr marL="914400" lvl="1" indent="-457200">
              <a:buFont typeface="+mj-lt"/>
              <a:buAutoNum type="alphaLcPeriod"/>
            </a:pPr>
            <a:r>
              <a:rPr lang="en-US" sz="2300" dirty="0" smtClean="0"/>
              <a:t>Ei yleisesti eikä etukäteen, ettei synny turvallisuusriskejä ulkopuolisista</a:t>
            </a:r>
            <a:r>
              <a:rPr lang="en-US" sz="2000" b="1" dirty="0" smtClean="0"/>
              <a:t/>
            </a:r>
            <a:br>
              <a:rPr lang="en-US" sz="2000" b="1" dirty="0" smtClean="0"/>
            </a:br>
            <a:endParaRPr lang="en-US" sz="1600" dirty="0" smtClean="0"/>
          </a:p>
          <a:p>
            <a:pPr marL="457200" indent="-457200">
              <a:buFont typeface="Arial" panose="020B0604020202020204" pitchFamily="34" charset="0"/>
              <a:buAutoNum type="arabicParenR"/>
            </a:pPr>
            <a:r>
              <a:rPr lang="en-US" sz="2400" b="1" dirty="0" smtClean="0"/>
              <a:t>Tapahtumapäivänä jalkaudutaan oppilaiden kotioville</a:t>
            </a:r>
            <a:endParaRPr lang="en-US" sz="2400" b="1" dirty="0"/>
          </a:p>
          <a:p>
            <a:pPr marL="914400" lvl="1" indent="-457200">
              <a:buFont typeface="+mj-lt"/>
              <a:buAutoNum type="alphaLcPeriod"/>
            </a:pPr>
            <a:r>
              <a:rPr lang="en-US" sz="2300" dirty="0" smtClean="0"/>
              <a:t>Kohdataan oppilas ja/tai kotiväki, kerrotaan harjoituksesta ja annetaan Punaisen Ristin materiaalia </a:t>
            </a:r>
            <a:r>
              <a:rPr lang="en-US" sz="2300" dirty="0" smtClean="0">
                <a:sym typeface="Wingdings" panose="05000000000000000000" pitchFamily="2" charset="2"/>
              </a:rPr>
              <a:t> jos ei ketään kotona, materiaali jätetään postilaatikkoon</a:t>
            </a:r>
          </a:p>
          <a:p>
            <a:pPr marL="914400" lvl="1" indent="-457200">
              <a:buFont typeface="+mj-lt"/>
              <a:buAutoNum type="alphaLcPeriod"/>
            </a:pPr>
            <a:r>
              <a:rPr lang="en-US" sz="2300" dirty="0" smtClean="0"/>
              <a:t>Pidetään kirjaa</a:t>
            </a:r>
            <a:r>
              <a:rPr lang="en-US" sz="2300" dirty="0"/>
              <a:t> </a:t>
            </a:r>
            <a:r>
              <a:rPr lang="en-US" sz="2300" dirty="0" smtClean="0"/>
              <a:t>operaation kestosta ja </a:t>
            </a:r>
            <a:r>
              <a:rPr lang="en-US" sz="2300" dirty="0" err="1" smtClean="0"/>
              <a:t>tuloksista</a:t>
            </a:r>
            <a:r>
              <a:rPr lang="en-US" sz="2300" dirty="0" smtClean="0"/>
              <a:t> (</a:t>
            </a:r>
            <a:r>
              <a:rPr lang="en-US" sz="2300" dirty="0" err="1" smtClean="0"/>
              <a:t>montako</a:t>
            </a:r>
            <a:r>
              <a:rPr lang="en-US" sz="2300" dirty="0" smtClean="0"/>
              <a:t> </a:t>
            </a:r>
            <a:r>
              <a:rPr lang="en-US" sz="2300" dirty="0" err="1" smtClean="0"/>
              <a:t>perhettä</a:t>
            </a:r>
            <a:r>
              <a:rPr lang="en-US" sz="2300" dirty="0" smtClean="0"/>
              <a:t>/</a:t>
            </a:r>
            <a:r>
              <a:rPr lang="en-US" sz="2300" dirty="0" err="1" smtClean="0"/>
              <a:t>kotitaloutta</a:t>
            </a:r>
            <a:r>
              <a:rPr lang="en-US" sz="2300" dirty="0" smtClean="0"/>
              <a:t>, </a:t>
            </a:r>
            <a:r>
              <a:rPr lang="en-US" sz="2300" dirty="0" err="1" smtClean="0"/>
              <a:t>missä</a:t>
            </a:r>
            <a:r>
              <a:rPr lang="en-US" sz="2300" dirty="0" smtClean="0"/>
              <a:t> </a:t>
            </a:r>
            <a:r>
              <a:rPr lang="en-US" sz="2300" dirty="0" err="1" smtClean="0"/>
              <a:t>ajassa</a:t>
            </a:r>
            <a:r>
              <a:rPr lang="en-US" sz="2300" dirty="0" smtClean="0"/>
              <a:t>, </a:t>
            </a:r>
            <a:r>
              <a:rPr lang="en-US" sz="2300" dirty="0" err="1" smtClean="0"/>
              <a:t>millä</a:t>
            </a:r>
            <a:r>
              <a:rPr lang="en-US" sz="2300" dirty="0" smtClean="0"/>
              <a:t> </a:t>
            </a:r>
            <a:r>
              <a:rPr lang="en-US" sz="2300" dirty="0" err="1" smtClean="0"/>
              <a:t>resursseilla</a:t>
            </a:r>
            <a:r>
              <a:rPr lang="en-US" sz="2300" dirty="0" smtClean="0"/>
              <a:t>)</a:t>
            </a:r>
            <a:endParaRPr lang="en-US" sz="2300" dirty="0" smtClean="0"/>
          </a:p>
          <a:p>
            <a:pPr marL="457200" lvl="1" indent="0">
              <a:buNone/>
            </a:pPr>
            <a:endParaRPr lang="en-US" sz="2000" dirty="0" smtClean="0"/>
          </a:p>
          <a:p>
            <a:pPr marL="457200" indent="-457200">
              <a:buFont typeface="Arial" panose="020B0604020202020204" pitchFamily="34" charset="0"/>
              <a:buAutoNum type="arabicParenR"/>
            </a:pPr>
            <a:r>
              <a:rPr lang="en-US" sz="2400" b="1" dirty="0" smtClean="0"/>
              <a:t>Tiedottaminen mediaan, mikäli ei saatu toimittajaa paikalle</a:t>
            </a:r>
            <a:endParaRPr lang="en-US" sz="2400" b="1" dirty="0"/>
          </a:p>
          <a:p>
            <a:pPr marL="457200" indent="-457200">
              <a:buFont typeface="Arial" panose="020B0604020202020204" pitchFamily="34" charset="0"/>
              <a:buAutoNum type="arabicParenR"/>
            </a:pPr>
            <a:endParaRPr lang="en-US" sz="2400" b="1" dirty="0" smtClean="0"/>
          </a:p>
          <a:p>
            <a:pPr marL="457200" indent="-457200">
              <a:buFont typeface="Arial" panose="020B0604020202020204" pitchFamily="34" charset="0"/>
              <a:buAutoNum type="arabicParenR"/>
            </a:pPr>
            <a:endParaRPr lang="en-US" sz="2200" dirty="0" smtClean="0"/>
          </a:p>
          <a:p>
            <a:pPr marL="0" indent="0">
              <a:buFont typeface="Arial" panose="020B0604020202020204" pitchFamily="34" charset="0"/>
              <a:buNone/>
            </a:pPr>
            <a:endParaRPr lang="en-US" sz="2400" dirty="0" smtClean="0"/>
          </a:p>
          <a:p>
            <a:pPr marL="0" indent="0">
              <a:buFont typeface="Arial" panose="020B0604020202020204" pitchFamily="34" charset="0"/>
              <a:buNone/>
            </a:pPr>
            <a:endParaRPr lang="en-US" sz="2400" b="1" dirty="0"/>
          </a:p>
        </p:txBody>
      </p:sp>
      <p:sp>
        <p:nvSpPr>
          <p:cNvPr id="5" name="Content Placeholder 2"/>
          <p:cNvSpPr txBox="1">
            <a:spLocks/>
          </p:cNvSpPr>
          <p:nvPr/>
        </p:nvSpPr>
        <p:spPr>
          <a:xfrm>
            <a:off x="192388" y="350186"/>
            <a:ext cx="7032277" cy="677054"/>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smtClean="0"/>
              <a:t>Harjoitus yläkoulun tai harrasteryhmän kanssa vapaapäivänä</a:t>
            </a:r>
          </a:p>
          <a:p>
            <a:pPr marL="0" indent="0">
              <a:buFont typeface="Arial" panose="020B0604020202020204" pitchFamily="34" charset="0"/>
              <a:buNone/>
            </a:pPr>
            <a:endParaRPr lang="en-US" sz="2400" b="1" dirty="0"/>
          </a:p>
        </p:txBody>
      </p:sp>
    </p:spTree>
    <p:extLst>
      <p:ext uri="{BB962C8B-B14F-4D97-AF65-F5344CB8AC3E}">
        <p14:creationId xmlns:p14="http://schemas.microsoft.com/office/powerpoint/2010/main" val="2693578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dirty="0" smtClean="0"/>
              <a:t>Äkkilähtö 2016</a:t>
            </a:r>
            <a:endParaRPr lang="fi-FI" dirty="0"/>
          </a:p>
        </p:txBody>
      </p:sp>
      <p:sp>
        <p:nvSpPr>
          <p:cNvPr id="4" name="Content Placeholder 2"/>
          <p:cNvSpPr txBox="1">
            <a:spLocks/>
          </p:cNvSpPr>
          <p:nvPr/>
        </p:nvSpPr>
        <p:spPr>
          <a:xfrm>
            <a:off x="291977" y="1556539"/>
            <a:ext cx="8145854" cy="4165252"/>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AutoNum type="arabicParenR"/>
            </a:pPr>
            <a:r>
              <a:rPr lang="fi-FI" sz="2400" b="1" dirty="0" smtClean="0"/>
              <a:t>Tapahtumapäivänä mahdollisimman paljon osaston väkeä paikalle, puheenjohtajan osallistuminen on ehdotonta</a:t>
            </a:r>
            <a:br>
              <a:rPr lang="fi-FI" sz="2400" b="1" dirty="0" smtClean="0"/>
            </a:br>
            <a:endParaRPr lang="fi-FI" sz="2300" b="1" dirty="0" smtClean="0"/>
          </a:p>
          <a:p>
            <a:pPr marL="457200" indent="-457200">
              <a:buFont typeface="Arial" panose="020B0604020202020204" pitchFamily="34" charset="0"/>
              <a:buAutoNum type="arabicParenR"/>
            </a:pPr>
            <a:r>
              <a:rPr lang="fi-FI" sz="2400" b="1" dirty="0" smtClean="0"/>
              <a:t>Käydään tarvittaessa läpi/päivitetään valmiussuunnitelmaa</a:t>
            </a:r>
            <a:br>
              <a:rPr lang="fi-FI" sz="2400" b="1" dirty="0" smtClean="0"/>
            </a:br>
            <a:endParaRPr lang="fi-FI" sz="2400" b="1" dirty="0" smtClean="0"/>
          </a:p>
          <a:p>
            <a:pPr marL="457200" indent="-457200">
              <a:buFont typeface="Arial" panose="020B0604020202020204" pitchFamily="34" charset="0"/>
              <a:buAutoNum type="arabicParenR"/>
            </a:pPr>
            <a:r>
              <a:rPr lang="fi-FI" sz="2400" b="1" dirty="0" smtClean="0"/>
              <a:t>Soitetaan osaston aktiivitoimijoille, ketkä pääsisivät juuri nyt tositilanteessa operaatioon ja olisiko autoa käytettävissä</a:t>
            </a:r>
          </a:p>
          <a:p>
            <a:pPr marL="914400" lvl="1" indent="-457200">
              <a:buFont typeface="+mj-lt"/>
              <a:buAutoNum type="alphaLcPeriod"/>
            </a:pPr>
            <a:r>
              <a:rPr lang="fi-FI" sz="2300" dirty="0" smtClean="0"/>
              <a:t>Vasteaika max yksi tunti</a:t>
            </a:r>
          </a:p>
          <a:p>
            <a:pPr marL="914400" lvl="1" indent="-457200">
              <a:buFont typeface="+mj-lt"/>
              <a:buAutoNum type="alphaLcPeriod"/>
            </a:pPr>
            <a:r>
              <a:rPr lang="fi-FI" sz="2300" dirty="0" smtClean="0"/>
              <a:t>Hallitus, toimintaryhmien jäsenet, kerääjät, uudet jäsenet ja toimijat</a:t>
            </a:r>
            <a:r>
              <a:rPr lang="fi-FI" sz="1600" dirty="0" smtClean="0"/>
              <a:t/>
            </a:r>
            <a:br>
              <a:rPr lang="fi-FI" sz="1600" dirty="0" smtClean="0"/>
            </a:br>
            <a:r>
              <a:rPr lang="fi-FI" sz="1600" b="1" dirty="0" smtClean="0"/>
              <a:t/>
            </a:r>
            <a:br>
              <a:rPr lang="fi-FI" sz="1600" b="1" dirty="0" smtClean="0"/>
            </a:br>
            <a:endParaRPr lang="fi-FI" sz="1200" dirty="0" smtClean="0"/>
          </a:p>
          <a:p>
            <a:pPr marL="457200" indent="-457200">
              <a:buFont typeface="Arial" panose="020B0604020202020204" pitchFamily="34" charset="0"/>
              <a:buAutoNum type="arabicParenR"/>
            </a:pPr>
            <a:r>
              <a:rPr lang="fi-FI" sz="2400" b="1" dirty="0" smtClean="0"/>
              <a:t>Tilannekuva piiriin</a:t>
            </a:r>
          </a:p>
          <a:p>
            <a:pPr marL="914400" lvl="1" indent="-457200">
              <a:buFont typeface="+mj-lt"/>
              <a:buAutoNum type="alphaLcPeriod"/>
            </a:pPr>
            <a:r>
              <a:rPr lang="fi-FI" sz="2300" dirty="0" smtClean="0"/>
              <a:t>Yhteys piirin johtokeskukseen puhelimella</a:t>
            </a:r>
            <a:br>
              <a:rPr lang="fi-FI" sz="2300" dirty="0" smtClean="0"/>
            </a:br>
            <a:endParaRPr lang="fi-FI" sz="2000" dirty="0" smtClean="0"/>
          </a:p>
        </p:txBody>
      </p:sp>
      <p:sp>
        <p:nvSpPr>
          <p:cNvPr id="5" name="Content Placeholder 2"/>
          <p:cNvSpPr txBox="1">
            <a:spLocks/>
          </p:cNvSpPr>
          <p:nvPr/>
        </p:nvSpPr>
        <p:spPr>
          <a:xfrm>
            <a:off x="192388" y="350186"/>
            <a:ext cx="7032277" cy="67705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err="1" smtClean="0"/>
              <a:t>Karttaharjoitus</a:t>
            </a:r>
            <a:r>
              <a:rPr lang="en-US" sz="2400" b="1" dirty="0" smtClean="0"/>
              <a:t> ja/tai </a:t>
            </a:r>
            <a:r>
              <a:rPr lang="en-US" sz="2400" b="1" dirty="0" err="1" smtClean="0"/>
              <a:t>hälytysharjoitus</a:t>
            </a:r>
            <a:endParaRPr lang="en-US" sz="2400" b="1" dirty="0"/>
          </a:p>
        </p:txBody>
      </p:sp>
    </p:spTree>
    <p:extLst>
      <p:ext uri="{BB962C8B-B14F-4D97-AF65-F5344CB8AC3E}">
        <p14:creationId xmlns:p14="http://schemas.microsoft.com/office/powerpoint/2010/main" val="22349583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Harjoituksen jälkeen</a:t>
            </a:r>
            <a:endParaRPr lang="fi-FI" dirty="0"/>
          </a:p>
        </p:txBody>
      </p:sp>
      <p:sp>
        <p:nvSpPr>
          <p:cNvPr id="3" name="Content Placeholder 2"/>
          <p:cNvSpPr>
            <a:spLocks noGrp="1"/>
          </p:cNvSpPr>
          <p:nvPr>
            <p:ph idx="1"/>
          </p:nvPr>
        </p:nvSpPr>
        <p:spPr/>
        <p:txBody>
          <a:bodyPr/>
          <a:lstStyle/>
          <a:p>
            <a:r>
              <a:rPr lang="fi-FI" dirty="0" smtClean="0"/>
              <a:t>Osastoille lähetetään ennen harjoitusta keskustoimiston toimesta Eloqua-kirje, jossa linkki kyselyyn. Kyselyyn sisältö on hyvä käydä läpi jo ennen harjoitusta. Kyselyyn vastataan harjoituksen jälkeen.</a:t>
            </a:r>
            <a:endParaRPr lang="fi-FI" dirty="0"/>
          </a:p>
        </p:txBody>
      </p:sp>
      <p:sp>
        <p:nvSpPr>
          <p:cNvPr id="4" name="Footer Placeholder 3"/>
          <p:cNvSpPr>
            <a:spLocks noGrp="1"/>
          </p:cNvSpPr>
          <p:nvPr>
            <p:ph type="ftr" sz="quarter" idx="11"/>
          </p:nvPr>
        </p:nvSpPr>
        <p:spPr/>
        <p:txBody>
          <a:bodyPr/>
          <a:lstStyle/>
          <a:p>
            <a:r>
              <a:rPr lang="fi-FI" smtClean="0"/>
              <a:t>Äkkilähtö 2016</a:t>
            </a:r>
            <a:endParaRPr lang="fi-FI" dirty="0"/>
          </a:p>
        </p:txBody>
      </p:sp>
    </p:spTree>
    <p:extLst>
      <p:ext uri="{BB962C8B-B14F-4D97-AF65-F5344CB8AC3E}">
        <p14:creationId xmlns:p14="http://schemas.microsoft.com/office/powerpoint/2010/main" val="11053091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5349" y="1068310"/>
            <a:ext cx="8408405" cy="4852656"/>
          </a:xfrm>
        </p:spPr>
        <p:txBody>
          <a:bodyPr/>
          <a:lstStyle/>
          <a:p>
            <a:pPr marL="0" indent="0">
              <a:buNone/>
            </a:pPr>
            <a:r>
              <a:rPr lang="en-US" dirty="0" err="1" smtClean="0"/>
              <a:t>Ilmoittautuminen</a:t>
            </a:r>
            <a:r>
              <a:rPr lang="en-US" smtClean="0"/>
              <a:t> </a:t>
            </a:r>
            <a:br>
              <a:rPr lang="en-US" smtClean="0"/>
            </a:br>
            <a:r>
              <a:rPr lang="en-US" smtClean="0"/>
              <a:t/>
            </a:r>
            <a:br>
              <a:rPr lang="en-US" smtClean="0"/>
            </a:br>
            <a:r>
              <a:rPr lang="en-US" smtClean="0">
                <a:hlinkClick r:id="rId3"/>
              </a:rPr>
              <a:t>http</a:t>
            </a:r>
            <a:r>
              <a:rPr lang="en-US" dirty="0">
                <a:hlinkClick r:id="rId3"/>
              </a:rPr>
              <a:t>://</a:t>
            </a:r>
            <a:r>
              <a:rPr lang="en-US" dirty="0" smtClean="0">
                <a:hlinkClick r:id="rId3"/>
              </a:rPr>
              <a:t>spr.punainenristi.fi/akkilahto2016</a:t>
            </a:r>
            <a:endParaRPr lang="en-US" dirty="0" smtClean="0"/>
          </a:p>
          <a:p>
            <a:pPr marL="0" indent="0">
              <a:buNone/>
            </a:pPr>
            <a:endParaRPr lang="en-US" dirty="0"/>
          </a:p>
          <a:p>
            <a:pPr marL="0" indent="0">
              <a:buNone/>
            </a:pPr>
            <a:r>
              <a:rPr lang="en-US" dirty="0" err="1" smtClean="0"/>
              <a:t>RedNet</a:t>
            </a:r>
            <a:r>
              <a:rPr lang="en-US" dirty="0" smtClean="0"/>
              <a:t/>
            </a:r>
            <a:br>
              <a:rPr lang="en-US" dirty="0" smtClean="0"/>
            </a:br>
            <a:r>
              <a:rPr lang="en-US" dirty="0" smtClean="0">
                <a:hlinkClick r:id="rId4"/>
              </a:rPr>
              <a:t>https</a:t>
            </a:r>
            <a:r>
              <a:rPr lang="en-US" dirty="0">
                <a:hlinkClick r:id="rId4"/>
              </a:rPr>
              <a:t>://rednet.punainenristi.fi/akkilahto</a:t>
            </a:r>
            <a:endParaRPr lang="en-US" dirty="0" smtClean="0"/>
          </a:p>
          <a:p>
            <a:endParaRPr lang="fi-FI" dirty="0" smtClean="0"/>
          </a:p>
          <a:p>
            <a:pPr marL="0" indent="0">
              <a:buNone/>
            </a:pPr>
            <a:r>
              <a:rPr lang="fi-FI" dirty="0" smtClean="0"/>
              <a:t>RedNet Oulun </a:t>
            </a:r>
            <a:r>
              <a:rPr lang="fi-FI" dirty="0"/>
              <a:t>piiri</a:t>
            </a:r>
            <a:br>
              <a:rPr lang="fi-FI" dirty="0"/>
            </a:br>
            <a:r>
              <a:rPr lang="fi-FI" dirty="0">
                <a:hlinkClick r:id="rId5"/>
              </a:rPr>
              <a:t>https://</a:t>
            </a:r>
            <a:r>
              <a:rPr lang="fi-FI" dirty="0" smtClean="0">
                <a:hlinkClick r:id="rId5"/>
              </a:rPr>
              <a:t>rednet.punainenristi.fi/node/37476</a:t>
            </a:r>
            <a:endParaRPr lang="fi-FI" dirty="0" smtClean="0"/>
          </a:p>
          <a:p>
            <a:pPr marL="0" indent="0">
              <a:buNone/>
            </a:pPr>
            <a:endParaRPr lang="fi-FI" dirty="0" smtClean="0"/>
          </a:p>
          <a:p>
            <a:pPr marL="0" indent="0">
              <a:buNone/>
            </a:pPr>
            <a:endParaRPr lang="fi-FI" dirty="0"/>
          </a:p>
        </p:txBody>
      </p:sp>
      <p:sp>
        <p:nvSpPr>
          <p:cNvPr id="6" name="Footer Placeholder 5"/>
          <p:cNvSpPr>
            <a:spLocks noGrp="1"/>
          </p:cNvSpPr>
          <p:nvPr>
            <p:ph type="ftr" sz="quarter" idx="11"/>
          </p:nvPr>
        </p:nvSpPr>
        <p:spPr/>
        <p:txBody>
          <a:bodyPr/>
          <a:lstStyle/>
          <a:p>
            <a:r>
              <a:rPr lang="fi-FI" dirty="0" smtClean="0"/>
              <a:t>Äkkilähtö 2016</a:t>
            </a:r>
            <a:endParaRPr lang="fi-FI" dirty="0"/>
          </a:p>
        </p:txBody>
      </p:sp>
    </p:spTree>
    <p:extLst>
      <p:ext uri="{BB962C8B-B14F-4D97-AF65-F5344CB8AC3E}">
        <p14:creationId xmlns:p14="http://schemas.microsoft.com/office/powerpoint/2010/main" val="3301642325"/>
      </p:ext>
    </p:extLst>
  </p:cSld>
  <p:clrMapOvr>
    <a:masterClrMapping/>
  </p:clrMapOvr>
  <p:timing>
    <p:tnLst>
      <p:par>
        <p:cTn id="1" dur="indefinite" restart="never" nodeType="tmRoot"/>
      </p:par>
    </p:tnLst>
  </p:timing>
</p:sld>
</file>

<file path=ppt/theme/theme1.xml><?xml version="1.0" encoding="utf-8"?>
<a:theme xmlns:a="http://schemas.openxmlformats.org/drawingml/2006/main" name="SPR_teema">
  <a:themeElements>
    <a:clrScheme name="SPR_varit">
      <a:dk1>
        <a:sysClr val="windowText" lastClr="000000"/>
      </a:dk1>
      <a:lt1>
        <a:srgbClr val="FFFFFF"/>
      </a:lt1>
      <a:dk2>
        <a:srgbClr val="000000"/>
      </a:dk2>
      <a:lt2>
        <a:srgbClr val="FFFFFF"/>
      </a:lt2>
      <a:accent1>
        <a:srgbClr val="CC0000"/>
      </a:accent1>
      <a:accent2>
        <a:srgbClr val="FECB00"/>
      </a:accent2>
      <a:accent3>
        <a:srgbClr val="3DB7E4"/>
      </a:accent3>
      <a:accent4>
        <a:srgbClr val="FF7900"/>
      </a:accent4>
      <a:accent5>
        <a:srgbClr val="BED600"/>
      </a:accent5>
      <a:accent6>
        <a:srgbClr val="0065BD"/>
      </a:accent6>
      <a:hlink>
        <a:srgbClr val="CC0000"/>
      </a:hlink>
      <a:folHlink>
        <a:srgbClr val="0065BD"/>
      </a:folHlink>
    </a:clrScheme>
    <a:fontScheme name="SPR_fontit">
      <a:majorFont>
        <a:latin typeface="Verdana"/>
        <a:ea typeface=""/>
        <a:cs typeface=""/>
      </a:majorFont>
      <a:minorFont>
        <a:latin typeface="Verdana"/>
        <a:ea typeface=""/>
        <a:cs typeface=""/>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PR_teema" id="{A2265B5F-3344-4782-A71F-457B3031D754}" vid="{32D03409-B584-4912-9EE9-9258B4638B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979</TotalTime>
  <Words>590</Words>
  <Application>Microsoft Office PowerPoint</Application>
  <PresentationFormat>On-screen Show (4:3)</PresentationFormat>
  <Paragraphs>87</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Verdana</vt:lpstr>
      <vt:lpstr>Wingdings</vt:lpstr>
      <vt:lpstr>SPR_teema</vt:lpstr>
      <vt:lpstr>PowerPoint Presentation</vt:lpstr>
      <vt:lpstr>PowerPoint Presentation</vt:lpstr>
      <vt:lpstr>Vaihtoehtoja toteutukseen</vt:lpstr>
      <vt:lpstr>PowerPoint Presentation</vt:lpstr>
      <vt:lpstr>PowerPoint Presentation</vt:lpstr>
      <vt:lpstr>PowerPoint Presentation</vt:lpstr>
      <vt:lpstr>Harjoituksen jälkeen</vt:lpstr>
      <vt:lpstr>PowerPoint Presentation</vt:lpstr>
    </vt:vector>
  </TitlesOfParts>
  <Company>SPR Järjestöt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Alijärvi Petra</dc:creator>
  <cp:lastModifiedBy>Alijärvi Petra</cp:lastModifiedBy>
  <cp:revision>80</cp:revision>
  <dcterms:created xsi:type="dcterms:W3CDTF">2016-02-05T13:23:25Z</dcterms:created>
  <dcterms:modified xsi:type="dcterms:W3CDTF">2016-04-08T10:04:15Z</dcterms:modified>
</cp:coreProperties>
</file>