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58" r:id="rId6"/>
    <p:sldId id="276" r:id="rId7"/>
    <p:sldId id="318" r:id="rId8"/>
    <p:sldId id="303" r:id="rId9"/>
    <p:sldId id="302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2" r:id="rId18"/>
    <p:sldId id="311" r:id="rId19"/>
    <p:sldId id="315" r:id="rId20"/>
    <p:sldId id="313" r:id="rId21"/>
    <p:sldId id="316" r:id="rId22"/>
    <p:sldId id="314" r:id="rId23"/>
    <p:sldId id="320" r:id="rId24"/>
    <p:sldId id="319" r:id="rId25"/>
    <p:sldId id="317" r:id="rId26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A996"/>
    <a:srgbClr val="7F181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8333A3-4FEF-4922-86C5-49D7AB8E42E2}" v="120" dt="2022-12-16T08:31:03.381"/>
    <p1510:client id="{2379E675-1E96-4EA6-9668-C3924B41F262}" v="30" dt="2022-12-22T07:00:38.425"/>
    <p1510:client id="{299BD3C1-F6AA-40E0-B326-490B9F518FA0}" v="10" dt="2022-12-14T10:45:05.688"/>
    <p1510:client id="{2F731482-6CC0-4A13-A022-E76908041DCB}" v="511" dt="2022-12-16T08:11:46.423"/>
    <p1510:client id="{E0B5F485-D958-4011-93EF-62180E37E156}" v="59" dt="2022-12-12T11:24:06.7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57"/>
    <p:restoredTop sz="92109" autoAdjust="0"/>
  </p:normalViewPr>
  <p:slideViewPr>
    <p:cSldViewPr snapToGrid="0" snapToObjects="1">
      <p:cViewPr varScale="1">
        <p:scale>
          <a:sx n="113" d="100"/>
          <a:sy n="113" d="100"/>
        </p:scale>
        <p:origin x="10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86ED7-E594-284A-BCB0-7DD2E0F5F816}" type="datetimeFigureOut">
              <a:rPr lang="fi-FI" smtClean="0"/>
              <a:t>20.3.2023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1C9AF-C8A2-E248-9C2D-AAFE8E0C60B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093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1C9AF-C8A2-E248-9C2D-AAFE8E0C60B5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6619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sv-fi" b="0" i="0" u="none" baseline="0"/>
              <a:t>lll</a:t>
            </a:r>
            <a:endParaRPr lang="sv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D9D1C9AF-C8A2-E248-9C2D-AAFE8E0C60B5}" type="slidenum">
              <a:rPr/>
              <a:t>5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448158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34DE3F7-DC73-574E-BBEF-067A7B976E71}"/>
              </a:ext>
            </a:extLst>
          </p:cNvPr>
          <p:cNvSpPr/>
          <p:nvPr userDrawn="1"/>
        </p:nvSpPr>
        <p:spPr>
          <a:xfrm>
            <a:off x="5584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3244"/>
            <a:ext cx="9144000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382"/>
            <a:ext cx="9144000" cy="72842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noProof="0" dirty="0"/>
              <a:t>to</a:t>
            </a:r>
            <a:r>
              <a:rPr lang="fi-FI" dirty="0"/>
              <a:t>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fi-FI" dirty="0"/>
          </a:p>
          <a:p>
            <a:pPr lvl="1"/>
            <a:endParaRPr lang="fi-FI" dirty="0"/>
          </a:p>
        </p:txBody>
      </p:sp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B8673826-1260-2199-646C-53DA2613CB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759" y="0"/>
            <a:ext cx="183806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91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IJA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C9842C-3555-7E45-9644-0950E85E0A2A}"/>
              </a:ext>
            </a:extLst>
          </p:cNvPr>
          <p:cNvSpPr/>
          <p:nvPr userDrawn="1"/>
        </p:nvSpPr>
        <p:spPr>
          <a:xfrm>
            <a:off x="4068792" y="0"/>
            <a:ext cx="40687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8123208" y="0"/>
            <a:ext cx="40687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01F7B3-E497-3049-89EB-99DA34C19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429917"/>
            <a:ext cx="10515600" cy="78175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fi-FI" noProof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00C0C4A-6664-F44A-825B-15E820DCE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2681800"/>
            <a:ext cx="3562350" cy="389044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BA4081A-9EBF-214E-887F-4F3D6CBC04D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2672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AF164FC-7E76-C94C-8284-BB996EB9F5C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267201" y="2681800"/>
            <a:ext cx="3562350" cy="389044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5EFE7FF-BFC1-754C-A2F8-6DE833B6B70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43900" y="1653101"/>
            <a:ext cx="3562350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43901" y="2681800"/>
            <a:ext cx="3562350" cy="389044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614705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JAKO VÄ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rgbClr val="BEA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C9842C-3555-7E45-9644-0950E85E0A2A}"/>
              </a:ext>
            </a:extLst>
          </p:cNvPr>
          <p:cNvSpPr/>
          <p:nvPr userDrawn="1"/>
        </p:nvSpPr>
        <p:spPr>
          <a:xfrm>
            <a:off x="4068792" y="0"/>
            <a:ext cx="40687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8123208" y="0"/>
            <a:ext cx="40687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AF164FC-7E76-C94C-8284-BB996EB9F5C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2672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439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07293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JAKO KÄYTTÖESIMER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rgbClr val="BEA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8123208" y="0"/>
            <a:ext cx="40687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439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68763" y="0"/>
            <a:ext cx="4054475" cy="6858000"/>
          </a:xfrm>
        </p:spPr>
        <p:txBody>
          <a:bodyPr/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502189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IJAKO KÄYTTÖESIMERKK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4054418" y="0"/>
            <a:ext cx="406879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94159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3210" y="-1"/>
            <a:ext cx="4122769" cy="6858000"/>
          </a:xfrm>
        </p:spPr>
        <p:txBody>
          <a:bodyPr/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588243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LMIJAKO KÄYTTÖESIMERKK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40687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4054418" y="0"/>
            <a:ext cx="40687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94159" y="1483775"/>
            <a:ext cx="3562350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solidFill>
                  <a:schemeClr val="bg1"/>
                </a:solidFill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3210" y="-1"/>
            <a:ext cx="4122769" cy="6858000"/>
          </a:xfrm>
        </p:spPr>
        <p:txBody>
          <a:bodyPr/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88851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VÄ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842C13-CE2E-A64A-9716-170794CB417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6096000" y="0"/>
            <a:ext cx="609600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C170BD7-4792-AB4E-BA25-33FFD408108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6701" y="1483775"/>
            <a:ext cx="5562596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62701" y="1483775"/>
            <a:ext cx="5562598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492305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KÄYTTÖESIMER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-41334" y="0"/>
            <a:ext cx="613733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18104" y="1483775"/>
            <a:ext cx="5562764" cy="389044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8646" y="-1"/>
            <a:ext cx="6137334" cy="6858000"/>
          </a:xfrm>
        </p:spPr>
        <p:txBody>
          <a:bodyPr/>
          <a:lstStyle/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769997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HTIAJAKO KÄYTTÖESIMERKK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50466E-BA06-BF44-A0C7-DD2604FD37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14104" y="1483776"/>
            <a:ext cx="5562764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300" b="0" i="0">
                <a:latin typeface="Georgia" panose="02040502050405020303" pitchFamily="18" charset="0"/>
              </a:defRPr>
            </a:lvl1pPr>
            <a:lvl2pPr marL="457200" indent="0">
              <a:buNone/>
              <a:defRPr sz="23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6054666" cy="6858000"/>
          </a:xfrm>
        </p:spPr>
        <p:txBody>
          <a:bodyPr/>
          <a:lstStyle/>
          <a:p>
            <a:endParaRPr lang="fi-FI" noProof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314104" y="5063883"/>
            <a:ext cx="5562764" cy="790817"/>
          </a:xfrm>
        </p:spPr>
        <p:txBody>
          <a:bodyPr anchor="t"/>
          <a:lstStyle>
            <a:lvl1pPr marL="0" indent="0">
              <a:buNone/>
              <a:defRPr sz="1500" b="1" i="0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A87FBE79-0BF2-7C6C-7B93-F247C36A7D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108" y="6039200"/>
            <a:ext cx="1645892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01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B4A7CF-52A9-2744-A095-A908B8D40A6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4347C94-D7F6-5149-B2B6-878580DA36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8522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KUVA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2CC56C-5124-B44F-BB14-8E822851C08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618DDC4-4CB8-9F41-A4F3-94272928F7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503" y="6129789"/>
            <a:ext cx="9863378" cy="543711"/>
          </a:xfrm>
        </p:spPr>
        <p:txBody>
          <a:bodyPr/>
          <a:lstStyle>
            <a:lvl1pPr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>
              <a:buNone/>
              <a:defRPr sz="1800" b="0" i="0">
                <a:latin typeface="Georgia" panose="02040502050405020303" pitchFamily="18" charset="0"/>
              </a:defRPr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15EFB3B-362E-B54E-8F33-0414F89DD3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919788"/>
          </a:xfrm>
        </p:spPr>
        <p:txBody>
          <a:bodyPr/>
          <a:lstStyle/>
          <a:p>
            <a:endParaRPr lang="fi-FI"/>
          </a:p>
        </p:txBody>
      </p:sp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EE222B43-3118-A659-1B0B-D8C58C9FC1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108" y="6039200"/>
            <a:ext cx="1645892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94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OMA KUVAVALIN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walking on a dirt path&#10;&#10;Description automatically generated with medium confidence">
            <a:extLst>
              <a:ext uri="{FF2B5EF4-FFF2-40B4-BE49-F238E27FC236}">
                <a16:creationId xmlns:a16="http://schemas.microsoft.com/office/drawing/2014/main" id="{BD2846D1-CA6C-3547-B194-4AB11C7E68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19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2896"/>
            <a:ext cx="9144000" cy="2681191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2D6800-9BC3-F541-B95C-B3A42CD5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05034"/>
            <a:ext cx="9144000" cy="72842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subtitle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EF2E5043-DE0C-A1AF-8DCC-B1F3CB9DC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3938" y="0"/>
            <a:ext cx="183806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90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KUVAA KUVA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15B939-FDDC-D043-B727-03F8A4AE38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618DDC4-4CB8-9F41-A4F3-94272928F7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503" y="6129789"/>
            <a:ext cx="9863378" cy="543711"/>
          </a:xfrm>
        </p:spPr>
        <p:txBody>
          <a:bodyPr/>
          <a:lstStyle>
            <a:lvl1pPr>
              <a:spcBef>
                <a:spcPts val="0"/>
              </a:spcBef>
              <a:buNone/>
              <a:defRPr sz="1800" b="0" i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>
              <a:buNone/>
              <a:defRPr sz="1800" b="0" i="0">
                <a:latin typeface="Georgia" panose="02040502050405020303" pitchFamily="18" charset="0"/>
              </a:defRPr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15EFB3B-362E-B54E-8F33-0414F89DD3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951095" cy="5919788"/>
          </a:xfrm>
        </p:spPr>
        <p:txBody>
          <a:bodyPr/>
          <a:lstStyle/>
          <a:p>
            <a:endParaRPr lang="fi-FI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3688C02F-996C-014B-A63A-A5E9141B60C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6006" y="0"/>
            <a:ext cx="6096000" cy="5919788"/>
          </a:xfrm>
        </p:spPr>
        <p:txBody>
          <a:bodyPr/>
          <a:lstStyle/>
          <a:p>
            <a:endParaRPr lang="fi-FI"/>
          </a:p>
        </p:txBody>
      </p:sp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E655CD9E-2793-5AE1-8259-8E2D340E99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108" y="6039200"/>
            <a:ext cx="1645892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73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7ACA1C-0C0D-034E-8DD7-F83206FDF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84354" y="1483776"/>
            <a:ext cx="10223292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2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3200" b="0" i="1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823114" y="5346074"/>
            <a:ext cx="3384532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6509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BRÄNDIKUVA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C869AD-BD96-C14A-AEB2-942F637BC6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84354" y="1483776"/>
            <a:ext cx="10223292" cy="339560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200" b="0" i="1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3200" b="0" i="1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823114" y="5346074"/>
            <a:ext cx="3384532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1500" b="0" i="0">
                <a:latin typeface="Georgia" panose="02040502050405020303" pitchFamily="18" charset="0"/>
              </a:defRPr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661983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OTSIKKO 1">
    <p:bg>
      <p:bgPr>
        <a:solidFill>
          <a:srgbClr val="BEA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E7B409-AC43-514B-A8E4-5299EA4812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EA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88404"/>
            <a:ext cx="9144000" cy="268119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702252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OTSIKKO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1AA8F9-A1F0-F148-9941-A3CB0FBABE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C8940-CA53-B241-B3C6-97DCD388C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88404"/>
            <a:ext cx="9144000" cy="268119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38928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090E76-AB31-4B40-9E6F-0CB05B0EAC7E}"/>
              </a:ext>
            </a:extLst>
          </p:cNvPr>
          <p:cNvSpPr/>
          <p:nvPr userDrawn="1"/>
        </p:nvSpPr>
        <p:spPr>
          <a:xfrm>
            <a:off x="0" y="0"/>
            <a:ext cx="12192000" cy="59203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9095"/>
            <a:ext cx="10515600" cy="57552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771F2C8-4C72-9543-8994-0E84699E66F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38199" y="2004918"/>
            <a:ext cx="10515599" cy="341135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3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673A3247-FA4B-BA60-1C05-61ED7AC8C0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108" y="6039200"/>
            <a:ext cx="1645892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TT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090E76-AB31-4B40-9E6F-0CB05B0EAC7E}"/>
              </a:ext>
            </a:extLst>
          </p:cNvPr>
          <p:cNvSpPr/>
          <p:nvPr userDrawn="1"/>
        </p:nvSpPr>
        <p:spPr>
          <a:xfrm>
            <a:off x="0" y="0"/>
            <a:ext cx="12192000" cy="59203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9095"/>
            <a:ext cx="10515600" cy="57552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fi-FI" noProof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39FDE1E-3511-2C4E-BFC7-4C76B43B31D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38199" y="2004918"/>
            <a:ext cx="5130115" cy="331869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B674FD2-0BD4-BF49-9017-115079CE1EAB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25745" y="2004918"/>
            <a:ext cx="5130115" cy="331869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2799813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ÄNDI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DCB8AE-9890-DE43-B3F1-9FA29E70D7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409482" y="1483776"/>
            <a:ext cx="3467386" cy="3395608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3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E27E95-2F25-7142-A76B-83C64B1372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4068792" cy="6858000"/>
          </a:xfrm>
        </p:spPr>
        <p:txBody>
          <a:bodyPr/>
          <a:lstStyle/>
          <a:p>
            <a:endParaRPr lang="fi-FI" noProof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409481" y="5063883"/>
            <a:ext cx="3467386" cy="790817"/>
          </a:xfrm>
        </p:spPr>
        <p:txBody>
          <a:bodyPr anchor="t"/>
          <a:lstStyle>
            <a:lvl1pPr marL="0" indent="0" algn="ctr">
              <a:buNone/>
              <a:defRPr sz="1500" b="0" i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C1485E-F86C-854C-8F4D-CB20D9A8E2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92314" y="-1"/>
            <a:ext cx="4068792" cy="6858000"/>
          </a:xfrm>
        </p:spPr>
        <p:txBody>
          <a:bodyPr/>
          <a:lstStyle/>
          <a:p>
            <a:endParaRPr lang="fi-FI" noProof="0"/>
          </a:p>
        </p:txBody>
      </p:sp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03394793-2284-BE6C-7F13-B34B535DA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108" y="6039200"/>
            <a:ext cx="1645892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69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ÄNDI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655B871-CB14-7146-97D4-FC529108C6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DEAE9-EC47-FB4E-AD53-1133E44F217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79489" y="1483776"/>
            <a:ext cx="4572000" cy="3395608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3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46917A-06E7-C040-BBCF-18F90E5BBD0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79489" y="5063883"/>
            <a:ext cx="4572000" cy="790817"/>
          </a:xfrm>
        </p:spPr>
        <p:txBody>
          <a:bodyPr anchor="t"/>
          <a:lstStyle>
            <a:lvl1pPr marL="0" indent="0" algn="ctr">
              <a:buNone/>
              <a:defRPr sz="1500" b="0" i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C1485E-F86C-854C-8F4D-CB20D9A8E2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3208" y="-1"/>
            <a:ext cx="4068792" cy="6858000"/>
          </a:xfrm>
        </p:spPr>
        <p:txBody>
          <a:bodyPr/>
          <a:lstStyle/>
          <a:p>
            <a:endParaRPr lang="fi-FI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91C178-6E34-F148-940F-05E15C7B661F}"/>
              </a:ext>
            </a:extLst>
          </p:cNvPr>
          <p:cNvSpPr/>
          <p:nvPr userDrawn="1"/>
        </p:nvSpPr>
        <p:spPr>
          <a:xfrm>
            <a:off x="6094538" y="0"/>
            <a:ext cx="20286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F3DEC-9E8C-FE4C-B57C-8D3E6F47D213}"/>
              </a:ext>
            </a:extLst>
          </p:cNvPr>
          <p:cNvSpPr/>
          <p:nvPr userDrawn="1"/>
        </p:nvSpPr>
        <p:spPr>
          <a:xfrm>
            <a:off x="8128935" y="0"/>
            <a:ext cx="2028669" cy="6858000"/>
          </a:xfrm>
          <a:prstGeom prst="rect">
            <a:avLst/>
          </a:prstGeom>
          <a:solidFill>
            <a:schemeClr val="accent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5789E62D-B801-EB81-423A-FD739AE9D3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928" y="6039199"/>
            <a:ext cx="1645892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87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AKAN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D76D147-9687-9344-8C8D-BD2F363645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2B85F9E-919D-2A4C-BFCD-A5FBB3C69DD3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326065" y="5346074"/>
            <a:ext cx="2175325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4D3AE2-5E57-E440-BDFF-C77D11465E32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279127" y="5346074"/>
            <a:ext cx="2175325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177CB89-4E83-6D49-8E76-46F59C95AD7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9232189" y="5346074"/>
            <a:ext cx="2175325" cy="1009756"/>
          </a:xfrm>
        </p:spPr>
        <p:txBody>
          <a:bodyPr anchor="t"/>
          <a:lstStyle>
            <a:lvl1pPr marL="0" indent="0">
              <a:buNone/>
              <a:defRPr sz="1500" b="1" i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DC18B932-D501-BD9C-70C7-F88AA6AF43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152" y="-9452"/>
            <a:ext cx="2056848" cy="102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43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SÄLTÖ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CAAC1F-E6E6-C340-9D7F-D43AF53099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CB073-26A7-F544-9A4D-31072FFBA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2631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8DF1F-C7B8-5B46-B3C4-EC48EEFA1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07581"/>
            <a:ext cx="10515600" cy="2875824"/>
          </a:xfrm>
        </p:spPr>
        <p:txBody>
          <a:bodyPr/>
          <a:lstStyle>
            <a:lvl1pP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3500356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YHYT KITEYT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491"/>
            <a:ext cx="10515600" cy="36954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5400"/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1DBB75B4-A92D-A99B-C41A-4DB8DCF055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108" y="6039200"/>
            <a:ext cx="1645892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71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491"/>
            <a:ext cx="10515600" cy="36954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 b="0">
                <a:latin typeface="Georgia" panose="02040502050405020303" pitchFamily="18" charset="0"/>
              </a:defRPr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DCCC3C31-C3F8-8ABE-29BE-9EB7EF70DF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108" y="6039200"/>
            <a:ext cx="1645892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1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867"/>
            <a:ext cx="10515600" cy="781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399F695-8668-224C-8AFC-D44698FF566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199" y="2809484"/>
            <a:ext cx="10515600" cy="2800486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b="0" noProof="0" dirty="0"/>
          </a:p>
          <a:p>
            <a:pPr lvl="2"/>
            <a:endParaRPr lang="fi-FI" b="0" noProof="0" dirty="0"/>
          </a:p>
          <a:p>
            <a:pPr lvl="3"/>
            <a:endParaRPr lang="fi-FI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58B2654-D836-4347-9069-004B90A0A55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38199" y="2359779"/>
            <a:ext cx="10515600" cy="336550"/>
          </a:xfrm>
        </p:spPr>
        <p:txBody>
          <a:bodyPr anchor="t"/>
          <a:lstStyle>
            <a:lvl1pPr marL="0" indent="0">
              <a:buNone/>
              <a:defRPr sz="23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71CD9408-4C12-1B49-2477-7AF56860BA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108" y="6039200"/>
            <a:ext cx="1645892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3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C4B7-37CD-E244-A476-3A80A647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867"/>
            <a:ext cx="10515600" cy="781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25BBE2-965C-4042-BAD8-4FC805621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355850"/>
            <a:ext cx="10515600" cy="29448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CF4D8F9B-8B55-802E-4A74-0940A4676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108" y="6039200"/>
            <a:ext cx="1645892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5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KAKSI KOLUM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E267E-97C1-F248-9AFC-610387D73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85864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47243B-BAA3-D940-A23E-6F1DF1E6D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85864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6078FF3-7CF2-B747-84A2-136E76FC7CC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199" y="2505075"/>
            <a:ext cx="5181602" cy="3534125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b="0" noProof="0" dirty="0"/>
          </a:p>
          <a:p>
            <a:pPr lvl="2"/>
            <a:endParaRPr lang="fi-FI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5D56223-2B0B-BF47-A473-46887AC2D84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89688" y="2505075"/>
            <a:ext cx="5181602" cy="3534125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3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0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endParaRPr lang="fi-FI" noProof="0" dirty="0"/>
          </a:p>
        </p:txBody>
      </p:sp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BC5C9E5B-B51F-1B5C-1DAA-BCF07CFB3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108" y="6039200"/>
            <a:ext cx="1645892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6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A KAKSI KOLUM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E267E-97C1-F248-9AFC-610387D73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85864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47243B-BAA3-D940-A23E-6F1DF1E6D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85864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D694F22-1DF2-BA4B-86A9-3FCCF15BE1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505075"/>
            <a:ext cx="5157787" cy="3534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5A15A47-6782-C54A-93D2-C9A0760099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2993" y="2505075"/>
            <a:ext cx="5181601" cy="3534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EB49B87D-98BA-69FA-B0F5-03AE5F5583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108" y="6039200"/>
            <a:ext cx="1645892" cy="8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F7963-B688-6345-9742-540145AD6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text</a:t>
            </a:r>
            <a:r>
              <a:rPr lang="fi-FI" noProof="0" dirty="0"/>
              <a:t> </a:t>
            </a:r>
            <a:r>
              <a:rPr lang="fi-FI" noProof="0" dirty="0" err="1"/>
              <a:t>styles</a:t>
            </a:r>
            <a:endParaRPr lang="fi-FI" noProof="0" dirty="0"/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13ADB4FF-36A8-5847-9E28-618A7E39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3EEA6-F284-034E-8910-605416FAEBAF}"/>
              </a:ext>
            </a:extLst>
          </p:cNvPr>
          <p:cNvSpPr txBox="1"/>
          <p:nvPr userDrawn="1"/>
        </p:nvSpPr>
        <p:spPr>
          <a:xfrm>
            <a:off x="272592" y="6392083"/>
            <a:ext cx="4252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0" i="0" noProof="1">
                <a:latin typeface="Arial" panose="020B0604020202020204" pitchFamily="34" charset="0"/>
                <a:cs typeface="Arial" panose="020B0604020202020204" pitchFamily="34" charset="0"/>
              </a:rPr>
              <a:t>Otsikko｜päivämäärä</a:t>
            </a:r>
          </a:p>
        </p:txBody>
      </p:sp>
    </p:spTree>
    <p:extLst>
      <p:ext uri="{BB962C8B-B14F-4D97-AF65-F5344CB8AC3E}">
        <p14:creationId xmlns:p14="http://schemas.microsoft.com/office/powerpoint/2010/main" val="192373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4" r:id="rId4"/>
    <p:sldLayoutId id="2147483662" r:id="rId5"/>
    <p:sldLayoutId id="2147483664" r:id="rId6"/>
    <p:sldLayoutId id="2147483665" r:id="rId7"/>
    <p:sldLayoutId id="2147483653" r:id="rId8"/>
    <p:sldLayoutId id="2147483692" r:id="rId9"/>
    <p:sldLayoutId id="2147483667" r:id="rId10"/>
    <p:sldLayoutId id="2147483668" r:id="rId11"/>
    <p:sldLayoutId id="2147483669" r:id="rId12"/>
    <p:sldLayoutId id="2147483670" r:id="rId13"/>
    <p:sldLayoutId id="2147483691" r:id="rId14"/>
    <p:sldLayoutId id="2147483672" r:id="rId15"/>
    <p:sldLayoutId id="2147483671" r:id="rId16"/>
    <p:sldLayoutId id="2147483673" r:id="rId17"/>
    <p:sldLayoutId id="2147483674" r:id="rId18"/>
    <p:sldLayoutId id="2147483675" r:id="rId19"/>
    <p:sldLayoutId id="2147483676" r:id="rId20"/>
    <p:sldLayoutId id="2147483678" r:id="rId21"/>
    <p:sldLayoutId id="2147483679" r:id="rId22"/>
    <p:sldLayoutId id="2147483681" r:id="rId23"/>
    <p:sldLayoutId id="2147483680" r:id="rId24"/>
    <p:sldLayoutId id="2147483684" r:id="rId25"/>
    <p:sldLayoutId id="2147483686" r:id="rId26"/>
    <p:sldLayoutId id="2147483687" r:id="rId27"/>
    <p:sldLayoutId id="2147483688" r:id="rId28"/>
    <p:sldLayoutId id="2147483689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ohkonmanta.net/" TargetMode="External"/><Relationship Id="rId2" Type="http://schemas.openxmlformats.org/officeDocument/2006/relationships/hyperlink" Target="https://mohko.net/d/oykkosenvaaran-sotahistoriallinen-alue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parppeinpirtti.fi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pohjoiskarjalanmuseo.fi/joensuun-bunkkerimuseo" TargetMode="Externa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otania.fi/" TargetMode="Externa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joensuunmaila.fi/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tionalparks.fi/kolinp" TargetMode="Externa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valamo.fi/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D555210-925B-AB41-B528-EF0F97C08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6232"/>
            <a:ext cx="9144000" cy="2681191"/>
          </a:xfrm>
        </p:spPr>
        <p:txBody>
          <a:bodyPr>
            <a:normAutofit fontScale="90000"/>
          </a:bodyPr>
          <a:lstStyle/>
          <a:p>
            <a:pPr algn="l" rtl="0"/>
            <a:r>
              <a:rPr lang="sv-fi" b="1" i="0" u="none" baseline="0"/>
              <a:t>Ordinarie stämma 2023:</a:t>
            </a:r>
            <a:br>
              <a:rPr lang="sv-fi"/>
            </a:br>
            <a:r>
              <a:rPr lang="sv-fi" b="1" i="0" u="none" baseline="0"/>
              <a:t>Individuella resor </a:t>
            </a:r>
          </a:p>
        </p:txBody>
      </p:sp>
    </p:spTree>
    <p:extLst>
      <p:ext uri="{BB962C8B-B14F-4D97-AF65-F5344CB8AC3E}">
        <p14:creationId xmlns:p14="http://schemas.microsoft.com/office/powerpoint/2010/main" val="101438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2994-6449-DC4C-A2B3-FAFF43825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7839" y="1667301"/>
            <a:ext cx="5565153" cy="449942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rtl="0"/>
            <a:r>
              <a:rPr lang="sv-fi" sz="1600" b="0" i="0" u="none" baseline="0" dirty="0"/>
              <a:t>Platsen där framskridandet av Sovjetunionens storoffensiv stoppades 1944.</a:t>
            </a:r>
          </a:p>
          <a:p>
            <a:pPr algn="l" rtl="0"/>
            <a:r>
              <a:rPr lang="sv-fi" sz="1600" b="0" i="0" u="none" baseline="0" dirty="0">
                <a:latin typeface="Arial"/>
                <a:ea typeface="Arial"/>
                <a:cs typeface="Arial"/>
                <a:sym typeface="Arial"/>
              </a:rPr>
              <a:t>Området har upprustats på initiativ av veteraner och med frivilligkrafter.</a:t>
            </a:r>
          </a:p>
          <a:p>
            <a:pPr algn="l" rtl="0"/>
            <a:r>
              <a:rPr lang="sv-fi" sz="1600" b="0" i="0" u="none" baseline="0" dirty="0"/>
              <a:t>I området finns bland annat:</a:t>
            </a:r>
          </a:p>
          <a:p>
            <a:pPr lvl="1" algn="l" rtl="0"/>
            <a:r>
              <a:rPr lang="sv-fi" sz="1600" b="0" i="0" u="none" baseline="0" dirty="0">
                <a:solidFill>
                  <a:srgbClr val="151515"/>
                </a:solidFill>
                <a:effectLst/>
              </a:rPr>
              <a:t>lättframkomlig stig </a:t>
            </a:r>
            <a:r>
              <a:rPr lang="sv-fi" sz="1600" b="0" i="0" u="none" baseline="0" dirty="0">
                <a:solidFill>
                  <a:srgbClr val="151515"/>
                </a:solidFill>
              </a:rPr>
              <a:t>med informationstavlor</a:t>
            </a:r>
            <a:endParaRPr lang="sv-fi" sz="1600" b="0" i="0" dirty="0">
              <a:solidFill>
                <a:srgbClr val="151515"/>
              </a:solidFill>
              <a:effectLst/>
            </a:endParaRPr>
          </a:p>
          <a:p>
            <a:pPr lvl="1" algn="l" rtl="0"/>
            <a:r>
              <a:rPr lang="sv-fi" sz="1600" b="0" i="0" u="none" baseline="0" dirty="0">
                <a:solidFill>
                  <a:srgbClr val="151515"/>
                </a:solidFill>
                <a:effectLst/>
              </a:rPr>
              <a:t>försvarsstrukturer och stridsställningar</a:t>
            </a:r>
          </a:p>
          <a:p>
            <a:pPr lvl="1" algn="l" rtl="0"/>
            <a:r>
              <a:rPr lang="sv-fi" sz="1600" b="0" i="0" u="none" baseline="0" dirty="0">
                <a:solidFill>
                  <a:srgbClr val="151515"/>
                </a:solidFill>
              </a:rPr>
              <a:t>p</a:t>
            </a:r>
            <a:r>
              <a:rPr lang="sv-fi" sz="1600" b="0" i="0" u="none" baseline="0" dirty="0">
                <a:solidFill>
                  <a:srgbClr val="151515"/>
                </a:solidFill>
                <a:effectLst/>
              </a:rPr>
              <a:t>ansarvärnskanon</a:t>
            </a:r>
          </a:p>
          <a:p>
            <a:pPr lvl="1" algn="l" rtl="0"/>
            <a:r>
              <a:rPr lang="sv-fi" sz="1600" b="0" i="0" u="none" baseline="0" dirty="0">
                <a:solidFill>
                  <a:srgbClr val="151515"/>
                </a:solidFill>
                <a:effectLst/>
              </a:rPr>
              <a:t>minnessten</a:t>
            </a:r>
            <a:endParaRPr lang="sv-fi" sz="1600" dirty="0"/>
          </a:p>
          <a:p>
            <a:pPr algn="l" rtl="0"/>
            <a:r>
              <a:rPr lang="sv-fi" sz="1600" b="0" i="0" u="none" baseline="0" dirty="0"/>
              <a:t>Möjligheter att äta:</a:t>
            </a:r>
          </a:p>
          <a:p>
            <a:pPr lvl="1" algn="l" rtl="0"/>
            <a:r>
              <a:rPr lang="sv-fi" sz="1600" b="0" i="0" u="none" baseline="0" dirty="0">
                <a:latin typeface="Arial"/>
                <a:ea typeface="Arial"/>
                <a:cs typeface="Arial"/>
                <a:sym typeface="Arial"/>
              </a:rPr>
              <a:t>Skogshuggarkaféet Möhkön Manta på 6,2 km avstånd.</a:t>
            </a:r>
          </a:p>
          <a:p>
            <a:pPr lvl="1" algn="l" rtl="0"/>
            <a:r>
              <a:rPr lang="sv-fi" sz="1600" b="0" i="0" u="none" baseline="0" dirty="0"/>
              <a:t> Parppein Pirtti längsmed returresan på 27 km avstånd.</a:t>
            </a:r>
          </a:p>
          <a:p>
            <a:endParaRPr lang="sv-fi" sz="1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ED104-74CE-5244-A21E-AFE5F8567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2993" y="1667301"/>
            <a:ext cx="5181601" cy="449304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rtl="0"/>
            <a:r>
              <a:rPr lang="sv-fi" sz="1600" b="0" i="0" u="none" baseline="0" dirty="0"/>
              <a:t>Resväg/riktning: cirka 95 km (1 h 20 min. med bil)</a:t>
            </a:r>
          </a:p>
          <a:p>
            <a:pPr algn="l" rtl="0"/>
            <a:r>
              <a:rPr lang="sv-fi" sz="1600" b="0" i="0" u="none" baseline="0" dirty="0"/>
              <a:t>Reservera tid: resor 4 h 40 min. + 2–3 h?</a:t>
            </a:r>
          </a:p>
          <a:p>
            <a:pPr algn="l" rtl="0"/>
            <a:r>
              <a:rPr lang="sv-fi" sz="1600" b="0" i="0" u="none" baseline="0" dirty="0">
                <a:latin typeface="Arial"/>
                <a:ea typeface="Arial"/>
                <a:cs typeface="Arial"/>
                <a:sym typeface="Arial"/>
              </a:rPr>
              <a:t>Bokningar: fritt inträde till området</a:t>
            </a:r>
            <a:endParaRPr lang="sv-fi" sz="1600" dirty="0">
              <a:latin typeface="Arial"/>
              <a:cs typeface="Arial"/>
            </a:endParaRPr>
          </a:p>
          <a:p>
            <a:pPr algn="l" rtl="0"/>
            <a:r>
              <a:rPr lang="sv-fi" sz="1600" b="0" i="0" u="none" baseline="0" dirty="0"/>
              <a:t>Pris: resor + måltider</a:t>
            </a:r>
            <a:endParaRPr lang="sv-fi" sz="1600" dirty="0"/>
          </a:p>
          <a:p>
            <a:endParaRPr lang="sv-fi" sz="1600" dirty="0"/>
          </a:p>
          <a:p>
            <a:pPr marL="0" indent="0" algn="l" rtl="0">
              <a:buNone/>
            </a:pPr>
            <a:r>
              <a:rPr lang="sv-fi" sz="1600" b="0" i="0" u="none" baseline="0" dirty="0">
                <a:latin typeface="Arial"/>
                <a:ea typeface="Arial"/>
                <a:cs typeface="Arial"/>
                <a:sym typeface="Arial"/>
                <a:hlinkClick r:id="rId2"/>
              </a:rPr>
              <a:t>Öykkösenvaara militärhistoriska område | Möhkö (mohko.net)</a:t>
            </a:r>
            <a:endParaRPr lang="sv-fi" sz="1600" dirty="0">
              <a:latin typeface="Arial"/>
              <a:cs typeface="Arial"/>
            </a:endParaRPr>
          </a:p>
          <a:p>
            <a:pPr marL="0" indent="0" algn="l" rtl="0">
              <a:buNone/>
            </a:pPr>
            <a:r>
              <a:rPr lang="sv-fi" sz="1600" b="0" i="0" u="none" baseline="0" dirty="0">
                <a:latin typeface="Arial"/>
                <a:ea typeface="Arial"/>
                <a:cs typeface="Arial"/>
                <a:sym typeface="Arial"/>
                <a:hlinkClick r:id="rId3"/>
              </a:rPr>
              <a:t>Möhkön Manta – service i Möhkö i Ilomants | www.mohkonmanta.net | Möhkön Manta</a:t>
            </a:r>
            <a:endParaRPr lang="sv-fi" sz="1600" dirty="0">
              <a:latin typeface="Arial"/>
              <a:cs typeface="Arial"/>
            </a:endParaRPr>
          </a:p>
          <a:p>
            <a:pPr marL="0" indent="0" algn="l" rtl="0">
              <a:buNone/>
            </a:pPr>
            <a:r>
              <a:rPr lang="sv-fi" sz="1600" b="0" i="0" u="none" baseline="0" dirty="0">
                <a:hlinkClick r:id="rId4"/>
              </a:rPr>
              <a:t>Restaurang i karelsk stil i Ilomants i Norra Karelen | Restaurang Parppeinpirtti</a:t>
            </a:r>
            <a:endParaRPr lang="sv-fi" sz="1600" dirty="0"/>
          </a:p>
          <a:p>
            <a:pPr marL="0" indent="0" algn="l" rtl="0">
              <a:buNone/>
            </a:pPr>
            <a:endParaRPr lang="sv-fi" sz="1600" dirty="0"/>
          </a:p>
          <a:p>
            <a:endParaRPr lang="sv-fi" sz="1600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0B8F60B-6F33-2A59-3F9F-3EF8A1CB2E77}"/>
              </a:ext>
            </a:extLst>
          </p:cNvPr>
          <p:cNvSpPr txBox="1">
            <a:spLocks/>
          </p:cNvSpPr>
          <p:nvPr/>
        </p:nvSpPr>
        <p:spPr>
          <a:xfrm>
            <a:off x="318655" y="502191"/>
            <a:ext cx="11485418" cy="913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sv-fi" sz="4000" b="1" i="0" u="none" baseline="0" dirty="0">
                <a:latin typeface="Arial"/>
                <a:ea typeface="Arial"/>
                <a:cs typeface="Arial"/>
                <a:sym typeface="Arial"/>
              </a:rPr>
              <a:t>Rekonstruering av historia med frivilligkrafter</a:t>
            </a:r>
            <a:endParaRPr lang="sv-fi" sz="4000" dirty="0"/>
          </a:p>
        </p:txBody>
      </p:sp>
    </p:spTree>
    <p:extLst>
      <p:ext uri="{BB962C8B-B14F-4D97-AF65-F5344CB8AC3E}">
        <p14:creationId xmlns:p14="http://schemas.microsoft.com/office/powerpoint/2010/main" val="1979308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3">
            <a:extLst>
              <a:ext uri="{FF2B5EF4-FFF2-40B4-BE49-F238E27FC236}">
                <a16:creationId xmlns:a16="http://schemas.microsoft.com/office/drawing/2014/main" id="{705C5448-5003-9682-1A3A-1435B669D5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2"/>
          <a:stretch/>
        </p:blipFill>
        <p:spPr>
          <a:xfrm>
            <a:off x="10419" y="-36871"/>
            <a:ext cx="12182897" cy="6928798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AD9AFFD-55E0-43BD-95CF-90B217322CE0}"/>
              </a:ext>
            </a:extLst>
          </p:cNvPr>
          <p:cNvSpPr txBox="1">
            <a:spLocks/>
          </p:cNvSpPr>
          <p:nvPr/>
        </p:nvSpPr>
        <p:spPr>
          <a:xfrm>
            <a:off x="1137157" y="1536192"/>
            <a:ext cx="9144000" cy="268119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rtl="0"/>
            <a:r>
              <a:rPr lang="sv-fi" b="1" i="0" u="none" baseline="0">
                <a:solidFill>
                  <a:schemeClr val="bg1"/>
                </a:solidFill>
                <a:highlight>
                  <a:srgbClr val="BEA996"/>
                </a:highlight>
              </a:rPr>
              <a:t>5. BUNKERMUSEET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6604B48-7A94-4152-9CFF-0A99296B0447}"/>
              </a:ext>
            </a:extLst>
          </p:cNvPr>
          <p:cNvSpPr txBox="1">
            <a:spLocks/>
          </p:cNvSpPr>
          <p:nvPr/>
        </p:nvSpPr>
        <p:spPr>
          <a:xfrm rot="16200000">
            <a:off x="10536713" y="5138990"/>
            <a:ext cx="3016119" cy="3971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sv-fi" sz="900" b="0" i="0" u="none" baseline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Bild: Norra Karelens museum Hilma</a:t>
            </a:r>
            <a:endParaRPr lang="sv-fi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1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2994-6449-DC4C-A2B3-FAFF43825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012" y="1823991"/>
            <a:ext cx="5386387" cy="410734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Del av den 1 200 km långa Salpalinjens fästningskedja (byggd 1940–1944)</a:t>
            </a:r>
            <a:endParaRPr lang="sv-fi" sz="1800" dirty="0"/>
          </a:p>
          <a:p>
            <a:pPr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I området finns bland annat:</a:t>
            </a:r>
            <a:endParaRPr lang="sv-fi" sz="1800" dirty="0"/>
          </a:p>
          <a:p>
            <a:pPr lvl="1" algn="l" rtl="0"/>
            <a:r>
              <a:rPr lang="sv-fi" sz="1800" b="0" i="0" u="none" baseline="0" dirty="0"/>
              <a:t>Stålbetongbunkrar </a:t>
            </a:r>
          </a:p>
          <a:p>
            <a:pPr lvl="1" algn="l" rtl="0"/>
            <a:r>
              <a:rPr lang="sv-fi" sz="1800" b="0" i="0" u="none" baseline="0" dirty="0"/>
              <a:t>Utställning bl.a. om byggandet av Salpalinjen </a:t>
            </a:r>
          </a:p>
          <a:p>
            <a:pPr lvl="1" algn="l" rtl="0"/>
            <a:r>
              <a:rPr lang="sv-fi" sz="1800" b="0" i="0" u="none" baseline="0" dirty="0"/>
              <a:t>Skyttegravar och pansarvärnskanon</a:t>
            </a:r>
            <a:endParaRPr lang="sv-fi" sz="1800" dirty="0"/>
          </a:p>
          <a:p>
            <a:pPr lvl="1" algn="l" rtl="0"/>
            <a:r>
              <a:rPr lang="sv-fi" sz="1800" b="0" i="0" u="none" baseline="0" dirty="0"/>
              <a:t>Veteranpark och minnesmärke</a:t>
            </a:r>
            <a:endParaRPr lang="sv-fi" sz="1800" dirty="0"/>
          </a:p>
          <a:p>
            <a:pPr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Du kan bekanta dig med området själv, med den kostnadsfria ljudguiden (språkalternativ: finska, engelska, ryska och kinesiska) eller med en guide </a:t>
            </a:r>
            <a:endParaRPr lang="sv-fi" sz="1800" dirty="0"/>
          </a:p>
          <a:p>
            <a:pPr algn="l" rtl="0"/>
            <a:r>
              <a:rPr lang="sv-fi" sz="1800" b="0" i="0" u="none" baseline="0" dirty="0"/>
              <a:t>Övrigt: ej tillgänglig</a:t>
            </a:r>
            <a:endParaRPr lang="sv-fi" sz="1800" dirty="0"/>
          </a:p>
          <a:p>
            <a:endParaRPr lang="sv-fi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ED104-74CE-5244-A21E-AFE5F8567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54282" y="1823990"/>
            <a:ext cx="6037718" cy="435757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rtl="0"/>
            <a:r>
              <a:rPr lang="sv-fi" sz="1800" b="0" i="0" u="none" baseline="0" dirty="0"/>
              <a:t>Resa: cirka 7 km</a:t>
            </a:r>
          </a:p>
          <a:p>
            <a:pPr algn="l" rtl="0"/>
            <a:r>
              <a:rPr lang="sv-fi" sz="1800" b="0" i="0" u="none" baseline="0" dirty="0"/>
              <a:t>Reservera tid: cirka 2 h</a:t>
            </a:r>
          </a:p>
          <a:p>
            <a:pPr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Bokningar: </a:t>
            </a:r>
            <a:endParaRPr lang="sv-fi" sz="1800" dirty="0"/>
          </a:p>
          <a:p>
            <a:pPr lvl="1"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Öppen endast vid bokning i början av juni</a:t>
            </a:r>
            <a:endParaRPr lang="sv-fi" sz="1800" dirty="0">
              <a:latin typeface="Arial"/>
              <a:cs typeface="Arial"/>
            </a:endParaRPr>
          </a:p>
          <a:p>
            <a:pPr lvl="1"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Guidning kan bokas</a:t>
            </a:r>
          </a:p>
          <a:p>
            <a:pPr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Pris: </a:t>
            </a:r>
            <a:endParaRPr lang="sv-fi" sz="1800" dirty="0"/>
          </a:p>
          <a:p>
            <a:pPr lvl="1" algn="l" rtl="0"/>
            <a:r>
              <a:rPr lang="sv-fi" sz="1800" b="0" i="0" u="none" baseline="0" dirty="0"/>
              <a:t>guidning 60 euro (vardagar)/120 euro (veckoslut och helger): avbokning ska göras senast 3 vardagar före</a:t>
            </a:r>
            <a:endParaRPr lang="sv-fi" sz="1800" dirty="0"/>
          </a:p>
          <a:p>
            <a:pPr lvl="1"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Guidning högst 10 euro/pers., om deltagarantalet är </a:t>
            </a:r>
            <a:br>
              <a:rPr lang="sv-fi" sz="1800" dirty="0">
                <a:latin typeface="Arial"/>
                <a:cs typeface="Arial"/>
              </a:rPr>
            </a:br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t.ex. 12 personer</a:t>
            </a:r>
          </a:p>
          <a:p>
            <a:pPr marL="0" indent="0" algn="l" rtl="0">
              <a:buNone/>
            </a:pPr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  <a:hlinkClick r:id="rId2"/>
              </a:rPr>
              <a:t>Joensuu bunkermuseum – pohjoiskarjalanmuseo.fi</a:t>
            </a:r>
            <a:endParaRPr lang="sv-fi" sz="1800" dirty="0">
              <a:latin typeface="Arial"/>
              <a:cs typeface="Arial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9669411-5026-4135-8369-0DE36E2C0FEA}"/>
              </a:ext>
            </a:extLst>
          </p:cNvPr>
          <p:cNvSpPr txBox="1">
            <a:spLocks/>
          </p:cNvSpPr>
          <p:nvPr/>
        </p:nvSpPr>
        <p:spPr>
          <a:xfrm>
            <a:off x="836613" y="461561"/>
            <a:ext cx="10517472" cy="913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sv-fi" sz="4000" b="1" i="0" u="none" baseline="0">
                <a:latin typeface="Arial"/>
                <a:ea typeface="Arial"/>
                <a:cs typeface="Arial"/>
                <a:sym typeface="Arial"/>
              </a:rPr>
              <a:t>Historiens sista försvarslinje</a:t>
            </a:r>
            <a:endParaRPr lang="sv-fi" dirty="0" err="1"/>
          </a:p>
        </p:txBody>
      </p:sp>
    </p:spTree>
    <p:extLst>
      <p:ext uri="{BB962C8B-B14F-4D97-AF65-F5344CB8AC3E}">
        <p14:creationId xmlns:p14="http://schemas.microsoft.com/office/powerpoint/2010/main" val="2452044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puu, ulko, kasvi, palmu&#10;&#10;Kuvaus luotu automaattisesti">
            <a:extLst>
              <a:ext uri="{FF2B5EF4-FFF2-40B4-BE49-F238E27FC236}">
                <a16:creationId xmlns:a16="http://schemas.microsoft.com/office/drawing/2014/main" id="{F8B8B569-E7E5-40F1-95FB-39F6F97F4B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64168"/>
            <a:ext cx="12386635" cy="6922168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AD9AFFD-55E0-43BD-95CF-90B217322CE0}"/>
              </a:ext>
            </a:extLst>
          </p:cNvPr>
          <p:cNvSpPr txBox="1">
            <a:spLocks/>
          </p:cNvSpPr>
          <p:nvPr/>
        </p:nvSpPr>
        <p:spPr>
          <a:xfrm>
            <a:off x="1315452" y="1512632"/>
            <a:ext cx="9144000" cy="26811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rtl="0"/>
            <a:r>
              <a:rPr lang="sv-fi" b="1" i="0" u="none" baseline="0">
                <a:solidFill>
                  <a:schemeClr val="bg1"/>
                </a:solidFill>
                <a:highlight>
                  <a:srgbClr val="BEA996"/>
                </a:highlight>
              </a:rPr>
              <a:t>6. BOTANIA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6D63EEB-D6BC-4C6F-A497-C388D406FDC8}"/>
              </a:ext>
            </a:extLst>
          </p:cNvPr>
          <p:cNvSpPr txBox="1">
            <a:spLocks/>
          </p:cNvSpPr>
          <p:nvPr/>
        </p:nvSpPr>
        <p:spPr>
          <a:xfrm rot="16200000">
            <a:off x="11007877" y="5360708"/>
            <a:ext cx="2516530" cy="428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sv-fi" sz="900" b="0" i="0" u="none" baseline="0">
                <a:solidFill>
                  <a:schemeClr val="bg1"/>
                </a:solidFill>
              </a:rPr>
              <a:t>Bild: www.botania.fi/galleria</a:t>
            </a:r>
            <a:br>
              <a:rPr lang="sv-fi" sz="900"/>
            </a:br>
            <a:endParaRPr lang="sv-fi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940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2994-6449-DC4C-A2B3-FAFF43825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0071" y="2217489"/>
            <a:ext cx="5181601" cy="3534125"/>
          </a:xfrm>
        </p:spPr>
        <p:txBody>
          <a:bodyPr/>
          <a:lstStyle/>
          <a:p>
            <a:pPr algn="l" rtl="0"/>
            <a:r>
              <a:rPr lang="sv-fi" sz="1800" b="0" i="0" u="none" baseline="0" dirty="0"/>
              <a:t>Konstpark i närheten av Joensuu centrum </a:t>
            </a:r>
          </a:p>
          <a:p>
            <a:pPr algn="l" rtl="0"/>
            <a:r>
              <a:rPr lang="sv-fi" sz="1800" b="0" i="0" u="none" baseline="0" dirty="0"/>
              <a:t>I den botaniska trädgården finns bland annat:</a:t>
            </a:r>
          </a:p>
          <a:p>
            <a:pPr lvl="1" algn="l" rtl="0"/>
            <a:r>
              <a:rPr lang="sv-fi" sz="1800" b="0" i="0" u="none" baseline="0" dirty="0"/>
              <a:t>Fler än 2 000 växtarter, bland annat tropiska träd</a:t>
            </a:r>
            <a:endParaRPr lang="sv-fi" sz="1800" dirty="0"/>
          </a:p>
          <a:p>
            <a:pPr lvl="1" algn="l" rtl="0"/>
            <a:r>
              <a:rPr lang="sv-fi" sz="1800" b="0" i="0" u="none" baseline="0" dirty="0"/>
              <a:t>Fjärilar</a:t>
            </a:r>
            <a:endParaRPr lang="sv-fi" sz="1800" dirty="0"/>
          </a:p>
          <a:p>
            <a:pPr lvl="1" algn="l" rtl="0"/>
            <a:r>
              <a:rPr lang="sv-fi" sz="1800" b="0" i="0" u="none" baseline="0" dirty="0"/>
              <a:t>Ökenrum </a:t>
            </a:r>
          </a:p>
          <a:p>
            <a:pPr lvl="1" algn="l" rtl="0"/>
            <a:r>
              <a:rPr lang="sv-fi" sz="1800" b="0" i="0" u="none" baseline="0" dirty="0"/>
              <a:t>Konstutställningar</a:t>
            </a:r>
            <a:endParaRPr lang="sv-fi" sz="1800" dirty="0"/>
          </a:p>
          <a:p>
            <a:pPr algn="l" rtl="0"/>
            <a:r>
              <a:rPr lang="sv-fi" sz="1800" b="0" i="0" u="none" baseline="0" dirty="0"/>
              <a:t>Utomhusträdgården: Sensorisk trädgård</a:t>
            </a:r>
            <a:endParaRPr lang="sv-fi" sz="1800" dirty="0"/>
          </a:p>
          <a:p>
            <a:pPr algn="l" rtl="0"/>
            <a:r>
              <a:rPr lang="sv-fi" sz="1800" b="0" i="0" u="none" baseline="0" dirty="0"/>
              <a:t>Möjlighet att sitta ned och ta en kaffepaus</a:t>
            </a:r>
            <a:endParaRPr lang="sv-fi" sz="1800" dirty="0"/>
          </a:p>
          <a:p>
            <a:pPr algn="l" rtl="0"/>
            <a:r>
              <a:rPr lang="sv-fi" sz="1800" b="0" i="0" u="none" baseline="0" dirty="0"/>
              <a:t>Öppen dagligen 11–21 i juni </a:t>
            </a:r>
          </a:p>
          <a:p>
            <a:endParaRPr lang="sv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ED104-74CE-5244-A21E-AFE5F8567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2993" y="2217489"/>
            <a:ext cx="5181601" cy="353412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Resa: cirka 1,5 km från campus, cirka 2 km från centrum</a:t>
            </a:r>
            <a:endParaRPr lang="sv-fi" sz="1800" dirty="0"/>
          </a:p>
          <a:p>
            <a:pPr algn="l" rtl="0"/>
            <a:r>
              <a:rPr lang="sv-fi" sz="1800" b="0" i="0" u="none" baseline="0" dirty="0"/>
              <a:t>Reservera tid: 1–2 h?</a:t>
            </a:r>
          </a:p>
          <a:p>
            <a:pPr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Bokningar: ingen bokning krävs, men om ni är många, rekommenderas bokning + gradvist insläpp</a:t>
            </a:r>
          </a:p>
          <a:p>
            <a:pPr algn="l" rtl="0"/>
            <a:r>
              <a:rPr lang="sv-fi" sz="1800" b="0" i="0" u="none" baseline="0" dirty="0"/>
              <a:t>Pris: inträdesavgift 15 euro/pers.</a:t>
            </a:r>
            <a:endParaRPr lang="sv-fi" sz="1800" dirty="0"/>
          </a:p>
          <a:p>
            <a:pPr marL="0" indent="0" algn="l" rtl="0">
              <a:buNone/>
            </a:pPr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  <a:hlinkClick r:id="rId2"/>
              </a:rPr>
              <a:t>Botania Joensuu</a:t>
            </a:r>
            <a:endParaRPr lang="sv-fi" sz="1800" dirty="0">
              <a:latin typeface="Arial"/>
              <a:cs typeface="Arial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24C7BF7-1AA2-004D-DBA2-16DB2843BB6A}"/>
              </a:ext>
            </a:extLst>
          </p:cNvPr>
          <p:cNvSpPr txBox="1">
            <a:spLocks/>
          </p:cNvSpPr>
          <p:nvPr/>
        </p:nvSpPr>
        <p:spPr>
          <a:xfrm>
            <a:off x="836613" y="641359"/>
            <a:ext cx="10517472" cy="913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sv-fi" sz="4000" b="1" i="0" u="none" baseline="0">
                <a:latin typeface="Arial"/>
                <a:ea typeface="Arial"/>
                <a:cs typeface="Arial"/>
                <a:sym typeface="Arial"/>
              </a:rPr>
              <a:t>Tropisk atmosfär</a:t>
            </a:r>
            <a:endParaRPr lang="sv-fi" dirty="0" err="1"/>
          </a:p>
        </p:txBody>
      </p:sp>
    </p:spTree>
    <p:extLst>
      <p:ext uri="{BB962C8B-B14F-4D97-AF65-F5344CB8AC3E}">
        <p14:creationId xmlns:p14="http://schemas.microsoft.com/office/powerpoint/2010/main" val="1779604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ulko, puu, taivas&#10;&#10;Kuvaus luotu automaattisesti">
            <a:extLst>
              <a:ext uri="{FF2B5EF4-FFF2-40B4-BE49-F238E27FC236}">
                <a16:creationId xmlns:a16="http://schemas.microsoft.com/office/drawing/2014/main" id="{CD40B33E-C9FB-4164-90B5-585765B419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497"/>
            <a:ext cx="12192001" cy="6858000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AD9AFFD-55E0-43BD-95CF-90B217322CE0}"/>
              </a:ext>
            </a:extLst>
          </p:cNvPr>
          <p:cNvSpPr txBox="1">
            <a:spLocks/>
          </p:cNvSpPr>
          <p:nvPr/>
        </p:nvSpPr>
        <p:spPr>
          <a:xfrm>
            <a:off x="998278" y="1468814"/>
            <a:ext cx="9144000" cy="26811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rtl="0"/>
            <a:r>
              <a:rPr lang="sv-fi" b="1" i="0" u="none" baseline="0">
                <a:solidFill>
                  <a:schemeClr val="bg1"/>
                </a:solidFill>
                <a:highlight>
                  <a:srgbClr val="BEA996"/>
                </a:highlight>
              </a:rPr>
              <a:t>7. RUNDTUR I CENTRUM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648A552-905F-43CE-94D0-93D050B02F6C}"/>
              </a:ext>
            </a:extLst>
          </p:cNvPr>
          <p:cNvSpPr txBox="1">
            <a:spLocks/>
          </p:cNvSpPr>
          <p:nvPr/>
        </p:nvSpPr>
        <p:spPr>
          <a:xfrm rot="16200000">
            <a:off x="10818278" y="5376925"/>
            <a:ext cx="2516530" cy="428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sv-fi" sz="900" b="0" i="0" u="none" baseline="0">
                <a:solidFill>
                  <a:schemeClr val="bg1"/>
                </a:solidFill>
              </a:rPr>
              <a:t>Bild: Sanna Perälä</a:t>
            </a:r>
            <a:br>
              <a:rPr lang="sv-fi" sz="900"/>
            </a:br>
            <a:endParaRPr lang="sv-fi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66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2994-6449-DC4C-A2B3-FAFF43825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480" y="2028021"/>
            <a:ext cx="5157787" cy="353412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rtl="0"/>
            <a:r>
              <a:rPr lang="sv-fi" sz="1800" b="0" i="0" u="none" baseline="0" dirty="0"/>
              <a:t>Promenad runt centrum</a:t>
            </a:r>
            <a:endParaRPr lang="sv-fi" sz="1800" dirty="0"/>
          </a:p>
          <a:p>
            <a:pPr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Sevärdheter omfattar:</a:t>
            </a:r>
          </a:p>
          <a:p>
            <a:pPr lvl="1" algn="l" rtl="0"/>
            <a:r>
              <a:rPr lang="sv-fi" sz="1800" b="0" i="0" u="none" baseline="0" dirty="0"/>
              <a:t>Stadshuset</a:t>
            </a:r>
            <a:endParaRPr lang="sv-fi" sz="1800" dirty="0"/>
          </a:p>
          <a:p>
            <a:pPr lvl="1" algn="l" rtl="0"/>
            <a:r>
              <a:rPr lang="sv-fi" sz="1800" b="0" i="0" u="none" baseline="0" dirty="0"/>
              <a:t>Torget (</a:t>
            </a:r>
            <a:r>
              <a:rPr lang="sv-fi" sz="1800" b="0" i="0" u="none" baseline="0" dirty="0" err="1"/>
              <a:t>lörtsypiroger</a:t>
            </a:r>
            <a:r>
              <a:rPr lang="sv-fi" sz="1800" b="0" i="0" u="none" baseline="0" dirty="0"/>
              <a:t> eller bullvåfflor </a:t>
            </a:r>
            <a:r>
              <a:rPr lang="sv-fi" sz="1800" dirty="0">
                <a:sym typeface="Wingdings" panose="05000000000000000000" pitchFamily="2" charset="2"/>
              </a:rPr>
              <a:t>)</a:t>
            </a:r>
            <a:endParaRPr lang="sv-fi" sz="1800" dirty="0"/>
          </a:p>
          <a:p>
            <a:pPr lvl="1" algn="l" rtl="0"/>
            <a:r>
              <a:rPr lang="sv-fi" sz="1800" dirty="0">
                <a:sym typeface="Wingdings" panose="05000000000000000000" pitchFamily="2" charset="2"/>
              </a:rPr>
              <a:t>Statyrunda: vargstatyer osv.</a:t>
            </a:r>
          </a:p>
          <a:p>
            <a:pPr lvl="1" algn="l" rtl="0"/>
            <a:r>
              <a:rPr lang="sv-fi" sz="1800" dirty="0">
                <a:sym typeface="Wingdings" panose="05000000000000000000" pitchFamily="2" charset="2"/>
              </a:rPr>
              <a:t>Konstkvarteret </a:t>
            </a:r>
            <a:r>
              <a:rPr lang="sv-fi" sz="1800" dirty="0" err="1">
                <a:sym typeface="Wingdings" panose="05000000000000000000" pitchFamily="2" charset="2"/>
              </a:rPr>
              <a:t>Taitokortteli</a:t>
            </a:r>
            <a:endParaRPr lang="sv-fi" sz="1800" dirty="0">
              <a:sym typeface="Wingdings" panose="05000000000000000000" pitchFamily="2" charset="2"/>
            </a:endParaRPr>
          </a:p>
          <a:p>
            <a:pPr lvl="1" algn="l" rtl="0"/>
            <a:r>
              <a:rPr lang="sv-fi" sz="1800" dirty="0">
                <a:sym typeface="Wingdings" panose="05000000000000000000" pitchFamily="2" charset="2"/>
              </a:rPr>
              <a:t>Konstmuseum</a:t>
            </a:r>
          </a:p>
          <a:p>
            <a:pPr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Det går även att stanna till på något kafé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ED104-74CE-5244-A21E-AFE5F8567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1919" y="2028021"/>
            <a:ext cx="5181601" cy="353412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Resa: Från universitetscampuset cirka 1 km</a:t>
            </a:r>
            <a:endParaRPr lang="sv-fi" sz="1800" dirty="0"/>
          </a:p>
          <a:p>
            <a:pPr algn="l" rtl="0"/>
            <a:r>
              <a:rPr lang="sv-fi" sz="1800" b="0" i="0" u="none" baseline="0" dirty="0"/>
              <a:t>Reservera tid: 1 h?</a:t>
            </a:r>
          </a:p>
          <a:p>
            <a:pPr algn="l" rtl="0"/>
            <a:r>
              <a:rPr lang="sv-fi" sz="1800" b="0" i="0" u="none" baseline="0" dirty="0"/>
              <a:t>Bokningar: </a:t>
            </a:r>
          </a:p>
          <a:p>
            <a:pPr lvl="1" algn="l" rtl="0"/>
            <a:r>
              <a:rPr lang="sv-fi" sz="1800" b="0" i="0" u="none" baseline="0" dirty="0"/>
              <a:t>ingen bokning krävs, förutom om vi vill ha någon som guidar oss om stadens historia. På karelsk dialekt</a:t>
            </a:r>
            <a:r>
              <a:rPr lang="sv-fi" sz="1800" dirty="0">
                <a:latin typeface="Arial"/>
                <a:cs typeface="Arial"/>
                <a:sym typeface="Wingdings" panose="05000000000000000000" pitchFamily="2" charset="2"/>
              </a:rPr>
              <a:t>?</a:t>
            </a:r>
          </a:p>
          <a:p>
            <a:pPr lvl="1" algn="l" rtl="0"/>
            <a:r>
              <a:rPr lang="sv-fi" sz="1800" b="0" i="0" u="none" baseline="0" dirty="0">
                <a:latin typeface="Arial"/>
                <a:cs typeface="Arial"/>
                <a:sym typeface="Wingdings" panose="05000000000000000000" pitchFamily="2" charset="2"/>
              </a:rPr>
              <a:t>Till exempel två gånger under ett veckoslut</a:t>
            </a:r>
            <a:endParaRPr lang="sv-fi" sz="1800" dirty="0">
              <a:latin typeface="Arial"/>
              <a:cs typeface="Arial"/>
            </a:endParaRPr>
          </a:p>
          <a:p>
            <a:pPr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Pris: gratis + guidning + lätta mellanmål</a:t>
            </a:r>
            <a:endParaRPr lang="sv-fi" sz="1800" dirty="0"/>
          </a:p>
          <a:p>
            <a:pPr lvl="1"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Priset för guidningen kunde vi ta hand om åt deltagarna?</a:t>
            </a:r>
            <a:endParaRPr lang="sv-fi" sz="1800" dirty="0"/>
          </a:p>
          <a:p>
            <a:endParaRPr lang="sv-fi" sz="1800" dirty="0"/>
          </a:p>
          <a:p>
            <a:endParaRPr lang="sv-fi" sz="1800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8F72747-DD0E-C064-B991-C1C15C0DABDC}"/>
              </a:ext>
            </a:extLst>
          </p:cNvPr>
          <p:cNvSpPr txBox="1">
            <a:spLocks/>
          </p:cNvSpPr>
          <p:nvPr/>
        </p:nvSpPr>
        <p:spPr>
          <a:xfrm>
            <a:off x="836613" y="641359"/>
            <a:ext cx="10517472" cy="913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sv-fi" sz="4000" b="1" i="0" u="none" baseline="0">
                <a:latin typeface="Arial"/>
                <a:ea typeface="Arial"/>
                <a:cs typeface="Arial"/>
                <a:sym typeface="Arial"/>
              </a:rPr>
              <a:t>Centrum runt på 60 minuter</a:t>
            </a:r>
            <a:endParaRPr lang="sv-fi" dirty="0" err="1"/>
          </a:p>
        </p:txBody>
      </p:sp>
    </p:spTree>
    <p:extLst>
      <p:ext uri="{BB962C8B-B14F-4D97-AF65-F5344CB8AC3E}">
        <p14:creationId xmlns:p14="http://schemas.microsoft.com/office/powerpoint/2010/main" val="30959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ulko, taivas, vesi, ranta&#10;&#10;Kuvaus luotu automaattisesti">
            <a:extLst>
              <a:ext uri="{FF2B5EF4-FFF2-40B4-BE49-F238E27FC236}">
                <a16:creationId xmlns:a16="http://schemas.microsoft.com/office/drawing/2014/main" id="{E98ED0EA-0DA0-4538-97CF-55B03838D9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44378"/>
            <a:ext cx="12290965" cy="7002380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AD9AFFD-55E0-43BD-95CF-90B217322CE0}"/>
              </a:ext>
            </a:extLst>
          </p:cNvPr>
          <p:cNvSpPr txBox="1">
            <a:spLocks/>
          </p:cNvSpPr>
          <p:nvPr/>
        </p:nvSpPr>
        <p:spPr>
          <a:xfrm>
            <a:off x="1105989" y="1084509"/>
            <a:ext cx="9144000" cy="26811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rtl="0"/>
            <a:r>
              <a:rPr lang="sv-fi" b="1" i="0" u="none" baseline="0">
                <a:solidFill>
                  <a:schemeClr val="bg1"/>
                </a:solidFill>
                <a:highlight>
                  <a:srgbClr val="BEA996"/>
                </a:highlight>
              </a:rPr>
              <a:t>8. KUHASALO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F7B7A8F-AACB-4D8A-92C9-088EBD5902BD}"/>
              </a:ext>
            </a:extLst>
          </p:cNvPr>
          <p:cNvSpPr txBox="1">
            <a:spLocks/>
          </p:cNvSpPr>
          <p:nvPr/>
        </p:nvSpPr>
        <p:spPr>
          <a:xfrm rot="16200000">
            <a:off x="10933735" y="5385422"/>
            <a:ext cx="2516530" cy="428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sv-fi" sz="900" b="0" i="0" u="none" baseline="0">
                <a:solidFill>
                  <a:schemeClr val="bg1"/>
                </a:solidFill>
              </a:rPr>
              <a:t>Bild: Sanna Perälä</a:t>
            </a:r>
            <a:br>
              <a:rPr lang="sv-fi" sz="900"/>
            </a:br>
            <a:endParaRPr lang="sv-fi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406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2994-6449-DC4C-A2B3-FAFF43825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6906" y="2102581"/>
            <a:ext cx="5157787" cy="349213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rtl="0"/>
            <a:r>
              <a:rPr lang="sv-fi" sz="1800" b="0" i="0" u="none" baseline="0" dirty="0"/>
              <a:t>Promenadslinga i naturens lugn längsmed vilken man får lyssna på bruset från Pyhäselkäs vågor. </a:t>
            </a:r>
          </a:p>
          <a:p>
            <a:pPr lvl="1" algn="l" rtl="0"/>
            <a:r>
              <a:rPr lang="sv-fi" sz="1800" b="0" i="0" u="none" baseline="0" dirty="0"/>
              <a:t>Slingorna är 1 km och 2 km. Tillgänglig stig på den längre slingan.</a:t>
            </a:r>
          </a:p>
          <a:p>
            <a:pPr algn="l" rtl="0"/>
            <a:r>
              <a:rPr lang="sv-fi" sz="1800" b="0" i="0" u="none" baseline="0" dirty="0"/>
              <a:t>Stämningsfull korvgrillning vid kåtan</a:t>
            </a:r>
            <a:endParaRPr lang="sv-fi" sz="1800" dirty="0"/>
          </a:p>
          <a:p>
            <a:pPr algn="l" rtl="0"/>
            <a:r>
              <a:rPr lang="sv-fi" sz="1800" b="0" i="0" u="none" baseline="0" dirty="0"/>
              <a:t>Se på får</a:t>
            </a:r>
            <a:endParaRPr lang="sv-fi" sz="1800" dirty="0"/>
          </a:p>
          <a:p>
            <a:pPr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Ikonmonument: före detta vildmarkskloster, som löd under Valamo på 1500-talet.</a:t>
            </a:r>
          </a:p>
          <a:p>
            <a:endParaRPr lang="sv-fi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ED104-74CE-5244-A21E-AFE5F8567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2993" y="2102582"/>
            <a:ext cx="5181601" cy="326733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rtl="0"/>
            <a:r>
              <a:rPr lang="sv-fi" sz="1800" b="0" i="0" u="none" baseline="0" dirty="0"/>
              <a:t>Resa: Från Joensuu centrum cirka 5 km</a:t>
            </a:r>
          </a:p>
          <a:p>
            <a:pPr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Reservera tid: för resor/riktning med bil 15 min. + 1–2 h för utflykten</a:t>
            </a:r>
            <a:endParaRPr lang="sv-fi" sz="1800" dirty="0">
              <a:latin typeface="Arial"/>
              <a:cs typeface="Arial"/>
            </a:endParaRPr>
          </a:p>
          <a:p>
            <a:pPr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Bokningar: kåtorna kan bokas</a:t>
            </a:r>
            <a:endParaRPr lang="sv-fi" sz="1800" dirty="0"/>
          </a:p>
          <a:p>
            <a:pPr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Pris: gratis + lätta mellanmål + hyra för kåtan</a:t>
            </a:r>
            <a:endParaRPr lang="sv-fi" sz="1800" dirty="0"/>
          </a:p>
          <a:p>
            <a:endParaRPr lang="sv-fi" sz="1800" dirty="0"/>
          </a:p>
          <a:p>
            <a:endParaRPr lang="sv-fi" sz="1800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C2BF42C-7A9A-5BF1-04B6-26BE36993FB8}"/>
              </a:ext>
            </a:extLst>
          </p:cNvPr>
          <p:cNvSpPr txBox="1">
            <a:spLocks/>
          </p:cNvSpPr>
          <p:nvPr/>
        </p:nvSpPr>
        <p:spPr>
          <a:xfrm>
            <a:off x="836613" y="641359"/>
            <a:ext cx="10517472" cy="913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sv-fi" sz="4000" b="1" i="0" u="none" baseline="0">
                <a:latin typeface="Arial"/>
                <a:ea typeface="Arial"/>
                <a:cs typeface="Arial"/>
                <a:sym typeface="Arial"/>
              </a:rPr>
              <a:t>Pyhäselkäs vågor och lägereldens rök</a:t>
            </a:r>
          </a:p>
        </p:txBody>
      </p:sp>
    </p:spTree>
    <p:extLst>
      <p:ext uri="{BB962C8B-B14F-4D97-AF65-F5344CB8AC3E}">
        <p14:creationId xmlns:p14="http://schemas.microsoft.com/office/powerpoint/2010/main" val="2643093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esi, ruoho, ulko, puu&#10;&#10;Kuvaus luotu automaattisesti">
            <a:extLst>
              <a:ext uri="{FF2B5EF4-FFF2-40B4-BE49-F238E27FC236}">
                <a16:creationId xmlns:a16="http://schemas.microsoft.com/office/drawing/2014/main" id="{CE67C4FD-7093-4404-929A-95FE8C21B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24"/>
            <a:ext cx="12192000" cy="6853238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AD9AFFD-55E0-43BD-95CF-90B217322CE0}"/>
              </a:ext>
            </a:extLst>
          </p:cNvPr>
          <p:cNvSpPr txBox="1">
            <a:spLocks/>
          </p:cNvSpPr>
          <p:nvPr/>
        </p:nvSpPr>
        <p:spPr>
          <a:xfrm>
            <a:off x="1145406" y="1453963"/>
            <a:ext cx="9144000" cy="26811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rtl="0"/>
            <a:r>
              <a:rPr lang="sv-fi" b="1" i="0" u="none" baseline="0">
                <a:solidFill>
                  <a:schemeClr val="bg1"/>
                </a:solidFill>
                <a:highlight>
                  <a:srgbClr val="BEA996"/>
                </a:highlight>
              </a:rPr>
              <a:t>9. UTRANSAARI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0A5F96B-F915-4E37-A41E-CC9DB3627001}"/>
              </a:ext>
            </a:extLst>
          </p:cNvPr>
          <p:cNvSpPr txBox="1"/>
          <p:nvPr/>
        </p:nvSpPr>
        <p:spPr>
          <a:xfrm rot="16200000">
            <a:off x="11002523" y="5739781"/>
            <a:ext cx="1947358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/>
            <a:r>
              <a:rPr lang="sv-fi" sz="900" b="0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Bild: Utra invånarförening</a:t>
            </a:r>
          </a:p>
        </p:txBody>
      </p:sp>
    </p:spTree>
    <p:extLst>
      <p:ext uri="{BB962C8B-B14F-4D97-AF65-F5344CB8AC3E}">
        <p14:creationId xmlns:p14="http://schemas.microsoft.com/office/powerpoint/2010/main" val="1385726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52296-BAAA-EE48-8B74-3CAC39B2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569"/>
            <a:ext cx="10515600" cy="1325563"/>
          </a:xfrm>
        </p:spPr>
        <p:txBody>
          <a:bodyPr/>
          <a:lstStyle/>
          <a:p>
            <a:pPr algn="l" rtl="0"/>
            <a:r>
              <a:rPr lang="sv-fi" b="1" i="0" u="none" baseline="0"/>
              <a:t>Innehåll: destinationer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D5485-BA39-B043-BFAD-0D10C03E1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9341"/>
            <a:ext cx="10724909" cy="2875824"/>
          </a:xfrm>
        </p:spPr>
        <p:txBody>
          <a:bodyPr numCol="2"/>
          <a:lstStyle/>
          <a:p>
            <a:pPr algn="l" rtl="0"/>
            <a:r>
              <a:rPr lang="sv-fi" b="0" i="0" u="none" baseline="0"/>
              <a:t> Koli </a:t>
            </a:r>
          </a:p>
          <a:p>
            <a:pPr algn="l" rtl="0"/>
            <a:r>
              <a:rPr lang="sv-fi" b="0" i="0" u="none" baseline="0"/>
              <a:t> Valamo </a:t>
            </a:r>
          </a:p>
          <a:p>
            <a:pPr algn="l" rtl="0"/>
            <a:r>
              <a:rPr lang="sv-fi" b="0" i="0" u="none" baseline="0"/>
              <a:t> Pielisjärvikryssning</a:t>
            </a:r>
          </a:p>
          <a:p>
            <a:pPr algn="l" rtl="0"/>
            <a:r>
              <a:rPr lang="sv-fi" b="0" i="0" u="none" baseline="0"/>
              <a:t> Öykkösenvaara</a:t>
            </a:r>
            <a:endParaRPr lang="sv-fi" dirty="0"/>
          </a:p>
          <a:p>
            <a:pPr algn="l" rtl="0"/>
            <a:r>
              <a:rPr lang="sv-fi" b="0" i="0" u="none" baseline="0"/>
              <a:t> Bunkermuseet</a:t>
            </a:r>
          </a:p>
          <a:p>
            <a:pPr algn="l" rtl="0"/>
            <a:r>
              <a:rPr lang="sv-fi" b="0" i="0" u="none" baseline="0"/>
              <a:t> Botania</a:t>
            </a:r>
            <a:endParaRPr lang="sv-fi" dirty="0"/>
          </a:p>
          <a:p>
            <a:pPr algn="l" rtl="0"/>
            <a:r>
              <a:rPr lang="sv-fi" b="0" i="0" u="none" baseline="0"/>
              <a:t> Rundtur i centrum </a:t>
            </a:r>
          </a:p>
          <a:p>
            <a:pPr algn="l" rtl="0"/>
            <a:r>
              <a:rPr lang="sv-fi" b="0" i="0" u="none" baseline="0"/>
              <a:t> Kuhasalo</a:t>
            </a:r>
          </a:p>
          <a:p>
            <a:pPr algn="l" rtl="0"/>
            <a:r>
              <a:rPr lang="sv-fi" b="0" i="0" u="none" baseline="0"/>
              <a:t> Utransaari</a:t>
            </a:r>
            <a:endParaRPr lang="sv-fi" dirty="0"/>
          </a:p>
          <a:p>
            <a:pPr algn="l" rtl="0"/>
            <a:r>
              <a:rPr lang="sv-fi" b="0" i="0" u="none" baseline="0"/>
              <a:t> JoMa-bobollsmatch</a:t>
            </a:r>
          </a:p>
        </p:txBody>
      </p:sp>
    </p:spTree>
    <p:extLst>
      <p:ext uri="{BB962C8B-B14F-4D97-AF65-F5344CB8AC3E}">
        <p14:creationId xmlns:p14="http://schemas.microsoft.com/office/powerpoint/2010/main" val="454449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2994-6449-DC4C-A2B3-FAFF43825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6611" y="2525486"/>
            <a:ext cx="5157787" cy="301640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rtl="0"/>
            <a:r>
              <a:rPr lang="sv-fi" sz="1800" b="0" i="0" u="none" baseline="0" dirty="0"/>
              <a:t>Örundtur till fots</a:t>
            </a:r>
            <a:endParaRPr lang="sv-fi" sz="1800" dirty="0"/>
          </a:p>
          <a:p>
            <a:pPr algn="l" rtl="0"/>
            <a:r>
              <a:rPr lang="sv-fi" sz="1800" b="0" i="0" u="none" baseline="0" dirty="0"/>
              <a:t>Träskolan i Utra</a:t>
            </a:r>
            <a:endParaRPr lang="sv-fi" sz="1800" dirty="0"/>
          </a:p>
          <a:p>
            <a:pPr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Tillgång till tre eldstäder, kåtan kan hyras</a:t>
            </a:r>
            <a:endParaRPr lang="sv-fi" sz="1800" dirty="0"/>
          </a:p>
          <a:p>
            <a:endParaRPr lang="sv-fi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ED104-74CE-5244-A21E-AFE5F8567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1406" y="2525486"/>
            <a:ext cx="5181601" cy="303495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rtl="0"/>
            <a:r>
              <a:rPr lang="sv-fi" sz="1800" b="0" i="0" u="none" baseline="0"/>
              <a:t>Resa: från centrum cirka 6 km</a:t>
            </a:r>
          </a:p>
          <a:p>
            <a:pPr algn="l" rtl="0"/>
            <a:r>
              <a:rPr lang="sv-fi" sz="1800" b="0" i="0" u="none" baseline="0"/>
              <a:t>Reservera tid: för resor/riktning 15 min. + 1–2 h</a:t>
            </a:r>
          </a:p>
          <a:p>
            <a:pPr algn="l" rtl="0"/>
            <a:r>
              <a:rPr lang="sv-fi" sz="1800" b="0" i="0" u="none" baseline="0">
                <a:latin typeface="Arial"/>
                <a:ea typeface="Arial"/>
                <a:cs typeface="Arial"/>
                <a:sym typeface="Arial"/>
              </a:rPr>
              <a:t>Bokningar: behöver ej bokas, förutom om vi vill ha kåtan</a:t>
            </a:r>
            <a:endParaRPr lang="sv-fi" sz="1800" dirty="0" err="1"/>
          </a:p>
          <a:p>
            <a:pPr algn="l" rtl="0"/>
            <a:r>
              <a:rPr lang="sv-fi" sz="1800" b="0" i="0" u="none" baseline="0">
                <a:latin typeface="Arial"/>
                <a:ea typeface="Arial"/>
                <a:cs typeface="Arial"/>
                <a:sym typeface="Arial"/>
              </a:rPr>
              <a:t>Pris: gratis + ätbart + hyra?</a:t>
            </a:r>
          </a:p>
          <a:p>
            <a:endParaRPr lang="sv-fi" sz="1800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56D3F4B-1EA1-2F02-129F-C292EC8E470D}"/>
              </a:ext>
            </a:extLst>
          </p:cNvPr>
          <p:cNvSpPr txBox="1">
            <a:spLocks/>
          </p:cNvSpPr>
          <p:nvPr/>
        </p:nvSpPr>
        <p:spPr>
          <a:xfrm>
            <a:off x="836613" y="641359"/>
            <a:ext cx="10517472" cy="913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sv-fi" sz="4000" b="1" i="0" u="none" baseline="0">
                <a:latin typeface="Arial"/>
                <a:ea typeface="Arial"/>
                <a:cs typeface="Arial"/>
                <a:sym typeface="Arial"/>
              </a:rPr>
              <a:t>Från ö till ö till fots</a:t>
            </a:r>
            <a:endParaRPr lang="sv-fi" sz="4000" dirty="0" err="1"/>
          </a:p>
        </p:txBody>
      </p:sp>
    </p:spTree>
    <p:extLst>
      <p:ext uri="{BB962C8B-B14F-4D97-AF65-F5344CB8AC3E}">
        <p14:creationId xmlns:p14="http://schemas.microsoft.com/office/powerpoint/2010/main" val="3696145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ulko, väkijoukko&#10;&#10;Kuvaus luotu automaattisesti">
            <a:extLst>
              <a:ext uri="{FF2B5EF4-FFF2-40B4-BE49-F238E27FC236}">
                <a16:creationId xmlns:a16="http://schemas.microsoft.com/office/drawing/2014/main" id="{724B002B-040C-43E9-BCBC-D259CF9763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7716253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AD9AFFD-55E0-43BD-95CF-90B217322CE0}"/>
              </a:ext>
            </a:extLst>
          </p:cNvPr>
          <p:cNvSpPr txBox="1">
            <a:spLocks/>
          </p:cNvSpPr>
          <p:nvPr/>
        </p:nvSpPr>
        <p:spPr>
          <a:xfrm>
            <a:off x="910274" y="1602009"/>
            <a:ext cx="9144000" cy="26811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rtl="0"/>
            <a:r>
              <a:rPr lang="sv-fi" b="1" i="0" u="none" baseline="0">
                <a:solidFill>
                  <a:schemeClr val="bg1"/>
                </a:solidFill>
                <a:highlight>
                  <a:srgbClr val="BEA996"/>
                </a:highlight>
              </a:rPr>
              <a:t>10. JOMA-BOBOLLSMATCH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B6612E-B921-4AB8-AA73-280E589F3395}"/>
              </a:ext>
            </a:extLst>
          </p:cNvPr>
          <p:cNvSpPr txBox="1">
            <a:spLocks/>
          </p:cNvSpPr>
          <p:nvPr/>
        </p:nvSpPr>
        <p:spPr>
          <a:xfrm rot="16200000">
            <a:off x="10884307" y="6218961"/>
            <a:ext cx="2516530" cy="428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sv-fi" sz="900" b="0" i="0" u="none" baseline="0">
                <a:solidFill>
                  <a:schemeClr val="bg1"/>
                </a:solidFill>
              </a:rPr>
              <a:t>Bild: Sanna Perälä</a:t>
            </a:r>
            <a:br>
              <a:rPr lang="sv-fi" sz="900"/>
            </a:br>
            <a:endParaRPr lang="sv-fi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14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DE1FAD-12D7-1B43-BB97-27953D37F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641359"/>
            <a:ext cx="10517472" cy="913651"/>
          </a:xfrm>
        </p:spPr>
        <p:txBody>
          <a:bodyPr/>
          <a:lstStyle/>
          <a:p>
            <a:pPr algn="ctr" rtl="0"/>
            <a:r>
              <a:rPr lang="sv-fi" sz="4000" b="1" i="0" u="none" baseline="0">
                <a:latin typeface="Arial"/>
                <a:ea typeface="Arial"/>
                <a:cs typeface="Arial"/>
                <a:sym typeface="Arial"/>
              </a:rPr>
              <a:t>Idrottens</a:t>
            </a:r>
            <a:r>
              <a:rPr lang="sv-fi" b="1" i="0" u="none" baseline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sv-fi" sz="4000" b="1" i="0" u="none" baseline="0">
                <a:latin typeface="Arial"/>
                <a:ea typeface="Arial"/>
                <a:cs typeface="Arial"/>
                <a:sym typeface="Arial"/>
              </a:rPr>
              <a:t>tjusning</a:t>
            </a:r>
            <a:endParaRPr lang="sv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2994-6449-DC4C-A2B3-FAFF43825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6611" y="2516777"/>
            <a:ext cx="5157787" cy="302511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En upplevelse i Joensuu </a:t>
            </a:r>
            <a:endParaRPr lang="sv-fi" sz="1800" dirty="0"/>
          </a:p>
          <a:p>
            <a:pPr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Ett alternativ för idrottsintresserade vid sidan av kultur- och utflyktsresorna</a:t>
            </a:r>
            <a:endParaRPr lang="sv-fi" sz="1800" dirty="0">
              <a:latin typeface="Arial"/>
              <a:cs typeface="Arial"/>
            </a:endParaRPr>
          </a:p>
          <a:p>
            <a:pPr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Bolt-stadion är värd att se och finns alldeles intill mötesplatsen</a:t>
            </a:r>
            <a:endParaRPr lang="sv-fi" sz="1800" dirty="0"/>
          </a:p>
          <a:p>
            <a:pPr algn="l" rtl="0"/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I matchtidtabellen går matchen Joensuu–Alajärvi av stapeln under veckoslutet för ordinarie stämma </a:t>
            </a:r>
            <a:r>
              <a:rPr lang="sv-fi" sz="1800" b="1" i="0" u="none" baseline="0" dirty="0">
                <a:latin typeface="Arial"/>
                <a:ea typeface="Arial"/>
                <a:cs typeface="Arial"/>
                <a:sym typeface="Arial"/>
              </a:rPr>
              <a:t>10.6. kl. 16</a:t>
            </a:r>
            <a:r>
              <a:rPr lang="sv-fi" sz="1800" b="0" i="0" u="none" baseline="0" dirty="0">
                <a:latin typeface="Arial"/>
                <a:ea typeface="Arial"/>
                <a:cs typeface="Arial"/>
                <a:sym typeface="Arial"/>
              </a:rPr>
              <a:t> </a:t>
            </a:r>
            <a:endParaRPr lang="sv-fi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ED104-74CE-5244-A21E-AFE5F8567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1406" y="2516777"/>
            <a:ext cx="5181601" cy="304366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rtl="0"/>
            <a:r>
              <a:rPr lang="sv-fi" sz="1800" b="0" i="0" u="none" baseline="0">
                <a:latin typeface="Arial"/>
                <a:ea typeface="Arial"/>
                <a:cs typeface="Arial"/>
                <a:sym typeface="Arial"/>
              </a:rPr>
              <a:t>Resa: intill universitetet</a:t>
            </a:r>
            <a:endParaRPr lang="sv-fi" sz="1800" dirty="0"/>
          </a:p>
          <a:p>
            <a:pPr algn="l" rtl="0"/>
            <a:r>
              <a:rPr lang="sv-fi" sz="1800" b="0" i="0" u="none" baseline="0"/>
              <a:t>Reservera tid: 1,5–4 h, går ej att förutse</a:t>
            </a:r>
            <a:endParaRPr lang="sv-fi" sz="1800" dirty="0"/>
          </a:p>
          <a:p>
            <a:pPr algn="l" rtl="0"/>
            <a:r>
              <a:rPr lang="sv-fi" sz="1800" b="0" i="0" u="none" baseline="0">
                <a:latin typeface="Arial"/>
                <a:ea typeface="Arial"/>
                <a:cs typeface="Arial"/>
                <a:sym typeface="Arial"/>
              </a:rPr>
              <a:t>Bokningar: biljetter måste köpas i god tid i förväg om man vill delta med ett större gäng. Enstaka platser lär finnas ännu dagen före.</a:t>
            </a:r>
            <a:endParaRPr lang="sv-fi" sz="1800" dirty="0"/>
          </a:p>
          <a:p>
            <a:pPr algn="l" rtl="0"/>
            <a:r>
              <a:rPr lang="sv-fi" sz="1800" b="0" i="0" u="none" baseline="0"/>
              <a:t>Pris: biljetter cirka 20–30 euro/pers.</a:t>
            </a:r>
            <a:endParaRPr lang="sv-fi" sz="1800" dirty="0"/>
          </a:p>
          <a:p>
            <a:pPr marL="0" indent="0" algn="l" rtl="0">
              <a:buNone/>
            </a:pPr>
            <a:r>
              <a:rPr lang="sv-fi" sz="1800" b="0" i="0" u="none" baseline="0">
                <a:hlinkClick r:id="rId2"/>
              </a:rPr>
              <a:t>Ingångssida | Joensuun Maila</a:t>
            </a:r>
            <a:endParaRPr lang="sv-fi" sz="1800" dirty="0"/>
          </a:p>
          <a:p>
            <a:endParaRPr lang="sv-fi" sz="1800" dirty="0"/>
          </a:p>
        </p:txBody>
      </p:sp>
    </p:spTree>
    <p:extLst>
      <p:ext uri="{BB962C8B-B14F-4D97-AF65-F5344CB8AC3E}">
        <p14:creationId xmlns:p14="http://schemas.microsoft.com/office/powerpoint/2010/main" val="921946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aivas, ulko, luonto, näköala suuntaan&#10;&#10;Kuvaus luotu automaattisesti">
            <a:extLst>
              <a:ext uri="{FF2B5EF4-FFF2-40B4-BE49-F238E27FC236}">
                <a16:creationId xmlns:a16="http://schemas.microsoft.com/office/drawing/2014/main" id="{0B97D7CB-0BB6-40D7-B2B2-D2130CDE30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AD9AFFD-55E0-43BD-95CF-90B217322CE0}"/>
              </a:ext>
            </a:extLst>
          </p:cNvPr>
          <p:cNvSpPr txBox="1">
            <a:spLocks/>
          </p:cNvSpPr>
          <p:nvPr/>
        </p:nvSpPr>
        <p:spPr>
          <a:xfrm>
            <a:off x="1524000" y="1486232"/>
            <a:ext cx="9144000" cy="26811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rtl="0"/>
            <a:r>
              <a:rPr lang="sv-fi" b="1" i="0" u="none" baseline="0">
                <a:solidFill>
                  <a:schemeClr val="bg1"/>
                </a:solidFill>
                <a:highlight>
                  <a:srgbClr val="BEA996"/>
                </a:highlight>
              </a:rPr>
              <a:t>1. KOLI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2C1C49E-1B77-4367-B1BC-AB63528D9792}"/>
              </a:ext>
            </a:extLst>
          </p:cNvPr>
          <p:cNvSpPr txBox="1">
            <a:spLocks/>
          </p:cNvSpPr>
          <p:nvPr/>
        </p:nvSpPr>
        <p:spPr>
          <a:xfrm rot="16200000">
            <a:off x="10783968" y="5356226"/>
            <a:ext cx="2516530" cy="2995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sv-fi" sz="900" b="0" i="0" u="none" baseline="0">
                <a:solidFill>
                  <a:schemeClr val="bg1"/>
                </a:solidFill>
              </a:rPr>
              <a:t>Bild: Wikipedia</a:t>
            </a:r>
            <a:endParaRPr lang="sv-fi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56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2994-6449-DC4C-A2B3-FAFF43825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8531" y="1818932"/>
            <a:ext cx="5157787" cy="4459948"/>
          </a:xfrm>
        </p:spPr>
        <p:txBody>
          <a:bodyPr/>
          <a:lstStyle/>
          <a:p>
            <a:pPr algn="l" rtl="0"/>
            <a:r>
              <a:rPr lang="sv-fi" sz="1800" b="0" i="0" u="none" baseline="0" dirty="0"/>
              <a:t>Se ett nationallandskap</a:t>
            </a:r>
            <a:endParaRPr lang="sv-fi" sz="1800" dirty="0"/>
          </a:p>
          <a:p>
            <a:pPr lvl="1" algn="l" rtl="0"/>
            <a:r>
              <a:rPr lang="sv-fi" sz="1800" b="0" i="0" u="none" baseline="0" dirty="0"/>
              <a:t>Vandring: Kaskirundan 2,5–5 km</a:t>
            </a:r>
          </a:p>
          <a:p>
            <a:pPr lvl="1" algn="l" rtl="0"/>
            <a:r>
              <a:rPr lang="sv-fi" sz="1800" b="0" i="0" u="none" baseline="0" dirty="0"/>
              <a:t>Tillgänglig utsiktsplattform 200 m från naturum</a:t>
            </a:r>
            <a:endParaRPr lang="sv-fi" sz="1800" dirty="0"/>
          </a:p>
          <a:p>
            <a:pPr algn="l" rtl="0"/>
            <a:r>
              <a:rPr lang="sv-fi" sz="1800" b="0" i="0" u="none" baseline="0" dirty="0"/>
              <a:t>Kolis naturum Ukko</a:t>
            </a:r>
            <a:endParaRPr lang="sv-fi" sz="1800" dirty="0"/>
          </a:p>
          <a:p>
            <a:pPr lvl="1" algn="l" rtl="0"/>
            <a:r>
              <a:rPr lang="sv-fi" sz="1800" b="0" i="0" u="none" baseline="0" dirty="0"/>
              <a:t>Presentation av natur med skogsklädda höjder, konstutställning, kortfilm</a:t>
            </a:r>
            <a:endParaRPr lang="sv-fi" sz="1800" dirty="0"/>
          </a:p>
          <a:p>
            <a:pPr lvl="1" algn="l" rtl="0"/>
            <a:r>
              <a:rPr lang="sv-fi" sz="1800" b="0" i="0" u="none" baseline="0" dirty="0"/>
              <a:t>Öppet kl.: 10–17 (?)</a:t>
            </a:r>
          </a:p>
          <a:p>
            <a:pPr algn="l" rtl="0"/>
            <a:r>
              <a:rPr lang="sv-fi" sz="1800" b="0" i="0" u="none" baseline="0" dirty="0"/>
              <a:t>Möjligheter att äta</a:t>
            </a:r>
          </a:p>
          <a:p>
            <a:pPr lvl="1" algn="l" rtl="0"/>
            <a:r>
              <a:rPr lang="sv-fi" sz="1800" b="0" i="0" u="none" baseline="0" dirty="0"/>
              <a:t>Naturums kafé</a:t>
            </a:r>
          </a:p>
          <a:p>
            <a:pPr lvl="1" algn="l" rtl="0"/>
            <a:r>
              <a:rPr lang="sv-fi" sz="1800" b="0" i="0" u="none" baseline="0" dirty="0"/>
              <a:t>Sokosrestaurang</a:t>
            </a:r>
          </a:p>
          <a:p>
            <a:pPr lvl="1" algn="l" rtl="0"/>
            <a:r>
              <a:rPr lang="sv-fi" sz="1800" b="0" i="0" u="none" baseline="0" dirty="0"/>
              <a:t>Kolin Satamaravintola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ED104-74CE-5244-A21E-AFE5F8567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1406" y="1818932"/>
            <a:ext cx="5181601" cy="484428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rtl="0"/>
            <a:r>
              <a:rPr lang="sv-fi" sz="1800" b="0" i="0" u="none" baseline="0">
                <a:latin typeface="Arial"/>
                <a:ea typeface="Arial"/>
                <a:cs typeface="Arial"/>
                <a:sym typeface="Arial"/>
              </a:rPr>
              <a:t>Resväg/riktning med bil cirka 60 km/1 h</a:t>
            </a:r>
            <a:endParaRPr lang="sv-fi" sz="1800" dirty="0"/>
          </a:p>
          <a:p>
            <a:pPr algn="l" rtl="0"/>
            <a:r>
              <a:rPr lang="sv-fi" sz="1800" b="0" i="0" u="none" baseline="0">
                <a:latin typeface="Arial"/>
                <a:ea typeface="Arial"/>
                <a:cs typeface="Arial"/>
                <a:sym typeface="Arial"/>
              </a:rPr>
              <a:t>Reservera tid: 2 h för resorna + 2–4 h? </a:t>
            </a:r>
            <a:endParaRPr lang="sv-fi" sz="1800" dirty="0"/>
          </a:p>
          <a:p>
            <a:pPr algn="l" rtl="0"/>
            <a:r>
              <a:rPr lang="sv-fi" sz="1800" b="0" i="0" u="none" baseline="0">
                <a:latin typeface="Arial"/>
                <a:ea typeface="Arial"/>
                <a:cs typeface="Arial"/>
                <a:sym typeface="Arial"/>
              </a:rPr>
              <a:t>Bokningar: guidning kan bokas för såväl utflykt som utställningarna, men är ej obligatoriskt</a:t>
            </a:r>
            <a:endParaRPr lang="sv-fi" sz="1800" dirty="0">
              <a:latin typeface="Arial"/>
              <a:cs typeface="Arial"/>
            </a:endParaRPr>
          </a:p>
          <a:p>
            <a:pPr algn="l" rtl="0"/>
            <a:r>
              <a:rPr lang="sv-fi" sz="1800" b="0" i="0" u="none" baseline="0"/>
              <a:t>Priser: </a:t>
            </a:r>
          </a:p>
          <a:p>
            <a:pPr lvl="1" algn="l" rtl="0"/>
            <a:r>
              <a:rPr lang="sv-fi" sz="1800" b="0" i="0" u="none" baseline="0"/>
              <a:t>Naturum, avgiftsbelagda utställningar: gruppbiljett (10 pers.) 5 euro/pers.</a:t>
            </a:r>
            <a:endParaRPr lang="sv-fi" sz="1800" dirty="0"/>
          </a:p>
          <a:p>
            <a:pPr lvl="1" algn="l" rtl="0"/>
            <a:r>
              <a:rPr lang="sv-fi" sz="1800" b="0" i="0" u="none" baseline="0"/>
              <a:t>Resa: 10 euro/pers. (?)</a:t>
            </a:r>
          </a:p>
          <a:p>
            <a:pPr marL="0" indent="0" algn="l" rtl="0">
              <a:buNone/>
            </a:pPr>
            <a:endParaRPr lang="sv-fi" sz="1800" dirty="0">
              <a:latin typeface="Arial"/>
              <a:cs typeface="Arial"/>
            </a:endParaRPr>
          </a:p>
          <a:p>
            <a:pPr marL="0" indent="0" algn="l" rtl="0">
              <a:buNone/>
            </a:pPr>
            <a:r>
              <a:rPr lang="sv-fi" sz="1800" b="0" i="0" u="none" baseline="0">
                <a:hlinkClick r:id="rId2"/>
              </a:rPr>
              <a:t>Koli National Park - Nationalparks.fi</a:t>
            </a:r>
            <a:endParaRPr lang="sv-fi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5916DFB-1DCF-A6F7-E043-FFAF59A53712}"/>
              </a:ext>
            </a:extLst>
          </p:cNvPr>
          <p:cNvSpPr txBox="1">
            <a:spLocks/>
          </p:cNvSpPr>
          <p:nvPr/>
        </p:nvSpPr>
        <p:spPr>
          <a:xfrm>
            <a:off x="836613" y="435875"/>
            <a:ext cx="10517472" cy="913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sv-fi" sz="4000" b="1" i="0" u="none" baseline="0">
                <a:latin typeface="Arial"/>
                <a:ea typeface="Arial"/>
                <a:cs typeface="Arial"/>
                <a:sym typeface="Arial"/>
              </a:rPr>
              <a:t>En utflykt i nationallandskap</a:t>
            </a:r>
            <a:endParaRPr lang="sv-fi" sz="4000" dirty="0" err="1"/>
          </a:p>
        </p:txBody>
      </p:sp>
    </p:spTree>
    <p:extLst>
      <p:ext uri="{BB962C8B-B14F-4D97-AF65-F5344CB8AC3E}">
        <p14:creationId xmlns:p14="http://schemas.microsoft.com/office/powerpoint/2010/main" val="3342988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3" descr="Kuva, joka sisältää kohteen puu, ulko&#10;&#10;Kuvaus luotu automaattisesti">
            <a:extLst>
              <a:ext uri="{FF2B5EF4-FFF2-40B4-BE49-F238E27FC236}">
                <a16:creationId xmlns:a16="http://schemas.microsoft.com/office/drawing/2014/main" id="{6FF1A8DE-BCF1-EE77-763F-9B020FBD9E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7"/>
          <a:stretch/>
        </p:blipFill>
        <p:spPr>
          <a:xfrm>
            <a:off x="0" y="415"/>
            <a:ext cx="12336983" cy="6857585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AD9AFFD-55E0-43BD-95CF-90B217322CE0}"/>
              </a:ext>
            </a:extLst>
          </p:cNvPr>
          <p:cNvSpPr txBox="1">
            <a:spLocks/>
          </p:cNvSpPr>
          <p:nvPr/>
        </p:nvSpPr>
        <p:spPr>
          <a:xfrm>
            <a:off x="1524000" y="1486232"/>
            <a:ext cx="9144000" cy="26811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rtl="0"/>
            <a:r>
              <a:rPr lang="sv-fi" b="1" i="0" u="none" baseline="0">
                <a:solidFill>
                  <a:schemeClr val="bg1"/>
                </a:solidFill>
                <a:highlight>
                  <a:srgbClr val="BEA996"/>
                </a:highlight>
              </a:rPr>
              <a:t>2. VALAMO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2A4A9650-5E1A-ED8C-156F-DC206E78D7CF}"/>
              </a:ext>
            </a:extLst>
          </p:cNvPr>
          <p:cNvSpPr txBox="1"/>
          <p:nvPr/>
        </p:nvSpPr>
        <p:spPr>
          <a:xfrm rot="16200000">
            <a:off x="10533246" y="5126447"/>
            <a:ext cx="323144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sv-fi" sz="900" b="0" i="0" u="none" baseline="0">
                <a:solidFill>
                  <a:schemeClr val="bg1"/>
                </a:solidFill>
                <a:latin typeface="Arial"/>
                <a:cs typeface="Calibri"/>
              </a:rPr>
              <a:t>Bild: Valamo/Antti Ryynänen</a:t>
            </a:r>
          </a:p>
        </p:txBody>
      </p:sp>
    </p:spTree>
    <p:extLst>
      <p:ext uri="{BB962C8B-B14F-4D97-AF65-F5344CB8AC3E}">
        <p14:creationId xmlns:p14="http://schemas.microsoft.com/office/powerpoint/2010/main" val="2162231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2994-6449-DC4C-A2B3-FAFF43825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1114" y="1813583"/>
            <a:ext cx="5157787" cy="4385921"/>
          </a:xfrm>
        </p:spPr>
        <p:txBody>
          <a:bodyPr/>
          <a:lstStyle/>
          <a:p>
            <a:pPr algn="l" rtl="0"/>
            <a:r>
              <a:rPr lang="sv-fi" sz="1800" b="0" i="0" u="none" baseline="0" dirty="0"/>
              <a:t>Besök i huvudkyrkan och utställningen </a:t>
            </a:r>
          </a:p>
          <a:p>
            <a:pPr algn="l" rtl="0"/>
            <a:r>
              <a:rPr lang="sv-fi" sz="1800" b="0" i="0" u="none" baseline="0" dirty="0"/>
              <a:t>Guidat klosterbesök </a:t>
            </a:r>
          </a:p>
          <a:p>
            <a:pPr algn="l" rtl="0"/>
            <a:r>
              <a:rPr lang="sv-fi" sz="1800" b="0" i="0" u="none" baseline="0" dirty="0"/>
              <a:t>Nattvardsgudstjänst</a:t>
            </a:r>
            <a:endParaRPr lang="sv-fi" sz="1800" dirty="0"/>
          </a:p>
          <a:p>
            <a:pPr lvl="1" algn="l" rtl="0"/>
            <a:r>
              <a:rPr lang="sv-fi" sz="1800" b="0" i="0" u="none" baseline="0" dirty="0"/>
              <a:t>Sommaren 202</a:t>
            </a:r>
            <a:r>
              <a:rPr lang="sv-FI" sz="1800" b="0" i="0" u="none" baseline="0" dirty="0"/>
              <a:t>2</a:t>
            </a:r>
            <a:r>
              <a:rPr lang="sv-fi" sz="1800" b="0" i="0" u="none" baseline="0" dirty="0"/>
              <a:t> kl. 18 vard. + lör.</a:t>
            </a:r>
          </a:p>
          <a:p>
            <a:pPr algn="l" rtl="0"/>
            <a:r>
              <a:rPr lang="sv-fi" sz="1800" b="0" i="0" u="none" baseline="0" dirty="0"/>
              <a:t>Välbefinnandestig</a:t>
            </a:r>
            <a:endParaRPr lang="sv-fi" sz="1800" dirty="0"/>
          </a:p>
          <a:p>
            <a:pPr lvl="1" algn="l" rtl="0"/>
            <a:r>
              <a:rPr lang="sv-fi" sz="1800" b="0" i="0" u="none" baseline="0" dirty="0"/>
              <a:t>1,6 km/cirka 1 h i lugnt tempo</a:t>
            </a:r>
            <a:endParaRPr lang="sv-fi" sz="1800" dirty="0"/>
          </a:p>
          <a:p>
            <a:pPr lvl="1" algn="l" rtl="0"/>
            <a:r>
              <a:rPr lang="sv-fi" sz="1800" b="0" i="0" u="none" baseline="0" dirty="0"/>
              <a:t>Berättar om klostrets historia, naturen och ger välbefinnandeövningar</a:t>
            </a:r>
            <a:endParaRPr lang="sv-fi" sz="1800" dirty="0"/>
          </a:p>
          <a:p>
            <a:pPr algn="l" rtl="0"/>
            <a:r>
              <a:rPr lang="sv-fi" sz="1800" b="0" i="0" u="none" baseline="0" dirty="0"/>
              <a:t>Vingård-/butik, whisky- och vintasting</a:t>
            </a:r>
            <a:endParaRPr lang="sv-fi" sz="1800" dirty="0"/>
          </a:p>
          <a:p>
            <a:pPr algn="l" rtl="0"/>
            <a:r>
              <a:rPr lang="sv-fi" sz="1800" b="0" i="0" u="none" baseline="0" dirty="0"/>
              <a:t>Möjligheter att äta:</a:t>
            </a:r>
          </a:p>
          <a:p>
            <a:pPr lvl="1" algn="l" rtl="0"/>
            <a:r>
              <a:rPr lang="sv-fi" sz="1800" b="0" i="0" u="none" baseline="0" dirty="0"/>
              <a:t>Kaférestaurang Trapesa</a:t>
            </a:r>
            <a:endParaRPr lang="sv-fi" sz="1800" dirty="0"/>
          </a:p>
          <a:p>
            <a:endParaRPr lang="sv-fi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ED104-74CE-5244-A21E-AFE5F8567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2700" y="1813583"/>
            <a:ext cx="5181601" cy="399608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rtl="0"/>
            <a:r>
              <a:rPr lang="sv-fi" sz="1800" b="0" i="0" u="none" baseline="0">
                <a:latin typeface="Arial"/>
                <a:ea typeface="Arial"/>
                <a:cs typeface="Arial"/>
                <a:sym typeface="Arial"/>
              </a:rPr>
              <a:t>Resväg/riktning med bil cirka 60 km/50 min. </a:t>
            </a:r>
          </a:p>
          <a:p>
            <a:pPr algn="l" rtl="0"/>
            <a:r>
              <a:rPr lang="sv-fi" sz="1800" b="0" i="0" u="none" baseline="0"/>
              <a:t>Reservera tid: 2 h för resorna + 2–4 h </a:t>
            </a:r>
          </a:p>
          <a:p>
            <a:pPr algn="l" rtl="0"/>
            <a:r>
              <a:rPr lang="sv-fi" sz="1800" b="0" i="0" u="none" baseline="0"/>
              <a:t>Bokningar:</a:t>
            </a:r>
          </a:p>
          <a:p>
            <a:pPr lvl="1" algn="l" rtl="0"/>
            <a:r>
              <a:rPr lang="sv-fi" sz="1800" b="0" i="0" u="none" baseline="0">
                <a:latin typeface="Arial"/>
                <a:ea typeface="Arial"/>
                <a:cs typeface="Arial"/>
                <a:sym typeface="Arial"/>
              </a:rPr>
              <a:t>Möjlighet till guidad visning av kyrkan och välbefinnandestigen</a:t>
            </a:r>
          </a:p>
          <a:p>
            <a:pPr algn="l" rtl="0"/>
            <a:r>
              <a:rPr lang="sv-fi" sz="1800" b="0" i="0" u="none" baseline="0"/>
              <a:t>Pris:</a:t>
            </a:r>
          </a:p>
          <a:p>
            <a:pPr lvl="1" algn="l" rtl="0"/>
            <a:r>
              <a:rPr lang="sv-fi" sz="1800" b="0" i="0" u="none" baseline="0"/>
              <a:t>Guidat klosterbesök: 10 euro/pers.</a:t>
            </a:r>
            <a:endParaRPr lang="sv-fi" sz="1800" dirty="0"/>
          </a:p>
          <a:p>
            <a:pPr lvl="1" algn="l" rtl="0"/>
            <a:r>
              <a:rPr lang="sv-fi" sz="1800" b="0" i="0" u="none" baseline="0"/>
              <a:t>Resor: 10 euro/pers. (?)</a:t>
            </a:r>
          </a:p>
          <a:p>
            <a:pPr lvl="1" algn="l" rtl="0"/>
            <a:r>
              <a:rPr lang="sv-fi" sz="1800" b="0" i="0" u="none" baseline="0"/>
              <a:t>Besök på vingården X euro</a:t>
            </a:r>
          </a:p>
          <a:p>
            <a:pPr marL="457200" lvl="1" indent="0" algn="l" rtl="0">
              <a:buNone/>
            </a:pPr>
            <a:endParaRPr lang="sv-fi" sz="1800" dirty="0"/>
          </a:p>
          <a:p>
            <a:pPr marL="0" indent="0" algn="l" rtl="0">
              <a:buNone/>
            </a:pPr>
            <a:r>
              <a:rPr lang="sv-fi" sz="1800" b="0" i="0" u="none" baseline="0">
                <a:latin typeface="Arial"/>
                <a:ea typeface="Arial"/>
                <a:cs typeface="Arial"/>
                <a:sym typeface="Arial"/>
                <a:hlinkClick r:id="rId2"/>
              </a:rPr>
              <a:t>Valamo kloster | Ingångssidan</a:t>
            </a:r>
            <a:endParaRPr lang="sv-fi" sz="1800" dirty="0">
              <a:latin typeface="Arial"/>
              <a:cs typeface="Arial"/>
            </a:endParaRPr>
          </a:p>
          <a:p>
            <a:endParaRPr lang="sv-fi" sz="1800" dirty="0"/>
          </a:p>
          <a:p>
            <a:endParaRPr lang="sv-fi" sz="1800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B6B54F4-C4D7-7E63-55A5-1AE16AB47151}"/>
              </a:ext>
            </a:extLst>
          </p:cNvPr>
          <p:cNvSpPr txBox="1">
            <a:spLocks/>
          </p:cNvSpPr>
          <p:nvPr/>
        </p:nvSpPr>
        <p:spPr>
          <a:xfrm>
            <a:off x="836613" y="435875"/>
            <a:ext cx="10517472" cy="913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sv-fi" sz="4000" b="1" i="0" u="none" baseline="0">
                <a:latin typeface="Arial"/>
                <a:ea typeface="Arial"/>
                <a:cs typeface="Arial"/>
                <a:sym typeface="Arial"/>
              </a:rPr>
              <a:t>Tystnad och delikatesser</a:t>
            </a:r>
            <a:endParaRPr lang="sv-fi" dirty="0" err="1"/>
          </a:p>
        </p:txBody>
      </p:sp>
    </p:spTree>
    <p:extLst>
      <p:ext uri="{BB962C8B-B14F-4D97-AF65-F5344CB8AC3E}">
        <p14:creationId xmlns:p14="http://schemas.microsoft.com/office/powerpoint/2010/main" val="3446219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aivas, ulko, vesi, joki&#10;&#10;Kuvaus luotu automaattisesti">
            <a:extLst>
              <a:ext uri="{FF2B5EF4-FFF2-40B4-BE49-F238E27FC236}">
                <a16:creationId xmlns:a16="http://schemas.microsoft.com/office/drawing/2014/main" id="{755DF413-1D16-4881-B95E-447CF4A77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AD9AFFD-55E0-43BD-95CF-90B217322CE0}"/>
              </a:ext>
            </a:extLst>
          </p:cNvPr>
          <p:cNvSpPr txBox="1">
            <a:spLocks/>
          </p:cNvSpPr>
          <p:nvPr/>
        </p:nvSpPr>
        <p:spPr>
          <a:xfrm>
            <a:off x="1524000" y="1486232"/>
            <a:ext cx="9144000" cy="26811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rtl="0"/>
            <a:r>
              <a:rPr lang="sv-fi" b="1" i="0" u="none" baseline="0">
                <a:solidFill>
                  <a:schemeClr val="bg1"/>
                </a:solidFill>
                <a:highlight>
                  <a:srgbClr val="BEA996"/>
                </a:highlight>
              </a:rPr>
              <a:t>3. PIELISJÄRVIKRYSSNING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A661527-7EEF-4708-9BB2-127B8F035048}"/>
              </a:ext>
            </a:extLst>
          </p:cNvPr>
          <p:cNvSpPr txBox="1">
            <a:spLocks/>
          </p:cNvSpPr>
          <p:nvPr/>
        </p:nvSpPr>
        <p:spPr>
          <a:xfrm rot="16200000">
            <a:off x="10826357" y="5385422"/>
            <a:ext cx="2516530" cy="428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sv-fi" sz="900" b="0" i="0" u="none" baseline="0">
                <a:solidFill>
                  <a:schemeClr val="bg1"/>
                </a:solidFill>
              </a:rPr>
              <a:t>Bild: Sanna Perälä</a:t>
            </a:r>
            <a:br>
              <a:rPr lang="sv-fi" sz="900"/>
            </a:br>
            <a:endParaRPr lang="sv-fi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62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D2994-6449-DC4C-A2B3-FAFF43825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685" y="1803893"/>
            <a:ext cx="5670664" cy="4328160"/>
          </a:xfrm>
        </p:spPr>
        <p:txBody>
          <a:bodyPr/>
          <a:lstStyle/>
          <a:p>
            <a:pPr algn="l" rtl="0"/>
            <a:r>
              <a:rPr lang="sv-fi" sz="1600" b="0" i="0" u="none" baseline="0" dirty="0"/>
              <a:t>Längre kryssningar: I </a:t>
            </a:r>
            <a:r>
              <a:rPr lang="sv-fi" sz="1600" b="0" i="0" u="none" baseline="0" dirty="0" err="1"/>
              <a:t>Koli</a:t>
            </a:r>
            <a:r>
              <a:rPr lang="sv-fi" sz="1600" b="0" i="0" u="none" baseline="0" dirty="0"/>
              <a:t> och till Valamo (avgår inte från Joensuu), till Savolax och Libelits.</a:t>
            </a:r>
          </a:p>
          <a:p>
            <a:pPr algn="l" rtl="0"/>
            <a:r>
              <a:rPr lang="sv-fi" sz="1600" b="0" i="0" u="none" baseline="0" dirty="0"/>
              <a:t>Kortare kryssningar: På älven </a:t>
            </a:r>
            <a:r>
              <a:rPr lang="sv-fi" sz="1600" b="0" i="0" u="none" baseline="0" dirty="0" err="1"/>
              <a:t>Pielisjoki</a:t>
            </a:r>
            <a:r>
              <a:rPr lang="sv-fi" sz="1600" b="0" i="0" u="none" baseline="0" dirty="0"/>
              <a:t> och i Pyhäselkä</a:t>
            </a:r>
            <a:endParaRPr lang="sv-fi" sz="1600" dirty="0"/>
          </a:p>
          <a:p>
            <a:pPr lvl="1" algn="l" rtl="0"/>
            <a:r>
              <a:rPr lang="sv-fi" sz="1600" b="0" i="0" u="none" baseline="0" dirty="0"/>
              <a:t>Kryssning med fartyget </a:t>
            </a:r>
            <a:r>
              <a:rPr lang="sv-fi" sz="1600" b="0" i="0" u="none" baseline="0" dirty="0" err="1"/>
              <a:t>Satumaa</a:t>
            </a:r>
            <a:r>
              <a:rPr lang="sv-fi" sz="1600" b="0" i="0" u="none" baseline="0" dirty="0"/>
              <a:t> </a:t>
            </a:r>
          </a:p>
          <a:p>
            <a:pPr lvl="2" algn="l" rtl="0"/>
            <a:r>
              <a:rPr lang="sv-fi" sz="1600" b="0" i="0" u="none" baseline="0" dirty="0"/>
              <a:t>kan bokas för privat grupp 3 h/800 euro</a:t>
            </a:r>
          </a:p>
          <a:p>
            <a:pPr lvl="2" algn="l" rtl="0"/>
            <a:r>
              <a:rPr lang="sv-fi" sz="1600" b="0" i="0" u="none" baseline="0" dirty="0"/>
              <a:t>lokala kryssningar allmän 17,50 euro/pers. </a:t>
            </a:r>
            <a:endParaRPr lang="sv-fi" sz="1600" dirty="0"/>
          </a:p>
          <a:p>
            <a:pPr lvl="1" algn="l" rtl="0"/>
            <a:r>
              <a:rPr lang="sv-fi" sz="1600" b="0" i="0" u="none" baseline="0" dirty="0"/>
              <a:t>Med VIP Cruise-ångbåt </a:t>
            </a:r>
          </a:p>
          <a:p>
            <a:pPr lvl="2" algn="l" rtl="0"/>
            <a:r>
              <a:rPr lang="sv-fi" sz="1600" b="0" i="0" u="none" baseline="0" dirty="0"/>
              <a:t>för privat grupp t.ex. 3 h/1 650 euro</a:t>
            </a:r>
          </a:p>
          <a:p>
            <a:pPr lvl="2" algn="l" rtl="0"/>
            <a:r>
              <a:rPr lang="sv-fi" sz="1600" b="0" i="0" u="none" baseline="0" dirty="0"/>
              <a:t>allmän landskapskryssning 1,5 h/25 euro/pers. (under 2022 genomförts endast vissa dagar)</a:t>
            </a:r>
          </a:p>
          <a:p>
            <a:pPr algn="l" rtl="0"/>
            <a:r>
              <a:rPr lang="sv-fi" sz="1600" b="0" i="0" u="none" baseline="0" dirty="0"/>
              <a:t>Möjligheter att äta:</a:t>
            </a:r>
          </a:p>
          <a:p>
            <a:pPr lvl="1" algn="l" rtl="0"/>
            <a:r>
              <a:rPr lang="sv-fi" sz="1600" b="0" i="0" u="none" baseline="0" dirty="0"/>
              <a:t>Möjlighet att beställa mat finns på båda fartygen.</a:t>
            </a:r>
            <a:endParaRPr lang="sv-fi" sz="1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BED104-74CE-5244-A21E-AFE5F85674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5199" y="1803893"/>
            <a:ext cx="5670664" cy="4101736"/>
          </a:xfrm>
        </p:spPr>
        <p:txBody>
          <a:bodyPr/>
          <a:lstStyle/>
          <a:p>
            <a:pPr algn="l" rtl="0"/>
            <a:r>
              <a:rPr lang="sv-fi" sz="1600" b="0" i="0" u="none" baseline="0" dirty="0"/>
              <a:t>Resväg/riktning: avgång från Joensuu</a:t>
            </a:r>
            <a:endParaRPr lang="sv-fi" sz="1600" dirty="0"/>
          </a:p>
          <a:p>
            <a:pPr algn="l" rtl="0"/>
            <a:r>
              <a:rPr lang="sv-fi" sz="1600" b="0" i="0" u="none" baseline="0" dirty="0"/>
              <a:t>Reservera tid: kryssningar: 1,5–3 h + kortare förflyttningstider</a:t>
            </a:r>
            <a:endParaRPr lang="sv-fi" sz="1600" dirty="0"/>
          </a:p>
          <a:p>
            <a:pPr algn="l" rtl="0"/>
            <a:r>
              <a:rPr lang="sv-fi" sz="1600" b="0" i="0" u="none" baseline="0" dirty="0"/>
              <a:t>Bokningar: måste bokas på förhand, avbokningar senaste en vecka före.</a:t>
            </a:r>
          </a:p>
          <a:p>
            <a:pPr algn="l" rtl="0"/>
            <a:r>
              <a:rPr lang="sv-fi" sz="1600" b="0" i="0" u="none" baseline="0" dirty="0"/>
              <a:t>Pris: </a:t>
            </a:r>
          </a:p>
          <a:p>
            <a:pPr lvl="1" algn="l" rtl="0"/>
            <a:r>
              <a:rPr lang="sv-fi" sz="1600" b="0" i="0" u="none" baseline="0" dirty="0"/>
              <a:t>Privat kryssning: 800–1 650 euro</a:t>
            </a:r>
          </a:p>
          <a:p>
            <a:pPr lvl="2" algn="l" rtl="0"/>
            <a:r>
              <a:rPr lang="sv-fi" sz="1600" b="0" i="0" u="none" baseline="0" dirty="0"/>
              <a:t>Pris per person beror på antalet deltagare och huruvida man förtar en privat kryssning eller om de allmänna kryssningarnas tider sammanfaller med våra tidtabeller</a:t>
            </a:r>
            <a:endParaRPr lang="sv-fi" sz="1600" dirty="0"/>
          </a:p>
          <a:p>
            <a:pPr algn="l" rtl="0"/>
            <a:r>
              <a:rPr lang="sv-fi" sz="1600" b="0" i="0" u="none" baseline="0" dirty="0"/>
              <a:t>Deltagarantal: </a:t>
            </a:r>
            <a:r>
              <a:rPr lang="sv-fi" sz="1600" b="0" i="0" u="none" baseline="0" dirty="0" err="1"/>
              <a:t>Satumaa</a:t>
            </a:r>
            <a:r>
              <a:rPr lang="sv-fi" sz="1600" b="0" i="0" u="none" baseline="0" dirty="0"/>
              <a:t> rymmer 98 personer, VIP Cruise?</a:t>
            </a:r>
          </a:p>
          <a:p>
            <a:endParaRPr lang="sv-fi" sz="1600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F435CD5F-A726-6D93-E423-36CD4379C996}"/>
              </a:ext>
            </a:extLst>
          </p:cNvPr>
          <p:cNvSpPr txBox="1">
            <a:spLocks/>
          </p:cNvSpPr>
          <p:nvPr/>
        </p:nvSpPr>
        <p:spPr>
          <a:xfrm>
            <a:off x="836613" y="435875"/>
            <a:ext cx="10517472" cy="913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sv-fi" sz="4000" b="1" i="0" u="none" baseline="0" dirty="0">
                <a:latin typeface="Arial"/>
                <a:ea typeface="Arial"/>
                <a:cs typeface="Arial"/>
                <a:sym typeface="Arial"/>
              </a:rPr>
              <a:t>Kasta loss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437481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3" descr="Kuva, joka sisältää kohteen puu, ulko, ruoho, puisto&#10;&#10;Kuvaus luotu automaattisesti">
            <a:extLst>
              <a:ext uri="{FF2B5EF4-FFF2-40B4-BE49-F238E27FC236}">
                <a16:creationId xmlns:a16="http://schemas.microsoft.com/office/drawing/2014/main" id="{79BC6E52-ADF9-D025-A53B-6742A756B8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65" y="-39459"/>
            <a:ext cx="12200076" cy="6898137"/>
          </a:xfrm>
          <a:prstGeom prst="rect">
            <a:avLst/>
          </a:prstGeom>
        </p:spPr>
      </p:pic>
      <p:sp>
        <p:nvSpPr>
          <p:cNvPr id="3" name="Title 9">
            <a:extLst>
              <a:ext uri="{FF2B5EF4-FFF2-40B4-BE49-F238E27FC236}">
                <a16:creationId xmlns:a16="http://schemas.microsoft.com/office/drawing/2014/main" id="{3AD9AFFD-55E0-43BD-95CF-90B217322CE0}"/>
              </a:ext>
            </a:extLst>
          </p:cNvPr>
          <p:cNvSpPr txBox="1">
            <a:spLocks/>
          </p:cNvSpPr>
          <p:nvPr/>
        </p:nvSpPr>
        <p:spPr>
          <a:xfrm>
            <a:off x="939609" y="1477812"/>
            <a:ext cx="9144000" cy="26811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rtl="0"/>
            <a:r>
              <a:rPr lang="sv-fi" b="1" i="0" u="none" baseline="0">
                <a:solidFill>
                  <a:schemeClr val="bg1"/>
                </a:solidFill>
                <a:highlight>
                  <a:srgbClr val="BEA996"/>
                </a:highlight>
              </a:rPr>
              <a:t>4. ÖYKKÖSENVAARA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7E1EBC3-1819-4B31-A76D-57E9731D1D9F}"/>
              </a:ext>
            </a:extLst>
          </p:cNvPr>
          <p:cNvSpPr txBox="1">
            <a:spLocks/>
          </p:cNvSpPr>
          <p:nvPr/>
        </p:nvSpPr>
        <p:spPr>
          <a:xfrm rot="16200000">
            <a:off x="9922714" y="4467062"/>
            <a:ext cx="4353249" cy="428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sv-fi" sz="900" b="0" i="0" u="none" baseline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Bild: Turistföreningen Möhkön matkailuyhdistys/sotatie.fi</a:t>
            </a:r>
            <a:br>
              <a:rPr lang="sv-fi" sz="900"/>
            </a:br>
            <a:endParaRPr lang="sv-fi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83486"/>
      </p:ext>
    </p:extLst>
  </p:cSld>
  <p:clrMapOvr>
    <a:masterClrMapping/>
  </p:clrMapOvr>
</p:sld>
</file>

<file path=ppt/theme/theme1.xml><?xml version="1.0" encoding="utf-8"?>
<a:theme xmlns:a="http://schemas.openxmlformats.org/drawingml/2006/main" name="SPR">
  <a:themeElements>
    <a:clrScheme name="Custom 3">
      <a:dk1>
        <a:srgbClr val="000000"/>
      </a:dk1>
      <a:lt1>
        <a:srgbClr val="FFFFFF"/>
      </a:lt1>
      <a:dk2>
        <a:srgbClr val="C3DFF6"/>
      </a:dk2>
      <a:lt2>
        <a:srgbClr val="56A0D3"/>
      </a:lt2>
      <a:accent1>
        <a:srgbClr val="F00000"/>
      </a:accent1>
      <a:accent2>
        <a:srgbClr val="D7D7D7"/>
      </a:accent2>
      <a:accent3>
        <a:srgbClr val="9F9FA3"/>
      </a:accent3>
      <a:accent4>
        <a:srgbClr val="6D6E70"/>
      </a:accent4>
      <a:accent5>
        <a:srgbClr val="E2D7AC"/>
      </a:accent5>
      <a:accent6>
        <a:srgbClr val="566979"/>
      </a:accent6>
      <a:hlink>
        <a:srgbClr val="004B79"/>
      </a:hlink>
      <a:folHlink>
        <a:srgbClr val="7F181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28E16A6FD119349B40E2D5E03CB9CAC" ma:contentTypeVersion="12" ma:contentTypeDescription="Skapa ett nytt dokument." ma:contentTypeScope="" ma:versionID="a910688aa7371fd38c6609cdc518a330">
  <xsd:schema xmlns:xsd="http://www.w3.org/2001/XMLSchema" xmlns:xs="http://www.w3.org/2001/XMLSchema" xmlns:p="http://schemas.microsoft.com/office/2006/metadata/properties" xmlns:ns2="bef303be-fed7-485a-a0f2-6ea2884d512f" xmlns:ns3="a0222fca-1dff-40be-beeb-c494449bb9a6" targetNamespace="http://schemas.microsoft.com/office/2006/metadata/properties" ma:root="true" ma:fieldsID="b0d479ea0919915c29f225293469b586" ns2:_="" ns3:_="">
    <xsd:import namespace="bef303be-fed7-485a-a0f2-6ea2884d512f"/>
    <xsd:import namespace="a0222fca-1dff-40be-beeb-c494449bb9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f303be-fed7-485a-a0f2-6ea2884d51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96f175c9-e67d-4b16-ad58-edcda44168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222fca-1dff-40be-beeb-c494449bb9a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41bbb1e-9908-49ca-b21f-3e8614dc5003}" ma:internalName="TaxCatchAll" ma:showField="CatchAllData" ma:web="a0222fca-1dff-40be-beeb-c494449bb9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ef303be-fed7-485a-a0f2-6ea2884d512f">
      <Terms xmlns="http://schemas.microsoft.com/office/infopath/2007/PartnerControls"/>
    </lcf76f155ced4ddcb4097134ff3c332f>
    <TaxCatchAll xmlns="a0222fca-1dff-40be-beeb-c494449bb9a6" xsi:nil="true"/>
  </documentManagement>
</p:properties>
</file>

<file path=customXml/itemProps1.xml><?xml version="1.0" encoding="utf-8"?>
<ds:datastoreItem xmlns:ds="http://schemas.openxmlformats.org/officeDocument/2006/customXml" ds:itemID="{5DFB1764-F4A8-4300-A447-A95D0BAB08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A6B98D-FB9C-41AC-85DE-1736FC9A0D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f303be-fed7-485a-a0f2-6ea2884d512f"/>
    <ds:schemaRef ds:uri="a0222fca-1dff-40be-beeb-c494449bb9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6BE1232-57BF-432D-A46E-9931DEFF4F66}">
  <ds:schemaRefs>
    <ds:schemaRef ds:uri="http://schemas.microsoft.com/office/2006/metadata/properties"/>
    <ds:schemaRef ds:uri="http://schemas.microsoft.com/office/infopath/2007/PartnerControls"/>
    <ds:schemaRef ds:uri="bef303be-fed7-485a-a0f2-6ea2884d512f"/>
    <ds:schemaRef ds:uri="a0222fca-1dff-40be-beeb-c494449bb9a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4334</TotalTime>
  <Words>1246</Words>
  <Application>Microsoft Macintosh PowerPoint</Application>
  <PresentationFormat>Widescreen</PresentationFormat>
  <Paragraphs>189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Georgia</vt:lpstr>
      <vt:lpstr>SPR</vt:lpstr>
      <vt:lpstr>Ordinarie stämma 2023: Individuella resor </vt:lpstr>
      <vt:lpstr>Innehåll: destinationer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Salminen Tuuli</dc:creator>
  <cp:lastModifiedBy>Luoto Meri Helinä</cp:lastModifiedBy>
  <cp:revision>329</cp:revision>
  <dcterms:created xsi:type="dcterms:W3CDTF">2022-01-20T10:13:04Z</dcterms:created>
  <dcterms:modified xsi:type="dcterms:W3CDTF">2023-03-20T07:25:26Z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0x010100228E16A6FD119349B40E2D5E03CB9CAC</vt:lpwstr>
  </property>
  <property fmtid="{D5CDD505-2E9C-101B-9397-08002B2CF9AE}" pid="3" name="MediaServiceImageTags">
    <vt:lpwstr/>
  </property>
</Properties>
</file>