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1" r:id="rId2"/>
    <p:sldId id="272" r:id="rId3"/>
    <p:sldId id="273" r:id="rId4"/>
    <p:sldId id="274" r:id="rId5"/>
    <p:sldId id="257" r:id="rId6"/>
    <p:sldId id="262" r:id="rId7"/>
    <p:sldId id="258" r:id="rId8"/>
    <p:sldId id="259" r:id="rId9"/>
    <p:sldId id="275" r:id="rId10"/>
    <p:sldId id="276" r:id="rId11"/>
    <p:sldId id="277" r:id="rId12"/>
    <p:sldId id="278" r:id="rId13"/>
    <p:sldId id="279" r:id="rId14"/>
    <p:sldId id="296" r:id="rId15"/>
    <p:sldId id="297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</p:sldIdLst>
  <p:sldSz cx="10693400" cy="7561263"/>
  <p:notesSz cx="9866313" cy="6735763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816">
          <p15:clr>
            <a:srgbClr val="A4A3A4"/>
          </p15:clr>
        </p15:guide>
        <p15:guide id="4" orient="horz" pos="976">
          <p15:clr>
            <a:srgbClr val="A4A3A4"/>
          </p15:clr>
        </p15:guide>
        <p15:guide id="5" orient="horz" pos="677">
          <p15:clr>
            <a:srgbClr val="A4A3A4"/>
          </p15:clr>
        </p15:guide>
        <p15:guide id="6" pos="6611">
          <p15:clr>
            <a:srgbClr val="A4A3A4"/>
          </p15:clr>
        </p15:guide>
        <p15:guide id="7" pos="115">
          <p15:clr>
            <a:srgbClr val="A4A3A4"/>
          </p15:clr>
        </p15:guide>
        <p15:guide id="8" pos="3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6" autoAdjust="0"/>
    <p:restoredTop sz="96405" autoAdjust="0"/>
  </p:normalViewPr>
  <p:slideViewPr>
    <p:cSldViewPr snapToGrid="0" snapToObjects="1">
      <p:cViewPr>
        <p:scale>
          <a:sx n="100" d="100"/>
          <a:sy n="100" d="100"/>
        </p:scale>
        <p:origin x="2408" y="520"/>
      </p:cViewPr>
      <p:guideLst>
        <p:guide orient="horz" pos="112"/>
        <p:guide orient="horz" pos="336"/>
        <p:guide orient="horz" pos="816"/>
        <p:guide orient="horz" pos="976"/>
        <p:guide orient="horz" pos="677"/>
        <p:guide pos="6611"/>
        <p:guide pos="115"/>
        <p:guide pos="3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9588" y="0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9213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9588" y="6399213"/>
            <a:ext cx="427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D5073A-5A28-454A-818B-6CA5979AFAD7}" type="slidenum">
              <a:rPr lang="fi-FI" altLang="x-none"/>
              <a:pPr>
                <a:defRPr/>
              </a:pPr>
              <a:t>‹#›</a:t>
            </a:fld>
            <a:endParaRPr lang="fi-FI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552848A-75B5-F242-8F10-7F43E6FB36A2}" type="datetimeFigureOut">
              <a:rPr lang="fi-FI"/>
              <a:pPr>
                <a:defRPr/>
              </a:pPr>
              <a:t>16.2.2017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146425" y="504825"/>
            <a:ext cx="3573463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87425" y="3198813"/>
            <a:ext cx="7893050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A2F4096-F6C4-1A4F-BC10-00A265EB98B8}" type="slidenum">
              <a:rPr lang="fi-FI" altLang="x-none"/>
              <a:pPr>
                <a:defRPr/>
              </a:pPr>
              <a:t>‹#›</a:t>
            </a:fld>
            <a:endParaRPr lang="fi-FI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FC8DE927-8FD6-0D4B-A50B-801902E38AC2}" type="slidenum">
              <a:rPr lang="fi-FI" altLang="x-none" sz="1200"/>
              <a:pPr/>
              <a:t>1</a:t>
            </a:fld>
            <a:endParaRPr lang="fi-FI" altLang="x-non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smtClean="0"/>
              <a:t>Luottamushenkilöiden valinnat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 smtClean="0"/>
              <a:t>Ketkä: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Järjestön puheenjohtaja ja kolme varapuheenjohtajaa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Kuusi muuta hallituksen jäsentä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Valtuuston puheenjohtaja, varapuheenjohtaja, jäsenet (23 </a:t>
            </a:r>
            <a:r>
              <a:rPr lang="fi-FI" dirty="0" err="1" smtClean="0"/>
              <a:t>henk</a:t>
            </a:r>
            <a:r>
              <a:rPr lang="fi-FI" dirty="0" smtClean="0"/>
              <a:t>.) ja varajäsenet (23)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Tilintarkastajat (3 varsinaista ja 3 varatilintarkastajaa)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Miten: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Osaston ja piirin hallituksen esitykset vaalitoimikunnalle 26.4.2014 mennessä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Vaalitoimikunta = piirien äänivaltaiset edustajat, piirin hallitus valitsee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Vaalitoimikunnan esitys osastoille kokouskutsun mukana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Ehdokkaita voi esittää myös yleiskokouksen aikana.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dirty="0" smtClean="0"/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Toimintalinjaus 2015-2017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Miksi?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Pohja koko järjestön toiminnalle seuraavaksi kolmeksi vuodeksi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dirty="0" smtClean="0"/>
              <a:t>Mahdollisuus vaikuttaa: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Kommentit luonnokseen 31.3.2014 mennessä vastaamalla kyselyyn http://rednet.punainenristi.fi/yleiskokous2014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Yleiskokouksessa äänivaltaiset edustajat käsittelevät esityksiä valiokunnissa ja yleiskeskustelussa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Sisältöön voi vaikuttaa vielä yleiskokouksessakin.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i-FI" dirty="0" smtClean="0"/>
          </a:p>
        </p:txBody>
      </p:sp>
      <p:sp>
        <p:nvSpPr>
          <p:cNvPr id="21507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38187099-B4CA-8449-9ED7-8E9FC27C4244}" type="slidenum">
              <a:rPr lang="fi-FI" altLang="fi-FI">
                <a:latin typeface="Times New Roman" charset="0"/>
              </a:rPr>
              <a:pPr>
                <a:spcBef>
                  <a:spcPct val="0"/>
                </a:spcBef>
              </a:pPr>
              <a:t>7</a:t>
            </a:fld>
            <a:endParaRPr lang="fi-FI" altLang="fi-FI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i-FI" altLang="en-US"/>
              <a:t>Alueelliset yleiskokous 2017 kutsufoorumit lokakuussa 2016: </a:t>
            </a:r>
          </a:p>
          <a:p>
            <a:endParaRPr lang="fi-FI" altLang="en-US"/>
          </a:p>
          <a:p>
            <a:r>
              <a:rPr lang="fi-FI" altLang="en-US"/>
              <a:t>8.10 HUP svenska, Åboland, Åland ja Österbotten</a:t>
            </a:r>
          </a:p>
          <a:p>
            <a:r>
              <a:rPr lang="fi-FI" altLang="en-US"/>
              <a:t>15.10 HUP, Varsinais-Suomi ja Häme  </a:t>
            </a:r>
          </a:p>
          <a:p>
            <a:r>
              <a:rPr lang="fi-FI" altLang="en-US"/>
              <a:t>15.10 Lappi ja Oulu </a:t>
            </a:r>
          </a:p>
          <a:p>
            <a:r>
              <a:rPr lang="fi-FI" altLang="en-US"/>
              <a:t>22.10 Länsi-Suomi ja Satakunta  </a:t>
            </a:r>
          </a:p>
          <a:p>
            <a:r>
              <a:rPr lang="fi-FI" altLang="en-US"/>
              <a:t>29.10 Kaakkois-Suomi ja Savo-Karjala </a:t>
            </a:r>
          </a:p>
          <a:p>
            <a:endParaRPr lang="fi-FI" altLang="en-US"/>
          </a:p>
          <a:p>
            <a:r>
              <a:rPr lang="fi-FI" altLang="en-US"/>
              <a:t>Järjestetään kutsuseminaarina, kutsuttavat:</a:t>
            </a:r>
          </a:p>
          <a:p>
            <a:r>
              <a:rPr lang="fi-FI" altLang="en-US"/>
              <a:t>Piirin hallitus </a:t>
            </a:r>
          </a:p>
          <a:p>
            <a:r>
              <a:rPr lang="fi-FI" altLang="en-US"/>
              <a:t>Piirin valiokunnat </a:t>
            </a:r>
          </a:p>
          <a:p>
            <a:r>
              <a:rPr lang="fi-FI" altLang="en-US"/>
              <a:t>Piirin hlöstöä (piiri päättää)</a:t>
            </a:r>
          </a:p>
          <a:p>
            <a:r>
              <a:rPr lang="fi-FI" altLang="en-US"/>
              <a:t>Piirin osastojen puh.johtajat</a:t>
            </a:r>
          </a:p>
          <a:p>
            <a:endParaRPr lang="fi-FI" altLang="en-US"/>
          </a:p>
        </p:txBody>
      </p:sp>
      <p:sp>
        <p:nvSpPr>
          <p:cNvPr id="30723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860C930C-E334-1547-AC09-3501C58B68F9}" type="slidenum">
              <a:rPr lang="fi-FI" altLang="en-US" sz="1200">
                <a:solidFill>
                  <a:srgbClr val="000000"/>
                </a:solidFill>
              </a:rPr>
              <a:pPr/>
              <a:t>15</a:t>
            </a:fld>
            <a:endParaRPr lang="fi-FI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179388" y="1549400"/>
            <a:ext cx="10328275" cy="5106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5" name="Rectangle 30"/>
          <p:cNvSpPr>
            <a:spLocks noChangeArrowheads="1"/>
          </p:cNvSpPr>
          <p:nvPr userDrawn="1"/>
        </p:nvSpPr>
        <p:spPr bwMode="auto">
          <a:xfrm>
            <a:off x="179388" y="6837363"/>
            <a:ext cx="10328275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6" name="Text Box 33"/>
          <p:cNvSpPr txBox="1">
            <a:spLocks noChangeArrowheads="1"/>
          </p:cNvSpPr>
          <p:nvPr userDrawn="1"/>
        </p:nvSpPr>
        <p:spPr bwMode="auto">
          <a:xfrm>
            <a:off x="7150100" y="6991350"/>
            <a:ext cx="30083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66" tIns="47933" rIns="95866" bIns="47933">
            <a:spAutoFit/>
          </a:bodyPr>
          <a:lstStyle>
            <a:lvl1pPr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fi-FI" altLang="en-US" sz="1100" dirty="0" smtClean="0">
                <a:solidFill>
                  <a:schemeClr val="bg1"/>
                </a:solidFill>
                <a:latin typeface="Verdana" pitchFamily="34" charset="0"/>
              </a:rPr>
              <a:t>rednet.punainenristi.fi/yleiskokous2014</a:t>
            </a:r>
          </a:p>
        </p:txBody>
      </p:sp>
      <p:pic>
        <p:nvPicPr>
          <p:cNvPr id="7" name="Picture 39" descr="PR_pu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533400"/>
            <a:ext cx="17494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666750" y="6932613"/>
            <a:ext cx="45053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073" tIns="52035" rIns="104073" bIns="52035">
            <a:spAutoFit/>
          </a:bodyPr>
          <a:lstStyle>
            <a:lvl1pPr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i-FI" altLang="en-US" sz="1600" b="1" smtClean="0">
                <a:solidFill>
                  <a:schemeClr val="bg1"/>
                </a:solidFill>
                <a:latin typeface="Verdana" pitchFamily="34" charset="0"/>
              </a:rPr>
              <a:t>YLEISKOKOUS TURUSSA 7.-8.6.2014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" y="4321175"/>
            <a:ext cx="9090025" cy="1930400"/>
          </a:xfrm>
          <a:prstGeom prst="rect">
            <a:avLst/>
          </a:prstGeom>
        </p:spPr>
        <p:txBody>
          <a:bodyPr/>
          <a:lstStyle>
            <a:lvl1pPr marL="0" indent="0">
              <a:buFont typeface="Times" charset="0"/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subtitle style</a:t>
            </a:r>
          </a:p>
        </p:txBody>
      </p:sp>
      <p:sp>
        <p:nvSpPr>
          <p:cNvPr id="2767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487363" y="2519363"/>
            <a:ext cx="9090025" cy="1620837"/>
          </a:xfrm>
        </p:spPr>
        <p:txBody>
          <a:bodyPr lIns="91440" tIns="45720" rIns="91440" bIns="45720"/>
          <a:lstStyle>
            <a:lvl1pPr>
              <a:lnSpc>
                <a:spcPts val="5000"/>
              </a:lnSpc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fi-FI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463615"/>
      </p:ext>
    </p:extLst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52450" y="1906588"/>
            <a:ext cx="9680575" cy="4749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5207440"/>
      </p:ext>
    </p:extLst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7770813" y="230188"/>
            <a:ext cx="2419350" cy="64262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09588" y="230188"/>
            <a:ext cx="7108825" cy="6426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6373287"/>
      </p:ext>
    </p:extLst>
  </p:cSld>
  <p:clrMapOvr>
    <a:masterClrMapping/>
  </p:clrMapOvr>
  <p:transition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39835-5DA6-E640-9C7B-6384A279E422}" type="datetimeFigureOut">
              <a:rPr lang="en-US"/>
              <a:pPr>
                <a:defRPr/>
              </a:pPr>
              <a:t>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713" y="7008813"/>
            <a:ext cx="3609975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738" y="7008813"/>
            <a:ext cx="2406650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BF107-E0EE-2542-AE11-9E0E98791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29259"/>
      </p:ext>
    </p:extLst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174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52450" y="1906588"/>
            <a:ext cx="968057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i-FI" smtClean="0"/>
              <a:t>Rednet.punainenristi.fi/yleiskokous2014</a:t>
            </a:r>
          </a:p>
        </p:txBody>
      </p:sp>
    </p:spTree>
    <p:extLst>
      <p:ext uri="{BB962C8B-B14F-4D97-AF65-F5344CB8AC3E}">
        <p14:creationId xmlns:p14="http://schemas.microsoft.com/office/powerpoint/2010/main" val="2053398637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3793061"/>
      </p:ext>
    </p:extLst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09588" y="1906588"/>
            <a:ext cx="4764087" cy="4749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426075" y="1906588"/>
            <a:ext cx="4764088" cy="4749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14617"/>
      </p:ext>
    </p:extLst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2244646"/>
      </p:ext>
    </p:extLst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8684769"/>
      </p:ext>
    </p:extLst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188055"/>
      </p:ext>
    </p:extLst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5934078"/>
      </p:ext>
    </p:extLst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526088" y="6991350"/>
            <a:ext cx="2227262" cy="503238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496338"/>
      </p:ext>
    </p:extLst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8" y="6837363"/>
            <a:ext cx="10328275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2450" y="230188"/>
            <a:ext cx="7705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/>
              <a:t>Click to edit Master title style</a:t>
            </a:r>
          </a:p>
        </p:txBody>
      </p:sp>
      <p:sp>
        <p:nvSpPr>
          <p:cNvPr id="1028" name="Text Box 9"/>
          <p:cNvSpPr txBox="1">
            <a:spLocks noChangeArrowheads="1"/>
          </p:cNvSpPr>
          <p:nvPr userDrawn="1"/>
        </p:nvSpPr>
        <p:spPr bwMode="auto">
          <a:xfrm>
            <a:off x="666750" y="6932613"/>
            <a:ext cx="61912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073" tIns="52035" rIns="104073" bIns="52035">
            <a:spAutoFit/>
          </a:bodyPr>
          <a:lstStyle>
            <a:lvl1pPr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414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i-FI" altLang="en-US" sz="1600" b="1" dirty="0" smtClean="0">
                <a:solidFill>
                  <a:schemeClr val="bg1"/>
                </a:solidFill>
                <a:latin typeface="Verdana" pitchFamily="34" charset="0"/>
              </a:rPr>
              <a:t>ORDINARIE STÄMMA HELSINGFORS 10.-11.6.2017 </a:t>
            </a:r>
          </a:p>
        </p:txBody>
      </p:sp>
      <p:pic>
        <p:nvPicPr>
          <p:cNvPr id="1029" name="Picture 11" descr="PR_pu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533400"/>
            <a:ext cx="17494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33"/>
          <p:cNvSpPr txBox="1">
            <a:spLocks noChangeArrowheads="1"/>
          </p:cNvSpPr>
          <p:nvPr userDrawn="1"/>
        </p:nvSpPr>
        <p:spPr bwMode="auto">
          <a:xfrm>
            <a:off x="7472363" y="6991350"/>
            <a:ext cx="2543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866" tIns="47933" rIns="95866" bIns="47933">
            <a:spAutoFit/>
          </a:bodyPr>
          <a:lstStyle>
            <a:lvl1pPr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88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r>
              <a:rPr lang="fi-FI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Såhär</a:t>
            </a:r>
            <a:r>
              <a:rPr lang="fi-FI" altLang="en-US" sz="11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fi-FI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påverkar</a:t>
            </a:r>
            <a:r>
              <a:rPr lang="fi-FI" altLang="en-US" sz="1100" dirty="0" smtClean="0">
                <a:solidFill>
                  <a:schemeClr val="bg1"/>
                </a:solidFill>
                <a:latin typeface="Verdana" pitchFamily="34" charset="0"/>
              </a:rPr>
              <a:t> du </a:t>
            </a:r>
            <a:r>
              <a:rPr lang="fi-FI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vid</a:t>
            </a:r>
            <a:r>
              <a:rPr lang="fi-FI" altLang="en-US" sz="11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fi-FI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stämman</a:t>
            </a:r>
            <a:r>
              <a:rPr lang="fi-FI" altLang="en-US" sz="11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88" r:id="rId2"/>
    <p:sldLayoutId id="2147484292" r:id="rId3"/>
    <p:sldLayoutId id="2147484293" r:id="rId4"/>
    <p:sldLayoutId id="2147484294" r:id="rId5"/>
    <p:sldLayoutId id="2147484289" r:id="rId6"/>
    <p:sldLayoutId id="2147484290" r:id="rId7"/>
    <p:sldLayoutId id="2147484295" r:id="rId8"/>
    <p:sldLayoutId id="2147484296" r:id="rId9"/>
    <p:sldLayoutId id="2147484297" r:id="rId10"/>
    <p:sldLayoutId id="2147484298" r:id="rId11"/>
    <p:sldLayoutId id="2147484299" r:id="rId12"/>
  </p:sldLayoutIdLst>
  <p:transition>
    <p:cover dir="r"/>
  </p:transition>
  <p:timing>
    <p:tnLst>
      <p:par>
        <p:cTn id="1" dur="indefinite" restart="never" nodeType="tmRoot"/>
      </p:par>
    </p:tnLst>
  </p:timing>
  <p:txStyles>
    <p:titleStyle>
      <a:lvl1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defTabSz="10414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defTabSz="10414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88938" indent="-388938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8613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400">
          <a:solidFill>
            <a:schemeClr val="tx1"/>
          </a:solidFill>
          <a:latin typeface="+mn-lt"/>
        </a:defRPr>
      </a:lvl2pPr>
      <a:lvl3pPr marL="1301750" indent="-260350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000">
          <a:solidFill>
            <a:schemeClr val="tx1"/>
          </a:solidFill>
          <a:latin typeface="+mn-lt"/>
        </a:defRPr>
      </a:lvl3pPr>
      <a:lvl4pPr marL="1820863" indent="-260350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600">
          <a:solidFill>
            <a:schemeClr val="tx1"/>
          </a:solidFill>
          <a:latin typeface="+mn-lt"/>
        </a:defRPr>
      </a:lvl4pPr>
      <a:lvl5pPr marL="2343150" indent="-260350" algn="l" defTabSz="10414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5pPr>
      <a:lvl6pPr marL="28003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6pPr>
      <a:lvl7pPr marL="32575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7pPr>
      <a:lvl8pPr marL="37147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8pPr>
      <a:lvl9pPr marL="4171950" indent="-260350" algn="l" defTabSz="1041400" rtl="0" fontAlgn="base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dnet.rodakorset.fi/stamman2017" TargetMode="External"/><Relationship Id="rId3" Type="http://schemas.openxmlformats.org/officeDocument/2006/relationships/hyperlink" Target="eeva.holopainen@rodakorset.f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rednet.rodakorset.fi/stamman2017" TargetMode="External"/><Relationship Id="rId3" Type="http://schemas.openxmlformats.org/officeDocument/2006/relationships/hyperlink" Target="eeva.holopainen@rodakorset.fi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J-wVmtoxQto" TargetMode="Externa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dnet.rodakorset.fi/stamman2017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t="3156" r="401" b="28285"/>
          <a:stretch>
            <a:fillRect/>
          </a:stretch>
        </p:blipFill>
        <p:spPr bwMode="auto">
          <a:xfrm>
            <a:off x="165100" y="1874838"/>
            <a:ext cx="10336213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uorakulmio 4"/>
          <p:cNvSpPr>
            <a:spLocks noChangeArrowheads="1"/>
          </p:cNvSpPr>
          <p:nvPr/>
        </p:nvSpPr>
        <p:spPr bwMode="auto">
          <a:xfrm rot="5400000">
            <a:off x="9284494" y="2872582"/>
            <a:ext cx="2130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fi-FI" altLang="en-US" sz="900">
                <a:solidFill>
                  <a:schemeClr val="bg1"/>
                </a:solidFill>
                <a:latin typeface="Verdana" charset="0"/>
              </a:rPr>
              <a:t>Otto-Ville Väätäinen</a:t>
            </a:r>
          </a:p>
        </p:txBody>
      </p:sp>
      <p:sp>
        <p:nvSpPr>
          <p:cNvPr id="1331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ORDINARIE STÄMMA HELSINGFORS </a:t>
            </a:r>
            <a:r>
              <a:rPr lang="fi-FI" altLang="x-none"/>
              <a:t/>
            </a:r>
            <a:br>
              <a:rPr lang="fi-FI" altLang="x-none"/>
            </a:br>
            <a:r>
              <a:rPr lang="fi-FI" altLang="x-none"/>
              <a:t>10.-11.6.2017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552450" y="1874838"/>
            <a:ext cx="77057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defTabSz="10414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defTabSz="10414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fi-FI" altLang="x-none" sz="2400" kern="0" dirty="0" err="1">
                <a:solidFill>
                  <a:schemeClr val="bg1"/>
                </a:solidFill>
              </a:rPr>
              <a:t>Såhär</a:t>
            </a:r>
            <a:r>
              <a:rPr lang="fi-FI" altLang="x-none" sz="2400" kern="0" dirty="0">
                <a:solidFill>
                  <a:schemeClr val="bg1"/>
                </a:solidFill>
              </a:rPr>
              <a:t> </a:t>
            </a:r>
            <a:r>
              <a:rPr lang="fi-FI" altLang="x-none" sz="2400" kern="0" dirty="0" err="1">
                <a:solidFill>
                  <a:schemeClr val="bg1"/>
                </a:solidFill>
              </a:rPr>
              <a:t>påverkar</a:t>
            </a:r>
            <a:r>
              <a:rPr lang="fi-FI" altLang="x-none" sz="2400" kern="0" dirty="0">
                <a:solidFill>
                  <a:schemeClr val="bg1"/>
                </a:solidFill>
              </a:rPr>
              <a:t> du </a:t>
            </a:r>
            <a:r>
              <a:rPr lang="fi-FI" altLang="x-none" sz="2400" kern="0" dirty="0" err="1">
                <a:solidFill>
                  <a:schemeClr val="bg1"/>
                </a:solidFill>
              </a:rPr>
              <a:t>vid</a:t>
            </a:r>
            <a:r>
              <a:rPr lang="fi-FI" altLang="x-none" sz="2400" kern="0" dirty="0">
                <a:solidFill>
                  <a:schemeClr val="bg1"/>
                </a:solidFill>
              </a:rPr>
              <a:t> </a:t>
            </a:r>
            <a:r>
              <a:rPr lang="fi-FI" altLang="x-none" sz="2400" kern="0" dirty="0" err="1">
                <a:solidFill>
                  <a:schemeClr val="bg1"/>
                </a:solidFill>
              </a:rPr>
              <a:t>stämman</a:t>
            </a:r>
            <a:r>
              <a:rPr lang="fi-FI" altLang="x-none" sz="2400" kern="0" dirty="0">
                <a:solidFill>
                  <a:schemeClr val="bg1"/>
                </a:solidFill>
              </a:rPr>
              <a:t> </a:t>
            </a:r>
            <a:endParaRPr lang="en-US" altLang="x-none" sz="24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På glatt återseende!</a:t>
            </a:r>
            <a:r>
              <a:rPr lang="en-GB" altLang="x-none"/>
              <a:t> </a:t>
            </a:r>
            <a:endParaRPr lang="en-US" altLang="x-none"/>
          </a:p>
        </p:txBody>
      </p:sp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6" b="8923"/>
          <a:stretch>
            <a:fillRect/>
          </a:stretch>
        </p:blipFill>
        <p:spPr>
          <a:xfrm>
            <a:off x="569913" y="1876425"/>
            <a:ext cx="9553575" cy="4745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99638" y="1876425"/>
            <a:ext cx="341312" cy="1701800"/>
          </a:xfrm>
          <a:prstGeom prst="rect">
            <a:avLst/>
          </a:prstGeom>
          <a:effectLst/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ln w="3175">
                  <a:noFill/>
                </a:ln>
                <a:solidFill>
                  <a:srgbClr val="FF0000"/>
                </a:solidFill>
                <a:latin typeface="Signa OT" charset="0"/>
              </a:rPr>
              <a:t>Otto-Ville </a:t>
            </a:r>
            <a:r>
              <a:rPr lang="en-US" sz="800" dirty="0" err="1">
                <a:ln w="3175">
                  <a:noFill/>
                </a:ln>
                <a:solidFill>
                  <a:srgbClr val="FF0000"/>
                </a:solidFill>
                <a:latin typeface="Signa OT" charset="0"/>
              </a:rPr>
              <a:t>Väätäinen</a:t>
            </a:r>
            <a:endParaRPr lang="en-US" sz="800" dirty="0">
              <a:ln w="3175">
                <a:noFill/>
              </a:ln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Mötesteknisk assistans till röstberättigade företrädare </a:t>
            </a:r>
            <a:endParaRPr lang="en-US" altLang="x-none"/>
          </a:p>
        </p:txBody>
      </p:sp>
      <p:pic>
        <p:nvPicPr>
          <p:cNvPr id="2560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12637" b="14188"/>
          <a:stretch>
            <a:fillRect/>
          </a:stretch>
        </p:blipFill>
        <p:spPr>
          <a:xfrm>
            <a:off x="552450" y="1970088"/>
            <a:ext cx="9585325" cy="468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98050" y="1970088"/>
            <a:ext cx="339725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803275"/>
            <a:ext cx="9431337" cy="5757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Val av förtroendevalda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27650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509588" y="1843088"/>
            <a:ext cx="4764087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Times" charset="0"/>
              <a:buNone/>
            </a:pPr>
            <a:r>
              <a:rPr lang="fi-FI" altLang="x-none" sz="2000" b="1"/>
              <a:t>Vem väljs: </a:t>
            </a:r>
          </a:p>
          <a:p>
            <a:pPr marL="0" indent="0">
              <a:buFont typeface="Times" charset="0"/>
              <a:buNone/>
            </a:pPr>
            <a:r>
              <a:rPr lang="fi-FI" altLang="x-none" sz="2000"/>
              <a:t>Ordförande samt tre viceordförande för organisationen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Sex övriga styrelsemedlemmar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Fullmäktigeordförande, viceordförande, medlemmar (23) och suppleanter (23)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Revisorer (3 ordinarie och 3 suppleanter)</a:t>
            </a:r>
          </a:p>
        </p:txBody>
      </p:sp>
      <p:sp>
        <p:nvSpPr>
          <p:cNvPr id="27651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426075" y="1843088"/>
            <a:ext cx="4764088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Times" charset="0"/>
              <a:buNone/>
            </a:pPr>
            <a:r>
              <a:rPr lang="fi-FI" altLang="x-none" sz="2000" b="1"/>
              <a:t>Hur:</a:t>
            </a:r>
            <a:endParaRPr lang="en-GB" altLang="x-none" sz="2000" b="1"/>
          </a:p>
          <a:p>
            <a:pPr marL="0" indent="0">
              <a:buFont typeface="Times" charset="0"/>
              <a:buNone/>
            </a:pPr>
            <a:r>
              <a:rPr lang="en-GB" altLang="x-none" sz="2000"/>
              <a:t>Avdelningarnas och distriktens styrelser bör inkomma med sina förslag till valnämnden senast 28.4.2017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/>
              <a:t>Valnämnden = distriktens röstberättigade representanter, utses av distriktsstyrelsen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/>
              <a:t>Valnämndens förslag skickas till avdelningarna i samband med möteskallelsen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/>
              <a:t>Kandidater kan föras fram även under stämman </a:t>
            </a:r>
          </a:p>
          <a:p>
            <a:pPr marL="0" indent="0">
              <a:buFont typeface="Times" charset="0"/>
              <a:buNone/>
            </a:pPr>
            <a:endParaRPr lang="en-US" altLang="x-none" sz="20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Röstsedlar på stämman </a:t>
            </a:r>
            <a:endParaRPr lang="fi-FI" altLang="en-US"/>
          </a:p>
        </p:txBody>
      </p:sp>
      <p:pic>
        <p:nvPicPr>
          <p:cNvPr id="5" name="Kuva 4" descr="Hallituksen jäsenten vaalilipp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4"/>
          <a:stretch>
            <a:fillRect/>
          </a:stretch>
        </p:blipFill>
        <p:spPr bwMode="auto">
          <a:xfrm>
            <a:off x="2338388" y="1935163"/>
            <a:ext cx="1387475" cy="19653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5" descr="Järjestön puheenjohtajan vaalilipp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1"/>
          <a:stretch>
            <a:fillRect/>
          </a:stretch>
        </p:blipFill>
        <p:spPr bwMode="auto">
          <a:xfrm>
            <a:off x="4459288" y="1930400"/>
            <a:ext cx="1384300" cy="19700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6" descr="Järjestön Varapuheenjohtajan vaalilipp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>
            <a:fillRect/>
          </a:stretch>
        </p:blipFill>
        <p:spPr bwMode="auto">
          <a:xfrm>
            <a:off x="6627813" y="1930400"/>
            <a:ext cx="1382712" cy="19637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7" descr="Tilintark ja vara vaalilipp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4"/>
          <a:stretch>
            <a:fillRect/>
          </a:stretch>
        </p:blipFill>
        <p:spPr bwMode="auto">
          <a:xfrm>
            <a:off x="7553325" y="4156075"/>
            <a:ext cx="1366838" cy="19431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8" descr="Valtuuston Puheenjohtajan vaalilipp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7"/>
          <a:stretch>
            <a:fillRect/>
          </a:stretch>
        </p:blipFill>
        <p:spPr bwMode="auto">
          <a:xfrm>
            <a:off x="3865563" y="4141788"/>
            <a:ext cx="1377950" cy="19637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uva 9" descr="Valtuuston vaal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6"/>
          <a:stretch>
            <a:fillRect/>
          </a:stretch>
        </p:blipFill>
        <p:spPr bwMode="auto">
          <a:xfrm>
            <a:off x="1989138" y="4156075"/>
            <a:ext cx="1400175" cy="19716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uva 10" descr="Valtuuston VaraPuheenjohtajan vaalilippu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4"/>
          <a:stretch>
            <a:fillRect/>
          </a:stretch>
        </p:blipFill>
        <p:spPr bwMode="auto">
          <a:xfrm>
            <a:off x="5721350" y="4135438"/>
            <a:ext cx="1395413" cy="197008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lipsi 37"/>
          <p:cNvSpPr/>
          <p:nvPr/>
        </p:nvSpPr>
        <p:spPr bwMode="auto">
          <a:xfrm>
            <a:off x="4294074" y="2474270"/>
            <a:ext cx="814542" cy="1063742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vert270" lIns="108000" tIns="39996" rIns="79200" bIns="39996" anchor="ctr"/>
          <a:lstStyle/>
          <a:p>
            <a:pPr indent="-251972" algn="ctr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228" dirty="0">
                <a:solidFill>
                  <a:srgbClr val="FFFFFF"/>
                </a:solidFill>
                <a:latin typeface="Verdana"/>
              </a:rPr>
              <a:t>Luonnos</a:t>
            </a:r>
          </a:p>
        </p:txBody>
      </p:sp>
      <p:sp>
        <p:nvSpPr>
          <p:cNvPr id="9" name="Viisikulmio 8"/>
          <p:cNvSpPr/>
          <p:nvPr/>
        </p:nvSpPr>
        <p:spPr bwMode="auto">
          <a:xfrm>
            <a:off x="7620353" y="2558817"/>
            <a:ext cx="1705239" cy="1107349"/>
          </a:xfrm>
          <a:prstGeom prst="homePlat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576000" tIns="39996" rIns="36000" bIns="39996" anchor="ctr"/>
          <a:lstStyle/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  YleiskokousHelsingissä </a:t>
            </a:r>
            <a:r>
              <a:rPr lang="fi-FI" sz="1000" spc="-50" dirty="0">
                <a:solidFill>
                  <a:srgbClr val="FFFFFF"/>
                </a:solidFill>
                <a:latin typeface="Verdana"/>
              </a:rPr>
              <a:t>10-11.6.2017</a:t>
            </a:r>
          </a:p>
        </p:txBody>
      </p:sp>
      <p:sp>
        <p:nvSpPr>
          <p:cNvPr id="8" name="Viisikulmio 7"/>
          <p:cNvSpPr/>
          <p:nvPr/>
        </p:nvSpPr>
        <p:spPr bwMode="auto">
          <a:xfrm>
            <a:off x="6294055" y="2474270"/>
            <a:ext cx="1831553" cy="1118371"/>
          </a:xfrm>
          <a:prstGeom prst="homePlat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144000" tIns="39996" rIns="108000" bIns="39996" anchor="ctr"/>
          <a:lstStyle/>
          <a:p>
            <a:pPr marL="473535"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     Hallituksen lopullinen esitys </a:t>
            </a:r>
            <a:r>
              <a:rPr lang="fi-FI" sz="1053" dirty="0" err="1">
                <a:solidFill>
                  <a:srgbClr val="FFFFFF"/>
                </a:solidFill>
                <a:latin typeface="Verdana"/>
              </a:rPr>
              <a:t>yleis</a:t>
            </a:r>
            <a:r>
              <a:rPr lang="fi-FI" sz="1053" dirty="0">
                <a:solidFill>
                  <a:srgbClr val="FFFFFF"/>
                </a:solidFill>
                <a:latin typeface="Verdana"/>
              </a:rPr>
              <a:t>-kokoukselle</a:t>
            </a:r>
          </a:p>
        </p:txBody>
      </p:sp>
      <p:sp>
        <p:nvSpPr>
          <p:cNvPr id="2970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Så framskrider förberedandet av verksamhetsstrategin 2018–2020 </a:t>
            </a:r>
            <a:endParaRPr lang="fi-FI" altLang="en-US"/>
          </a:p>
        </p:txBody>
      </p:sp>
      <p:sp>
        <p:nvSpPr>
          <p:cNvPr id="12" name="Tekstikehys 11"/>
          <p:cNvSpPr txBox="1"/>
          <p:nvPr/>
        </p:nvSpPr>
        <p:spPr>
          <a:xfrm>
            <a:off x="2039938" y="2263775"/>
            <a:ext cx="2192337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Kevät 2016</a:t>
            </a:r>
          </a:p>
        </p:txBody>
      </p:sp>
      <p:sp>
        <p:nvSpPr>
          <p:cNvPr id="13" name="Tekstikehys 12"/>
          <p:cNvSpPr txBox="1"/>
          <p:nvPr/>
        </p:nvSpPr>
        <p:spPr>
          <a:xfrm>
            <a:off x="3136900" y="2274888"/>
            <a:ext cx="2192338" cy="231775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Syksy 2016</a:t>
            </a:r>
          </a:p>
        </p:txBody>
      </p:sp>
      <p:sp>
        <p:nvSpPr>
          <p:cNvPr id="14" name="Tekstikehys 13"/>
          <p:cNvSpPr txBox="1"/>
          <p:nvPr/>
        </p:nvSpPr>
        <p:spPr>
          <a:xfrm>
            <a:off x="7573963" y="2276475"/>
            <a:ext cx="2193925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Kesäkuu 2017</a:t>
            </a:r>
          </a:p>
        </p:txBody>
      </p:sp>
      <p:sp>
        <p:nvSpPr>
          <p:cNvPr id="17" name="Tekstikehys 16"/>
          <p:cNvSpPr txBox="1"/>
          <p:nvPr/>
        </p:nvSpPr>
        <p:spPr>
          <a:xfrm>
            <a:off x="1625600" y="4395788"/>
            <a:ext cx="3143250" cy="181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Analyysien taustalähteet: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OCAC, DRCE, PMER, CHS arvioinnit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Sääntötyöpajat (30 kpl)  ja Jäsenyys ja vapaaehtoisuus työryhmän tulokset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Sääntökierros 2  piireissä kesä-heinäkuu 2016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Mitä mieltä vapaaehtoistehtävistä –kysely helmikuu  2016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Alueelliset kutsufoorumit 9 kpl loka- marraskuussa 2016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Tilastot/mittarit, vuosikertomukset, tulos 2011-2016, projektien loppuarvioinnit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Tutkimukset, barometrit ja julkaisut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*</a:t>
            </a:r>
            <a:r>
              <a:rPr lang="fi-FI" sz="877" i="1" dirty="0" err="1">
                <a:solidFill>
                  <a:srgbClr val="000000"/>
                </a:solidFill>
                <a:latin typeface="Verdana" pitchFamily="34" charset="0"/>
              </a:rPr>
              <a:t>Em</a:t>
            </a: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 analyysit kootaan erilliseksi  analyysin yhteenveto -asiakirjaksi</a:t>
            </a:r>
          </a:p>
        </p:txBody>
      </p:sp>
      <p:sp>
        <p:nvSpPr>
          <p:cNvPr id="18" name="Tekstikehys 17"/>
          <p:cNvSpPr txBox="1"/>
          <p:nvPr/>
        </p:nvSpPr>
        <p:spPr>
          <a:xfrm>
            <a:off x="1398588" y="2276475"/>
            <a:ext cx="627062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2009</a:t>
            </a:r>
          </a:p>
        </p:txBody>
      </p:sp>
      <p:sp>
        <p:nvSpPr>
          <p:cNvPr id="16" name="Tekstikehys 12"/>
          <p:cNvSpPr txBox="1"/>
          <p:nvPr/>
        </p:nvSpPr>
        <p:spPr>
          <a:xfrm>
            <a:off x="4706938" y="2263775"/>
            <a:ext cx="2192337" cy="233363"/>
          </a:xfrm>
          <a:prstGeom prst="rect">
            <a:avLst/>
          </a:prstGeom>
          <a:noFill/>
        </p:spPr>
        <p:txBody>
          <a:bodyPr lIns="80186" tIns="40093" rIns="80186" bIns="4009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r>
              <a:rPr lang="fi-FI" sz="1228" dirty="0">
                <a:solidFill>
                  <a:srgbClr val="000000"/>
                </a:solidFill>
                <a:latin typeface="Verdana"/>
              </a:rPr>
              <a:t>Helmi-maaliskuu 2017</a:t>
            </a:r>
          </a:p>
        </p:txBody>
      </p:sp>
      <p:sp>
        <p:nvSpPr>
          <p:cNvPr id="29" name="Tekstikehys 16"/>
          <p:cNvSpPr txBox="1"/>
          <p:nvPr/>
        </p:nvSpPr>
        <p:spPr>
          <a:xfrm>
            <a:off x="5551488" y="4419600"/>
            <a:ext cx="3317875" cy="1901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Yleiskokoukseen ilmoittautuminen alkaa  helmikuussa 2017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Virallisten edustajien määrät per osasto määräytyy 31.12.2016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Piirien sekä osastojen hallitukset käsittelevät toimintalinjauksen ja sääntöuudistuksen luonnoksia ja esittävät omat painopisteensä ja kommenttinsa hallitukselle maaliskuun loppuun mennessä (työjärjestys luku 4, 16§)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Aloitteita voi jättää huhtikuun puoleenväliin saakka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Vaalitoimikunta aloittaa työskentelynsä,  ehdokasasettelu päättyy huhtikuun lopussa</a:t>
            </a:r>
          </a:p>
          <a:p>
            <a:pPr marL="150374" indent="-150374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Char char="•"/>
              <a:defRPr/>
            </a:pPr>
            <a:r>
              <a:rPr lang="fi-FI" sz="877" i="1" dirty="0">
                <a:solidFill>
                  <a:srgbClr val="000000"/>
                </a:solidFill>
                <a:latin typeface="Verdana" pitchFamily="34" charset="0"/>
              </a:rPr>
              <a:t>Yleiskokousedustajien infot ja koulutus piireissä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endParaRPr lang="fi-FI" sz="877" i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Times" pitchFamily="18" charset="0"/>
              <a:buNone/>
              <a:defRPr/>
            </a:pPr>
            <a:endParaRPr lang="fi-FI" sz="877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Viisikulmio 33"/>
          <p:cNvSpPr/>
          <p:nvPr/>
        </p:nvSpPr>
        <p:spPr bwMode="auto">
          <a:xfrm>
            <a:off x="5084905" y="2558818"/>
            <a:ext cx="1774896" cy="1118371"/>
          </a:xfrm>
          <a:prstGeom prst="homePlate">
            <a:avLst/>
          </a:prstGeom>
          <a:solidFill>
            <a:srgbClr val="99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79994" tIns="39996" rIns="79994" bIns="39996" anchor="ctr"/>
          <a:lstStyle/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Järjestökierros</a:t>
            </a: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endParaRPr lang="fi-FI" sz="1053" dirty="0">
              <a:solidFill>
                <a:srgbClr val="FFFFFF"/>
              </a:solidFill>
              <a:latin typeface="Verdana"/>
            </a:endParaRP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Osastojen ja piirien kommentit</a:t>
            </a: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  </a:t>
            </a:r>
          </a:p>
          <a:p>
            <a:pPr marL="63138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>
                <a:solidFill>
                  <a:srgbClr val="FFFFFF"/>
                </a:solidFill>
                <a:latin typeface="Verdana"/>
              </a:rPr>
              <a:t>31.3 mennessä</a:t>
            </a:r>
            <a:endParaRPr lang="fi-FI" sz="1053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5" name="Viisikulmio 34"/>
          <p:cNvSpPr/>
          <p:nvPr/>
        </p:nvSpPr>
        <p:spPr bwMode="auto">
          <a:xfrm>
            <a:off x="2956649" y="2527490"/>
            <a:ext cx="1585581" cy="874199"/>
          </a:xfrm>
          <a:prstGeom prst="homePlat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lIns="144000" tIns="39996" rIns="79200" bIns="39996" anchor="ctr"/>
          <a:lstStyle/>
          <a:p>
            <a:pPr marL="473535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Analyysit </a:t>
            </a:r>
          </a:p>
          <a:p>
            <a:pPr marL="473535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Johto-päätökset</a:t>
            </a:r>
          </a:p>
        </p:txBody>
      </p:sp>
      <p:sp>
        <p:nvSpPr>
          <p:cNvPr id="36" name="Viisikulmio 35"/>
          <p:cNvSpPr/>
          <p:nvPr/>
        </p:nvSpPr>
        <p:spPr bwMode="auto">
          <a:xfrm>
            <a:off x="2016876" y="2527489"/>
            <a:ext cx="1488801" cy="1000514"/>
          </a:xfrm>
          <a:prstGeom prst="homePlat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wrap="none" lIns="221025" tIns="39996" rIns="79994" bIns="39996" anchor="ctr"/>
          <a:lstStyle/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Tiedonkeruu</a:t>
            </a:r>
          </a:p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Tutkimukset</a:t>
            </a:r>
          </a:p>
          <a:p>
            <a:pPr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Kyselyt</a:t>
            </a:r>
          </a:p>
        </p:txBody>
      </p:sp>
      <p:sp>
        <p:nvSpPr>
          <p:cNvPr id="37" name="Ellipsi 36"/>
          <p:cNvSpPr/>
          <p:nvPr/>
        </p:nvSpPr>
        <p:spPr bwMode="auto">
          <a:xfrm>
            <a:off x="1365166" y="2527489"/>
            <a:ext cx="674638" cy="1000514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vert270" lIns="0" tIns="0" rIns="0" bIns="72000" anchor="ctr"/>
          <a:lstStyle/>
          <a:p>
            <a:pPr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Liiton </a:t>
            </a:r>
          </a:p>
          <a:p>
            <a:pPr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dirty="0">
                <a:solidFill>
                  <a:srgbClr val="FFFFFF"/>
                </a:solidFill>
                <a:latin typeface="Verdana"/>
              </a:rPr>
              <a:t>Strategia </a:t>
            </a:r>
          </a:p>
          <a:p>
            <a:pPr indent="-251972" defTabSz="800461">
              <a:lnSpc>
                <a:spcPct val="80000"/>
              </a:lnSpc>
              <a:buClr>
                <a:srgbClr val="FFCC00"/>
              </a:buClr>
              <a:defRPr/>
            </a:pPr>
            <a:r>
              <a:rPr lang="fi-FI" sz="1053" b="1" dirty="0">
                <a:solidFill>
                  <a:srgbClr val="FFFFFF"/>
                </a:solidFill>
                <a:latin typeface="Verdana"/>
              </a:rPr>
              <a:t>2020</a:t>
            </a:r>
          </a:p>
        </p:txBody>
      </p:sp>
      <p:sp>
        <p:nvSpPr>
          <p:cNvPr id="30737" name="Tekstiruutu 3"/>
          <p:cNvSpPr txBox="1">
            <a:spLocks noChangeArrowheads="1"/>
          </p:cNvSpPr>
          <p:nvPr/>
        </p:nvSpPr>
        <p:spPr bwMode="auto">
          <a:xfrm rot="-437839">
            <a:off x="4510088" y="3598863"/>
            <a:ext cx="6667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7A37"/>
                </a:solidFill>
                <a:latin typeface="Verdana" panose="020B0604030504040204" pitchFamily="34" charset="0"/>
              </a:rPr>
              <a:t>18.11 Hallitus</a:t>
            </a:r>
          </a:p>
        </p:txBody>
      </p:sp>
      <p:sp>
        <p:nvSpPr>
          <p:cNvPr id="30738" name="Tekstiruutu 18"/>
          <p:cNvSpPr txBox="1">
            <a:spLocks noChangeArrowheads="1"/>
          </p:cNvSpPr>
          <p:nvPr/>
        </p:nvSpPr>
        <p:spPr bwMode="auto">
          <a:xfrm rot="-767761">
            <a:off x="3082925" y="3463925"/>
            <a:ext cx="6667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20-21.5 Hallitus</a:t>
            </a:r>
          </a:p>
        </p:txBody>
      </p:sp>
      <p:sp>
        <p:nvSpPr>
          <p:cNvPr id="30739" name="Tekstiruutu 19"/>
          <p:cNvSpPr txBox="1">
            <a:spLocks noChangeArrowheads="1"/>
          </p:cNvSpPr>
          <p:nvPr/>
        </p:nvSpPr>
        <p:spPr bwMode="auto">
          <a:xfrm rot="-718280">
            <a:off x="3578225" y="3452813"/>
            <a:ext cx="6667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26-27.8 Hallitus</a:t>
            </a:r>
          </a:p>
        </p:txBody>
      </p:sp>
      <p:sp>
        <p:nvSpPr>
          <p:cNvPr id="30740" name="Tekstiruutu 20"/>
          <p:cNvSpPr txBox="1">
            <a:spLocks noChangeArrowheads="1"/>
          </p:cNvSpPr>
          <p:nvPr/>
        </p:nvSpPr>
        <p:spPr bwMode="auto">
          <a:xfrm rot="-799077">
            <a:off x="4040188" y="3457575"/>
            <a:ext cx="668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30.9</a:t>
            </a:r>
          </a:p>
          <a:p>
            <a:pPr>
              <a:defRPr/>
            </a:pPr>
            <a:r>
              <a:rPr lang="fi-FI" altLang="en-US" sz="637">
                <a:solidFill>
                  <a:srgbClr val="002060"/>
                </a:solidFill>
                <a:latin typeface="Verdana" panose="020B0604030504040204" pitchFamily="34" charset="0"/>
              </a:rPr>
              <a:t>Hallitus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Strategi 2018-2020 </a:t>
            </a:r>
            <a:endParaRPr lang="en-US" altLang="x-none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68313" y="1955800"/>
            <a:ext cx="9718675" cy="427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 b="1"/>
              <a:t>Varför?</a:t>
            </a:r>
          </a:p>
          <a:p>
            <a:pPr marL="0" indent="0">
              <a:buFont typeface="Times" charset="0"/>
              <a:buNone/>
            </a:pPr>
            <a:r>
              <a:rPr lang="fi-FI" altLang="x-none" sz="2000"/>
              <a:t>Grund för hela organisationens verksamhet de följande tre åren</a:t>
            </a:r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 b="1"/>
              <a:t>Möjlighet att påverka:</a:t>
            </a:r>
          </a:p>
          <a:p>
            <a:pPr marL="0" indent="0">
              <a:buFont typeface="Times" charset="0"/>
              <a:buNone/>
            </a:pPr>
            <a:r>
              <a:rPr lang="en-GB" altLang="x-none" sz="2000"/>
              <a:t>Kommentera utkastet senast 31.3.2017 genom att besvara enkäten på </a:t>
            </a:r>
            <a:r>
              <a:rPr lang="en-GB" altLang="x-none" sz="2000" i="1">
                <a:hlinkClick r:id="rId2"/>
              </a:rPr>
              <a:t>rednet.rodakorset.fi/stamman2017</a:t>
            </a:r>
            <a:endParaRPr lang="en-GB" altLang="x-none" sz="1000" i="1"/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/>
              <a:t>Eller skicka in fritt formulerade observationer till </a:t>
            </a:r>
            <a:r>
              <a:rPr lang="en-GB" altLang="x-none" sz="2000">
                <a:hlinkClick r:id="rId3" action="ppaction://hlinkfile"/>
              </a:rPr>
              <a:t>eeva.holopainen@rodakorset.fi</a:t>
            </a:r>
            <a:endParaRPr lang="en-GB" altLang="x-none" sz="2000"/>
          </a:p>
          <a:p>
            <a:pPr marL="0" indent="0">
              <a:buFont typeface="Times" charset="0"/>
              <a:buNone/>
            </a:pPr>
            <a:r>
              <a:rPr lang="en-GB" altLang="x-none" sz="1000"/>
              <a:t> </a:t>
            </a:r>
          </a:p>
          <a:p>
            <a:pPr marL="0" indent="0">
              <a:buFont typeface="Times" charset="0"/>
              <a:buNone/>
            </a:pPr>
            <a:r>
              <a:rPr lang="en-GB" altLang="x-none" sz="2000"/>
              <a:t>Vid stämman behandlar de röstberättigade representanterna förslagen i utskotten och under stämmodebatten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/>
              <a:t>Ännu vid stämman hinner man påverka innehållet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Stadgereform 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445" y="1797268"/>
            <a:ext cx="9688511" cy="4808319"/>
          </a:xfrm>
        </p:spPr>
        <p:txBody>
          <a:bodyPr wrap="square" numCol="2" spcCol="252000">
            <a:noAutofit/>
          </a:bodyPr>
          <a:lstStyle/>
          <a:p>
            <a:pPr marL="0" indent="0">
              <a:buFont typeface="Times" charset="0"/>
              <a:buNone/>
              <a:defRPr/>
            </a:pPr>
            <a:r>
              <a:rPr lang="fi-FI" sz="2000" spc="-50" dirty="0" err="1"/>
              <a:t>Styrelsens</a:t>
            </a:r>
            <a:r>
              <a:rPr lang="fi-FI" sz="2000" spc="-50" dirty="0"/>
              <a:t> </a:t>
            </a:r>
            <a:r>
              <a:rPr lang="fi-FI" sz="2000" spc="-50" dirty="0" err="1"/>
              <a:t>utkast</a:t>
            </a:r>
            <a:r>
              <a:rPr lang="fi-FI" sz="2000" spc="-50" dirty="0"/>
              <a:t> </a:t>
            </a:r>
            <a:r>
              <a:rPr lang="fi-FI" sz="2000" spc="-50" dirty="0" err="1"/>
              <a:t>till</a:t>
            </a:r>
            <a:r>
              <a:rPr lang="fi-FI" sz="2000" spc="-50" dirty="0"/>
              <a:t> de </a:t>
            </a:r>
            <a:r>
              <a:rPr lang="fi-FI" sz="2000" spc="-50" dirty="0" err="1"/>
              <a:t>nya</a:t>
            </a:r>
            <a:r>
              <a:rPr lang="fi-FI" sz="2000" spc="-50" dirty="0"/>
              <a:t> </a:t>
            </a:r>
            <a:r>
              <a:rPr lang="fi-FI" sz="2000" spc="-50" dirty="0" err="1"/>
              <a:t>stadgarna</a:t>
            </a:r>
            <a:r>
              <a:rPr lang="fi-FI" sz="2000" spc="-50" dirty="0"/>
              <a:t> </a:t>
            </a:r>
          </a:p>
          <a:p>
            <a:pPr marL="0" indent="0">
              <a:buFont typeface="Times" charset="0"/>
              <a:buNone/>
              <a:defRPr/>
            </a:pPr>
            <a:endParaRPr lang="en-GB" sz="1000" spc="-50" dirty="0" smtClean="0"/>
          </a:p>
          <a:p>
            <a:pPr marL="0" indent="0">
              <a:buFont typeface="Times" charset="0"/>
              <a:buNone/>
              <a:defRPr/>
            </a:pPr>
            <a:r>
              <a:rPr lang="en-GB" sz="2000" spc="-50" dirty="0" err="1"/>
              <a:t>Stadgereformen</a:t>
            </a:r>
            <a:r>
              <a:rPr lang="en-GB" sz="2000" spc="-50" dirty="0"/>
              <a:t> </a:t>
            </a:r>
            <a:r>
              <a:rPr lang="en-GB" sz="2000" spc="-50" dirty="0" err="1"/>
              <a:t>har</a:t>
            </a:r>
            <a:r>
              <a:rPr lang="en-GB" sz="2000" spc="-50" dirty="0"/>
              <a:t> </a:t>
            </a:r>
            <a:r>
              <a:rPr lang="en-GB" sz="2000" spc="-50" dirty="0" err="1"/>
              <a:t>pågått</a:t>
            </a:r>
            <a:r>
              <a:rPr lang="en-GB" sz="2000" spc="-50" dirty="0"/>
              <a:t> </a:t>
            </a:r>
            <a:r>
              <a:rPr lang="en-GB" sz="2000" spc="-50" dirty="0" err="1"/>
              <a:t>i</a:t>
            </a:r>
            <a:r>
              <a:rPr lang="en-GB" sz="2000" spc="-50" dirty="0"/>
              <a:t> </a:t>
            </a:r>
            <a:r>
              <a:rPr lang="en-GB" sz="2000" spc="-50" dirty="0" err="1"/>
              <a:t>några</a:t>
            </a:r>
            <a:r>
              <a:rPr lang="en-GB" sz="2000" spc="-50" dirty="0"/>
              <a:t> </a:t>
            </a:r>
            <a:r>
              <a:rPr lang="en-GB" sz="2000" spc="-50" dirty="0" err="1"/>
              <a:t>år</a:t>
            </a:r>
            <a:endParaRPr lang="en-GB" sz="2000" spc="-50" dirty="0"/>
          </a:p>
          <a:p>
            <a:pPr marL="0" indent="0">
              <a:buFont typeface="Times" charset="0"/>
              <a:buNone/>
              <a:defRPr/>
            </a:pPr>
            <a:endParaRPr lang="en-GB" sz="1000" spc="-50" dirty="0" smtClean="0"/>
          </a:p>
          <a:p>
            <a:pPr marL="0" indent="0">
              <a:buFont typeface="Times" charset="0"/>
              <a:buNone/>
              <a:defRPr/>
            </a:pPr>
            <a:r>
              <a:rPr lang="en-GB" sz="2000" dirty="0" err="1"/>
              <a:t>Avdelningarna</a:t>
            </a:r>
            <a:r>
              <a:rPr lang="en-GB" sz="2000" dirty="0"/>
              <a:t>, </a:t>
            </a:r>
            <a:r>
              <a:rPr lang="en-GB" sz="2000" dirty="0" err="1"/>
              <a:t>medlemmarna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frivilliga</a:t>
            </a:r>
            <a:r>
              <a:rPr lang="en-GB" sz="2000" dirty="0"/>
              <a:t> </a:t>
            </a:r>
            <a:r>
              <a:rPr lang="en-GB" sz="2000" dirty="0" err="1"/>
              <a:t>har</a:t>
            </a:r>
            <a:r>
              <a:rPr lang="en-GB" sz="2000" dirty="0"/>
              <a:t> </a:t>
            </a:r>
            <a:r>
              <a:rPr lang="en-GB" sz="2000" dirty="0" err="1"/>
              <a:t>aktivt</a:t>
            </a:r>
            <a:r>
              <a:rPr lang="en-GB" sz="2000" dirty="0"/>
              <a:t> </a:t>
            </a:r>
            <a:r>
              <a:rPr lang="en-GB" sz="2000" dirty="0" err="1"/>
              <a:t>gett</a:t>
            </a:r>
            <a:r>
              <a:rPr lang="en-GB" sz="2000" dirty="0"/>
              <a:t> </a:t>
            </a:r>
            <a:r>
              <a:rPr lang="en-GB" sz="2000" dirty="0" err="1"/>
              <a:t>sina</a:t>
            </a:r>
            <a:r>
              <a:rPr lang="en-GB" sz="2000" dirty="0"/>
              <a:t> </a:t>
            </a:r>
            <a:r>
              <a:rPr lang="en-GB" sz="2000" dirty="0" err="1"/>
              <a:t>kommentarer</a:t>
            </a:r>
            <a:r>
              <a:rPr lang="en-GB" sz="2000" dirty="0"/>
              <a:t> till </a:t>
            </a:r>
            <a:r>
              <a:rPr lang="en-GB" sz="2000" dirty="0" err="1"/>
              <a:t>stadgereformen</a:t>
            </a:r>
            <a:r>
              <a:rPr lang="en-GB" sz="2000" dirty="0"/>
              <a:t> </a:t>
            </a:r>
            <a:r>
              <a:rPr lang="fi-FI" sz="2000" spc="-50" dirty="0" smtClean="0"/>
              <a:t> </a:t>
            </a:r>
          </a:p>
          <a:p>
            <a:pPr>
              <a:defRPr/>
            </a:pPr>
            <a:r>
              <a:rPr lang="fi-FI" sz="2000" spc="-50" dirty="0" err="1"/>
              <a:t>Under</a:t>
            </a:r>
            <a:r>
              <a:rPr lang="fi-FI" sz="2000" spc="-50" dirty="0"/>
              <a:t> </a:t>
            </a:r>
            <a:r>
              <a:rPr lang="fi-FI" sz="2000" spc="-50" dirty="0" err="1"/>
              <a:t>verkstäder</a:t>
            </a:r>
            <a:r>
              <a:rPr lang="fi-FI" sz="2000" spc="-50" dirty="0"/>
              <a:t> </a:t>
            </a:r>
            <a:r>
              <a:rPr lang="fi-FI" sz="2000" spc="-50" dirty="0" err="1"/>
              <a:t>år</a:t>
            </a:r>
            <a:r>
              <a:rPr lang="fi-FI" sz="2000" spc="-50" dirty="0"/>
              <a:t> 2015 </a:t>
            </a:r>
            <a:endParaRPr lang="fi-FI" sz="2000" spc="-50" dirty="0" smtClean="0"/>
          </a:p>
          <a:p>
            <a:pPr>
              <a:defRPr/>
            </a:pPr>
            <a:r>
              <a:rPr lang="en-GB" sz="2000" dirty="0"/>
              <a:t>Via </a:t>
            </a:r>
            <a:r>
              <a:rPr lang="en-GB" sz="2000" dirty="0" err="1"/>
              <a:t>stadgeenkäten</a:t>
            </a:r>
            <a:r>
              <a:rPr lang="en-GB" sz="2000" dirty="0"/>
              <a:t> </a:t>
            </a:r>
            <a:r>
              <a:rPr lang="en-GB" sz="2000" dirty="0" err="1"/>
              <a:t>på</a:t>
            </a:r>
            <a:r>
              <a:rPr lang="en-GB" sz="2000" dirty="0"/>
              <a:t> </a:t>
            </a:r>
            <a:r>
              <a:rPr lang="en-GB" sz="2000" dirty="0" err="1"/>
              <a:t>RedNet</a:t>
            </a:r>
            <a:r>
              <a:rPr lang="en-GB" sz="2000" dirty="0"/>
              <a:t> under </a:t>
            </a:r>
            <a:r>
              <a:rPr lang="en-GB" sz="2000" dirty="0" err="1"/>
              <a:t>år</a:t>
            </a:r>
            <a:r>
              <a:rPr lang="en-GB" sz="2000" dirty="0"/>
              <a:t> 2016 </a:t>
            </a:r>
          </a:p>
          <a:p>
            <a:pPr marL="0" indent="0">
              <a:buFont typeface="Times" charset="0"/>
              <a:buNone/>
              <a:defRPr/>
            </a:pPr>
            <a:r>
              <a:rPr lang="fi-FI" sz="1000" spc="-50" dirty="0" smtClean="0"/>
              <a:t> </a:t>
            </a:r>
            <a:endParaRPr lang="en-GB" sz="1000" spc="-50" dirty="0" smtClean="0"/>
          </a:p>
          <a:p>
            <a:pPr marL="0" indent="0">
              <a:buFont typeface="Times" charset="0"/>
              <a:buNone/>
              <a:defRPr/>
            </a:pPr>
            <a:r>
              <a:rPr lang="en-GB" sz="2000" spc="-50" dirty="0" err="1"/>
              <a:t>Ordinarie</a:t>
            </a:r>
            <a:r>
              <a:rPr lang="en-GB" sz="2000" spc="-50" dirty="0"/>
              <a:t> </a:t>
            </a:r>
            <a:r>
              <a:rPr lang="en-GB" sz="2000" spc="-50" dirty="0" err="1"/>
              <a:t>stämman</a:t>
            </a:r>
            <a:r>
              <a:rPr lang="en-GB" sz="2000" spc="-50" dirty="0"/>
              <a:t> </a:t>
            </a:r>
            <a:r>
              <a:rPr lang="en-GB" sz="2000" spc="-50" dirty="0" err="1"/>
              <a:t>godkänner</a:t>
            </a:r>
            <a:r>
              <a:rPr lang="en-GB" sz="2000" spc="-50" dirty="0"/>
              <a:t> de </a:t>
            </a:r>
            <a:r>
              <a:rPr lang="en-GB" sz="2000" spc="-50" dirty="0" err="1"/>
              <a:t>nya</a:t>
            </a:r>
            <a:r>
              <a:rPr lang="en-GB" sz="2000" spc="-50" dirty="0"/>
              <a:t> </a:t>
            </a:r>
            <a:r>
              <a:rPr lang="en-GB" sz="2000" spc="-50" dirty="0" err="1"/>
              <a:t>stadgarna</a:t>
            </a:r>
            <a:r>
              <a:rPr lang="en-GB" sz="2000" spc="-50" dirty="0"/>
              <a:t> </a:t>
            </a:r>
            <a:r>
              <a:rPr lang="en-GB" sz="2000" spc="-50" dirty="0" err="1"/>
              <a:t>d.v.s</a:t>
            </a:r>
            <a:r>
              <a:rPr lang="en-GB" sz="2000" spc="-50" dirty="0"/>
              <a:t>. </a:t>
            </a:r>
            <a:r>
              <a:rPr lang="en-GB" sz="2000" spc="-50" dirty="0" err="1"/>
              <a:t>förordningen</a:t>
            </a:r>
            <a:r>
              <a:rPr lang="en-GB" sz="2000" spc="-50" dirty="0"/>
              <a:t> </a:t>
            </a:r>
            <a:r>
              <a:rPr lang="en-GB" sz="2000" spc="-50" dirty="0" err="1"/>
              <a:t>av</a:t>
            </a:r>
            <a:r>
              <a:rPr lang="en-GB" sz="2000" spc="-50" dirty="0"/>
              <a:t> </a:t>
            </a:r>
            <a:r>
              <a:rPr lang="en-GB" sz="2000" spc="-50" dirty="0" err="1"/>
              <a:t>republikens</a:t>
            </a:r>
            <a:r>
              <a:rPr lang="en-GB" sz="2000" spc="-50" dirty="0"/>
              <a:t> president. </a:t>
            </a:r>
          </a:p>
          <a:p>
            <a:pPr marL="0" indent="0">
              <a:buFont typeface="Times" charset="0"/>
              <a:buNone/>
              <a:defRPr/>
            </a:pPr>
            <a:r>
              <a:rPr lang="en-GB" sz="1000" spc="-50" dirty="0"/>
              <a:t> </a:t>
            </a:r>
          </a:p>
          <a:p>
            <a:pPr marL="0" indent="0">
              <a:buFont typeface="Times" charset="0"/>
              <a:buNone/>
              <a:defRPr/>
            </a:pPr>
            <a:r>
              <a:rPr lang="en-GB" sz="2000" spc="-50" dirty="0" err="1"/>
              <a:t>Avsikten</a:t>
            </a:r>
            <a:r>
              <a:rPr lang="en-GB" sz="2000" spc="-50" dirty="0"/>
              <a:t> med de </a:t>
            </a:r>
            <a:r>
              <a:rPr lang="en-GB" sz="2000" spc="-50" dirty="0" err="1"/>
              <a:t>nya</a:t>
            </a:r>
            <a:r>
              <a:rPr lang="en-GB" sz="2000" spc="-50" dirty="0"/>
              <a:t> </a:t>
            </a:r>
            <a:r>
              <a:rPr lang="en-GB" sz="2000" spc="-50" dirty="0" err="1"/>
              <a:t>stadgarna</a:t>
            </a:r>
            <a:r>
              <a:rPr lang="en-GB" sz="2000" spc="-50" dirty="0"/>
              <a:t> </a:t>
            </a:r>
            <a:r>
              <a:rPr lang="en-GB" sz="2000" spc="-50" dirty="0" err="1"/>
              <a:t>är</a:t>
            </a:r>
            <a:r>
              <a:rPr lang="en-GB" sz="2000" spc="-50" dirty="0"/>
              <a:t> </a:t>
            </a:r>
            <a:r>
              <a:rPr lang="en-GB" sz="2000" spc="-50" dirty="0" err="1"/>
              <a:t>att</a:t>
            </a:r>
            <a:r>
              <a:rPr lang="en-GB" sz="2000" spc="-50" dirty="0"/>
              <a:t> </a:t>
            </a:r>
            <a:r>
              <a:rPr lang="en-GB" sz="2000" spc="-50" dirty="0" err="1"/>
              <a:t>svara</a:t>
            </a:r>
            <a:r>
              <a:rPr lang="en-GB" sz="2000" spc="-50" dirty="0"/>
              <a:t> </a:t>
            </a:r>
            <a:r>
              <a:rPr lang="en-GB" sz="2000" spc="-50" dirty="0" err="1"/>
              <a:t>på</a:t>
            </a:r>
            <a:r>
              <a:rPr lang="en-GB" sz="2000" spc="-50" dirty="0"/>
              <a:t> </a:t>
            </a:r>
            <a:r>
              <a:rPr lang="en-GB" sz="2000" spc="-50" dirty="0" err="1"/>
              <a:t>behov</a:t>
            </a:r>
            <a:r>
              <a:rPr lang="en-GB" sz="2000" spc="-50" dirty="0"/>
              <a:t> </a:t>
            </a:r>
            <a:r>
              <a:rPr lang="en-GB" sz="2000" spc="-50" dirty="0" err="1"/>
              <a:t>från</a:t>
            </a:r>
            <a:r>
              <a:rPr lang="en-GB" sz="2000" spc="-50" dirty="0"/>
              <a:t> </a:t>
            </a:r>
            <a:r>
              <a:rPr lang="en-GB" sz="2000" spc="-50" dirty="0" err="1"/>
              <a:t>fältet</a:t>
            </a:r>
            <a:r>
              <a:rPr lang="en-GB" sz="2000" spc="-50" dirty="0"/>
              <a:t> </a:t>
            </a:r>
            <a:r>
              <a:rPr lang="en-GB" sz="2000" spc="-50" dirty="0" err="1"/>
              <a:t>samt</a:t>
            </a:r>
            <a:r>
              <a:rPr lang="en-GB" sz="2000" spc="-50" dirty="0"/>
              <a:t> </a:t>
            </a:r>
            <a:r>
              <a:rPr lang="en-GB" sz="2000" spc="-50" dirty="0" err="1"/>
              <a:t>att</a:t>
            </a:r>
            <a:r>
              <a:rPr lang="en-GB" sz="2000" spc="-50" dirty="0"/>
              <a:t> </a:t>
            </a:r>
            <a:r>
              <a:rPr lang="en-GB" sz="2000" spc="-50" dirty="0" err="1"/>
              <a:t>förbättra</a:t>
            </a:r>
            <a:r>
              <a:rPr lang="en-GB" sz="2000" spc="-50" dirty="0"/>
              <a:t> </a:t>
            </a:r>
            <a:r>
              <a:rPr lang="en-GB" sz="2000" spc="-50" dirty="0" err="1" smtClean="0"/>
              <a:t>reglernas</a:t>
            </a:r>
            <a:r>
              <a:rPr lang="en-GB" sz="2000" spc="-50" dirty="0" smtClean="0"/>
              <a:t> </a:t>
            </a:r>
            <a:r>
              <a:rPr lang="en-GB" sz="2000" spc="-50" dirty="0" err="1" smtClean="0"/>
              <a:t>läsbarhet</a:t>
            </a:r>
            <a:r>
              <a:rPr lang="en-GB" sz="2000" spc="-50" dirty="0" smtClean="0"/>
              <a:t>. </a:t>
            </a:r>
            <a:endParaRPr lang="en-GB" sz="2000" spc="-5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313363" y="3017838"/>
            <a:ext cx="4876800" cy="3587750"/>
          </a:xfrm>
        </p:spPr>
        <p:txBody>
          <a:bodyPr lIns="180000" rIns="216000" bIns="108000" anchor="ctr" anchorCtr="0">
            <a:noAutofit/>
          </a:bodyPr>
          <a:lstStyle/>
          <a:p>
            <a:pPr marL="0" indent="0">
              <a:buFont typeface="Times" charset="0"/>
              <a:buNone/>
              <a:defRPr/>
            </a:pPr>
            <a:r>
              <a:rPr lang="fi-FI" sz="1800" b="1" spc="-50" dirty="0" err="1" smtClean="0"/>
              <a:t>Möjlighet</a:t>
            </a:r>
            <a:r>
              <a:rPr lang="fi-FI" sz="1800" b="1" spc="-50" dirty="0" smtClean="0"/>
              <a:t> </a:t>
            </a:r>
            <a:r>
              <a:rPr lang="fi-FI" sz="1800" b="1" spc="-50" dirty="0" err="1" smtClean="0"/>
              <a:t>att</a:t>
            </a:r>
            <a:r>
              <a:rPr lang="fi-FI" sz="1800" b="1" spc="-50" dirty="0" smtClean="0"/>
              <a:t> </a:t>
            </a:r>
            <a:r>
              <a:rPr lang="fi-FI" sz="1800" b="1" spc="-50" dirty="0" err="1" smtClean="0"/>
              <a:t>påverka</a:t>
            </a:r>
            <a:r>
              <a:rPr lang="fi-FI" sz="1800" b="1" spc="-50" dirty="0" smtClean="0"/>
              <a:t>:</a:t>
            </a:r>
            <a:endParaRPr lang="en-GB" sz="1800" b="1" spc="-50" dirty="0" smtClean="0"/>
          </a:p>
          <a:p>
            <a:pPr marL="0" indent="0">
              <a:buFont typeface="Times" charset="0"/>
              <a:buNone/>
              <a:defRPr/>
            </a:pPr>
            <a:r>
              <a:rPr lang="en-GB" sz="1800" spc="-50" dirty="0" err="1" smtClean="0"/>
              <a:t>Styrelsens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förslag</a:t>
            </a:r>
            <a:r>
              <a:rPr lang="en-GB" sz="1800" spc="-50" dirty="0" smtClean="0"/>
              <a:t> till </a:t>
            </a:r>
            <a:r>
              <a:rPr lang="en-GB" sz="1800" spc="-50" dirty="0" err="1" smtClean="0"/>
              <a:t>remissbehandling</a:t>
            </a:r>
            <a:endParaRPr lang="en-GB" sz="1800" spc="-5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800" spc="-50" dirty="0" smtClean="0"/>
              <a:t> </a:t>
            </a:r>
            <a:endParaRPr lang="en-GB" sz="800" spc="-50" dirty="0" smtClean="0"/>
          </a:p>
          <a:p>
            <a:pPr marL="0" indent="0">
              <a:buFont typeface="Times" charset="0"/>
              <a:buNone/>
              <a:defRPr/>
            </a:pPr>
            <a:r>
              <a:rPr lang="en-GB" sz="1800" spc="-50" dirty="0" err="1" smtClean="0"/>
              <a:t>Genom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att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kommentera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senast</a:t>
            </a:r>
            <a:r>
              <a:rPr lang="en-GB" sz="1800" spc="-50" dirty="0" smtClean="0"/>
              <a:t> 31.3.2017</a:t>
            </a:r>
          </a:p>
          <a:p>
            <a:pPr>
              <a:defRPr/>
            </a:pPr>
            <a:r>
              <a:rPr lang="en-GB" sz="1800" spc="-50" dirty="0" smtClean="0"/>
              <a:t>den </a:t>
            </a:r>
            <a:r>
              <a:rPr lang="en-GB" sz="1800" spc="-50" dirty="0" err="1" smtClean="0"/>
              <a:t>elektroniska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enkäten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på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RedNet</a:t>
            </a:r>
            <a:r>
              <a:rPr lang="en-GB" sz="1800" spc="-50" dirty="0" smtClean="0"/>
              <a:t> </a:t>
            </a:r>
            <a:r>
              <a:rPr lang="en-GB" sz="1800" i="1" spc="-50" dirty="0" smtClean="0">
                <a:hlinkClick r:id="rId2"/>
              </a:rPr>
              <a:t>rednet.rodakorset.fi/stamman2017</a:t>
            </a:r>
            <a:r>
              <a:rPr lang="en-GB" sz="1800" spc="-50" dirty="0" smtClean="0"/>
              <a:t> </a:t>
            </a:r>
          </a:p>
          <a:p>
            <a:pPr>
              <a:defRPr/>
            </a:pPr>
            <a:r>
              <a:rPr lang="en-GB" sz="1800" spc="-50" dirty="0" err="1" smtClean="0"/>
              <a:t>eller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skicka</a:t>
            </a:r>
            <a:r>
              <a:rPr lang="en-GB" sz="1800" spc="-50" dirty="0" smtClean="0"/>
              <a:t> in </a:t>
            </a:r>
            <a:r>
              <a:rPr lang="en-GB" sz="1800" spc="-50" dirty="0" err="1" smtClean="0"/>
              <a:t>fritt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formulerade</a:t>
            </a:r>
            <a:r>
              <a:rPr lang="en-GB" sz="1800" spc="-50" dirty="0" smtClean="0"/>
              <a:t> </a:t>
            </a:r>
            <a:r>
              <a:rPr lang="en-GB" sz="1800" spc="-50" dirty="0" err="1" smtClean="0"/>
              <a:t>observationer</a:t>
            </a:r>
            <a:r>
              <a:rPr lang="en-GB" sz="1800" spc="-50" dirty="0" smtClean="0"/>
              <a:t> till </a:t>
            </a:r>
            <a:r>
              <a:rPr lang="en-GB" sz="1800" spc="-50" dirty="0" smtClean="0">
                <a:hlinkClick r:id="rId3" action="ppaction://hlinkfile"/>
              </a:rPr>
              <a:t>eeva.holopainen@rodakorset.fi</a:t>
            </a:r>
            <a:r>
              <a:rPr lang="fi-FI" sz="1800" spc="-50" dirty="0" smtClean="0"/>
              <a:t>.</a:t>
            </a:r>
            <a:r>
              <a:rPr lang="en-GB" sz="1800" spc="-50" dirty="0" smtClean="0"/>
              <a:t> </a:t>
            </a:r>
            <a:endParaRPr lang="en-US" sz="1800" spc="-5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Hur fattas besluten på stämman? </a:t>
            </a:r>
            <a:endParaRPr lang="en-US" altLang="x-none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68313" y="2959100"/>
            <a:ext cx="9755187" cy="243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De röstberättigade representanterna som avdelningarnas styrelser har utsett har rösträtt på stämman. Dessutom utser styrelsen för varje distrikt en röstberättigad representant. Varje röstberättigad har rätt till en röst.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Det förslag som får över hälften av de avgivna rösterna vinner i såväl sakfrågor som i ordningsfrågor 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Om rösterna faller jämnt avgör ordförandes röst. </a:t>
            </a:r>
            <a:endParaRPr lang="en-US" altLang="x-none" sz="20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Undantag från principen om enkel majoritet </a:t>
            </a:r>
            <a:endParaRPr lang="en-US" altLang="x-none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68313" y="3236913"/>
            <a:ext cx="9763125" cy="187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en-GB" altLang="x-none" sz="2000"/>
              <a:t>Förändringar i organisationens stadgar (Republikens presidents förordning om Finlands Röda Kors) kräver tre fjärdedelar av de avgivna rösterna för att godkännas.</a:t>
            </a:r>
          </a:p>
          <a:p>
            <a:pPr marL="0" indent="0">
              <a:buFont typeface="Times" charset="0"/>
              <a:buNone/>
            </a:pP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/>
              <a:t>Dessutom kräver övriga ärenden som stämman önskar att tas upp till behandling tre fjärdedelar av de avgivna rösterna för att godkännas.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Ett somrigt Helsingfors </a:t>
            </a:r>
            <a:endParaRPr lang="en-US" altLang="x-none"/>
          </a:p>
        </p:txBody>
      </p:sp>
      <p:pic>
        <p:nvPicPr>
          <p:cNvPr id="15362" name="Content Placeholder 5">
            <a:hlinkClick r:id="rId2" tooltip="Suomen Punaisen Ristin yleiskokous 2014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1813" r="549" b="1244"/>
          <a:stretch>
            <a:fillRect/>
          </a:stretch>
        </p:blipFill>
        <p:spPr>
          <a:xfrm>
            <a:off x="546100" y="1906588"/>
            <a:ext cx="9601200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79013" y="1906588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Olli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Urpela</a:t>
            </a: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 /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Pintaliitodesign</a:t>
            </a: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 </a:t>
            </a:r>
          </a:p>
        </p:txBody>
      </p:sp>
      <p:sp>
        <p:nvSpPr>
          <p:cNvPr id="2" name="Extract 1">
            <a:hlinkClick r:id="rId2" tooltip="Suomen Punaisen Ristin yleiskokous 2014"/>
          </p:cNvPr>
          <p:cNvSpPr>
            <a:spLocks noChangeArrowheads="1"/>
          </p:cNvSpPr>
          <p:nvPr/>
        </p:nvSpPr>
        <p:spPr bwMode="auto">
          <a:xfrm rot="5400000">
            <a:off x="4930776" y="3860800"/>
            <a:ext cx="831850" cy="841375"/>
          </a:xfrm>
          <a:prstGeom prst="flowChartExtra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58850" eaLnBrk="1" hangingPunct="1">
              <a:defRPr/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Val 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800225"/>
            <a:ext cx="9718675" cy="4749800"/>
          </a:xfrm>
        </p:spPr>
        <p:txBody>
          <a:bodyPr wrap="square">
            <a:noAutofit/>
          </a:bodyPr>
          <a:lstStyle/>
          <a:p>
            <a:pPr marL="0" indent="0">
              <a:buFont typeface="Times" charset="0"/>
              <a:buNone/>
              <a:defRPr/>
            </a:pPr>
            <a:r>
              <a:rPr lang="fi-FI" altLang="x-none" sz="2000" dirty="0" err="1"/>
              <a:t>Varje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röstberättigad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representant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har</a:t>
            </a:r>
            <a:r>
              <a:rPr lang="fi-FI" altLang="x-none" sz="2000" dirty="0"/>
              <a:t> en </a:t>
            </a:r>
            <a:r>
              <a:rPr lang="fi-FI" altLang="x-none" sz="2000" dirty="0" err="1"/>
              <a:t>röst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vid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val</a:t>
            </a:r>
            <a:r>
              <a:rPr lang="fi-FI" altLang="x-none" sz="2000" dirty="0"/>
              <a:t>. </a:t>
            </a:r>
          </a:p>
          <a:p>
            <a:pPr marL="0" indent="0">
              <a:buFont typeface="Times" charset="0"/>
              <a:buNone/>
              <a:defRPr/>
            </a:pPr>
            <a:endParaRPr lang="fi-FI" altLang="x-none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altLang="x-none" sz="2000" dirty="0" err="1" smtClean="0"/>
              <a:t>Vid</a:t>
            </a:r>
            <a:r>
              <a:rPr lang="fi-FI" altLang="x-none" sz="2000" dirty="0" smtClean="0"/>
              <a:t> </a:t>
            </a:r>
            <a:r>
              <a:rPr lang="fi-FI" altLang="x-none" sz="2000" dirty="0" err="1"/>
              <a:t>val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får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varje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röstberättigad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representant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rösta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på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högst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så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många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kandidater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som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ska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väljas</a:t>
            </a:r>
            <a:r>
              <a:rPr lang="fi-FI" altLang="x-none" sz="2000" dirty="0"/>
              <a:t>. </a:t>
            </a:r>
          </a:p>
          <a:p>
            <a:pPr marL="0" indent="0">
              <a:buFont typeface="Times" charset="0"/>
              <a:buNone/>
              <a:defRPr/>
            </a:pPr>
            <a:endParaRPr lang="fi-FI" altLang="x-none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altLang="x-none" sz="2000" dirty="0" smtClean="0"/>
              <a:t>De </a:t>
            </a:r>
            <a:r>
              <a:rPr lang="fi-FI" altLang="x-none" sz="2000" dirty="0" err="1"/>
              <a:t>som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får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flest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röster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blir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valda</a:t>
            </a:r>
            <a:r>
              <a:rPr lang="fi-FI" altLang="x-none" sz="2000" dirty="0"/>
              <a:t>.</a:t>
            </a:r>
          </a:p>
          <a:p>
            <a:pPr>
              <a:defRPr/>
            </a:pPr>
            <a:r>
              <a:rPr lang="fi-FI" altLang="x-none" sz="2000" dirty="0" err="1"/>
              <a:t>Om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det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bara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finns</a:t>
            </a:r>
            <a:r>
              <a:rPr lang="fi-FI" altLang="x-none" sz="2000" dirty="0"/>
              <a:t> en </a:t>
            </a:r>
            <a:r>
              <a:rPr lang="fi-FI" altLang="x-none" sz="2000" dirty="0" err="1"/>
              <a:t>kandidat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till</a:t>
            </a:r>
            <a:r>
              <a:rPr lang="fi-FI" altLang="x-none" sz="2000" dirty="0"/>
              <a:t> en </a:t>
            </a:r>
            <a:r>
              <a:rPr lang="fi-FI" altLang="x-none" sz="2000" dirty="0" err="1"/>
              <a:t>post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bör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denna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trots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allt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få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över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hälften</a:t>
            </a:r>
            <a:r>
              <a:rPr lang="fi-FI" altLang="x-none" sz="2000" dirty="0"/>
              <a:t> av de </a:t>
            </a:r>
            <a:r>
              <a:rPr lang="fi-FI" altLang="x-none" sz="2000" dirty="0" err="1"/>
              <a:t>avgivna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rösterna</a:t>
            </a:r>
            <a:r>
              <a:rPr lang="fi-FI" altLang="x-none" sz="2000" dirty="0"/>
              <a:t>. </a:t>
            </a:r>
          </a:p>
          <a:p>
            <a:pPr>
              <a:defRPr/>
            </a:pPr>
            <a:r>
              <a:rPr lang="fi-FI" altLang="x-none" sz="2000" dirty="0" err="1"/>
              <a:t>Om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rösterna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faller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jämnt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avgör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lotten</a:t>
            </a:r>
            <a:r>
              <a:rPr lang="fi-FI" altLang="x-none" sz="2000" dirty="0"/>
              <a:t>.</a:t>
            </a:r>
          </a:p>
          <a:p>
            <a:pPr>
              <a:defRPr/>
            </a:pPr>
            <a:r>
              <a:rPr lang="fi-FI" altLang="x-none" sz="2000" dirty="0" err="1"/>
              <a:t>Valen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genomförs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som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slutna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val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med</a:t>
            </a:r>
            <a:r>
              <a:rPr lang="fi-FI" altLang="x-none" sz="2000" dirty="0"/>
              <a:t> </a:t>
            </a:r>
            <a:r>
              <a:rPr lang="fi-FI" altLang="x-none" sz="2000" dirty="0" err="1"/>
              <a:t>röstsedlar</a:t>
            </a:r>
            <a:r>
              <a:rPr lang="fi-FI" altLang="x-none" sz="2000" dirty="0"/>
              <a:t>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Initiativ</a:t>
            </a:r>
            <a:r>
              <a:rPr lang="en-GB" altLang="x-none"/>
              <a:t> </a:t>
            </a:r>
            <a:endParaRPr lang="en-US" altLang="x-none"/>
          </a:p>
        </p:txBody>
      </p:sp>
      <p:sp>
        <p:nvSpPr>
          <p:cNvPr id="36866" name="Content Placeholder 2"/>
          <p:cNvSpPr>
            <a:spLocks noGrp="1"/>
          </p:cNvSpPr>
          <p:nvPr/>
        </p:nvSpPr>
        <p:spPr bwMode="auto">
          <a:xfrm>
            <a:off x="468313" y="1892300"/>
            <a:ext cx="56642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041400"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847725" indent="-328613" defTabSz="104140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301750" indent="-260350" defTabSz="10414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820863" indent="-260350" defTabSz="10414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343150" indent="-260350" defTabSz="10414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8003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32575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7147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4171950" indent="-260350" defTabSz="10414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 b="1">
                <a:latin typeface="Verdana" charset="0"/>
              </a:rPr>
              <a:t>Vad?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>
                <a:latin typeface="Verdana" charset="0"/>
              </a:rPr>
              <a:t>Ett skriftligt förslag till stämman. Berör en nationell fråga.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endParaRPr lang="fi-FI" altLang="x-none" sz="1000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fi-FI" altLang="x-none" sz="2000">
                <a:latin typeface="Verdana" charset="0"/>
              </a:rPr>
              <a:t>Styrelsen tar ställning till initiativen, men stämman fattar beslut om dem.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endParaRPr lang="fi-FI" altLang="x-none" sz="2000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sv-SE" altLang="x-none" sz="2000" b="1">
                <a:latin typeface="Verdana" charset="0"/>
              </a:rPr>
              <a:t>Vem, när?  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sv-SE" altLang="x-none" sz="2000">
                <a:latin typeface="Verdana" charset="0"/>
              </a:rPr>
              <a:t>Varje medlem och varje enhet med rättshandlingsförmåga inom organisationen (till exempel en avdelning)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endParaRPr lang="sv-SE" altLang="x-none" sz="1000">
              <a:latin typeface="Verdana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Times" charset="0"/>
              <a:buNone/>
            </a:pPr>
            <a:r>
              <a:rPr lang="sv-SE" altLang="x-none" sz="2000">
                <a:latin typeface="Verdana" charset="0"/>
              </a:rPr>
              <a:t>Till styrelsen senast 13.4.2017.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4" r="-484" b="4109"/>
          <a:stretch>
            <a:fillRect/>
          </a:stretch>
        </p:blipFill>
        <p:spPr bwMode="auto">
          <a:xfrm>
            <a:off x="6484938" y="1895475"/>
            <a:ext cx="35464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67913" y="1797050"/>
            <a:ext cx="341312" cy="1703388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Klämmar </a:t>
            </a:r>
            <a:endParaRPr lang="en-US" altLang="x-none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68313" y="2805113"/>
            <a:ext cx="9855200" cy="2740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Med en kläm kan man föreslå hur ett stämmobeslut i praktiken ska genomföras eller hur ett ärende ska utredas för att beslut skall kunna fattas i framtiden.  </a:t>
            </a:r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</a:p>
          <a:p>
            <a:pPr marL="0" indent="0">
              <a:buFont typeface="Times" charset="0"/>
              <a:buNone/>
            </a:pPr>
            <a:r>
              <a:rPr lang="fi-FI" altLang="x-none" sz="2000"/>
              <a:t>Man kan förbereda en kläm i förväg, men det egentliga förslaget förs fram på stämman. </a:t>
            </a:r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</a:p>
          <a:p>
            <a:pPr marL="0" indent="0">
              <a:buFont typeface="Times" charset="0"/>
              <a:buNone/>
            </a:pPr>
            <a:r>
              <a:rPr lang="fi-FI" altLang="x-none" sz="2000"/>
              <a:t>Styrelsen ger inom sex månader efter stämman sitt svar på de klämmar som har antagits.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Så anmäler du dig vid stämman </a:t>
            </a:r>
            <a:endParaRPr lang="en-US" altLang="x-none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68313" y="2651125"/>
            <a:ext cx="9718675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en-GB" altLang="x-none" sz="2000"/>
              <a:t>Alla mötesdeltagare registrerar sig då de anländer till mötesplatsen. </a:t>
            </a:r>
          </a:p>
          <a:p>
            <a:pPr marL="0" indent="0">
              <a:buFont typeface="Times" charset="0"/>
              <a:buNone/>
            </a:pPr>
            <a:r>
              <a:rPr lang="en-GB" altLang="x-none" sz="1000"/>
              <a:t> </a:t>
            </a:r>
          </a:p>
          <a:p>
            <a:pPr marL="0" indent="0">
              <a:buFont typeface="Times" charset="0"/>
              <a:buNone/>
            </a:pPr>
            <a:r>
              <a:rPr lang="en-GB" altLang="x-none" sz="2000"/>
              <a:t>Röstberättigade mötesföreträdare och andra deltagare registrerar sig vid sina respektive registreringsdeskar. Samtidigt får de som anmält sig till kvällsfesten sina biljetter.</a:t>
            </a:r>
          </a:p>
          <a:p>
            <a:pPr marL="0" indent="0">
              <a:buFont typeface="Times" charset="0"/>
              <a:buNone/>
            </a:pPr>
            <a:r>
              <a:rPr lang="en-GB" altLang="x-none" sz="1000"/>
              <a:t> </a:t>
            </a:r>
          </a:p>
          <a:p>
            <a:pPr marL="0" indent="0">
              <a:buFont typeface="Times" charset="0"/>
              <a:buNone/>
            </a:pPr>
            <a:r>
              <a:rPr lang="en-GB" altLang="x-none" sz="2000"/>
              <a:t>I samband med registreringen kontrolleras de röstberättigade representanternas fullmakter eller protokollsutslag och deltagarna tilldelas möteshandlingar, röstsedlar och deltagarkort. Ifall fullmakten har skickats på förhand räcker det med att uppvisa identitetsbevis.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De ungas förfest 9.6</a:t>
            </a:r>
            <a:r>
              <a:rPr lang="fi-FI" altLang="x-none"/>
              <a:t>.</a:t>
            </a:r>
            <a:endParaRPr lang="en-US" altLang="x-none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5580063" y="2312988"/>
            <a:ext cx="4514850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Ungdomsmedlemmar som deltar i ordinarie stämman är välkomna på De ungas förfest på Finlandiahuset fredagen den 9.6. kl. 18-21.30. 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2000"/>
              <a:t>Under förfesten förbereder ungdomarna sig inför ordinarie stämman, deltar i ordförande- och styrelsekandidaternas valdebatt samt bekantar sig med mötesrutinerna.</a:t>
            </a:r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6" b="22578"/>
          <a:stretch>
            <a:fillRect/>
          </a:stretch>
        </p:blipFill>
        <p:spPr bwMode="auto">
          <a:xfrm>
            <a:off x="552450" y="2074863"/>
            <a:ext cx="484505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29213" y="2074863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Leena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Koskela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Reddie-barnpassning </a:t>
            </a:r>
            <a:endParaRPr lang="en-US" altLang="x-none"/>
          </a:p>
        </p:txBody>
      </p:sp>
      <p:pic>
        <p:nvPicPr>
          <p:cNvPr id="409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r="10750"/>
          <a:stretch>
            <a:fillRect/>
          </a:stretch>
        </p:blipFill>
        <p:spPr bwMode="auto">
          <a:xfrm>
            <a:off x="4619625" y="1924050"/>
            <a:ext cx="5580063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68313" y="2106613"/>
            <a:ext cx="3978275" cy="413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1800"/>
              <a:t>Under stämman har barn över 5 år möjlighet att bli övervakade vid Reddie-barnpassningen på Finlandiahuset. 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1800"/>
              <a:t>Reddie-barnpassningen är avgiftsfri och anmälan görs via ordinarie stämmans anmälningslänk. </a:t>
            </a:r>
          </a:p>
          <a:p>
            <a:pPr marL="0" indent="0">
              <a:buFont typeface="Times" charset="0"/>
              <a:buNone/>
            </a:pPr>
            <a:endParaRPr lang="fi-FI" altLang="x-none" sz="1000"/>
          </a:p>
          <a:p>
            <a:pPr marL="0" indent="0">
              <a:buFont typeface="Times" charset="0"/>
              <a:buNone/>
            </a:pPr>
            <a:r>
              <a:rPr lang="fi-FI" altLang="x-none" sz="1800"/>
              <a:t>Vid barnpassningen finns övervakare som tar hand om barnen under hela konferensen och barnen bjuds på program, spel och sällskap.</a:t>
            </a:r>
          </a:p>
        </p:txBody>
      </p:sp>
      <p:sp>
        <p:nvSpPr>
          <p:cNvPr id="5" name="Rectangle 4"/>
          <p:cNvSpPr/>
          <p:nvPr/>
        </p:nvSpPr>
        <p:spPr>
          <a:xfrm>
            <a:off x="9931400" y="1924050"/>
            <a:ext cx="268288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Jussi</a:t>
            </a: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 </a:t>
            </a:r>
            <a:r>
              <a:rPr lang="en-US" sz="800" dirty="0" err="1">
                <a:solidFill>
                  <a:srgbClr val="FF0000"/>
                </a:solidFill>
                <a:latin typeface="Signa OT" charset="0"/>
              </a:rPr>
              <a:t>Vierimaa</a:t>
            </a:r>
            <a:endParaRPr lang="en-US" sz="800" dirty="0">
              <a:solidFill>
                <a:srgbClr val="FF0000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Anmälan </a:t>
            </a:r>
            <a:endParaRPr lang="en-US" altLang="x-none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68313" y="3205163"/>
            <a:ext cx="9680575" cy="1939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marL="0" indent="0">
              <a:buFont typeface="Times" charset="0"/>
              <a:buNone/>
            </a:pPr>
            <a:r>
              <a:rPr lang="fi-FI" altLang="x-none" sz="2000"/>
              <a:t>Anmälan till ordinarie stämman, kvällsfesten och ungdomarnas förfest sker via den elektroniska länken på Röda Korsets webbplats.  </a:t>
            </a:r>
          </a:p>
          <a:p>
            <a:pPr marL="0" indent="0">
              <a:buFont typeface="Times" charset="0"/>
              <a:buNone/>
            </a:pPr>
            <a:r>
              <a:rPr lang="fi-FI" altLang="x-none" sz="2000" i="1">
                <a:solidFill>
                  <a:srgbClr val="FF0000"/>
                </a:solidFill>
                <a:hlinkClick r:id="rId2"/>
              </a:rPr>
              <a:t>rednet.rodakorset.fi/stamman2017</a:t>
            </a:r>
            <a:endParaRPr lang="en-GB" altLang="x-none" sz="2000" i="1">
              <a:solidFill>
                <a:srgbClr val="FF0000"/>
              </a:solidFill>
            </a:endParaRPr>
          </a:p>
          <a:p>
            <a:pPr marL="0" indent="0">
              <a:buFont typeface="Times" charset="0"/>
              <a:buNone/>
            </a:pPr>
            <a:r>
              <a:rPr lang="fi-FI" altLang="x-none" sz="1000"/>
              <a:t> </a:t>
            </a:r>
            <a:endParaRPr lang="en-GB" altLang="x-none" sz="1000"/>
          </a:p>
          <a:p>
            <a:pPr marL="0" indent="0">
              <a:buFont typeface="Times" charset="0"/>
              <a:buNone/>
            </a:pPr>
            <a:r>
              <a:rPr lang="en-GB" altLang="x-none" sz="2000"/>
              <a:t>Alla anmäler sig via en och samma länk, oberoende av deltagarens roll eller uppgifter under ordinarie stämman.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Inkvartering 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800000"/>
            <a:ext cx="9680575" cy="4816700"/>
          </a:xfrm>
        </p:spPr>
        <p:txBody>
          <a:bodyPr numCol="2" spcCol="180000">
            <a:noAutofit/>
          </a:bodyPr>
          <a:lstStyle/>
          <a:p>
            <a:pPr marL="0" indent="0" defTabSz="360000">
              <a:buFont typeface="Times" charset="0"/>
              <a:buNone/>
              <a:defRPr/>
            </a:pPr>
            <a:r>
              <a:rPr lang="fi-FI" sz="2000" dirty="0" err="1"/>
              <a:t>Organisationen</a:t>
            </a:r>
            <a:r>
              <a:rPr lang="fi-FI" sz="2000" dirty="0"/>
              <a:t> </a:t>
            </a:r>
            <a:r>
              <a:rPr lang="fi-FI" sz="2000" dirty="0" err="1"/>
              <a:t>har</a:t>
            </a:r>
            <a:r>
              <a:rPr lang="fi-FI" sz="2000" dirty="0"/>
              <a:t> </a:t>
            </a:r>
            <a:r>
              <a:rPr lang="fi-FI" sz="2000" dirty="0" err="1"/>
              <a:t>reserverat</a:t>
            </a:r>
            <a:r>
              <a:rPr lang="fi-FI" sz="2000" dirty="0"/>
              <a:t> </a:t>
            </a:r>
            <a:r>
              <a:rPr lang="fi-FI" sz="2000" dirty="0" err="1"/>
              <a:t>hotellrum</a:t>
            </a:r>
            <a:r>
              <a:rPr lang="fi-FI" sz="2000" dirty="0"/>
              <a:t> för </a:t>
            </a:r>
            <a:r>
              <a:rPr lang="fi-FI" sz="2000" dirty="0" err="1"/>
              <a:t>ordinarie</a:t>
            </a:r>
            <a:r>
              <a:rPr lang="fi-FI" sz="2000" dirty="0"/>
              <a:t> </a:t>
            </a:r>
            <a:r>
              <a:rPr lang="fi-FI" sz="2000" dirty="0" err="1"/>
              <a:t>stämmans</a:t>
            </a:r>
            <a:r>
              <a:rPr lang="fi-FI" sz="2000" dirty="0"/>
              <a:t> </a:t>
            </a:r>
            <a:r>
              <a:rPr lang="fi-FI" sz="2000" dirty="0" err="1"/>
              <a:t>deltagare</a:t>
            </a:r>
            <a:r>
              <a:rPr lang="fi-FI" sz="2000" dirty="0"/>
              <a:t> </a:t>
            </a:r>
            <a:r>
              <a:rPr lang="fi-FI" sz="2000" dirty="0" err="1"/>
              <a:t>på</a:t>
            </a:r>
            <a:r>
              <a:rPr lang="fi-FI" sz="2000" dirty="0"/>
              <a:t> </a:t>
            </a:r>
          </a:p>
          <a:p>
            <a:pPr defTabSz="360000">
              <a:defRPr/>
            </a:pPr>
            <a:r>
              <a:rPr lang="fi-FI" sz="2000" i="1" dirty="0" smtClean="0"/>
              <a:t>Sokos </a:t>
            </a:r>
            <a:r>
              <a:rPr lang="fi-FI" sz="2000" i="1" dirty="0"/>
              <a:t>Hotel Presidentti </a:t>
            </a:r>
            <a:r>
              <a:rPr lang="fi-FI" sz="2000" dirty="0" err="1"/>
              <a:t>och</a:t>
            </a:r>
            <a:r>
              <a:rPr lang="fi-FI" sz="2000" dirty="0"/>
              <a:t> </a:t>
            </a:r>
            <a:r>
              <a:rPr lang="fi-FI" sz="2000" i="1" dirty="0" err="1"/>
              <a:t>Radisson</a:t>
            </a:r>
            <a:r>
              <a:rPr lang="fi-FI" sz="2000" i="1" dirty="0"/>
              <a:t> </a:t>
            </a:r>
            <a:r>
              <a:rPr lang="fi-FI" sz="2000" i="1" dirty="0" err="1"/>
              <a:t>Blue</a:t>
            </a:r>
            <a:r>
              <a:rPr lang="fi-FI" sz="2000" i="1" dirty="0"/>
              <a:t> Royal</a:t>
            </a:r>
            <a:r>
              <a:rPr lang="fi-FI" sz="2000" dirty="0"/>
              <a:t>. </a:t>
            </a:r>
          </a:p>
          <a:p>
            <a:pPr defTabSz="360000">
              <a:defRPr/>
            </a:pPr>
            <a:r>
              <a:rPr lang="fi-FI" sz="2000" dirty="0" smtClean="0"/>
              <a:t>Ett </a:t>
            </a:r>
            <a:r>
              <a:rPr lang="fi-FI" sz="2000" dirty="0" err="1"/>
              <a:t>billigare</a:t>
            </a:r>
            <a:r>
              <a:rPr lang="fi-FI" sz="2000" dirty="0"/>
              <a:t> </a:t>
            </a:r>
            <a:r>
              <a:rPr lang="fi-FI" sz="2000" dirty="0" err="1"/>
              <a:t>alternativ</a:t>
            </a:r>
            <a:r>
              <a:rPr lang="fi-FI" sz="2000" dirty="0"/>
              <a:t> </a:t>
            </a:r>
            <a:r>
              <a:rPr lang="fi-FI" sz="2000" dirty="0" err="1"/>
              <a:t>är</a:t>
            </a:r>
            <a:r>
              <a:rPr lang="fi-FI" sz="2000" dirty="0"/>
              <a:t> </a:t>
            </a:r>
            <a:r>
              <a:rPr lang="fi-FI" sz="2000" dirty="0" err="1"/>
              <a:t>inkvartering</a:t>
            </a:r>
            <a:r>
              <a:rPr lang="fi-FI" sz="2000" dirty="0"/>
              <a:t> </a:t>
            </a:r>
            <a:r>
              <a:rPr lang="fi-FI" sz="2000" dirty="0" err="1"/>
              <a:t>på</a:t>
            </a:r>
            <a:r>
              <a:rPr lang="fi-FI" sz="2000" dirty="0"/>
              <a:t> </a:t>
            </a:r>
            <a:r>
              <a:rPr lang="fi-FI" sz="2000" i="1" dirty="0" err="1"/>
              <a:t>Hostel</a:t>
            </a:r>
            <a:r>
              <a:rPr lang="fi-FI" sz="2000" i="1" dirty="0"/>
              <a:t> Domus </a:t>
            </a:r>
            <a:r>
              <a:rPr lang="fi-FI" sz="2000" i="1" dirty="0" err="1"/>
              <a:t>Academica</a:t>
            </a:r>
            <a:r>
              <a:rPr lang="fi-FI" sz="2000" dirty="0"/>
              <a:t>. </a:t>
            </a:r>
          </a:p>
          <a:p>
            <a:pPr marL="0" indent="0" defTabSz="360000">
              <a:buFont typeface="Times" charset="0"/>
              <a:buNone/>
              <a:defRPr/>
            </a:pPr>
            <a:r>
              <a:rPr lang="fi-FI" sz="2000" dirty="0" err="1" smtClean="0"/>
              <a:t>Reservationerna</a:t>
            </a:r>
            <a:r>
              <a:rPr lang="fi-FI" sz="2000" dirty="0" smtClean="0"/>
              <a:t> </a:t>
            </a:r>
            <a:r>
              <a:rPr lang="fi-FI" sz="2000" dirty="0" err="1"/>
              <a:t>är</a:t>
            </a:r>
            <a:r>
              <a:rPr lang="fi-FI" sz="2000" dirty="0"/>
              <a:t> för </a:t>
            </a:r>
            <a:r>
              <a:rPr lang="fi-FI" sz="2000" dirty="0" err="1"/>
              <a:t>tiden</a:t>
            </a:r>
            <a:r>
              <a:rPr lang="fi-FI" sz="2000" dirty="0"/>
              <a:t> </a:t>
            </a:r>
            <a:r>
              <a:rPr lang="fi-FI" sz="2000" dirty="0" err="1"/>
              <a:t>fre-sön</a:t>
            </a:r>
            <a:r>
              <a:rPr lang="fi-FI" sz="2000" dirty="0"/>
              <a:t> 9 -11.6.2017.</a:t>
            </a:r>
          </a:p>
          <a:p>
            <a:pPr marL="0" indent="0" defTabSz="360000">
              <a:buFont typeface="Times" charset="0"/>
              <a:buNone/>
              <a:defRPr/>
            </a:pPr>
            <a:r>
              <a:rPr lang="fi-FI" sz="1000" dirty="0"/>
              <a:t> </a:t>
            </a:r>
          </a:p>
          <a:p>
            <a:pPr marL="0" indent="0" defTabSz="360000">
              <a:buFont typeface="Times" charset="0"/>
              <a:buNone/>
              <a:defRPr/>
            </a:pPr>
            <a:r>
              <a:rPr lang="fi-FI" sz="2000" dirty="0" err="1"/>
              <a:t>Prisen</a:t>
            </a:r>
            <a:r>
              <a:rPr lang="fi-FI" sz="2000" dirty="0"/>
              <a:t> </a:t>
            </a:r>
            <a:r>
              <a:rPr lang="fi-FI" sz="2000" dirty="0" err="1"/>
              <a:t>på</a:t>
            </a:r>
            <a:r>
              <a:rPr lang="fi-FI" sz="2000" dirty="0"/>
              <a:t> de </a:t>
            </a:r>
            <a:r>
              <a:rPr lang="fi-FI" sz="2000" dirty="0" err="1"/>
              <a:t>hotellrum</a:t>
            </a:r>
            <a:r>
              <a:rPr lang="fi-FI" sz="2000" dirty="0"/>
              <a:t> </a:t>
            </a:r>
            <a:r>
              <a:rPr lang="fi-FI" sz="2000" dirty="0" err="1"/>
              <a:t>som</a:t>
            </a:r>
            <a:r>
              <a:rPr lang="fi-FI" sz="2000" dirty="0"/>
              <a:t> </a:t>
            </a:r>
            <a:r>
              <a:rPr lang="fi-FI" sz="2000" dirty="0" err="1"/>
              <a:t>listas</a:t>
            </a:r>
            <a:r>
              <a:rPr lang="fi-FI" sz="2000" dirty="0"/>
              <a:t> </a:t>
            </a:r>
            <a:r>
              <a:rPr lang="fi-FI" sz="2000" dirty="0" err="1"/>
              <a:t>upp</a:t>
            </a:r>
            <a:r>
              <a:rPr lang="fi-FI" sz="2000" dirty="0"/>
              <a:t> </a:t>
            </a:r>
            <a:r>
              <a:rPr lang="fi-FI" sz="2000" dirty="0" err="1"/>
              <a:t>här</a:t>
            </a:r>
            <a:r>
              <a:rPr lang="fi-FI" sz="2000" dirty="0"/>
              <a:t> </a:t>
            </a:r>
            <a:r>
              <a:rPr lang="fi-FI" sz="2000" dirty="0" err="1"/>
              <a:t>nedan</a:t>
            </a:r>
            <a:r>
              <a:rPr lang="fi-FI" sz="2000" dirty="0"/>
              <a:t> </a:t>
            </a:r>
            <a:r>
              <a:rPr lang="fi-FI" sz="2000" dirty="0" err="1"/>
              <a:t>gäller</a:t>
            </a:r>
            <a:r>
              <a:rPr lang="fi-FI" sz="2000" dirty="0"/>
              <a:t> </a:t>
            </a:r>
            <a:r>
              <a:rPr lang="fi-FI" sz="2000" dirty="0" err="1"/>
              <a:t>fram</a:t>
            </a:r>
            <a:r>
              <a:rPr lang="fi-FI" sz="2000" dirty="0"/>
              <a:t> </a:t>
            </a:r>
            <a:r>
              <a:rPr lang="fi-FI" sz="2000" dirty="0" err="1"/>
              <a:t>till</a:t>
            </a:r>
            <a:r>
              <a:rPr lang="fi-FI" sz="2000" dirty="0"/>
              <a:t> 11.3.2017. </a:t>
            </a:r>
            <a:r>
              <a:rPr lang="fi-FI" sz="2000" dirty="0" err="1"/>
              <a:t>Därefter</a:t>
            </a:r>
            <a:r>
              <a:rPr lang="fi-FI" sz="2000" dirty="0"/>
              <a:t> </a:t>
            </a:r>
            <a:r>
              <a:rPr lang="fi-FI" sz="2000" dirty="0" err="1"/>
              <a:t>stiger</a:t>
            </a:r>
            <a:r>
              <a:rPr lang="fi-FI" sz="2000" dirty="0"/>
              <a:t> de </a:t>
            </a:r>
            <a:r>
              <a:rPr lang="fi-FI" sz="2000" dirty="0" err="1"/>
              <a:t>med</a:t>
            </a:r>
            <a:r>
              <a:rPr lang="fi-FI" sz="2000" dirty="0"/>
              <a:t> 10 euro/</a:t>
            </a:r>
            <a:r>
              <a:rPr lang="fi-FI" sz="2000" dirty="0" err="1"/>
              <a:t>rum</a:t>
            </a:r>
            <a:r>
              <a:rPr lang="fi-FI" sz="2000" dirty="0"/>
              <a:t>/</a:t>
            </a:r>
            <a:r>
              <a:rPr lang="fi-FI" sz="2000" dirty="0" err="1"/>
              <a:t>dygn</a:t>
            </a:r>
            <a:r>
              <a:rPr lang="fi-FI" sz="2000" dirty="0"/>
              <a:t>. </a:t>
            </a:r>
          </a:p>
          <a:p>
            <a:pPr marL="0" indent="0" defTabSz="360000">
              <a:buFont typeface="Times" charset="0"/>
              <a:buNone/>
              <a:defRPr/>
            </a:pPr>
            <a:r>
              <a:rPr lang="fi-FI" sz="2000" dirty="0" err="1" smtClean="0"/>
              <a:t>Rumsbokningen</a:t>
            </a:r>
            <a:r>
              <a:rPr lang="fi-FI" sz="2000" dirty="0" smtClean="0"/>
              <a:t> </a:t>
            </a:r>
            <a:r>
              <a:rPr lang="fi-FI" sz="2000" dirty="0" err="1"/>
              <a:t>görs</a:t>
            </a:r>
            <a:r>
              <a:rPr lang="fi-FI" sz="2000" dirty="0"/>
              <a:t> </a:t>
            </a:r>
            <a:r>
              <a:rPr lang="fi-FI" sz="2000" dirty="0" err="1"/>
              <a:t>direkt</a:t>
            </a:r>
            <a:r>
              <a:rPr lang="fi-FI" sz="2000" dirty="0"/>
              <a:t> </a:t>
            </a:r>
            <a:r>
              <a:rPr lang="fi-FI" sz="2000" dirty="0" err="1"/>
              <a:t>till</a:t>
            </a:r>
            <a:r>
              <a:rPr lang="fi-FI" sz="2000" dirty="0"/>
              <a:t> </a:t>
            </a:r>
            <a:r>
              <a:rPr lang="fi-FI" sz="2000" dirty="0" err="1"/>
              <a:t>hotellen</a:t>
            </a:r>
            <a:r>
              <a:rPr lang="fi-FI" sz="2000" dirty="0"/>
              <a:t>, </a:t>
            </a:r>
            <a:r>
              <a:rPr lang="fi-FI" sz="2000" dirty="0" err="1"/>
              <a:t>antingen</a:t>
            </a:r>
            <a:r>
              <a:rPr lang="fi-FI" sz="2000" dirty="0"/>
              <a:t> via </a:t>
            </a:r>
            <a:r>
              <a:rPr lang="fi-FI" sz="2000" dirty="0" err="1"/>
              <a:t>hotellets</a:t>
            </a:r>
            <a:r>
              <a:rPr lang="fi-FI" sz="2000" dirty="0"/>
              <a:t> </a:t>
            </a:r>
            <a:r>
              <a:rPr lang="fi-FI" sz="2000" dirty="0" err="1"/>
              <a:t>webbplats</a:t>
            </a:r>
            <a:r>
              <a:rPr lang="fi-FI" sz="2000" dirty="0"/>
              <a:t> </a:t>
            </a:r>
            <a:r>
              <a:rPr lang="fi-FI" sz="2000" dirty="0" err="1"/>
              <a:t>eller</a:t>
            </a:r>
            <a:r>
              <a:rPr lang="fi-FI" sz="2000" dirty="0"/>
              <a:t> per </a:t>
            </a:r>
            <a:r>
              <a:rPr lang="fi-FI" sz="2000" dirty="0" err="1"/>
              <a:t>telefon</a:t>
            </a:r>
            <a:r>
              <a:rPr lang="fi-FI" sz="2000" dirty="0"/>
              <a:t>. </a:t>
            </a:r>
            <a:endParaRPr lang="fi-FI" sz="2000" dirty="0" smtClean="0"/>
          </a:p>
          <a:p>
            <a:pPr marL="0" indent="0" defTabSz="360000">
              <a:buFont typeface="Times" charset="0"/>
              <a:buNone/>
              <a:defRPr/>
            </a:pPr>
            <a:endParaRPr lang="fi-FI" sz="1000" dirty="0"/>
          </a:p>
          <a:p>
            <a:pPr marL="0" indent="0" defTabSz="360000">
              <a:buFont typeface="Times" charset="0"/>
              <a:buNone/>
              <a:defRPr/>
            </a:pPr>
            <a:r>
              <a:rPr lang="fi-FI" sz="2000" dirty="0" smtClean="0"/>
              <a:t>Via </a:t>
            </a:r>
            <a:r>
              <a:rPr lang="fi-FI" sz="2000" dirty="0" err="1"/>
              <a:t>webben</a:t>
            </a:r>
            <a:r>
              <a:rPr lang="fi-FI" sz="2000" dirty="0"/>
              <a:t> </a:t>
            </a:r>
            <a:r>
              <a:rPr lang="fi-FI" sz="2000" dirty="0" err="1"/>
              <a:t>går</a:t>
            </a:r>
            <a:r>
              <a:rPr lang="fi-FI" sz="2000" dirty="0"/>
              <a:t> </a:t>
            </a:r>
            <a:r>
              <a:rPr lang="fi-FI" sz="2000" dirty="0" err="1"/>
              <a:t>det</a:t>
            </a:r>
            <a:r>
              <a:rPr lang="fi-FI" sz="2000" dirty="0"/>
              <a:t> </a:t>
            </a:r>
            <a:r>
              <a:rPr lang="fi-FI" sz="2000" dirty="0" err="1"/>
              <a:t>att</a:t>
            </a:r>
            <a:r>
              <a:rPr lang="fi-FI" sz="2000" dirty="0"/>
              <a:t> </a:t>
            </a:r>
            <a:r>
              <a:rPr lang="fi-FI" sz="2000" dirty="0" err="1"/>
              <a:t>reservera</a:t>
            </a:r>
            <a:r>
              <a:rPr lang="fi-FI" sz="2000" dirty="0"/>
              <a:t> </a:t>
            </a:r>
            <a:r>
              <a:rPr lang="fi-FI" sz="2000" dirty="0" err="1"/>
              <a:t>högst</a:t>
            </a:r>
            <a:r>
              <a:rPr lang="fi-FI" sz="2000" dirty="0"/>
              <a:t> 4 </a:t>
            </a:r>
            <a:r>
              <a:rPr lang="fi-FI" sz="2000" dirty="0" err="1"/>
              <a:t>rum</a:t>
            </a:r>
            <a:r>
              <a:rPr lang="fi-FI" sz="2000" dirty="0"/>
              <a:t> </a:t>
            </a:r>
            <a:r>
              <a:rPr lang="fi-FI" sz="2000" dirty="0" err="1"/>
              <a:t>på</a:t>
            </a:r>
            <a:r>
              <a:rPr lang="fi-FI" sz="2000" dirty="0"/>
              <a:t> en </a:t>
            </a:r>
            <a:r>
              <a:rPr lang="fi-FI" sz="2000" dirty="0" err="1"/>
              <a:t>gång</a:t>
            </a:r>
            <a:r>
              <a:rPr lang="fi-FI" sz="2000" dirty="0"/>
              <a:t>. </a:t>
            </a:r>
            <a:r>
              <a:rPr lang="fi-FI" sz="2000" dirty="0" err="1"/>
              <a:t>Vid</a:t>
            </a:r>
            <a:r>
              <a:rPr lang="fi-FI" sz="2000" dirty="0"/>
              <a:t> </a:t>
            </a:r>
            <a:r>
              <a:rPr lang="fi-FI" sz="2000" dirty="0" err="1"/>
              <a:t>behov</a:t>
            </a:r>
            <a:r>
              <a:rPr lang="fi-FI" sz="2000" dirty="0"/>
              <a:t> </a:t>
            </a:r>
            <a:r>
              <a:rPr lang="fi-FI" sz="2000" dirty="0" err="1"/>
              <a:t>kan</a:t>
            </a:r>
            <a:r>
              <a:rPr lang="fi-FI" sz="2000" dirty="0"/>
              <a:t> </a:t>
            </a:r>
            <a:r>
              <a:rPr lang="fi-FI" sz="2000" dirty="0" err="1"/>
              <a:t>ni</a:t>
            </a:r>
            <a:r>
              <a:rPr lang="fi-FI" sz="2000" dirty="0"/>
              <a:t> </a:t>
            </a:r>
            <a:r>
              <a:rPr lang="fi-FI" sz="2000" dirty="0" err="1"/>
              <a:t>reservera</a:t>
            </a:r>
            <a:r>
              <a:rPr lang="fi-FI" sz="2000" dirty="0"/>
              <a:t> </a:t>
            </a:r>
            <a:r>
              <a:rPr lang="fi-FI" sz="2000" dirty="0" err="1"/>
              <a:t>flera</a:t>
            </a:r>
            <a:r>
              <a:rPr lang="fi-FI" sz="2000" dirty="0"/>
              <a:t> </a:t>
            </a:r>
            <a:r>
              <a:rPr lang="fi-FI" sz="2000" dirty="0" err="1"/>
              <a:t>rum</a:t>
            </a:r>
            <a:r>
              <a:rPr lang="fi-FI" sz="2000" dirty="0"/>
              <a:t> </a:t>
            </a:r>
            <a:r>
              <a:rPr lang="fi-FI" sz="2000" dirty="0" err="1"/>
              <a:t>genom</a:t>
            </a:r>
            <a:r>
              <a:rPr lang="fi-FI" sz="2000" dirty="0"/>
              <a:t> </a:t>
            </a:r>
            <a:r>
              <a:rPr lang="fi-FI" sz="2000" dirty="0" err="1"/>
              <a:t>att</a:t>
            </a:r>
            <a:r>
              <a:rPr lang="fi-FI" sz="2000" dirty="0"/>
              <a:t> </a:t>
            </a:r>
            <a:r>
              <a:rPr lang="fi-FI" sz="2000" dirty="0" err="1"/>
              <a:t>ringa</a:t>
            </a:r>
            <a:r>
              <a:rPr lang="fi-FI" sz="2000" dirty="0"/>
              <a:t> </a:t>
            </a:r>
            <a:r>
              <a:rPr lang="fi-FI" sz="2000" dirty="0" err="1"/>
              <a:t>till</a:t>
            </a:r>
            <a:r>
              <a:rPr lang="fi-FI" sz="2000" dirty="0"/>
              <a:t> </a:t>
            </a:r>
            <a:r>
              <a:rPr lang="fi-FI" sz="2000" dirty="0" err="1"/>
              <a:t>hotellets</a:t>
            </a:r>
            <a:r>
              <a:rPr lang="fi-FI" sz="2000" dirty="0"/>
              <a:t> </a:t>
            </a:r>
            <a:r>
              <a:rPr lang="fi-FI" sz="2000" dirty="0" err="1"/>
              <a:t>försäljningsservice</a:t>
            </a:r>
            <a:r>
              <a:rPr lang="fi-FI" sz="2000" dirty="0"/>
              <a:t>.</a:t>
            </a:r>
          </a:p>
          <a:p>
            <a:pPr marL="0" indent="0" defTabSz="360000">
              <a:buFont typeface="Times" charset="0"/>
              <a:buNone/>
              <a:defRPr/>
            </a:pPr>
            <a:r>
              <a:rPr lang="fi-FI" sz="1000" dirty="0"/>
              <a:t> </a:t>
            </a:r>
          </a:p>
          <a:p>
            <a:pPr marL="0" indent="0" defTabSz="360000">
              <a:buFont typeface="Times" charset="0"/>
              <a:buNone/>
              <a:defRPr/>
            </a:pPr>
            <a:r>
              <a:rPr lang="fi-FI" sz="2000" dirty="0" err="1"/>
              <a:t>Avtal</a:t>
            </a:r>
            <a:r>
              <a:rPr lang="fi-FI" sz="2000" dirty="0"/>
              <a:t> </a:t>
            </a:r>
            <a:r>
              <a:rPr lang="fi-FI" sz="2000" dirty="0" err="1"/>
              <a:t>om</a:t>
            </a:r>
            <a:r>
              <a:rPr lang="fi-FI" sz="2000" dirty="0"/>
              <a:t> </a:t>
            </a:r>
            <a:r>
              <a:rPr lang="fi-FI" sz="2000" dirty="0" err="1"/>
              <a:t>hotellrummens</a:t>
            </a:r>
            <a:r>
              <a:rPr lang="fi-FI" sz="2000" dirty="0"/>
              <a:t> </a:t>
            </a:r>
            <a:r>
              <a:rPr lang="fi-FI" sz="2000" dirty="0" err="1"/>
              <a:t>fakturering</a:t>
            </a:r>
            <a:r>
              <a:rPr lang="fi-FI" sz="2000" dirty="0"/>
              <a:t> </a:t>
            </a:r>
            <a:r>
              <a:rPr lang="fi-FI" sz="2000" dirty="0" err="1"/>
              <a:t>görs</a:t>
            </a:r>
            <a:r>
              <a:rPr lang="fi-FI" sz="2000" dirty="0"/>
              <a:t> </a:t>
            </a:r>
            <a:r>
              <a:rPr lang="fi-FI" sz="2000" dirty="0" err="1"/>
              <a:t>med</a:t>
            </a:r>
            <a:r>
              <a:rPr lang="fi-FI" sz="2000" dirty="0"/>
              <a:t> </a:t>
            </a:r>
            <a:r>
              <a:rPr lang="fi-FI" sz="2000" dirty="0" err="1"/>
              <a:t>hotellet</a:t>
            </a:r>
            <a:r>
              <a:rPr lang="fi-FI" sz="2000" dirty="0"/>
              <a:t> i </a:t>
            </a:r>
            <a:r>
              <a:rPr lang="fi-FI" sz="2000" dirty="0" err="1"/>
              <a:t>samband</a:t>
            </a:r>
            <a:r>
              <a:rPr lang="fi-FI" sz="2000" dirty="0"/>
              <a:t> </a:t>
            </a:r>
            <a:r>
              <a:rPr lang="fi-FI" sz="2000" dirty="0" err="1"/>
              <a:t>med</a:t>
            </a:r>
            <a:r>
              <a:rPr lang="fi-FI" sz="2000" dirty="0"/>
              <a:t> </a:t>
            </a:r>
            <a:r>
              <a:rPr lang="fi-FI" sz="2000" dirty="0" err="1"/>
              <a:t>bokningen</a:t>
            </a:r>
            <a:r>
              <a:rPr lang="fi-FI" sz="2000" dirty="0"/>
              <a:t>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Deltagaravgift </a:t>
            </a:r>
            <a:endParaRPr lang="en-US" alt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066925"/>
            <a:ext cx="9680575" cy="4216400"/>
          </a:xfrm>
        </p:spPr>
        <p:txBody>
          <a:bodyPr wrap="square"/>
          <a:lstStyle/>
          <a:p>
            <a:pPr marL="0" indent="0">
              <a:buFont typeface="Times" charset="0"/>
              <a:buNone/>
              <a:defRPr/>
            </a:pPr>
            <a:r>
              <a:rPr lang="en-GB" sz="2000" dirty="0" err="1"/>
              <a:t>Avdelningsstyrelserna</a:t>
            </a:r>
            <a:r>
              <a:rPr lang="en-GB" sz="2000" dirty="0"/>
              <a:t> </a:t>
            </a:r>
            <a:r>
              <a:rPr lang="en-GB" sz="2000" dirty="0" err="1"/>
              <a:t>avgör</a:t>
            </a:r>
            <a:r>
              <a:rPr lang="en-GB" sz="2000" dirty="0"/>
              <a:t> om </a:t>
            </a:r>
            <a:r>
              <a:rPr lang="en-GB" sz="2000" dirty="0" err="1"/>
              <a:t>eventuella</a:t>
            </a:r>
            <a:r>
              <a:rPr lang="en-GB" sz="2000" dirty="0"/>
              <a:t> </a:t>
            </a:r>
            <a:r>
              <a:rPr lang="en-GB" sz="2000" dirty="0" err="1"/>
              <a:t>ersättningar</a:t>
            </a:r>
            <a:r>
              <a:rPr lang="en-GB" sz="2000" dirty="0"/>
              <a:t> </a:t>
            </a:r>
            <a:r>
              <a:rPr lang="en-GB" sz="2000" dirty="0" err="1"/>
              <a:t>för</a:t>
            </a:r>
            <a:r>
              <a:rPr lang="en-GB" sz="2000" dirty="0"/>
              <a:t> </a:t>
            </a:r>
            <a:r>
              <a:rPr lang="en-GB" sz="2000" dirty="0" err="1"/>
              <a:t>inkvartering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andra</a:t>
            </a:r>
            <a:r>
              <a:rPr lang="en-GB" sz="2000" dirty="0"/>
              <a:t> </a:t>
            </a:r>
            <a:r>
              <a:rPr lang="en-GB" sz="2000" dirty="0" err="1"/>
              <a:t>kostnader</a:t>
            </a:r>
            <a:r>
              <a:rPr lang="en-GB" sz="2000" dirty="0"/>
              <a:t> till </a:t>
            </a:r>
            <a:r>
              <a:rPr lang="en-GB" sz="2000" dirty="0" err="1"/>
              <a:t>sina</a:t>
            </a:r>
            <a:r>
              <a:rPr lang="en-GB" sz="2000" dirty="0"/>
              <a:t> </a:t>
            </a:r>
            <a:r>
              <a:rPr lang="en-GB" sz="2000" dirty="0" err="1"/>
              <a:t>röstberättigade</a:t>
            </a:r>
            <a:r>
              <a:rPr lang="en-GB" sz="2000" dirty="0"/>
              <a:t> </a:t>
            </a:r>
            <a:r>
              <a:rPr lang="en-GB" sz="2000" dirty="0" err="1"/>
              <a:t>representanter</a:t>
            </a:r>
            <a:r>
              <a:rPr lang="en-GB" sz="2000" dirty="0"/>
              <a:t>. </a:t>
            </a:r>
            <a:endParaRPr lang="en-GB" sz="2000" dirty="0" smtClean="0"/>
          </a:p>
          <a:p>
            <a:pPr marL="0" indent="0">
              <a:buFont typeface="Times" charset="0"/>
              <a:buNone/>
              <a:defRPr/>
            </a:pPr>
            <a:endParaRPr lang="fi-FI" sz="1000" dirty="0" smtClean="0"/>
          </a:p>
          <a:p>
            <a:pPr marL="0" indent="0">
              <a:buFont typeface="Times" charset="0"/>
              <a:buNone/>
              <a:defRPr/>
            </a:pPr>
            <a:r>
              <a:rPr lang="fi-FI" sz="2000" b="1" dirty="0" err="1" smtClean="0"/>
              <a:t>Priser</a:t>
            </a:r>
            <a:r>
              <a:rPr lang="fi-FI" sz="2000" b="1" dirty="0" smtClean="0"/>
              <a:t>:</a:t>
            </a:r>
            <a:endParaRPr lang="en-GB" sz="2000" b="1" dirty="0"/>
          </a:p>
          <a:p>
            <a:pPr>
              <a:defRPr/>
            </a:pPr>
            <a:r>
              <a:rPr lang="en-GB" sz="2000" dirty="0" err="1"/>
              <a:t>Komplett</a:t>
            </a:r>
            <a:r>
              <a:rPr lang="en-GB" sz="2000" dirty="0"/>
              <a:t> </a:t>
            </a:r>
            <a:r>
              <a:rPr lang="en-GB" sz="2000" dirty="0" err="1"/>
              <a:t>konferenspaket</a:t>
            </a:r>
            <a:r>
              <a:rPr lang="en-GB" sz="2000" dirty="0"/>
              <a:t> </a:t>
            </a:r>
            <a:r>
              <a:rPr lang="en-GB" sz="2000" dirty="0" smtClean="0"/>
              <a:t>90 € (</a:t>
            </a:r>
            <a:r>
              <a:rPr lang="en-GB" sz="2000" dirty="0" err="1" smtClean="0"/>
              <a:t>mötestjänster</a:t>
            </a:r>
            <a:r>
              <a:rPr lang="en-GB" sz="2000" dirty="0"/>
              <a:t>, lunch, </a:t>
            </a:r>
            <a:r>
              <a:rPr lang="en-GB" sz="2000" dirty="0" err="1"/>
              <a:t>kaffe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kvällsfest</a:t>
            </a:r>
            <a:r>
              <a:rPr lang="en-GB" sz="2000" dirty="0" smtClean="0"/>
              <a:t>)</a:t>
            </a:r>
          </a:p>
          <a:p>
            <a:pPr marL="0" indent="0">
              <a:buFont typeface="Times" charset="0"/>
              <a:buNone/>
              <a:defRPr/>
            </a:pPr>
            <a:r>
              <a:rPr lang="fi-FI" sz="1000" dirty="0" smtClean="0"/>
              <a:t> </a:t>
            </a:r>
            <a:endParaRPr lang="en-GB" sz="1000" dirty="0" smtClean="0"/>
          </a:p>
          <a:p>
            <a:pPr>
              <a:defRPr/>
            </a:pPr>
            <a:r>
              <a:rPr lang="en-GB" sz="2000" dirty="0" err="1"/>
              <a:t>Mötespaket</a:t>
            </a:r>
            <a:r>
              <a:rPr lang="en-GB" sz="2000" dirty="0"/>
              <a:t> </a:t>
            </a:r>
            <a:r>
              <a:rPr lang="en-GB" sz="2000" dirty="0" err="1"/>
              <a:t>exklusive</a:t>
            </a:r>
            <a:r>
              <a:rPr lang="en-GB" sz="2000" dirty="0"/>
              <a:t> </a:t>
            </a:r>
            <a:r>
              <a:rPr lang="en-GB" sz="2000" dirty="0" err="1"/>
              <a:t>kvällsfest</a:t>
            </a:r>
            <a:r>
              <a:rPr lang="en-GB" sz="2000" dirty="0"/>
              <a:t> </a:t>
            </a:r>
            <a:r>
              <a:rPr lang="en-GB" sz="2000" dirty="0" smtClean="0"/>
              <a:t>40€ (</a:t>
            </a:r>
            <a:r>
              <a:rPr lang="en-GB" sz="2000" dirty="0" err="1" smtClean="0"/>
              <a:t>mötestjänster</a:t>
            </a:r>
            <a:r>
              <a:rPr lang="en-GB" sz="2000" dirty="0"/>
              <a:t>, lunch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kaffe</a:t>
            </a:r>
            <a:r>
              <a:rPr lang="en-GB" sz="2000" dirty="0" smtClean="0"/>
              <a:t>)</a:t>
            </a:r>
          </a:p>
          <a:p>
            <a:pPr marL="0" indent="0">
              <a:buFont typeface="Times" charset="0"/>
              <a:buNone/>
              <a:defRPr/>
            </a:pPr>
            <a:r>
              <a:rPr lang="fi-FI" sz="1000" dirty="0" smtClean="0"/>
              <a:t> </a:t>
            </a:r>
            <a:endParaRPr lang="en-GB" sz="1000" dirty="0" smtClean="0"/>
          </a:p>
          <a:p>
            <a:pPr>
              <a:defRPr/>
            </a:pPr>
            <a:r>
              <a:rPr lang="en-GB" sz="2000" dirty="0" err="1"/>
              <a:t>Endast</a:t>
            </a:r>
            <a:r>
              <a:rPr lang="en-GB" sz="2000" dirty="0"/>
              <a:t> </a:t>
            </a:r>
            <a:r>
              <a:rPr lang="en-GB" sz="2000" dirty="0" err="1"/>
              <a:t>kvällsfest</a:t>
            </a:r>
            <a:r>
              <a:rPr lang="en-GB" sz="2000" dirty="0"/>
              <a:t> </a:t>
            </a:r>
            <a:r>
              <a:rPr lang="en-GB" sz="2000" dirty="0" smtClean="0"/>
              <a:t>50€ (med </a:t>
            </a:r>
            <a:r>
              <a:rPr lang="en-GB" sz="2000" dirty="0"/>
              <a:t>program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middag</a:t>
            </a:r>
            <a:r>
              <a:rPr lang="en-GB" sz="2000" dirty="0"/>
              <a:t> </a:t>
            </a:r>
            <a:r>
              <a:rPr lang="fi-FI" sz="2000" dirty="0" smtClean="0"/>
              <a:t>)</a:t>
            </a:r>
            <a:endParaRPr lang="en-GB" sz="2000" dirty="0"/>
          </a:p>
          <a:p>
            <a:pPr marL="0" indent="0">
              <a:buFont typeface="Times" charset="0"/>
              <a:buNone/>
              <a:defRPr/>
            </a:pPr>
            <a:r>
              <a:rPr lang="fi-FI" sz="1000" dirty="0"/>
              <a:t> </a:t>
            </a:r>
            <a:endParaRPr lang="en-GB" sz="1000" dirty="0"/>
          </a:p>
          <a:p>
            <a:pPr marL="0" indent="0">
              <a:buFont typeface="Times" charset="0"/>
              <a:buNone/>
              <a:defRPr/>
            </a:pPr>
            <a:r>
              <a:rPr lang="en-GB" sz="2000" dirty="0" err="1"/>
              <a:t>Deltagaravgifterna</a:t>
            </a:r>
            <a:r>
              <a:rPr lang="en-GB" sz="2000" dirty="0"/>
              <a:t> </a:t>
            </a:r>
            <a:r>
              <a:rPr lang="en-GB" sz="2000" dirty="0" err="1"/>
              <a:t>kan</a:t>
            </a:r>
            <a:r>
              <a:rPr lang="en-GB" sz="2000" dirty="0"/>
              <a:t> </a:t>
            </a:r>
            <a:r>
              <a:rPr lang="en-GB" sz="2000" dirty="0" err="1"/>
              <a:t>betalas</a:t>
            </a:r>
            <a:r>
              <a:rPr lang="en-GB" sz="2000" dirty="0"/>
              <a:t> via </a:t>
            </a:r>
            <a:r>
              <a:rPr lang="en-GB" sz="2000" dirty="0" err="1"/>
              <a:t>nätbanken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samband</a:t>
            </a:r>
            <a:r>
              <a:rPr lang="en-GB" sz="2000" dirty="0"/>
              <a:t> med </a:t>
            </a:r>
            <a:r>
              <a:rPr lang="en-GB" sz="2000" dirty="0" err="1"/>
              <a:t>anmälan</a:t>
            </a:r>
            <a:r>
              <a:rPr lang="en-GB" sz="2000" dirty="0"/>
              <a:t> </a:t>
            </a:r>
            <a:r>
              <a:rPr lang="en-GB" sz="2000" dirty="0" err="1"/>
              <a:t>eller</a:t>
            </a:r>
            <a:r>
              <a:rPr lang="en-GB" sz="2000" dirty="0"/>
              <a:t> med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räkning</a:t>
            </a:r>
            <a:r>
              <a:rPr lang="en-GB" sz="2000" dirty="0"/>
              <a:t> </a:t>
            </a:r>
            <a:r>
              <a:rPr lang="en-GB" sz="2000" dirty="0" err="1"/>
              <a:t>som</a:t>
            </a:r>
            <a:r>
              <a:rPr lang="en-GB" sz="2000" dirty="0"/>
              <a:t> </a:t>
            </a:r>
            <a:r>
              <a:rPr lang="en-GB" sz="2000" dirty="0" err="1"/>
              <a:t>postas</a:t>
            </a:r>
            <a:r>
              <a:rPr lang="en-GB" sz="2000" dirty="0"/>
              <a:t> till den </a:t>
            </a:r>
            <a:r>
              <a:rPr lang="en-GB" sz="2000" dirty="0" err="1"/>
              <a:t>faktureringsadress</a:t>
            </a:r>
            <a:r>
              <a:rPr lang="en-GB" sz="2000" dirty="0"/>
              <a:t> </a:t>
            </a:r>
            <a:r>
              <a:rPr lang="en-GB" sz="2000" dirty="0" err="1"/>
              <a:t>som</a:t>
            </a:r>
            <a:r>
              <a:rPr lang="en-GB" sz="2000" dirty="0"/>
              <a:t> </a:t>
            </a:r>
            <a:r>
              <a:rPr lang="en-GB" sz="2000" dirty="0" err="1"/>
              <a:t>anges</a:t>
            </a:r>
            <a:r>
              <a:rPr lang="en-GB" sz="2000" dirty="0"/>
              <a:t> </a:t>
            </a:r>
            <a:r>
              <a:rPr lang="en-GB" sz="2000" dirty="0" err="1"/>
              <a:t>av</a:t>
            </a:r>
            <a:r>
              <a:rPr lang="en-GB" sz="2000" dirty="0"/>
              <a:t> </a:t>
            </a:r>
            <a:r>
              <a:rPr lang="en-GB" sz="2000" dirty="0" err="1"/>
              <a:t>deltagaren</a:t>
            </a:r>
            <a:r>
              <a:rPr lang="en-GB" sz="2000" dirty="0"/>
              <a:t>.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Välkommen!</a:t>
            </a:r>
            <a:r>
              <a:rPr lang="en-GB" altLang="x-none"/>
              <a:t> </a:t>
            </a:r>
            <a:endParaRPr lang="en-US" altLang="x-none"/>
          </a:p>
        </p:txBody>
      </p:sp>
      <p:pic>
        <p:nvPicPr>
          <p:cNvPr id="45058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 r="-172" b="6679"/>
          <a:stretch>
            <a:fillRect/>
          </a:stretch>
        </p:blipFill>
        <p:spPr>
          <a:xfrm>
            <a:off x="552450" y="1924050"/>
            <a:ext cx="9569450" cy="4745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80588" y="1924050"/>
            <a:ext cx="341312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x-none"/>
              <a:t>Finlandia-huset</a:t>
            </a:r>
            <a:r>
              <a:rPr lang="en-GB" altLang="x-none"/>
              <a:t> </a:t>
            </a:r>
            <a:endParaRPr lang="en-US" altLang="x-none"/>
          </a:p>
        </p:txBody>
      </p:sp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11098" r="249" b="774"/>
          <a:stretch>
            <a:fillRect/>
          </a:stretch>
        </p:blipFill>
        <p:spPr>
          <a:xfrm>
            <a:off x="552450" y="1906588"/>
            <a:ext cx="949007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Det händer på Medborgartorget </a:t>
            </a:r>
            <a:endParaRPr lang="en-US" altLang="x-none"/>
          </a:p>
        </p:txBody>
      </p:sp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r="323" b="19312"/>
          <a:stretch>
            <a:fillRect/>
          </a:stretch>
        </p:blipFill>
        <p:spPr>
          <a:xfrm>
            <a:off x="552450" y="1906588"/>
            <a:ext cx="961707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1238" y="1906588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FF0000"/>
                </a:solidFill>
                <a:latin typeface="Signa OT" charset="0"/>
              </a:rPr>
              <a:t>Kimmo Brandt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x-none"/>
          </a:p>
        </p:txBody>
      </p:sp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5582" r="386" b="7445"/>
          <a:stretch>
            <a:fillRect/>
          </a:stretch>
        </p:blipFill>
        <p:spPr>
          <a:xfrm>
            <a:off x="552450" y="1906588"/>
            <a:ext cx="9617075" cy="474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1238" y="1906588"/>
            <a:ext cx="268287" cy="1701800"/>
          </a:xfrm>
          <a:prstGeom prst="rect">
            <a:avLst/>
          </a:prstGeom>
        </p:spPr>
        <p:txBody>
          <a:bodyPr vert="vert" lIns="72000" tIns="108000" rIns="72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Lauri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Rotko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I Röda Korsets anda </a:t>
            </a:r>
            <a:endParaRPr lang="en-US" altLang="x-none"/>
          </a:p>
        </p:txBody>
      </p:sp>
      <p:pic>
        <p:nvPicPr>
          <p:cNvPr id="19458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 b="23708"/>
          <a:stretch>
            <a:fillRect/>
          </a:stretch>
        </p:blipFill>
        <p:spPr>
          <a:xfrm>
            <a:off x="552450" y="1816100"/>
            <a:ext cx="9474200" cy="4837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85338" y="1816100"/>
            <a:ext cx="341312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Viktiga val och beslut </a:t>
            </a:r>
            <a:endParaRPr lang="fi-FI" altLang="en-US"/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468313" y="1598613"/>
            <a:ext cx="5948362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66700" indent="-266700"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Times New Roman" charset="0"/>
                <a:cs typeface="Times New Roman" charset="0"/>
              </a:rPr>
              <a:t>Val av förtroendevalda inom Finlands Röda Kors för de kommande tre åren (bl.a. styrelse och fullmäktige).</a:t>
            </a:r>
          </a:p>
          <a:p>
            <a:pPr>
              <a:buFont typeface="Arial" charset="0"/>
              <a:buChar char="•"/>
            </a:pPr>
            <a:endParaRPr lang="fi-FI" altLang="x-none" sz="1000">
              <a:latin typeface="Verdana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Times New Roman" charset="0"/>
                <a:cs typeface="Times New Roman" charset="0"/>
              </a:rPr>
              <a:t>Beslut om strategin för åren 2018-2020.</a:t>
            </a:r>
          </a:p>
          <a:p>
            <a:pPr>
              <a:buFont typeface="Arial" charset="0"/>
              <a:buChar char="•"/>
            </a:pPr>
            <a:endParaRPr lang="fi-FI" altLang="x-none" sz="1000">
              <a:latin typeface="Verdana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Times New Roman" charset="0"/>
                <a:cs typeface="Times New Roman" charset="0"/>
              </a:rPr>
              <a:t>Beslut om Finlands Röda Kors stadgereform.</a:t>
            </a:r>
          </a:p>
        </p:txBody>
      </p:sp>
      <p:sp>
        <p:nvSpPr>
          <p:cNvPr id="2" name="Suorakulmio 1"/>
          <p:cNvSpPr/>
          <p:nvPr/>
        </p:nvSpPr>
        <p:spPr>
          <a:xfrm>
            <a:off x="468313" y="4468813"/>
            <a:ext cx="5948362" cy="2139950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anchor="ctr"/>
          <a:lstStyle>
            <a:lvl1pPr marL="266700" indent="-266700"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Verdana" charset="0"/>
                <a:cs typeface="Verdana" charset="0"/>
              </a:rPr>
              <a:t>Varje avdelning har en röstberättigad representant per 200 medlemmar.</a:t>
            </a:r>
          </a:p>
          <a:p>
            <a:endParaRPr lang="fi-FI" altLang="x-none" sz="1000">
              <a:latin typeface="Verdana" charset="0"/>
              <a:ea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Verdana" charset="0"/>
                <a:cs typeface="Verdana" charset="0"/>
              </a:rPr>
              <a:t>Varje distrikt har en röstberättigad representant.</a:t>
            </a:r>
          </a:p>
          <a:p>
            <a:endParaRPr lang="fi-FI" altLang="x-none" sz="1000">
              <a:latin typeface="Verdana" charset="0"/>
              <a:ea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lang="fi-FI" altLang="x-none" sz="2000">
                <a:latin typeface="Verdana" charset="0"/>
                <a:ea typeface="Verdana" charset="0"/>
                <a:cs typeface="Verdana" charset="0"/>
              </a:rPr>
              <a:t>Varje medlem har rätt att närvara. 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140"/>
          <a:stretch>
            <a:fillRect/>
          </a:stretch>
        </p:blipFill>
        <p:spPr bwMode="auto">
          <a:xfrm>
            <a:off x="6704013" y="1598613"/>
            <a:ext cx="34893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52025" y="1598613"/>
            <a:ext cx="341313" cy="1701800"/>
          </a:xfrm>
          <a:prstGeom prst="rect">
            <a:avLst/>
          </a:prstGeom>
        </p:spPr>
        <p:txBody>
          <a:bodyPr vert="vert" lIns="108000" tIns="108000" rIns="108000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Signa OT" charset="0"/>
              </a:rPr>
              <a:t>Otto-Ville </a:t>
            </a:r>
            <a:r>
              <a:rPr lang="en-US" sz="800" dirty="0" err="1">
                <a:solidFill>
                  <a:schemeClr val="bg1"/>
                </a:solidFill>
                <a:latin typeface="Signa OT" charset="0"/>
              </a:rPr>
              <a:t>Väätäinen</a:t>
            </a:r>
            <a:endParaRPr lang="en-US" sz="800" dirty="0">
              <a:solidFill>
                <a:schemeClr val="bg1"/>
              </a:solidFill>
              <a:latin typeface="Signa OT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x-none"/>
              <a:t>Mot stämman </a:t>
            </a:r>
            <a:endParaRPr lang="fi-FI" altLang="en-US"/>
          </a:p>
        </p:txBody>
      </p:sp>
      <p:sp>
        <p:nvSpPr>
          <p:cNvPr id="6148" name="Sisällön paikkamerkki 2"/>
          <p:cNvSpPr>
            <a:spLocks noGrp="1"/>
          </p:cNvSpPr>
          <p:nvPr>
            <p:ph idx="1"/>
          </p:nvPr>
        </p:nvSpPr>
        <p:spPr>
          <a:xfrm>
            <a:off x="1044575" y="1800225"/>
            <a:ext cx="7993063" cy="4524375"/>
          </a:xfrm>
        </p:spPr>
        <p:txBody>
          <a:bodyPr anchor="t"/>
          <a:lstStyle/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/>
              <a:t>2016	November </a:t>
            </a:r>
            <a:br>
              <a:rPr lang="fi-FI" sz="1200" b="1" dirty="0" smtClean="0"/>
            </a:br>
            <a:r>
              <a:rPr lang="fi-FI" sz="1200" b="1" dirty="0" smtClean="0"/>
              <a:t>		</a:t>
            </a:r>
            <a:r>
              <a:rPr lang="fi-FI" sz="1200" dirty="0" err="1"/>
              <a:t>Styrelsens</a:t>
            </a:r>
            <a:r>
              <a:rPr lang="fi-FI" sz="1200" dirty="0"/>
              <a:t> </a:t>
            </a:r>
            <a:r>
              <a:rPr lang="fi-FI" sz="1200" dirty="0" err="1"/>
              <a:t>officiella</a:t>
            </a:r>
            <a:r>
              <a:rPr lang="fi-FI" sz="1200" dirty="0"/>
              <a:t> </a:t>
            </a:r>
            <a:r>
              <a:rPr lang="fi-FI" sz="1200" dirty="0" err="1"/>
              <a:t>meddelande</a:t>
            </a:r>
            <a:r>
              <a:rPr lang="fi-FI" sz="1200" dirty="0"/>
              <a:t> </a:t>
            </a:r>
            <a:r>
              <a:rPr lang="fi-FI" sz="1200" dirty="0" err="1"/>
              <a:t>om</a:t>
            </a:r>
            <a:r>
              <a:rPr lang="fi-FI" sz="1200" dirty="0"/>
              <a:t> </a:t>
            </a:r>
            <a:r>
              <a:rPr lang="fi-FI" sz="1200" dirty="0" err="1"/>
              <a:t>tid</a:t>
            </a:r>
            <a:r>
              <a:rPr lang="fi-FI" sz="1200" dirty="0"/>
              <a:t> </a:t>
            </a:r>
            <a:r>
              <a:rPr lang="fi-FI" sz="1200" dirty="0" err="1"/>
              <a:t>och</a:t>
            </a:r>
            <a:r>
              <a:rPr lang="fi-FI" sz="1200" dirty="0"/>
              <a:t> </a:t>
            </a:r>
            <a:r>
              <a:rPr lang="fi-FI" sz="1200" dirty="0" err="1"/>
              <a:t>plats</a:t>
            </a:r>
            <a:r>
              <a:rPr lang="fi-FI" sz="1200" dirty="0"/>
              <a:t> för </a:t>
            </a:r>
            <a:r>
              <a:rPr lang="fi-FI" sz="1200" dirty="0" err="1"/>
              <a:t>mötet</a:t>
            </a:r>
            <a:r>
              <a:rPr lang="fi-FI" sz="1200" dirty="0"/>
              <a:t>  (</a:t>
            </a:r>
            <a:r>
              <a:rPr lang="fi-FI" sz="1200" dirty="0" err="1"/>
              <a:t>Här</a:t>
            </a:r>
            <a:r>
              <a:rPr lang="fi-FI" sz="1200" dirty="0"/>
              <a:t> </a:t>
            </a:r>
            <a:r>
              <a:rPr lang="fi-FI" sz="1200" dirty="0" err="1"/>
              <a:t>och</a:t>
            </a:r>
            <a:r>
              <a:rPr lang="fi-FI" sz="1200" dirty="0"/>
              <a:t> </a:t>
            </a:r>
            <a:r>
              <a:rPr lang="fi-FI" sz="1200" dirty="0" err="1"/>
              <a:t>Nu</a:t>
            </a:r>
            <a:r>
              <a:rPr lang="fi-FI" sz="1200" dirty="0"/>
              <a:t>) 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endParaRPr lang="fi-FI" sz="500" b="1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/>
              <a:t>2017	</a:t>
            </a:r>
            <a:r>
              <a:rPr lang="fi-FI" sz="1200" b="1" dirty="0" err="1" smtClean="0"/>
              <a:t>Februari</a:t>
            </a:r>
            <a:r>
              <a:rPr lang="fi-FI" sz="1200" b="1" dirty="0" smtClean="0"/>
              <a:t> </a:t>
            </a:r>
            <a:endParaRPr lang="fi-FI" sz="12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/>
              <a:t>	</a:t>
            </a:r>
            <a:r>
              <a:rPr lang="fi-FI" sz="1200" dirty="0"/>
              <a:t>	</a:t>
            </a:r>
            <a:r>
              <a:rPr lang="fi-FI" sz="1200" dirty="0" err="1"/>
              <a:t>Försändelse</a:t>
            </a:r>
            <a:r>
              <a:rPr lang="fi-FI" sz="1200" dirty="0"/>
              <a:t> </a:t>
            </a:r>
            <a:r>
              <a:rPr lang="fi-FI" sz="1200" dirty="0" err="1"/>
              <a:t>till</a:t>
            </a:r>
            <a:r>
              <a:rPr lang="fi-FI" sz="1200" dirty="0"/>
              <a:t> </a:t>
            </a:r>
            <a:r>
              <a:rPr lang="fi-FI" sz="1200" dirty="0" err="1"/>
              <a:t>avdelningarna</a:t>
            </a:r>
            <a:r>
              <a:rPr lang="fi-FI" sz="1200" dirty="0"/>
              <a:t> (</a:t>
            </a:r>
            <a:r>
              <a:rPr lang="fi-FI" sz="1200" dirty="0" err="1"/>
              <a:t>bl.a</a:t>
            </a:r>
            <a:r>
              <a:rPr lang="fi-FI" sz="1200" dirty="0"/>
              <a:t>. </a:t>
            </a:r>
            <a:r>
              <a:rPr lang="fi-FI" sz="1200" dirty="0" err="1"/>
              <a:t>utkastet</a:t>
            </a:r>
            <a:r>
              <a:rPr lang="fi-FI" sz="1200" dirty="0"/>
              <a:t> </a:t>
            </a:r>
            <a:r>
              <a:rPr lang="fi-FI" sz="1200" dirty="0" err="1"/>
              <a:t>till</a:t>
            </a:r>
            <a:r>
              <a:rPr lang="fi-FI" sz="1200" dirty="0"/>
              <a:t> </a:t>
            </a:r>
            <a:r>
              <a:rPr lang="fi-FI" sz="1200" dirty="0" err="1"/>
              <a:t>verksamhetsstrategin</a:t>
            </a:r>
            <a:r>
              <a:rPr lang="fi-FI" sz="1200" dirty="0"/>
              <a:t>,  </a:t>
            </a:r>
            <a:r>
              <a:rPr lang="fi-FI" sz="1200" dirty="0" smtClean="0"/>
              <a:t/>
            </a:r>
            <a:br>
              <a:rPr lang="fi-FI" sz="1200" dirty="0" smtClean="0"/>
            </a:br>
            <a:r>
              <a:rPr lang="fi-FI" sz="1200" dirty="0" smtClean="0"/>
              <a:t>		</a:t>
            </a:r>
            <a:r>
              <a:rPr lang="fi-FI" sz="1200" dirty="0" err="1" smtClean="0"/>
              <a:t>förslag</a:t>
            </a:r>
            <a:r>
              <a:rPr lang="fi-FI" sz="1200" dirty="0" smtClean="0"/>
              <a:t> </a:t>
            </a:r>
            <a:r>
              <a:rPr lang="fi-FI" sz="1200" dirty="0" err="1"/>
              <a:t>till</a:t>
            </a:r>
            <a:r>
              <a:rPr lang="fi-FI" sz="1200" dirty="0"/>
              <a:t> </a:t>
            </a:r>
            <a:r>
              <a:rPr lang="fi-FI" sz="1200" dirty="0" err="1"/>
              <a:t>stadgereformen</a:t>
            </a:r>
            <a:r>
              <a:rPr lang="fi-FI" sz="1200" dirty="0"/>
              <a:t>, </a:t>
            </a:r>
            <a:r>
              <a:rPr lang="fi-FI" sz="1200" dirty="0" err="1"/>
              <a:t>anmälningsinstruktioner</a:t>
            </a:r>
            <a:r>
              <a:rPr lang="fi-FI" sz="1200" dirty="0"/>
              <a:t>) 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/>
              <a:t>	</a:t>
            </a:r>
            <a:r>
              <a:rPr lang="fi-FI" sz="1200" dirty="0"/>
              <a:t>	</a:t>
            </a:r>
            <a:r>
              <a:rPr lang="fi-FI" sz="1200" dirty="0" err="1"/>
              <a:t>Avdelningarna</a:t>
            </a:r>
            <a:r>
              <a:rPr lang="fi-FI" sz="1200" dirty="0"/>
              <a:t> </a:t>
            </a:r>
            <a:r>
              <a:rPr lang="fi-FI" sz="1200" dirty="0" err="1"/>
              <a:t>och</a:t>
            </a:r>
            <a:r>
              <a:rPr lang="fi-FI" sz="1200" dirty="0"/>
              <a:t> </a:t>
            </a:r>
            <a:r>
              <a:rPr lang="fi-FI" sz="1200" dirty="0" err="1"/>
              <a:t>distrikten</a:t>
            </a:r>
            <a:r>
              <a:rPr lang="fi-FI" sz="1200" dirty="0"/>
              <a:t> </a:t>
            </a:r>
            <a:r>
              <a:rPr lang="fi-FI" sz="1200" dirty="0" err="1"/>
              <a:t>behandlar</a:t>
            </a:r>
            <a:r>
              <a:rPr lang="fi-FI" sz="1200" dirty="0"/>
              <a:t> </a:t>
            </a:r>
            <a:r>
              <a:rPr lang="fi-FI" sz="1200" dirty="0" err="1"/>
              <a:t>utkastet</a:t>
            </a:r>
            <a:r>
              <a:rPr lang="fi-FI" sz="1200" dirty="0"/>
              <a:t> </a:t>
            </a:r>
            <a:r>
              <a:rPr lang="fi-FI" sz="1200" dirty="0" err="1"/>
              <a:t>och</a:t>
            </a:r>
            <a:r>
              <a:rPr lang="fi-FI" sz="1200" dirty="0"/>
              <a:t> </a:t>
            </a:r>
            <a:r>
              <a:rPr lang="fi-FI" sz="1200" dirty="0" err="1"/>
              <a:t>skickar</a:t>
            </a:r>
            <a:r>
              <a:rPr lang="fi-FI" sz="1200" dirty="0"/>
              <a:t> in </a:t>
            </a:r>
            <a:r>
              <a:rPr lang="fi-FI" sz="1200" dirty="0" err="1"/>
              <a:t>sina</a:t>
            </a:r>
            <a:r>
              <a:rPr lang="fi-FI" sz="1200" dirty="0"/>
              <a:t> </a:t>
            </a:r>
            <a:r>
              <a:rPr lang="fi-FI" sz="1200" dirty="0" err="1"/>
              <a:t>förändringsförslag</a:t>
            </a:r>
            <a:r>
              <a:rPr lang="fi-FI" sz="1200" dirty="0"/>
              <a:t>. 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/>
              <a:t>	</a:t>
            </a:r>
            <a:r>
              <a:rPr lang="fi-FI" sz="1200" dirty="0"/>
              <a:t>	</a:t>
            </a:r>
            <a:r>
              <a:rPr lang="fi-FI" sz="1200" dirty="0" err="1"/>
              <a:t>Styrelsen</a:t>
            </a:r>
            <a:r>
              <a:rPr lang="fi-FI" sz="1200" dirty="0"/>
              <a:t> </a:t>
            </a:r>
            <a:r>
              <a:rPr lang="fi-FI" sz="1200" dirty="0" err="1"/>
              <a:t>sammankallar</a:t>
            </a:r>
            <a:r>
              <a:rPr lang="fi-FI" sz="1200" dirty="0"/>
              <a:t> </a:t>
            </a:r>
            <a:r>
              <a:rPr lang="fi-FI" sz="1200" dirty="0" err="1"/>
              <a:t>valnämnden</a:t>
            </a:r>
            <a:r>
              <a:rPr lang="fi-FI" sz="1200" dirty="0"/>
              <a:t> (</a:t>
            </a:r>
            <a:r>
              <a:rPr lang="fi-FI" sz="1200" dirty="0" err="1"/>
              <a:t>senast</a:t>
            </a:r>
            <a:r>
              <a:rPr lang="fi-FI" sz="1200" dirty="0"/>
              <a:t> 28.2)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/>
              <a:t>	</a:t>
            </a:r>
            <a:r>
              <a:rPr lang="fi-FI" sz="1200" dirty="0"/>
              <a:t>	</a:t>
            </a:r>
            <a:r>
              <a:rPr lang="fi-FI" sz="1200" dirty="0" err="1"/>
              <a:t>Kandidatnomineringen</a:t>
            </a:r>
            <a:r>
              <a:rPr lang="fi-FI" sz="1200" dirty="0"/>
              <a:t> </a:t>
            </a:r>
            <a:r>
              <a:rPr lang="fi-FI" sz="1200" dirty="0" err="1"/>
              <a:t>inleds</a:t>
            </a:r>
            <a:r>
              <a:rPr lang="fi-FI" sz="1200" dirty="0"/>
              <a:t> 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/>
              <a:t>	</a:t>
            </a:r>
            <a:r>
              <a:rPr lang="fi-FI" sz="1200" dirty="0"/>
              <a:t>	</a:t>
            </a:r>
            <a:r>
              <a:rPr lang="fi-FI" sz="1200" dirty="0" err="1"/>
              <a:t>Anmälningen</a:t>
            </a:r>
            <a:r>
              <a:rPr lang="fi-FI" sz="1200" dirty="0"/>
              <a:t> </a:t>
            </a:r>
            <a:r>
              <a:rPr lang="fi-FI" sz="1200" dirty="0" err="1"/>
              <a:t>till</a:t>
            </a:r>
            <a:r>
              <a:rPr lang="fi-FI" sz="1200" dirty="0"/>
              <a:t> </a:t>
            </a:r>
            <a:r>
              <a:rPr lang="fi-FI" sz="1200" dirty="0" err="1"/>
              <a:t>stämman</a:t>
            </a:r>
            <a:r>
              <a:rPr lang="fi-FI" sz="1200" dirty="0"/>
              <a:t> </a:t>
            </a:r>
            <a:r>
              <a:rPr lang="fi-FI" sz="1200" dirty="0" err="1"/>
              <a:t>börjar</a:t>
            </a:r>
            <a:r>
              <a:rPr lang="fi-FI" sz="1200" dirty="0"/>
              <a:t> 3.2 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/>
              <a:t>		</a:t>
            </a:r>
            <a:r>
              <a:rPr lang="fi-FI" sz="1200" dirty="0" err="1" smtClean="0"/>
              <a:t>Utbildningsmaterialet</a:t>
            </a:r>
            <a:r>
              <a:rPr lang="fi-FI" sz="1200" dirty="0" smtClean="0"/>
              <a:t> </a:t>
            </a:r>
            <a:r>
              <a:rPr lang="fi-FI" sz="1200" dirty="0" err="1"/>
              <a:t>till</a:t>
            </a:r>
            <a:r>
              <a:rPr lang="fi-FI" sz="1200" dirty="0"/>
              <a:t> </a:t>
            </a:r>
            <a:r>
              <a:rPr lang="fi-FI" sz="1200" dirty="0" err="1"/>
              <a:t>stämmorepresentanterna</a:t>
            </a:r>
            <a:r>
              <a:rPr lang="fi-FI" sz="1200" dirty="0"/>
              <a:t> </a:t>
            </a:r>
            <a:r>
              <a:rPr lang="fi-FI" sz="1200" dirty="0" err="1"/>
              <a:t>blir</a:t>
            </a:r>
            <a:r>
              <a:rPr lang="fi-FI" sz="1200" dirty="0"/>
              <a:t> </a:t>
            </a:r>
            <a:r>
              <a:rPr lang="fi-FI" sz="1200" dirty="0" err="1"/>
              <a:t>färdigt</a:t>
            </a:r>
            <a:endParaRPr lang="fi-FI" sz="1200" dirty="0"/>
          </a:p>
          <a:p>
            <a:pPr marL="625475" indent="0" defTabSz="360000">
              <a:buClrTx/>
              <a:buFont typeface="Times" charset="0"/>
              <a:buNone/>
              <a:defRPr/>
            </a:pPr>
            <a:endParaRPr lang="fi-FI" sz="5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>
                <a:solidFill>
                  <a:srgbClr val="000000"/>
                </a:solidFill>
              </a:rPr>
              <a:t>	</a:t>
            </a:r>
            <a:r>
              <a:rPr lang="fi-FI" sz="1200" b="1" dirty="0" smtClean="0">
                <a:solidFill>
                  <a:srgbClr val="000000"/>
                </a:solidFill>
              </a:rPr>
              <a:t>	Mars </a:t>
            </a:r>
            <a:endParaRPr lang="fi-FI" sz="1200" dirty="0">
              <a:solidFill>
                <a:srgbClr val="000000"/>
              </a:solidFill>
            </a:endParaRP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>
                <a:solidFill>
                  <a:srgbClr val="000000"/>
                </a:solidFill>
              </a:rPr>
              <a:t>		</a:t>
            </a:r>
            <a:r>
              <a:rPr lang="en-GB" sz="1200" dirty="0" err="1"/>
              <a:t>Kommentarstiden</a:t>
            </a:r>
            <a:r>
              <a:rPr lang="en-GB" sz="1200" dirty="0"/>
              <a:t> </a:t>
            </a:r>
            <a:r>
              <a:rPr lang="en-GB" sz="1200" dirty="0" err="1"/>
              <a:t>för</a:t>
            </a:r>
            <a:r>
              <a:rPr lang="en-GB" sz="1200" dirty="0"/>
              <a:t> </a:t>
            </a:r>
            <a:r>
              <a:rPr lang="en-GB" sz="1200" dirty="0" err="1"/>
              <a:t>verksamhetsstrategins</a:t>
            </a:r>
            <a:r>
              <a:rPr lang="en-GB" sz="1200" dirty="0"/>
              <a:t> </a:t>
            </a:r>
            <a:r>
              <a:rPr lang="en-GB" sz="1200" dirty="0" err="1"/>
              <a:t>och</a:t>
            </a:r>
            <a:r>
              <a:rPr lang="en-GB" sz="1200" dirty="0"/>
              <a:t> </a:t>
            </a:r>
            <a:r>
              <a:rPr lang="en-GB" sz="1200" dirty="0" err="1"/>
              <a:t>stadgereformens</a:t>
            </a:r>
            <a:r>
              <a:rPr lang="en-GB" sz="1200" dirty="0"/>
              <a:t> </a:t>
            </a:r>
            <a:r>
              <a:rPr lang="en-GB" sz="1200" dirty="0" err="1"/>
              <a:t>utkast</a:t>
            </a:r>
            <a:r>
              <a:rPr lang="en-GB" sz="1200" dirty="0"/>
              <a:t> </a:t>
            </a:r>
            <a:r>
              <a:rPr lang="en-GB" sz="1200" dirty="0" err="1"/>
              <a:t>slutar</a:t>
            </a:r>
            <a:r>
              <a:rPr lang="en-GB" sz="1200" dirty="0"/>
              <a:t> 31.3.2017 </a:t>
            </a:r>
            <a:endParaRPr lang="en-GB" sz="12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endParaRPr lang="fi-FI" sz="5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>
                <a:solidFill>
                  <a:srgbClr val="000000"/>
                </a:solidFill>
              </a:rPr>
              <a:t>	</a:t>
            </a:r>
            <a:r>
              <a:rPr lang="fi-FI" sz="1200" b="1" dirty="0" smtClean="0">
                <a:solidFill>
                  <a:srgbClr val="000000"/>
                </a:solidFill>
              </a:rPr>
              <a:t>	</a:t>
            </a:r>
            <a:r>
              <a:rPr lang="fi-FI" sz="1200" b="1" dirty="0" err="1" smtClean="0">
                <a:solidFill>
                  <a:srgbClr val="000000"/>
                </a:solidFill>
              </a:rPr>
              <a:t>April</a:t>
            </a:r>
            <a:r>
              <a:rPr lang="fi-FI" sz="1200" b="1" dirty="0" smtClean="0">
                <a:solidFill>
                  <a:srgbClr val="000000"/>
                </a:solidFill>
              </a:rPr>
              <a:t> </a:t>
            </a:r>
            <a:endParaRPr lang="fi-FI" sz="1200" b="1" dirty="0">
              <a:solidFill>
                <a:srgbClr val="000000"/>
              </a:solidFill>
            </a:endParaRP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>
                <a:solidFill>
                  <a:srgbClr val="000000"/>
                </a:solidFill>
              </a:rPr>
              <a:t>		</a:t>
            </a:r>
            <a:r>
              <a:rPr lang="fi-FI" sz="1200" dirty="0" err="1">
                <a:solidFill>
                  <a:srgbClr val="000000"/>
                </a:solidFill>
              </a:rPr>
              <a:t>Sista</a:t>
            </a:r>
            <a:r>
              <a:rPr lang="fi-FI" sz="1200" dirty="0">
                <a:solidFill>
                  <a:srgbClr val="000000"/>
                </a:solidFill>
              </a:rPr>
              <a:t> </a:t>
            </a:r>
            <a:r>
              <a:rPr lang="fi-FI" sz="1200" dirty="0" err="1">
                <a:solidFill>
                  <a:srgbClr val="000000"/>
                </a:solidFill>
              </a:rPr>
              <a:t>dagen</a:t>
            </a:r>
            <a:r>
              <a:rPr lang="fi-FI" sz="1200" dirty="0">
                <a:solidFill>
                  <a:srgbClr val="000000"/>
                </a:solidFill>
              </a:rPr>
              <a:t> </a:t>
            </a:r>
            <a:r>
              <a:rPr lang="fi-FI" sz="1200" dirty="0" err="1">
                <a:solidFill>
                  <a:srgbClr val="000000"/>
                </a:solidFill>
              </a:rPr>
              <a:t>att</a:t>
            </a:r>
            <a:r>
              <a:rPr lang="fi-FI" sz="1200" dirty="0">
                <a:solidFill>
                  <a:srgbClr val="000000"/>
                </a:solidFill>
              </a:rPr>
              <a:t> </a:t>
            </a:r>
            <a:r>
              <a:rPr lang="fi-FI" sz="1200" dirty="0" err="1">
                <a:solidFill>
                  <a:srgbClr val="000000"/>
                </a:solidFill>
              </a:rPr>
              <a:t>lämna</a:t>
            </a:r>
            <a:r>
              <a:rPr lang="fi-FI" sz="1200" dirty="0">
                <a:solidFill>
                  <a:srgbClr val="000000"/>
                </a:solidFill>
              </a:rPr>
              <a:t> in </a:t>
            </a:r>
            <a:r>
              <a:rPr lang="fi-FI" sz="1200" dirty="0" err="1">
                <a:solidFill>
                  <a:srgbClr val="000000"/>
                </a:solidFill>
              </a:rPr>
              <a:t>initiativ</a:t>
            </a:r>
            <a:r>
              <a:rPr lang="fi-FI" sz="1200" dirty="0">
                <a:solidFill>
                  <a:srgbClr val="000000"/>
                </a:solidFill>
              </a:rPr>
              <a:t> </a:t>
            </a:r>
            <a:r>
              <a:rPr lang="fi-FI" sz="1200" dirty="0" err="1">
                <a:solidFill>
                  <a:srgbClr val="000000"/>
                </a:solidFill>
              </a:rPr>
              <a:t>är</a:t>
            </a:r>
            <a:r>
              <a:rPr lang="fi-FI" sz="1200" dirty="0">
                <a:solidFill>
                  <a:srgbClr val="000000"/>
                </a:solidFill>
              </a:rPr>
              <a:t> 13.4.2017 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>
                <a:solidFill>
                  <a:srgbClr val="000000"/>
                </a:solidFill>
              </a:rPr>
              <a:t>		</a:t>
            </a:r>
            <a:r>
              <a:rPr lang="fi-FI" sz="1200" dirty="0" err="1" smtClean="0">
                <a:solidFill>
                  <a:srgbClr val="000000"/>
                </a:solidFill>
              </a:rPr>
              <a:t>Anmälningen</a:t>
            </a:r>
            <a:r>
              <a:rPr lang="fi-FI" sz="1200" dirty="0" smtClean="0">
                <a:solidFill>
                  <a:srgbClr val="000000"/>
                </a:solidFill>
              </a:rPr>
              <a:t> </a:t>
            </a:r>
            <a:r>
              <a:rPr lang="fi-FI" sz="1200" dirty="0" err="1">
                <a:solidFill>
                  <a:srgbClr val="000000"/>
                </a:solidFill>
              </a:rPr>
              <a:t>avslutas</a:t>
            </a:r>
            <a:r>
              <a:rPr lang="fi-FI" sz="1200" dirty="0">
                <a:solidFill>
                  <a:srgbClr val="000000"/>
                </a:solidFill>
              </a:rPr>
              <a:t> 28.4.2017 </a:t>
            </a: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dirty="0" smtClean="0">
                <a:solidFill>
                  <a:srgbClr val="000000"/>
                </a:solidFill>
              </a:rPr>
              <a:t>		</a:t>
            </a:r>
            <a:r>
              <a:rPr lang="fi-FI" sz="1200" dirty="0" err="1" smtClean="0">
                <a:solidFill>
                  <a:srgbClr val="000000"/>
                </a:solidFill>
              </a:rPr>
              <a:t>Kandidatnomineringen</a:t>
            </a:r>
            <a:r>
              <a:rPr lang="fi-FI" sz="1200" dirty="0" smtClean="0">
                <a:solidFill>
                  <a:srgbClr val="000000"/>
                </a:solidFill>
              </a:rPr>
              <a:t> </a:t>
            </a:r>
            <a:r>
              <a:rPr lang="fi-FI" sz="1200" dirty="0" err="1">
                <a:solidFill>
                  <a:srgbClr val="000000"/>
                </a:solidFill>
              </a:rPr>
              <a:t>avslutas</a:t>
            </a:r>
            <a:r>
              <a:rPr lang="fi-FI" sz="1200" dirty="0">
                <a:solidFill>
                  <a:srgbClr val="000000"/>
                </a:solidFill>
              </a:rPr>
              <a:t> 28.4.2017  </a:t>
            </a:r>
          </a:p>
          <a:p>
            <a:pPr marL="625475" indent="0" defTabSz="360000">
              <a:buClrTx/>
              <a:buFont typeface="Times" charset="0"/>
              <a:buNone/>
              <a:defRPr/>
            </a:pPr>
            <a:endParaRPr lang="fi-FI" sz="500" dirty="0" smtClean="0"/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>
                <a:solidFill>
                  <a:srgbClr val="000000"/>
                </a:solidFill>
              </a:rPr>
              <a:t>	</a:t>
            </a:r>
            <a:r>
              <a:rPr lang="fi-FI" sz="1200" b="1" dirty="0" smtClean="0">
                <a:solidFill>
                  <a:srgbClr val="000000"/>
                </a:solidFill>
              </a:rPr>
              <a:t>	Maj </a:t>
            </a:r>
            <a:endParaRPr lang="fi-FI" sz="1200" b="1" dirty="0">
              <a:solidFill>
                <a:srgbClr val="000000"/>
              </a:solidFill>
            </a:endParaRPr>
          </a:p>
          <a:p>
            <a:pPr marL="0" indent="0" defTabSz="360000">
              <a:buClrTx/>
              <a:buFont typeface="Times" charset="0"/>
              <a:buNone/>
              <a:defRPr/>
            </a:pPr>
            <a:r>
              <a:rPr lang="fi-FI" sz="1200" b="1" dirty="0" smtClean="0">
                <a:solidFill>
                  <a:srgbClr val="000000"/>
                </a:solidFill>
              </a:rPr>
              <a:t>		</a:t>
            </a:r>
            <a:r>
              <a:rPr lang="en-GB" sz="1200" dirty="0" err="1"/>
              <a:t>Styrelsens</a:t>
            </a:r>
            <a:r>
              <a:rPr lang="en-GB" sz="1200" dirty="0"/>
              <a:t> </a:t>
            </a:r>
            <a:r>
              <a:rPr lang="en-GB" sz="1200" dirty="0" err="1"/>
              <a:t>skriftliga</a:t>
            </a:r>
            <a:r>
              <a:rPr lang="en-GB" sz="1200" dirty="0"/>
              <a:t> </a:t>
            </a:r>
            <a:r>
              <a:rPr lang="en-GB" sz="1200" dirty="0" err="1"/>
              <a:t>möteskallelse</a:t>
            </a:r>
            <a:r>
              <a:rPr lang="en-GB" sz="1200" dirty="0"/>
              <a:t>, de </a:t>
            </a:r>
            <a:r>
              <a:rPr lang="en-GB" sz="1200" dirty="0" err="1"/>
              <a:t>behandlade</a:t>
            </a:r>
            <a:r>
              <a:rPr lang="en-GB" sz="1200" dirty="0"/>
              <a:t> </a:t>
            </a:r>
            <a:r>
              <a:rPr lang="en-GB" sz="1200" dirty="0" err="1"/>
              <a:t>dokumenten</a:t>
            </a:r>
            <a:r>
              <a:rPr lang="en-GB" sz="1200" dirty="0"/>
              <a:t> </a:t>
            </a:r>
            <a:r>
              <a:rPr lang="en-GB" sz="1200" dirty="0" err="1"/>
              <a:t>och</a:t>
            </a:r>
            <a:r>
              <a:rPr lang="en-GB" sz="1200" dirty="0"/>
              <a:t> </a:t>
            </a:r>
            <a:r>
              <a:rPr lang="en-GB" sz="1200" dirty="0" err="1"/>
              <a:t>valnämndens</a:t>
            </a:r>
            <a:r>
              <a:rPr lang="en-GB" sz="1200" dirty="0"/>
              <a:t>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		proposition </a:t>
            </a:r>
            <a:r>
              <a:rPr lang="en-GB" sz="1200" dirty="0" err="1"/>
              <a:t>postas</a:t>
            </a:r>
            <a:r>
              <a:rPr lang="en-GB" sz="1200" dirty="0"/>
              <a:t> till </a:t>
            </a:r>
            <a:r>
              <a:rPr lang="en-GB" sz="1200" dirty="0" err="1"/>
              <a:t>avdelningarna</a:t>
            </a:r>
            <a:r>
              <a:rPr lang="en-GB" sz="1200" dirty="0"/>
              <a:t> </a:t>
            </a:r>
            <a:r>
              <a:rPr lang="en-GB" sz="1200" dirty="0" err="1"/>
              <a:t>och</a:t>
            </a:r>
            <a:r>
              <a:rPr lang="en-GB" sz="1200" dirty="0"/>
              <a:t> </a:t>
            </a:r>
            <a:r>
              <a:rPr lang="en-GB" sz="1200" dirty="0" err="1"/>
              <a:t>distrikten</a:t>
            </a:r>
            <a:r>
              <a:rPr lang="en-GB" sz="1200" dirty="0"/>
              <a:t> </a:t>
            </a:r>
            <a:r>
              <a:rPr lang="en-GB" sz="1200" dirty="0" err="1"/>
              <a:t>senast</a:t>
            </a:r>
            <a:r>
              <a:rPr lang="en-GB" sz="1200" dirty="0"/>
              <a:t> 12.5.2017 </a:t>
            </a:r>
            <a:endParaRPr lang="fi-FI" sz="1200" dirty="0">
              <a:solidFill>
                <a:srgbClr val="000000"/>
              </a:solidFill>
            </a:endParaRPr>
          </a:p>
        </p:txBody>
      </p:sp>
      <p:sp>
        <p:nvSpPr>
          <p:cNvPr id="22531" name="Alanuoli 3"/>
          <p:cNvSpPr>
            <a:spLocks noChangeArrowheads="1"/>
          </p:cNvSpPr>
          <p:nvPr/>
        </p:nvSpPr>
        <p:spPr bwMode="auto">
          <a:xfrm>
            <a:off x="552450" y="1887538"/>
            <a:ext cx="428625" cy="4437062"/>
          </a:xfrm>
          <a:prstGeom prst="downArrow">
            <a:avLst>
              <a:gd name="adj1" fmla="val 36528"/>
              <a:gd name="adj2" fmla="val 50034"/>
            </a:avLst>
          </a:prstGeom>
          <a:gradFill rotWithShape="1">
            <a:gsLst>
              <a:gs pos="0">
                <a:srgbClr val="C00000"/>
              </a:gs>
              <a:gs pos="13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För information  </a:t>
            </a:r>
            <a:endParaRPr lang="en-US" altLang="x-none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552450" y="2681288"/>
            <a:ext cx="6934200" cy="2590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x-none" i="1"/>
              <a:t>rednet.rodakorset.</a:t>
            </a:r>
            <a:r>
              <a:rPr lang="fi-FI" altLang="x-none" i="1"/>
              <a:t>fi/stamman2017</a:t>
            </a:r>
          </a:p>
          <a:p>
            <a:endParaRPr lang="en-GB" altLang="x-none"/>
          </a:p>
          <a:p>
            <a:r>
              <a:rPr lang="fi-FI" altLang="x-none" i="1"/>
              <a:t>Hjälpens värld</a:t>
            </a:r>
            <a:r>
              <a:rPr lang="fi-FI" altLang="x-none"/>
              <a:t>, alla nummer</a:t>
            </a:r>
          </a:p>
          <a:p>
            <a:endParaRPr lang="en-GB" altLang="x-none"/>
          </a:p>
          <a:p>
            <a:r>
              <a:rPr lang="fi-FI" altLang="x-none" i="1"/>
              <a:t>Här och nu</a:t>
            </a:r>
            <a:r>
              <a:rPr lang="fi-FI" altLang="x-none"/>
              <a:t>, alla nummer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etusrakenne">
  <a:themeElements>
    <a:clrScheme name="Mukautettu 4">
      <a:dk1>
        <a:srgbClr val="000000"/>
      </a:dk1>
      <a:lt1>
        <a:srgbClr val="FFFFFF"/>
      </a:lt1>
      <a:dk2>
        <a:srgbClr val="000000"/>
      </a:dk2>
      <a:lt2>
        <a:srgbClr val="666666"/>
      </a:lt2>
      <a:accent1>
        <a:srgbClr val="CC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E2AAAA"/>
      </a:accent5>
      <a:accent6>
        <a:srgbClr val="E7B900"/>
      </a:accent6>
      <a:hlink>
        <a:srgbClr val="990099"/>
      </a:hlink>
      <a:folHlink>
        <a:srgbClr val="009900"/>
      </a:folHlink>
    </a:clrScheme>
    <a:fontScheme name="Oletusrakenn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88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2861</TotalTime>
  <Words>1108</Words>
  <Application>Microsoft Macintosh PowerPoint</Application>
  <PresentationFormat>Custom</PresentationFormat>
  <Paragraphs>268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Times New Roman</vt:lpstr>
      <vt:lpstr>Arial</vt:lpstr>
      <vt:lpstr>Verdana</vt:lpstr>
      <vt:lpstr>Times</vt:lpstr>
      <vt:lpstr>Calibri</vt:lpstr>
      <vt:lpstr>Signa OT</vt:lpstr>
      <vt:lpstr>Oletusrakenne</vt:lpstr>
      <vt:lpstr>ORDINARIE STÄMMA HELSINGFORS  10.-11.6.2017 </vt:lpstr>
      <vt:lpstr>Ett somrigt Helsingfors </vt:lpstr>
      <vt:lpstr>Finlandia-huset </vt:lpstr>
      <vt:lpstr>Det händer på Medborgartorget </vt:lpstr>
      <vt:lpstr>PowerPoint Presentation</vt:lpstr>
      <vt:lpstr>I Röda Korsets anda </vt:lpstr>
      <vt:lpstr>Viktiga val och beslut </vt:lpstr>
      <vt:lpstr>Mot stämman </vt:lpstr>
      <vt:lpstr>För information  </vt:lpstr>
      <vt:lpstr>På glatt återseende! </vt:lpstr>
      <vt:lpstr>Mötesteknisk assistans till röstberättigade företrädare </vt:lpstr>
      <vt:lpstr>PowerPoint Presentation</vt:lpstr>
      <vt:lpstr>Val av förtroendevalda </vt:lpstr>
      <vt:lpstr>Röstsedlar på stämman </vt:lpstr>
      <vt:lpstr>Så framskrider förberedandet av verksamhetsstrategin 2018–2020 </vt:lpstr>
      <vt:lpstr>Strategi 2018-2020 </vt:lpstr>
      <vt:lpstr>Stadgereform </vt:lpstr>
      <vt:lpstr>Hur fattas besluten på stämman? </vt:lpstr>
      <vt:lpstr>Undantag från principen om enkel majoritet </vt:lpstr>
      <vt:lpstr>Val </vt:lpstr>
      <vt:lpstr>Initiativ </vt:lpstr>
      <vt:lpstr>Klämmar </vt:lpstr>
      <vt:lpstr>Så anmäler du dig vid stämman </vt:lpstr>
      <vt:lpstr>De ungas förfest 9.6.</vt:lpstr>
      <vt:lpstr>Reddie-barnpassning </vt:lpstr>
      <vt:lpstr>Anmälan </vt:lpstr>
      <vt:lpstr>Inkvartering </vt:lpstr>
      <vt:lpstr>Deltagaravgift </vt:lpstr>
      <vt:lpstr>Välkommen! </vt:lpstr>
    </vt:vector>
  </TitlesOfParts>
  <Company>Suomen Punainen Risti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Liisa Åker</dc:creator>
  <cp:lastModifiedBy>Microsoft Office User</cp:lastModifiedBy>
  <cp:revision>240</cp:revision>
  <cp:lastPrinted>2017-01-30T10:59:04Z</cp:lastPrinted>
  <dcterms:created xsi:type="dcterms:W3CDTF">2003-09-22T11:50:51Z</dcterms:created>
  <dcterms:modified xsi:type="dcterms:W3CDTF">2017-02-16T13:02:18Z</dcterms:modified>
</cp:coreProperties>
</file>