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1" r:id="rId2"/>
    <p:sldId id="272" r:id="rId3"/>
    <p:sldId id="273" r:id="rId4"/>
    <p:sldId id="274" r:id="rId5"/>
    <p:sldId id="257" r:id="rId6"/>
    <p:sldId id="262" r:id="rId7"/>
    <p:sldId id="258" r:id="rId8"/>
    <p:sldId id="259" r:id="rId9"/>
    <p:sldId id="275" r:id="rId10"/>
    <p:sldId id="276" r:id="rId11"/>
    <p:sldId id="277" r:id="rId12"/>
    <p:sldId id="278" r:id="rId13"/>
    <p:sldId id="279" r:id="rId14"/>
    <p:sldId id="296" r:id="rId15"/>
    <p:sldId id="297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</p:sldIdLst>
  <p:sldSz cx="10693400" cy="7561263"/>
  <p:notesSz cx="9866313" cy="6735763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5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5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5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5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">
          <p15:clr>
            <a:srgbClr val="A4A3A4"/>
          </p15:clr>
        </p15:guide>
        <p15:guide id="2" orient="horz" pos="336">
          <p15:clr>
            <a:srgbClr val="A4A3A4"/>
          </p15:clr>
        </p15:guide>
        <p15:guide id="3" orient="horz" pos="816">
          <p15:clr>
            <a:srgbClr val="A4A3A4"/>
          </p15:clr>
        </p15:guide>
        <p15:guide id="4" orient="horz" pos="976">
          <p15:clr>
            <a:srgbClr val="A4A3A4"/>
          </p15:clr>
        </p15:guide>
        <p15:guide id="5" orient="horz" pos="677">
          <p15:clr>
            <a:srgbClr val="A4A3A4"/>
          </p15:clr>
        </p15:guide>
        <p15:guide id="6" pos="6611">
          <p15:clr>
            <a:srgbClr val="A4A3A4"/>
          </p15:clr>
        </p15:guide>
        <p15:guide id="7" pos="115">
          <p15:clr>
            <a:srgbClr val="A4A3A4"/>
          </p15:clr>
        </p15:guide>
        <p15:guide id="8" pos="3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17" autoAdjust="0"/>
    <p:restoredTop sz="93675" autoAdjust="0"/>
  </p:normalViewPr>
  <p:slideViewPr>
    <p:cSldViewPr snapToGrid="0" snapToObjects="1">
      <p:cViewPr>
        <p:scale>
          <a:sx n="66" d="100"/>
          <a:sy n="66" d="100"/>
        </p:scale>
        <p:origin x="3456" y="1256"/>
      </p:cViewPr>
      <p:guideLst>
        <p:guide orient="horz" pos="112"/>
        <p:guide orient="horz" pos="336"/>
        <p:guide orient="horz" pos="816"/>
        <p:guide orient="horz" pos="976"/>
        <p:guide orient="horz" pos="677"/>
        <p:guide pos="6611"/>
        <p:guide pos="115"/>
        <p:guide pos="3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6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89588" y="0"/>
            <a:ext cx="4276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99213"/>
            <a:ext cx="4276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89588" y="6399213"/>
            <a:ext cx="4276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A435EF8-F2DB-5443-85AA-ECCBD1F5C92C}" type="slidenum">
              <a:rPr lang="fi-FI" altLang="x-none"/>
              <a:pPr>
                <a:defRPr/>
              </a:pPr>
              <a:t>‹#›</a:t>
            </a:fld>
            <a:endParaRPr lang="fi-FI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138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5588000" y="0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7F0FA0A8-96BA-2245-B137-8E16340DFADF}" type="datetimeFigureOut">
              <a:rPr lang="fi-FI"/>
              <a:pPr>
                <a:defRPr/>
              </a:pPr>
              <a:t>16.2.2017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146425" y="504825"/>
            <a:ext cx="3573463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 smtClean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987425" y="3198813"/>
            <a:ext cx="7893050" cy="30321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 smtClean="0"/>
              <a:t>Muokkaa tekstin perustyylejä napsauttamalla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6397625"/>
            <a:ext cx="4275138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5588000" y="6397625"/>
            <a:ext cx="4276725" cy="336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9077B86-72FF-8442-A01F-FA817E3173F0}" type="slidenum">
              <a:rPr lang="fi-FI" altLang="x-none"/>
              <a:pPr>
                <a:defRPr/>
              </a:pPr>
              <a:t>‹#›</a:t>
            </a:fld>
            <a:endParaRPr lang="fi-FI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x-none"/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512AAC6D-657B-7147-AB03-130B11B15A7D}" type="slidenum">
              <a:rPr lang="fi-FI" altLang="x-none" sz="1200"/>
              <a:pPr/>
              <a:t>1</a:t>
            </a:fld>
            <a:endParaRPr lang="fi-FI" altLang="x-none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 smtClean="0"/>
              <a:t>Luottamushenkilöiden valinnat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 smtClean="0"/>
              <a:t>Ketkä: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Järjestön puheenjohtaja ja kolme varapuheenjohtajaa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Kuusi muuta hallituksen jäsentä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Valtuuston puheenjohtaja, varapuheenjohtaja, jäsenet (23 </a:t>
            </a:r>
            <a:r>
              <a:rPr lang="fi-FI" dirty="0" err="1" smtClean="0"/>
              <a:t>henk</a:t>
            </a:r>
            <a:r>
              <a:rPr lang="fi-FI" dirty="0" smtClean="0"/>
              <a:t>.) ja varajäsenet (23)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Tilintarkastajat (3 varsinaista ja 3 varatilintarkastajaa)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i-FI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i-FI" dirty="0" smtClean="0"/>
              <a:t>Miten: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Osaston ja piirin hallituksen esitykset vaalitoimikunnalle 26.4.2014 mennessä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Vaalitoimikunta = piirien äänivaltaiset edustajat, piirin hallitus valitsee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Vaalitoimikunnan esitys osastoille kokouskutsun mukana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Ehdokkaita voi esittää myös yleiskokouksen aikana.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i-FI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i-FI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i-FI" dirty="0" smtClean="0"/>
              <a:t>Toimintalinjaus 2015-2017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i-FI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i-FI" dirty="0" smtClean="0"/>
              <a:t>Miksi?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Pohja koko järjestön toiminnalle seuraavaksi kolmeksi vuodeksi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i-FI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i-FI" dirty="0" smtClean="0"/>
              <a:t>Mahdollisuus vaikuttaa: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Kommentit luonnokseen 31.3.2014 mennessä vastaamalla kyselyyn http://rednet.punainenristi.fi/yleiskokous2014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Yleiskokouksessa äänivaltaiset edustajat käsittelevät esityksiä valiokunnissa ja yleiskeskustelussa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Sisältöön voi vaikuttaa vielä yleiskokouksessakin.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i-FI" dirty="0" smtClean="0"/>
          </a:p>
        </p:txBody>
      </p:sp>
      <p:sp>
        <p:nvSpPr>
          <p:cNvPr id="21507" name="Dian numeron paikkamerkki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2D93615E-0EF7-1041-AD30-941A7A1C61D0}" type="slidenum">
              <a:rPr lang="fi-FI" altLang="fi-FI">
                <a:latin typeface="Times New Roman" charset="0"/>
              </a:rPr>
              <a:pPr>
                <a:spcBef>
                  <a:spcPct val="0"/>
                </a:spcBef>
              </a:pPr>
              <a:t>7</a:t>
            </a:fld>
            <a:endParaRPr lang="fi-FI" altLang="fi-FI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i-FI" altLang="en-US"/>
              <a:t>Alueelliset yleiskokous 2017 kutsufoorumit lokakuussa 2016: </a:t>
            </a:r>
          </a:p>
          <a:p>
            <a:endParaRPr lang="fi-FI" altLang="en-US"/>
          </a:p>
          <a:p>
            <a:r>
              <a:rPr lang="fi-FI" altLang="en-US"/>
              <a:t>8.10 HUP svenska, Åboland, Åland ja Österbotten</a:t>
            </a:r>
          </a:p>
          <a:p>
            <a:r>
              <a:rPr lang="fi-FI" altLang="en-US"/>
              <a:t>15.10 HUP, Varsinais-Suomi ja Häme  </a:t>
            </a:r>
          </a:p>
          <a:p>
            <a:r>
              <a:rPr lang="fi-FI" altLang="en-US"/>
              <a:t>15.10 Lappi ja Oulu </a:t>
            </a:r>
          </a:p>
          <a:p>
            <a:r>
              <a:rPr lang="fi-FI" altLang="en-US"/>
              <a:t>22.10 Länsi-Suomi ja Satakunta  </a:t>
            </a:r>
          </a:p>
          <a:p>
            <a:r>
              <a:rPr lang="fi-FI" altLang="en-US"/>
              <a:t>29.10 Kaakkois-Suomi ja Savo-Karjala </a:t>
            </a:r>
          </a:p>
          <a:p>
            <a:endParaRPr lang="fi-FI" altLang="en-US"/>
          </a:p>
          <a:p>
            <a:r>
              <a:rPr lang="fi-FI" altLang="en-US"/>
              <a:t>Järjestetään kutsuseminaarina, kutsuttavat:</a:t>
            </a:r>
          </a:p>
          <a:p>
            <a:r>
              <a:rPr lang="fi-FI" altLang="en-US"/>
              <a:t>Piirin hallitus </a:t>
            </a:r>
          </a:p>
          <a:p>
            <a:r>
              <a:rPr lang="fi-FI" altLang="en-US"/>
              <a:t>Piirin valiokunnat </a:t>
            </a:r>
          </a:p>
          <a:p>
            <a:r>
              <a:rPr lang="fi-FI" altLang="en-US"/>
              <a:t>Piirin hlöstöä (piiri päättää)</a:t>
            </a:r>
          </a:p>
          <a:p>
            <a:r>
              <a:rPr lang="fi-FI" altLang="en-US"/>
              <a:t>Piirin osastojen puh.johtajat</a:t>
            </a:r>
          </a:p>
          <a:p>
            <a:endParaRPr lang="fi-FI" altLang="en-US"/>
          </a:p>
        </p:txBody>
      </p:sp>
      <p:sp>
        <p:nvSpPr>
          <p:cNvPr id="30723" name="Dian numeron paikkamerkki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363A69B0-FD30-7E4D-B99A-4FF52E36B91A}" type="slidenum">
              <a:rPr lang="fi-FI" altLang="en-US" sz="1200">
                <a:solidFill>
                  <a:srgbClr val="000000"/>
                </a:solidFill>
              </a:rPr>
              <a:pPr/>
              <a:t>15</a:t>
            </a:fld>
            <a:endParaRPr lang="fi-FI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 userDrawn="1"/>
        </p:nvSpPr>
        <p:spPr bwMode="auto">
          <a:xfrm>
            <a:off x="179388" y="1549400"/>
            <a:ext cx="10328275" cy="51069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5" name="Rectangle 30"/>
          <p:cNvSpPr>
            <a:spLocks noChangeArrowheads="1"/>
          </p:cNvSpPr>
          <p:nvPr userDrawn="1"/>
        </p:nvSpPr>
        <p:spPr bwMode="auto">
          <a:xfrm>
            <a:off x="179388" y="6837363"/>
            <a:ext cx="10328275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6" name="Text Box 33"/>
          <p:cNvSpPr txBox="1">
            <a:spLocks noChangeArrowheads="1"/>
          </p:cNvSpPr>
          <p:nvPr userDrawn="1"/>
        </p:nvSpPr>
        <p:spPr bwMode="auto">
          <a:xfrm>
            <a:off x="7150100" y="6991350"/>
            <a:ext cx="300831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866" tIns="47933" rIns="95866" bIns="47933">
            <a:spAutoFit/>
          </a:bodyPr>
          <a:lstStyle>
            <a:lvl1pPr defTabSz="9588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88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88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88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88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fi-FI" altLang="en-US" sz="1100" dirty="0" smtClean="0">
                <a:solidFill>
                  <a:schemeClr val="bg1"/>
                </a:solidFill>
                <a:latin typeface="Verdana" pitchFamily="34" charset="0"/>
              </a:rPr>
              <a:t>rednet.punainenristi.fi/yleiskokous2014</a:t>
            </a:r>
          </a:p>
        </p:txBody>
      </p:sp>
      <p:pic>
        <p:nvPicPr>
          <p:cNvPr id="7" name="Picture 39" descr="PR_pu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50" y="533400"/>
            <a:ext cx="17494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666750" y="6932613"/>
            <a:ext cx="450532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073" tIns="52035" rIns="104073" bIns="52035">
            <a:spAutoFit/>
          </a:bodyPr>
          <a:lstStyle>
            <a:lvl1pPr defTabSz="10414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0414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0414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0414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0414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fi-FI" altLang="en-US" sz="1600" b="1" smtClean="0">
                <a:solidFill>
                  <a:schemeClr val="bg1"/>
                </a:solidFill>
                <a:latin typeface="Verdana" pitchFamily="34" charset="0"/>
              </a:rPr>
              <a:t>YLEISKOKOUS TURUSSA 7.-8.6.2014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5300" y="4321175"/>
            <a:ext cx="9090025" cy="1930400"/>
          </a:xfrm>
          <a:prstGeom prst="rect">
            <a:avLst/>
          </a:prstGeom>
        </p:spPr>
        <p:txBody>
          <a:bodyPr/>
          <a:lstStyle>
            <a:lvl1pPr marL="0" indent="0">
              <a:buFont typeface="Times" charset="0"/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subtitle style</a:t>
            </a:r>
          </a:p>
        </p:txBody>
      </p:sp>
      <p:sp>
        <p:nvSpPr>
          <p:cNvPr id="27677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487363" y="2519363"/>
            <a:ext cx="9090025" cy="1620837"/>
          </a:xfrm>
        </p:spPr>
        <p:txBody>
          <a:bodyPr lIns="91440" tIns="45720" rIns="91440" bIns="45720"/>
          <a:lstStyle>
            <a:lvl1pPr>
              <a:lnSpc>
                <a:spcPts val="5000"/>
              </a:lnSpc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fi-FI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4067624"/>
      </p:ext>
    </p:extLst>
  </p:cSld>
  <p:clrMapOvr>
    <a:masterClrMapping/>
  </p:clrMapOvr>
  <p:transition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552450" y="1906588"/>
            <a:ext cx="9680575" cy="4749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526088" y="6991350"/>
            <a:ext cx="2227262" cy="503238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2498400"/>
      </p:ext>
    </p:extLst>
  </p:cSld>
  <p:clrMapOvr>
    <a:masterClrMapping/>
  </p:clrMapOvr>
  <p:transition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7770813" y="230188"/>
            <a:ext cx="2419350" cy="64262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509588" y="230188"/>
            <a:ext cx="7108825" cy="6426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526088" y="6991350"/>
            <a:ext cx="2227262" cy="503238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952994"/>
      </p:ext>
    </p:extLst>
  </p:cSld>
  <p:clrMapOvr>
    <a:masterClrMapping/>
  </p:clrMapOvr>
  <p:transition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171" y="2012836"/>
            <a:ext cx="9223058" cy="47975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13" y="7008813"/>
            <a:ext cx="2406650" cy="401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42B58-5A62-2A4C-92EE-AD081AC1E2A5}" type="datetimeFigureOut">
              <a:rPr lang="en-US"/>
              <a:pPr>
                <a:defRPr/>
              </a:pPr>
              <a:t>2/16/17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713" y="7008813"/>
            <a:ext cx="3609975" cy="401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738" y="7008813"/>
            <a:ext cx="2406650" cy="401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2A034-E9F8-094F-A247-B2242087E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65528"/>
      </p:ext>
    </p:extLst>
  </p:cSld>
  <p:clrMapOvr>
    <a:masterClrMapping/>
  </p:clrMapOvr>
  <p:transition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174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52450" y="1906588"/>
            <a:ext cx="9680575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i-FI" smtClean="0"/>
              <a:t>Rednet.punainenristi.fi/yleiskokous2014</a:t>
            </a:r>
          </a:p>
        </p:txBody>
      </p:sp>
    </p:spTree>
    <p:extLst>
      <p:ext uri="{BB962C8B-B14F-4D97-AF65-F5344CB8AC3E}">
        <p14:creationId xmlns:p14="http://schemas.microsoft.com/office/powerpoint/2010/main" val="1369333539"/>
      </p:ext>
    </p:extLst>
  </p:cSld>
  <p:clrMapOvr>
    <a:masterClrMapping/>
  </p:clrMapOvr>
  <p:transition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526088" y="6991350"/>
            <a:ext cx="2227262" cy="503238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4761486"/>
      </p:ext>
    </p:extLst>
  </p:cSld>
  <p:clrMapOvr>
    <a:masterClrMapping/>
  </p:clrMapOvr>
  <p:transition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509588" y="1906588"/>
            <a:ext cx="4764087" cy="4749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426075" y="1906588"/>
            <a:ext cx="4764088" cy="4749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526088" y="6991350"/>
            <a:ext cx="2227262" cy="503238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6363508"/>
      </p:ext>
    </p:extLst>
  </p:cSld>
  <p:clrMapOvr>
    <a:masterClrMapping/>
  </p:clrMapOvr>
  <p:transition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526088" y="6991350"/>
            <a:ext cx="2227262" cy="503238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7803029"/>
      </p:ext>
    </p:extLst>
  </p:cSld>
  <p:clrMapOvr>
    <a:masterClrMapping/>
  </p:clrMapOvr>
  <p:transition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4028721"/>
      </p:ext>
    </p:extLst>
  </p:cSld>
  <p:clrMapOvr>
    <a:masterClrMapping/>
  </p:clrMapOvr>
  <p:transition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783923"/>
      </p:ext>
    </p:extLst>
  </p:cSld>
  <p:clrMapOvr>
    <a:masterClrMapping/>
  </p:clrMapOvr>
  <p:transition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526088" y="6991350"/>
            <a:ext cx="2227262" cy="503238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3497026"/>
      </p:ext>
    </p:extLst>
  </p:cSld>
  <p:clrMapOvr>
    <a:masterClrMapping/>
  </p:clrMapOvr>
  <p:transition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526088" y="6991350"/>
            <a:ext cx="2227262" cy="503238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0152667"/>
      </p:ext>
    </p:extLst>
  </p:cSld>
  <p:clrMapOvr>
    <a:masterClrMapping/>
  </p:clrMapOvr>
  <p:transition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179388" y="6837363"/>
            <a:ext cx="10328275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52450" y="230188"/>
            <a:ext cx="7705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en-US"/>
              <a:t>Click to edit Master title style</a:t>
            </a:r>
          </a:p>
        </p:txBody>
      </p:sp>
      <p:sp>
        <p:nvSpPr>
          <p:cNvPr id="1028" name="Text Box 9"/>
          <p:cNvSpPr txBox="1">
            <a:spLocks noChangeArrowheads="1"/>
          </p:cNvSpPr>
          <p:nvPr userDrawn="1"/>
        </p:nvSpPr>
        <p:spPr bwMode="auto">
          <a:xfrm>
            <a:off x="666750" y="6932613"/>
            <a:ext cx="485775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073" tIns="52035" rIns="104073" bIns="52035">
            <a:spAutoFit/>
          </a:bodyPr>
          <a:lstStyle>
            <a:lvl1pPr defTabSz="10414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0414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0414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0414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0414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fi-FI" altLang="en-US" sz="1600" b="1" dirty="0" smtClean="0">
                <a:solidFill>
                  <a:schemeClr val="bg1"/>
                </a:solidFill>
                <a:latin typeface="Verdana" pitchFamily="34" charset="0"/>
              </a:rPr>
              <a:t>YLEISKOKOUS HELSINKI 10.-11.6.2017 </a:t>
            </a:r>
          </a:p>
        </p:txBody>
      </p:sp>
      <p:pic>
        <p:nvPicPr>
          <p:cNvPr id="1029" name="Picture 11" descr="PR_pun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50" y="533400"/>
            <a:ext cx="17494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33"/>
          <p:cNvSpPr txBox="1">
            <a:spLocks noChangeArrowheads="1"/>
          </p:cNvSpPr>
          <p:nvPr userDrawn="1"/>
        </p:nvSpPr>
        <p:spPr bwMode="auto">
          <a:xfrm>
            <a:off x="7669213" y="6991350"/>
            <a:ext cx="2489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866" tIns="47933" rIns="95866" bIns="47933">
            <a:spAutoFit/>
          </a:bodyPr>
          <a:lstStyle>
            <a:lvl1pPr defTabSz="9588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88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88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88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88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fi-FI" altLang="en-US" sz="1100" dirty="0" smtClean="0">
                <a:solidFill>
                  <a:schemeClr val="bg1"/>
                </a:solidFill>
                <a:latin typeface="Verdana" pitchFamily="34" charset="0"/>
              </a:rPr>
              <a:t>Näin vaikutan yleiskokouksessa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67" r:id="rId2"/>
    <p:sldLayoutId id="2147484271" r:id="rId3"/>
    <p:sldLayoutId id="2147484272" r:id="rId4"/>
    <p:sldLayoutId id="2147484273" r:id="rId5"/>
    <p:sldLayoutId id="2147484268" r:id="rId6"/>
    <p:sldLayoutId id="2147484269" r:id="rId7"/>
    <p:sldLayoutId id="2147484274" r:id="rId8"/>
    <p:sldLayoutId id="2147484275" r:id="rId9"/>
    <p:sldLayoutId id="2147484276" r:id="rId10"/>
    <p:sldLayoutId id="2147484277" r:id="rId11"/>
    <p:sldLayoutId id="2147484278" r:id="rId12"/>
  </p:sldLayoutIdLst>
  <p:transition>
    <p:cover dir="r"/>
  </p:transition>
  <p:timing>
    <p:tnLst>
      <p:par>
        <p:cTn id="1" dur="indefinite" restart="never" nodeType="tmRoot"/>
      </p:par>
    </p:tnLst>
  </p:timing>
  <p:txStyles>
    <p:titleStyle>
      <a:lvl1pPr algn="l" defTabSz="10414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defTabSz="10414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2pPr>
      <a:lvl3pPr algn="l" defTabSz="10414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3pPr>
      <a:lvl4pPr algn="l" defTabSz="10414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4pPr>
      <a:lvl5pPr algn="l" defTabSz="10414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5pPr>
      <a:lvl6pPr marL="457200" algn="l" defTabSz="10414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6pPr>
      <a:lvl7pPr marL="914400" algn="l" defTabSz="10414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7pPr>
      <a:lvl8pPr marL="1371600" algn="l" defTabSz="10414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8pPr>
      <a:lvl9pPr marL="1828800" algn="l" defTabSz="10414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9pPr>
    </p:titleStyle>
    <p:bodyStyle>
      <a:lvl1pPr marL="388938" indent="-388938" algn="l" defTabSz="10414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47725" indent="-328613" algn="l" defTabSz="10414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2400">
          <a:solidFill>
            <a:schemeClr val="tx1"/>
          </a:solidFill>
          <a:latin typeface="+mn-lt"/>
        </a:defRPr>
      </a:lvl2pPr>
      <a:lvl3pPr marL="1301750" indent="-260350" algn="l" defTabSz="10414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2000">
          <a:solidFill>
            <a:schemeClr val="tx1"/>
          </a:solidFill>
          <a:latin typeface="+mn-lt"/>
        </a:defRPr>
      </a:lvl3pPr>
      <a:lvl4pPr marL="1820863" indent="-260350" algn="l" defTabSz="10414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1600">
          <a:solidFill>
            <a:schemeClr val="tx1"/>
          </a:solidFill>
          <a:latin typeface="+mn-lt"/>
        </a:defRPr>
      </a:lvl4pPr>
      <a:lvl5pPr marL="2343150" indent="-260350" algn="l" defTabSz="10414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1200">
          <a:solidFill>
            <a:schemeClr val="tx1"/>
          </a:solidFill>
          <a:latin typeface="+mn-lt"/>
        </a:defRPr>
      </a:lvl5pPr>
      <a:lvl6pPr marL="2800350" indent="-260350" algn="l" defTabSz="1041400" rtl="0" fontAlgn="base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1200">
          <a:solidFill>
            <a:schemeClr val="tx1"/>
          </a:solidFill>
          <a:latin typeface="+mn-lt"/>
        </a:defRPr>
      </a:lvl6pPr>
      <a:lvl7pPr marL="3257550" indent="-260350" algn="l" defTabSz="1041400" rtl="0" fontAlgn="base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1200">
          <a:solidFill>
            <a:schemeClr val="tx1"/>
          </a:solidFill>
          <a:latin typeface="+mn-lt"/>
        </a:defRPr>
      </a:lvl7pPr>
      <a:lvl8pPr marL="3714750" indent="-260350" algn="l" defTabSz="1041400" rtl="0" fontAlgn="base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1200">
          <a:solidFill>
            <a:schemeClr val="tx1"/>
          </a:solidFill>
          <a:latin typeface="+mn-lt"/>
        </a:defRPr>
      </a:lvl8pPr>
      <a:lvl9pPr marL="4171950" indent="-260350" algn="l" defTabSz="1041400" rtl="0" fontAlgn="base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ednet.punainenristi.fi/yleiskokous2017" TargetMode="External"/><Relationship Id="rId3" Type="http://schemas.openxmlformats.org/officeDocument/2006/relationships/hyperlink" Target="mailto:eeva.holopainen@punainenristi.fi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J-wVmtoxQto" TargetMode="Externa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ednet.punainenristi.fi/yleiskokous2017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" t="3156" r="401" b="28285"/>
          <a:stretch>
            <a:fillRect/>
          </a:stretch>
        </p:blipFill>
        <p:spPr bwMode="auto">
          <a:xfrm>
            <a:off x="165100" y="1874838"/>
            <a:ext cx="10336213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Suorakulmio 4"/>
          <p:cNvSpPr>
            <a:spLocks noChangeArrowheads="1"/>
          </p:cNvSpPr>
          <p:nvPr/>
        </p:nvSpPr>
        <p:spPr bwMode="auto">
          <a:xfrm rot="5400000">
            <a:off x="9284494" y="2872582"/>
            <a:ext cx="21304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5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fi-FI" altLang="en-US" sz="900">
                <a:solidFill>
                  <a:schemeClr val="bg1"/>
                </a:solidFill>
                <a:latin typeface="Verdana" charset="0"/>
              </a:rPr>
              <a:t>Otto-Ville Väätäinen</a:t>
            </a:r>
          </a:p>
        </p:txBody>
      </p:sp>
      <p:sp>
        <p:nvSpPr>
          <p:cNvPr id="1331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x-none"/>
              <a:t>YLEISKOKOUS HELSINKI </a:t>
            </a:r>
            <a:br>
              <a:rPr lang="fi-FI" altLang="x-none"/>
            </a:br>
            <a:r>
              <a:rPr lang="fi-FI" altLang="x-none"/>
              <a:t>10.-11.6.2017</a:t>
            </a:r>
            <a:r>
              <a:rPr lang="en-GB" altLang="x-none"/>
              <a:t> </a:t>
            </a:r>
            <a:endParaRPr lang="en-US" altLang="x-none"/>
          </a:p>
        </p:txBody>
      </p:sp>
      <p:sp>
        <p:nvSpPr>
          <p:cNvPr id="5" name="Title 5"/>
          <p:cNvSpPr txBox="1">
            <a:spLocks/>
          </p:cNvSpPr>
          <p:nvPr/>
        </p:nvSpPr>
        <p:spPr bwMode="auto">
          <a:xfrm>
            <a:off x="552450" y="1874838"/>
            <a:ext cx="77057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 defTabSz="10414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414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defTabSz="10414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defTabSz="10414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defTabSz="10414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defTabSz="10414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defTabSz="10414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defTabSz="10414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defTabSz="10414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fi-FI" altLang="x-none" sz="2400" kern="0" dirty="0" smtClean="0">
                <a:solidFill>
                  <a:schemeClr val="bg1"/>
                </a:solidFill>
              </a:rPr>
              <a:t>Näin vaikutan yleiskokouksessa</a:t>
            </a:r>
            <a:endParaRPr lang="en-US" altLang="x-none" sz="2400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Iloisin näkemisiin!</a:t>
            </a:r>
          </a:p>
        </p:txBody>
      </p:sp>
      <p:pic>
        <p:nvPicPr>
          <p:cNvPr id="2457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6" b="8923"/>
          <a:stretch>
            <a:fillRect/>
          </a:stretch>
        </p:blipFill>
        <p:spPr>
          <a:xfrm>
            <a:off x="569913" y="1876425"/>
            <a:ext cx="9553575" cy="4745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99638" y="1876425"/>
            <a:ext cx="341312" cy="1701800"/>
          </a:xfrm>
          <a:prstGeom prst="rect">
            <a:avLst/>
          </a:prstGeom>
          <a:effectLst/>
        </p:spPr>
        <p:txBody>
          <a:bodyPr vert="vert" lIns="108000" tIns="108000" rIns="108000" anchor="ctr">
            <a:spAutoFit/>
          </a:bodyPr>
          <a:lstStyle/>
          <a:p>
            <a:pPr>
              <a:defRPr/>
            </a:pPr>
            <a:r>
              <a:rPr lang="en-US" sz="800" dirty="0">
                <a:ln w="3175">
                  <a:noFill/>
                </a:ln>
                <a:solidFill>
                  <a:srgbClr val="FF0000"/>
                </a:solidFill>
                <a:latin typeface="Signa OT" charset="0"/>
              </a:rPr>
              <a:t>Otto-Ville </a:t>
            </a:r>
            <a:r>
              <a:rPr lang="en-US" sz="800" dirty="0" err="1">
                <a:ln w="3175">
                  <a:noFill/>
                </a:ln>
                <a:solidFill>
                  <a:srgbClr val="FF0000"/>
                </a:solidFill>
                <a:latin typeface="Signa OT" charset="0"/>
              </a:rPr>
              <a:t>Väätäinen</a:t>
            </a:r>
            <a:endParaRPr lang="en-US" sz="800" dirty="0">
              <a:ln w="3175">
                <a:noFill/>
              </a:ln>
              <a:solidFill>
                <a:srgbClr val="FF0000"/>
              </a:solidFill>
              <a:latin typeface="Signa OT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x-none"/>
              <a:t>Kokousteknillistä apua </a:t>
            </a:r>
            <a:br>
              <a:rPr lang="fi-FI" altLang="x-none"/>
            </a:br>
            <a:r>
              <a:rPr lang="fi-FI" altLang="x-none"/>
              <a:t>äänivaltaisille edustajille</a:t>
            </a:r>
            <a:r>
              <a:rPr lang="en-GB" altLang="x-none"/>
              <a:t> </a:t>
            </a:r>
            <a:endParaRPr lang="en-US" altLang="x-none"/>
          </a:p>
        </p:txBody>
      </p:sp>
      <p:pic>
        <p:nvPicPr>
          <p:cNvPr id="25602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" t="12637" b="14188"/>
          <a:stretch>
            <a:fillRect/>
          </a:stretch>
        </p:blipFill>
        <p:spPr>
          <a:xfrm>
            <a:off x="552450" y="1970088"/>
            <a:ext cx="9585325" cy="4683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98050" y="1970088"/>
            <a:ext cx="339725" cy="1701800"/>
          </a:xfrm>
          <a:prstGeom prst="rect">
            <a:avLst/>
          </a:prstGeom>
        </p:spPr>
        <p:txBody>
          <a:bodyPr vert="vert" lIns="108000" tIns="108000" rIns="108000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rgbClr val="FF0000"/>
                </a:solidFill>
                <a:latin typeface="Signa OT" charset="0"/>
              </a:rPr>
              <a:t>Otto-Ville </a:t>
            </a:r>
            <a:r>
              <a:rPr lang="en-US" sz="800" dirty="0" err="1">
                <a:solidFill>
                  <a:srgbClr val="FF0000"/>
                </a:solidFill>
                <a:latin typeface="Signa OT" charset="0"/>
              </a:rPr>
              <a:t>Väätäinen</a:t>
            </a:r>
            <a:endParaRPr lang="en-US" sz="800" dirty="0">
              <a:solidFill>
                <a:srgbClr val="FF0000"/>
              </a:solidFill>
              <a:latin typeface="Signa OT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3" y="803275"/>
            <a:ext cx="9431337" cy="5757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x-none"/>
              <a:t>Luottamushenkilöiden valinnat</a:t>
            </a:r>
            <a:r>
              <a:rPr lang="en-GB" altLang="x-none"/>
              <a:t> </a:t>
            </a:r>
            <a:endParaRPr lang="en-US" altLang="x-none"/>
          </a:p>
        </p:txBody>
      </p:sp>
      <p:sp>
        <p:nvSpPr>
          <p:cNvPr id="27650" name="Content Placeholder 2"/>
          <p:cNvSpPr>
            <a:spLocks noGrp="1"/>
          </p:cNvSpPr>
          <p:nvPr>
            <p:ph sz="half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Times" charset="0"/>
              <a:buNone/>
            </a:pPr>
            <a:r>
              <a:rPr lang="fi-FI" altLang="x-none" sz="2000" b="1"/>
              <a:t>Ketkä:</a:t>
            </a:r>
            <a:endParaRPr lang="en-GB" altLang="x-none" sz="2000" b="1"/>
          </a:p>
          <a:p>
            <a:pPr marL="0" indent="0">
              <a:buFont typeface="Times" charset="0"/>
              <a:buNone/>
            </a:pPr>
            <a:r>
              <a:rPr lang="fi-FI" altLang="x-none" sz="2000"/>
              <a:t>Järjestön puheenjohtaja ja kolme varapuheenjohtajaa</a:t>
            </a:r>
          </a:p>
          <a:p>
            <a:pPr marL="0" indent="0">
              <a:buFont typeface="Times" charset="0"/>
              <a:buNone/>
            </a:pP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Kuusi muuta hallituksen jäsentä</a:t>
            </a:r>
          </a:p>
          <a:p>
            <a:pPr marL="0" indent="0">
              <a:buFont typeface="Times" charset="0"/>
              <a:buNone/>
            </a:pP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Valtuuston puheenjohtaja, varapuheenjohtaja, jäsenet </a:t>
            </a:r>
            <a:br>
              <a:rPr lang="fi-FI" altLang="x-none" sz="2000"/>
            </a:br>
            <a:r>
              <a:rPr lang="fi-FI" altLang="x-none" sz="2000"/>
              <a:t>(23 henk.) ja varajäsenet (23)</a:t>
            </a:r>
          </a:p>
          <a:p>
            <a:pPr marL="0" indent="0">
              <a:buFont typeface="Times" charset="0"/>
              <a:buNone/>
            </a:pP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Tilintarkastajat (3 varsinaista </a:t>
            </a:r>
            <a:br>
              <a:rPr lang="fi-FI" altLang="x-none" sz="2000"/>
            </a:br>
            <a:r>
              <a:rPr lang="fi-FI" altLang="x-none" sz="2000"/>
              <a:t>ja 3 varatilintarkastajaa)</a:t>
            </a:r>
            <a:endParaRPr lang="en-GB" altLang="x-none" sz="2000"/>
          </a:p>
        </p:txBody>
      </p:sp>
      <p:sp>
        <p:nvSpPr>
          <p:cNvPr id="27651" name="Content Placeholder 3"/>
          <p:cNvSpPr>
            <a:spLocks noGrp="1"/>
          </p:cNvSpPr>
          <p:nvPr>
            <p:ph sz="half" idx="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Times" charset="0"/>
              <a:buNone/>
            </a:pPr>
            <a:r>
              <a:rPr lang="fi-FI" altLang="x-none" sz="2000" b="1"/>
              <a:t>Miten:</a:t>
            </a:r>
            <a:endParaRPr lang="en-GB" altLang="x-none" sz="2000" b="1"/>
          </a:p>
          <a:p>
            <a:pPr marL="0" indent="0">
              <a:buFont typeface="Times" charset="0"/>
              <a:buNone/>
            </a:pPr>
            <a:r>
              <a:rPr lang="fi-FI" altLang="x-none" sz="2000"/>
              <a:t>Osaston ja piirin hallituksen esitykset vaalitoimikunnalle 28.4.2017 mennessä</a:t>
            </a:r>
          </a:p>
          <a:p>
            <a:pPr marL="0" indent="0">
              <a:buFont typeface="Times" charset="0"/>
              <a:buNone/>
            </a:pP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Vaalitoimikunta = </a:t>
            </a:r>
            <a:br>
              <a:rPr lang="fi-FI" altLang="x-none" sz="2000"/>
            </a:br>
            <a:r>
              <a:rPr lang="fi-FI" altLang="x-none" sz="2000"/>
              <a:t>piirien äänivaltaiset edustajat, piirin hallitus valitsee</a:t>
            </a:r>
          </a:p>
          <a:p>
            <a:pPr marL="0" indent="0">
              <a:buFont typeface="Times" charset="0"/>
              <a:buNone/>
            </a:pP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Vaalitoimikunnan esitys osastoille kokouskutsun mukana</a:t>
            </a:r>
          </a:p>
          <a:p>
            <a:pPr marL="0" indent="0">
              <a:buFont typeface="Times" charset="0"/>
              <a:buNone/>
            </a:pP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Ehdokkaita voi esittää myös yleiskokouksen aikana</a:t>
            </a:r>
            <a:endParaRPr lang="en-GB" altLang="x-none" sz="2000"/>
          </a:p>
          <a:p>
            <a:pPr marL="0" indent="0">
              <a:buFont typeface="Times" charset="0"/>
              <a:buNone/>
            </a:pPr>
            <a:endParaRPr lang="en-US" altLang="x-none" sz="200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en-US"/>
              <a:t>Yleiskokouksen äänestysliput</a:t>
            </a:r>
          </a:p>
        </p:txBody>
      </p:sp>
      <p:pic>
        <p:nvPicPr>
          <p:cNvPr id="5" name="Kuva 4" descr="Hallituksen jäsenten vaalilipp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4"/>
          <a:stretch>
            <a:fillRect/>
          </a:stretch>
        </p:blipFill>
        <p:spPr bwMode="auto">
          <a:xfrm>
            <a:off x="2338388" y="1935163"/>
            <a:ext cx="1387475" cy="196532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uva 5" descr="Järjestön puheenjohtajan vaalilipp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11"/>
          <a:stretch>
            <a:fillRect/>
          </a:stretch>
        </p:blipFill>
        <p:spPr bwMode="auto">
          <a:xfrm>
            <a:off x="4459288" y="1930400"/>
            <a:ext cx="1384300" cy="197008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uva 6" descr="Järjestön Varapuheenjohtajan vaalilippu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14"/>
          <a:stretch>
            <a:fillRect/>
          </a:stretch>
        </p:blipFill>
        <p:spPr bwMode="auto">
          <a:xfrm>
            <a:off x="6627813" y="1930400"/>
            <a:ext cx="1382712" cy="196373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uva 7" descr="Tilintark ja vara vaalilippu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4"/>
          <a:stretch>
            <a:fillRect/>
          </a:stretch>
        </p:blipFill>
        <p:spPr bwMode="auto">
          <a:xfrm>
            <a:off x="7553325" y="4156075"/>
            <a:ext cx="1366838" cy="19431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uva 8" descr="Valtuuston Puheenjohtajan vaalilippu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07"/>
          <a:stretch>
            <a:fillRect/>
          </a:stretch>
        </p:blipFill>
        <p:spPr bwMode="auto">
          <a:xfrm>
            <a:off x="3865563" y="4141788"/>
            <a:ext cx="1377950" cy="19637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uva 9" descr="Valtuuston vaali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6"/>
          <a:stretch>
            <a:fillRect/>
          </a:stretch>
        </p:blipFill>
        <p:spPr bwMode="auto">
          <a:xfrm>
            <a:off x="1989138" y="4156075"/>
            <a:ext cx="1400175" cy="19716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uva 10" descr="Valtuuston VaraPuheenjohtajan vaalilippu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54"/>
          <a:stretch>
            <a:fillRect/>
          </a:stretch>
        </p:blipFill>
        <p:spPr bwMode="auto">
          <a:xfrm>
            <a:off x="5721350" y="4135438"/>
            <a:ext cx="1395413" cy="197008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Ellipsi 37"/>
          <p:cNvSpPr/>
          <p:nvPr/>
        </p:nvSpPr>
        <p:spPr bwMode="auto">
          <a:xfrm>
            <a:off x="4294074" y="2474270"/>
            <a:ext cx="814542" cy="1063742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vert="vert270" lIns="108000" tIns="39996" rIns="79200" bIns="39996" anchor="ctr"/>
          <a:lstStyle/>
          <a:p>
            <a:pPr indent="-251972" algn="ctr"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228" dirty="0">
                <a:solidFill>
                  <a:srgbClr val="FFFFFF"/>
                </a:solidFill>
                <a:latin typeface="Verdana"/>
              </a:rPr>
              <a:t>Luonnos</a:t>
            </a:r>
          </a:p>
        </p:txBody>
      </p:sp>
      <p:sp>
        <p:nvSpPr>
          <p:cNvPr id="9" name="Viisikulmio 8"/>
          <p:cNvSpPr/>
          <p:nvPr/>
        </p:nvSpPr>
        <p:spPr bwMode="auto">
          <a:xfrm>
            <a:off x="7620353" y="2558817"/>
            <a:ext cx="1705239" cy="1107349"/>
          </a:xfrm>
          <a:prstGeom prst="homePlat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lIns="576000" tIns="39996" rIns="36000" bIns="39996" anchor="ctr"/>
          <a:lstStyle/>
          <a:p>
            <a:pPr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  YleiskokousHelsingissä </a:t>
            </a:r>
            <a:r>
              <a:rPr lang="fi-FI" sz="1000" spc="-50" dirty="0">
                <a:solidFill>
                  <a:srgbClr val="FFFFFF"/>
                </a:solidFill>
                <a:latin typeface="Verdana"/>
              </a:rPr>
              <a:t>10-11.6.2017</a:t>
            </a:r>
          </a:p>
        </p:txBody>
      </p:sp>
      <p:sp>
        <p:nvSpPr>
          <p:cNvPr id="8" name="Viisikulmio 7"/>
          <p:cNvSpPr/>
          <p:nvPr/>
        </p:nvSpPr>
        <p:spPr bwMode="auto">
          <a:xfrm>
            <a:off x="6294055" y="2474270"/>
            <a:ext cx="1831553" cy="1118371"/>
          </a:xfrm>
          <a:prstGeom prst="homePlat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lIns="144000" tIns="39996" rIns="108000" bIns="39996" anchor="ctr"/>
          <a:lstStyle/>
          <a:p>
            <a:pPr marL="473535" indent="-251972"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     Hallituksen lopullinen esitys </a:t>
            </a:r>
            <a:r>
              <a:rPr lang="fi-FI" sz="1053" dirty="0" err="1">
                <a:solidFill>
                  <a:srgbClr val="FFFFFF"/>
                </a:solidFill>
                <a:latin typeface="Verdana"/>
              </a:rPr>
              <a:t>yleis</a:t>
            </a:r>
            <a:r>
              <a:rPr lang="fi-FI" sz="1053" dirty="0">
                <a:solidFill>
                  <a:srgbClr val="FFFFFF"/>
                </a:solidFill>
                <a:latin typeface="Verdana"/>
              </a:rPr>
              <a:t>-kokoukselle</a:t>
            </a:r>
          </a:p>
        </p:txBody>
      </p:sp>
      <p:sp>
        <p:nvSpPr>
          <p:cNvPr id="29700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en-US"/>
              <a:t>Näin toimintalinjauksen 2018-2020 valmistelu etenee </a:t>
            </a:r>
          </a:p>
        </p:txBody>
      </p:sp>
      <p:sp>
        <p:nvSpPr>
          <p:cNvPr id="12" name="Tekstikehys 11"/>
          <p:cNvSpPr txBox="1"/>
          <p:nvPr/>
        </p:nvSpPr>
        <p:spPr>
          <a:xfrm>
            <a:off x="2039938" y="2263775"/>
            <a:ext cx="2192337" cy="233363"/>
          </a:xfrm>
          <a:prstGeom prst="rect">
            <a:avLst/>
          </a:prstGeom>
          <a:noFill/>
        </p:spPr>
        <p:txBody>
          <a:bodyPr lIns="80186" tIns="40093" rIns="80186" bIns="40093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None/>
              <a:defRPr/>
            </a:pPr>
            <a:r>
              <a:rPr lang="fi-FI" sz="1228" dirty="0">
                <a:solidFill>
                  <a:srgbClr val="000000"/>
                </a:solidFill>
                <a:latin typeface="Verdana"/>
              </a:rPr>
              <a:t>Kevät 2016</a:t>
            </a:r>
          </a:p>
        </p:txBody>
      </p:sp>
      <p:sp>
        <p:nvSpPr>
          <p:cNvPr id="13" name="Tekstikehys 12"/>
          <p:cNvSpPr txBox="1"/>
          <p:nvPr/>
        </p:nvSpPr>
        <p:spPr>
          <a:xfrm>
            <a:off x="3136900" y="2274888"/>
            <a:ext cx="2192338" cy="231775"/>
          </a:xfrm>
          <a:prstGeom prst="rect">
            <a:avLst/>
          </a:prstGeom>
          <a:noFill/>
        </p:spPr>
        <p:txBody>
          <a:bodyPr lIns="80186" tIns="40093" rIns="80186" bIns="40093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None/>
              <a:defRPr/>
            </a:pPr>
            <a:r>
              <a:rPr lang="fi-FI" sz="1228" dirty="0">
                <a:solidFill>
                  <a:srgbClr val="000000"/>
                </a:solidFill>
                <a:latin typeface="Verdana"/>
              </a:rPr>
              <a:t>Syksy 2016</a:t>
            </a:r>
          </a:p>
        </p:txBody>
      </p:sp>
      <p:sp>
        <p:nvSpPr>
          <p:cNvPr id="14" name="Tekstikehys 13"/>
          <p:cNvSpPr txBox="1"/>
          <p:nvPr/>
        </p:nvSpPr>
        <p:spPr>
          <a:xfrm>
            <a:off x="7573963" y="2276475"/>
            <a:ext cx="2193925" cy="233363"/>
          </a:xfrm>
          <a:prstGeom prst="rect">
            <a:avLst/>
          </a:prstGeom>
          <a:noFill/>
        </p:spPr>
        <p:txBody>
          <a:bodyPr lIns="80186" tIns="40093" rIns="80186" bIns="40093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None/>
              <a:defRPr/>
            </a:pPr>
            <a:r>
              <a:rPr lang="fi-FI" sz="1228" dirty="0">
                <a:solidFill>
                  <a:srgbClr val="000000"/>
                </a:solidFill>
                <a:latin typeface="Verdana"/>
              </a:rPr>
              <a:t>Kesäkuu 2017</a:t>
            </a:r>
          </a:p>
        </p:txBody>
      </p:sp>
      <p:sp>
        <p:nvSpPr>
          <p:cNvPr id="17" name="Tekstikehys 16"/>
          <p:cNvSpPr txBox="1"/>
          <p:nvPr/>
        </p:nvSpPr>
        <p:spPr>
          <a:xfrm>
            <a:off x="1625600" y="4395788"/>
            <a:ext cx="3143250" cy="1819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None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Analyysien taustalähteet: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 OCAC, DRCE, PMER, CHS arvioinnit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 Sääntötyöpajat (30 kpl)  ja Jäsenyys ja vapaaehtoisuus työryhmän tulokset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Sääntökierros 2  piireissä kesä-heinäkuu 2016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 Mitä mieltä vapaaehtoistehtävistä –kysely helmikuu  2016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 Alueelliset kutsufoorumit 9 kpl loka- marraskuussa 2016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 Tilastot/mittarit, vuosikertomukset, tulos 2011-2016, projektien loppuarvioinnit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 Tutkimukset, barometrit ja julkaisut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None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*</a:t>
            </a:r>
            <a:r>
              <a:rPr lang="fi-FI" sz="877" i="1" dirty="0" err="1">
                <a:solidFill>
                  <a:srgbClr val="000000"/>
                </a:solidFill>
                <a:latin typeface="Verdana" pitchFamily="34" charset="0"/>
              </a:rPr>
              <a:t>Em</a:t>
            </a: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 analyysit kootaan erilliseksi  analyysin yhteenveto -asiakirjaksi</a:t>
            </a:r>
          </a:p>
        </p:txBody>
      </p:sp>
      <p:sp>
        <p:nvSpPr>
          <p:cNvPr id="18" name="Tekstikehys 17"/>
          <p:cNvSpPr txBox="1"/>
          <p:nvPr/>
        </p:nvSpPr>
        <p:spPr>
          <a:xfrm>
            <a:off x="1398588" y="2276475"/>
            <a:ext cx="627062" cy="233363"/>
          </a:xfrm>
          <a:prstGeom prst="rect">
            <a:avLst/>
          </a:prstGeom>
          <a:noFill/>
        </p:spPr>
        <p:txBody>
          <a:bodyPr lIns="80186" tIns="40093" rIns="80186" bIns="40093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None/>
              <a:defRPr/>
            </a:pPr>
            <a:r>
              <a:rPr lang="fi-FI" sz="1228" dirty="0">
                <a:solidFill>
                  <a:srgbClr val="000000"/>
                </a:solidFill>
                <a:latin typeface="Verdana"/>
              </a:rPr>
              <a:t>2009</a:t>
            </a:r>
          </a:p>
        </p:txBody>
      </p:sp>
      <p:sp>
        <p:nvSpPr>
          <p:cNvPr id="16" name="Tekstikehys 12"/>
          <p:cNvSpPr txBox="1"/>
          <p:nvPr/>
        </p:nvSpPr>
        <p:spPr>
          <a:xfrm>
            <a:off x="4706938" y="2263775"/>
            <a:ext cx="2192337" cy="233363"/>
          </a:xfrm>
          <a:prstGeom prst="rect">
            <a:avLst/>
          </a:prstGeom>
          <a:noFill/>
        </p:spPr>
        <p:txBody>
          <a:bodyPr lIns="80186" tIns="40093" rIns="80186" bIns="40093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None/>
              <a:defRPr/>
            </a:pPr>
            <a:r>
              <a:rPr lang="fi-FI" sz="1228" dirty="0">
                <a:solidFill>
                  <a:srgbClr val="000000"/>
                </a:solidFill>
                <a:latin typeface="Verdana"/>
              </a:rPr>
              <a:t>Helmi-maaliskuu 2017</a:t>
            </a:r>
          </a:p>
        </p:txBody>
      </p:sp>
      <p:sp>
        <p:nvSpPr>
          <p:cNvPr id="29" name="Tekstikehys 16"/>
          <p:cNvSpPr txBox="1"/>
          <p:nvPr/>
        </p:nvSpPr>
        <p:spPr>
          <a:xfrm>
            <a:off x="5551488" y="4419600"/>
            <a:ext cx="3317875" cy="1901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50374" indent="-150374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Yleiskokoukseen ilmoittautuminen alkaa  helmikuussa 2017</a:t>
            </a:r>
          </a:p>
          <a:p>
            <a:pPr marL="150374" indent="-150374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Virallisten edustajien määrät per osasto määräytyy 31.12.2016</a:t>
            </a:r>
          </a:p>
          <a:p>
            <a:pPr marL="150374" indent="-150374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Piirien sekä osastojen hallitukset käsittelevät toimintalinjauksen ja sääntöuudistuksen luonnoksia ja esittävät omat painopisteensä ja kommenttinsa hallitukselle maaliskuun loppuun mennessä (työjärjestys luku 4, 16§)</a:t>
            </a:r>
          </a:p>
          <a:p>
            <a:pPr marL="150374" indent="-150374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Aloitteita voi jättää huhtikuun puoleenväliin saakka</a:t>
            </a:r>
          </a:p>
          <a:p>
            <a:pPr marL="150374" indent="-150374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Vaalitoimikunta aloittaa työskentelynsä,  ehdokasasettelu päättyy huhtikuun lopussa</a:t>
            </a:r>
          </a:p>
          <a:p>
            <a:pPr marL="150374" indent="-150374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Yleiskokousedustajien infot ja koulutus piireissä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None/>
              <a:defRPr/>
            </a:pPr>
            <a:endParaRPr lang="fi-FI" sz="877" i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None/>
              <a:defRPr/>
            </a:pPr>
            <a:endParaRPr lang="fi-FI" sz="877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4" name="Viisikulmio 33"/>
          <p:cNvSpPr/>
          <p:nvPr/>
        </p:nvSpPr>
        <p:spPr bwMode="auto">
          <a:xfrm>
            <a:off x="5084905" y="2558818"/>
            <a:ext cx="1774896" cy="1118371"/>
          </a:xfrm>
          <a:prstGeom prst="homePlate">
            <a:avLst/>
          </a:prstGeom>
          <a:solidFill>
            <a:srgbClr val="99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lIns="79994" tIns="39996" rIns="79994" bIns="39996" anchor="ctr"/>
          <a:lstStyle/>
          <a:p>
            <a:pPr marL="63138"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Järjestökierros</a:t>
            </a:r>
          </a:p>
          <a:p>
            <a:pPr marL="63138" defTabSz="800461">
              <a:lnSpc>
                <a:spcPct val="80000"/>
              </a:lnSpc>
              <a:buClr>
                <a:srgbClr val="FFCC00"/>
              </a:buClr>
              <a:defRPr/>
            </a:pPr>
            <a:endParaRPr lang="fi-FI" sz="1053" dirty="0">
              <a:solidFill>
                <a:srgbClr val="FFFFFF"/>
              </a:solidFill>
              <a:latin typeface="Verdana"/>
            </a:endParaRPr>
          </a:p>
          <a:p>
            <a:pPr marL="63138"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Osastojen ja piirien kommentit</a:t>
            </a:r>
          </a:p>
          <a:p>
            <a:pPr marL="63138"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  </a:t>
            </a:r>
          </a:p>
          <a:p>
            <a:pPr marL="63138"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>
                <a:solidFill>
                  <a:srgbClr val="FFFFFF"/>
                </a:solidFill>
                <a:latin typeface="Verdana"/>
              </a:rPr>
              <a:t>31.3 mennessä</a:t>
            </a:r>
            <a:endParaRPr lang="fi-FI" sz="1053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5" name="Viisikulmio 34"/>
          <p:cNvSpPr/>
          <p:nvPr/>
        </p:nvSpPr>
        <p:spPr bwMode="auto">
          <a:xfrm>
            <a:off x="2956649" y="2527490"/>
            <a:ext cx="1585581" cy="874199"/>
          </a:xfrm>
          <a:prstGeom prst="homePlate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lIns="144000" tIns="39996" rIns="79200" bIns="39996" anchor="ctr"/>
          <a:lstStyle/>
          <a:p>
            <a:pPr marL="473535"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Analyysit </a:t>
            </a:r>
          </a:p>
          <a:p>
            <a:pPr marL="473535"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Johto-päätökset</a:t>
            </a:r>
          </a:p>
        </p:txBody>
      </p:sp>
      <p:sp>
        <p:nvSpPr>
          <p:cNvPr id="36" name="Viisikulmio 35"/>
          <p:cNvSpPr/>
          <p:nvPr/>
        </p:nvSpPr>
        <p:spPr bwMode="auto">
          <a:xfrm>
            <a:off x="2016876" y="2527489"/>
            <a:ext cx="1488801" cy="1000514"/>
          </a:xfrm>
          <a:prstGeom prst="homePlate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wrap="none" lIns="221025" tIns="39996" rIns="79994" bIns="39996" anchor="ctr"/>
          <a:lstStyle/>
          <a:p>
            <a:pPr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Tiedonkeruu</a:t>
            </a:r>
          </a:p>
          <a:p>
            <a:pPr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Tutkimukset</a:t>
            </a:r>
          </a:p>
          <a:p>
            <a:pPr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Kyselyt</a:t>
            </a:r>
          </a:p>
        </p:txBody>
      </p:sp>
      <p:sp>
        <p:nvSpPr>
          <p:cNvPr id="37" name="Ellipsi 36"/>
          <p:cNvSpPr/>
          <p:nvPr/>
        </p:nvSpPr>
        <p:spPr bwMode="auto">
          <a:xfrm>
            <a:off x="1365166" y="2527489"/>
            <a:ext cx="674638" cy="1000514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vert="vert270" lIns="0" tIns="0" rIns="0" bIns="72000" anchor="ctr"/>
          <a:lstStyle/>
          <a:p>
            <a:pPr indent="-251972"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Liiton </a:t>
            </a:r>
          </a:p>
          <a:p>
            <a:pPr indent="-251972"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Strategia </a:t>
            </a:r>
          </a:p>
          <a:p>
            <a:pPr indent="-251972"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b="1" dirty="0">
                <a:solidFill>
                  <a:srgbClr val="FFFFFF"/>
                </a:solidFill>
                <a:latin typeface="Verdana"/>
              </a:rPr>
              <a:t>2020</a:t>
            </a:r>
          </a:p>
        </p:txBody>
      </p:sp>
      <p:sp>
        <p:nvSpPr>
          <p:cNvPr id="30737" name="Tekstiruutu 3"/>
          <p:cNvSpPr txBox="1">
            <a:spLocks noChangeArrowheads="1"/>
          </p:cNvSpPr>
          <p:nvPr/>
        </p:nvSpPr>
        <p:spPr bwMode="auto">
          <a:xfrm rot="-437839">
            <a:off x="4510088" y="3598863"/>
            <a:ext cx="6667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fi-FI" altLang="en-US" sz="637">
                <a:solidFill>
                  <a:srgbClr val="007A37"/>
                </a:solidFill>
                <a:latin typeface="Verdana" panose="020B0604030504040204" pitchFamily="34" charset="0"/>
              </a:rPr>
              <a:t>18.11 Hallitus</a:t>
            </a:r>
          </a:p>
        </p:txBody>
      </p:sp>
      <p:sp>
        <p:nvSpPr>
          <p:cNvPr id="30738" name="Tekstiruutu 18"/>
          <p:cNvSpPr txBox="1">
            <a:spLocks noChangeArrowheads="1"/>
          </p:cNvSpPr>
          <p:nvPr/>
        </p:nvSpPr>
        <p:spPr bwMode="auto">
          <a:xfrm rot="-767761">
            <a:off x="3082925" y="3463925"/>
            <a:ext cx="6667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fi-FI" altLang="en-US" sz="637">
                <a:solidFill>
                  <a:srgbClr val="002060"/>
                </a:solidFill>
                <a:latin typeface="Verdana" panose="020B0604030504040204" pitchFamily="34" charset="0"/>
              </a:rPr>
              <a:t>20-21.5 Hallitus</a:t>
            </a:r>
          </a:p>
        </p:txBody>
      </p:sp>
      <p:sp>
        <p:nvSpPr>
          <p:cNvPr id="30739" name="Tekstiruutu 19"/>
          <p:cNvSpPr txBox="1">
            <a:spLocks noChangeArrowheads="1"/>
          </p:cNvSpPr>
          <p:nvPr/>
        </p:nvSpPr>
        <p:spPr bwMode="auto">
          <a:xfrm rot="-718280">
            <a:off x="3578225" y="3452813"/>
            <a:ext cx="6667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fi-FI" altLang="en-US" sz="637">
                <a:solidFill>
                  <a:srgbClr val="002060"/>
                </a:solidFill>
                <a:latin typeface="Verdana" panose="020B0604030504040204" pitchFamily="34" charset="0"/>
              </a:rPr>
              <a:t>26-27.8 Hallitus</a:t>
            </a:r>
          </a:p>
        </p:txBody>
      </p:sp>
      <p:sp>
        <p:nvSpPr>
          <p:cNvPr id="30740" name="Tekstiruutu 20"/>
          <p:cNvSpPr txBox="1">
            <a:spLocks noChangeArrowheads="1"/>
          </p:cNvSpPr>
          <p:nvPr/>
        </p:nvSpPr>
        <p:spPr bwMode="auto">
          <a:xfrm rot="-799077">
            <a:off x="4040188" y="3457575"/>
            <a:ext cx="66833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fi-FI" altLang="en-US" sz="637">
                <a:solidFill>
                  <a:srgbClr val="002060"/>
                </a:solidFill>
                <a:latin typeface="Verdana" panose="020B0604030504040204" pitchFamily="34" charset="0"/>
              </a:rPr>
              <a:t>30.9</a:t>
            </a:r>
          </a:p>
          <a:p>
            <a:pPr>
              <a:defRPr/>
            </a:pPr>
            <a:r>
              <a:rPr lang="fi-FI" altLang="en-US" sz="637">
                <a:solidFill>
                  <a:srgbClr val="002060"/>
                </a:solidFill>
                <a:latin typeface="Verdana" panose="020B0604030504040204" pitchFamily="34" charset="0"/>
              </a:rPr>
              <a:t>Hallitus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x-none"/>
              <a:t>Toimintalinjaus 2018-2020</a:t>
            </a:r>
            <a:r>
              <a:rPr lang="en-GB" altLang="x-none"/>
              <a:t> </a:t>
            </a:r>
            <a:endParaRPr lang="en-US" altLang="x-none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468313" y="1955800"/>
            <a:ext cx="9718675" cy="4278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/>
          <a:p>
            <a:pPr marL="0" indent="0">
              <a:buFont typeface="Times" charset="0"/>
              <a:buNone/>
            </a:pPr>
            <a:r>
              <a:rPr lang="fi-FI" altLang="x-none" sz="2000" b="1"/>
              <a:t>Miksi?</a:t>
            </a:r>
            <a:endParaRPr lang="en-GB" altLang="x-none" sz="2000" b="1"/>
          </a:p>
          <a:p>
            <a:pPr marL="0" indent="0">
              <a:buFont typeface="Times" charset="0"/>
              <a:buNone/>
            </a:pPr>
            <a:r>
              <a:rPr lang="fi-FI" altLang="x-none" sz="2000"/>
              <a:t>Pohja koko järjestön toiminnalle seuraavaksi kolmeksi vuodeksi</a:t>
            </a:r>
          </a:p>
          <a:p>
            <a:pPr marL="0" indent="0">
              <a:buFont typeface="Times" charset="0"/>
              <a:buNone/>
            </a:pPr>
            <a:r>
              <a:rPr lang="fi-FI" altLang="x-none" sz="1000"/>
              <a:t> </a:t>
            </a: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 b="1"/>
              <a:t>Mahdollisuus vaikuttaa:</a:t>
            </a:r>
            <a:endParaRPr lang="en-GB" altLang="x-none" sz="2000" b="1"/>
          </a:p>
          <a:p>
            <a:pPr marL="0" indent="0">
              <a:buFont typeface="Times" charset="0"/>
              <a:buNone/>
            </a:pPr>
            <a:r>
              <a:rPr lang="fi-FI" altLang="x-none" sz="2000"/>
              <a:t>Kommentit luonnokseen 31.3.2017 mennessä vastaamalla kyselyyn </a:t>
            </a:r>
            <a:br>
              <a:rPr lang="fi-FI" altLang="x-none" sz="2000"/>
            </a:br>
            <a:r>
              <a:rPr lang="fi-FI" altLang="x-none" sz="2000" i="1">
                <a:hlinkClick r:id="rId2"/>
              </a:rPr>
              <a:t>rednet.punainenristi.fi/yleiskokous2017</a:t>
            </a:r>
            <a:endParaRPr lang="fi-FI" altLang="x-none" sz="2000" i="1"/>
          </a:p>
          <a:p>
            <a:pPr marL="0" indent="0">
              <a:buFont typeface="Times" charset="0"/>
              <a:buNone/>
            </a:pPr>
            <a:endParaRPr lang="en-GB" altLang="x-none" sz="1000"/>
          </a:p>
          <a:p>
            <a:pPr marL="0" indent="0">
              <a:buClr>
                <a:srgbClr val="000000"/>
              </a:buClr>
              <a:buFont typeface="Times" charset="0"/>
              <a:buNone/>
            </a:pPr>
            <a:r>
              <a:rPr lang="fi-FI" altLang="x-none" sz="2000">
                <a:solidFill>
                  <a:srgbClr val="000000"/>
                </a:solidFill>
              </a:rPr>
              <a:t>Toimittamalla huomiot vapaamuotoisesti osoitteeseen </a:t>
            </a:r>
            <a:r>
              <a:rPr lang="fi-FI" altLang="x-none" sz="2000" u="sng">
                <a:solidFill>
                  <a:srgbClr val="000000"/>
                </a:solidFill>
                <a:hlinkClick r:id="rId3"/>
              </a:rPr>
              <a:t>eeva.holopainen@punainenristi.fi</a:t>
            </a:r>
            <a:endParaRPr lang="fi-FI" altLang="x-none" sz="2000">
              <a:solidFill>
                <a:srgbClr val="000000"/>
              </a:solidFill>
            </a:endParaRPr>
          </a:p>
          <a:p>
            <a:pPr marL="0" indent="0">
              <a:buFont typeface="Times" charset="0"/>
              <a:buNone/>
            </a:pP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Yleiskokouksessa äänivaltaiset edustajat käsittelevät toimintalinjausta valiokunnissa ja yleiskeskustelussa</a:t>
            </a:r>
          </a:p>
          <a:p>
            <a:pPr marL="0" indent="0">
              <a:buFont typeface="Times" charset="0"/>
              <a:buNone/>
            </a:pP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Sisältöön voi vaikuttaa vielä yleiskokouksessakin.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x-none"/>
              <a:t>Sääntöuudistus</a:t>
            </a:r>
            <a:r>
              <a:rPr lang="en-GB" altLang="x-none"/>
              <a:t> </a:t>
            </a:r>
            <a:endParaRPr lang="en-US" alt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445" y="1797269"/>
            <a:ext cx="9688511" cy="4808483"/>
          </a:xfrm>
        </p:spPr>
        <p:txBody>
          <a:bodyPr wrap="square" numCol="2" spcCol="252000">
            <a:spAutoFit/>
          </a:bodyPr>
          <a:lstStyle/>
          <a:p>
            <a:pPr marL="0" indent="0">
              <a:buFont typeface="Times" charset="0"/>
              <a:buNone/>
              <a:defRPr/>
            </a:pPr>
            <a:r>
              <a:rPr lang="fi-FI" sz="2000" dirty="0" smtClean="0"/>
              <a:t>Hallitukselta luonnos uusiksi säännöiksi</a:t>
            </a:r>
          </a:p>
          <a:p>
            <a:pPr marL="0" indent="0">
              <a:buFont typeface="Times" charset="0"/>
              <a:buNone/>
              <a:defRPr/>
            </a:pPr>
            <a:endParaRPr lang="en-GB" sz="1000" dirty="0" smtClean="0"/>
          </a:p>
          <a:p>
            <a:pPr marL="0" indent="0">
              <a:buFont typeface="Times" charset="0"/>
              <a:buNone/>
              <a:defRPr/>
            </a:pPr>
            <a:r>
              <a:rPr lang="fi-FI" sz="2000" dirty="0" smtClean="0"/>
              <a:t>Sääntöuudistus on ollut käynnissä muutaman vuoden ajan</a:t>
            </a:r>
          </a:p>
          <a:p>
            <a:pPr marL="0" indent="0">
              <a:buFont typeface="Times" charset="0"/>
              <a:buNone/>
              <a:defRPr/>
            </a:pPr>
            <a:endParaRPr lang="en-GB" sz="1000" dirty="0" smtClean="0"/>
          </a:p>
          <a:p>
            <a:pPr marL="0" indent="0">
              <a:buFont typeface="Times" charset="0"/>
              <a:buNone/>
              <a:defRPr/>
            </a:pPr>
            <a:r>
              <a:rPr lang="fi-FI" sz="2000" dirty="0" smtClean="0"/>
              <a:t>Osastot, jäsenet ja vapaaehtoiset ovat kommentoineet sitä aktiivisesti</a:t>
            </a:r>
          </a:p>
          <a:p>
            <a:pPr defTabSz="720000">
              <a:defRPr/>
            </a:pPr>
            <a:r>
              <a:rPr lang="fi-FI" sz="2000" dirty="0" smtClean="0"/>
              <a:t>Vuoden 2015 työpajoissa </a:t>
            </a:r>
            <a:endParaRPr lang="en-GB" sz="2000" dirty="0" smtClean="0"/>
          </a:p>
          <a:p>
            <a:pPr defTabSz="720000">
              <a:defRPr/>
            </a:pPr>
            <a:r>
              <a:rPr lang="fi-FI" sz="2000" dirty="0" smtClean="0"/>
              <a:t>Vuoden 2016 </a:t>
            </a:r>
            <a:r>
              <a:rPr lang="fi-FI" sz="2000" dirty="0" err="1" smtClean="0"/>
              <a:t>RedNetin</a:t>
            </a:r>
            <a:r>
              <a:rPr lang="fi-FI" sz="2000" dirty="0" smtClean="0"/>
              <a:t> kautta järjestetyssä sääntökyselyssä</a:t>
            </a:r>
          </a:p>
          <a:p>
            <a:pPr marL="0" indent="0">
              <a:buFont typeface="Times" charset="0"/>
              <a:buNone/>
              <a:defRPr/>
            </a:pPr>
            <a:r>
              <a:rPr lang="fi-FI" sz="1000" dirty="0" smtClean="0"/>
              <a:t> </a:t>
            </a:r>
            <a:endParaRPr lang="en-GB" sz="1000" dirty="0" smtClean="0"/>
          </a:p>
          <a:p>
            <a:pPr marL="0" indent="0">
              <a:buFont typeface="Times" charset="0"/>
              <a:buNone/>
              <a:defRPr/>
            </a:pPr>
            <a:r>
              <a:rPr lang="fi-FI" sz="2000" dirty="0" smtClean="0"/>
              <a:t>Yleiskokous hyväksyy uudet säännöt eli tasavallan presidentin asetuksen</a:t>
            </a:r>
          </a:p>
          <a:p>
            <a:pPr marL="0" indent="0">
              <a:buFont typeface="Times" charset="0"/>
              <a:buNone/>
              <a:defRPr/>
            </a:pPr>
            <a:r>
              <a:rPr lang="fi-FI" sz="2000" dirty="0" smtClean="0"/>
              <a:t>Uusissa säännöissä on haluttu paitsi vastata joihinkin kentältä nousseihin tarpeisiin, myös parantaa sääntöjen luettavuutta</a:t>
            </a:r>
            <a:endParaRPr lang="en-GB" sz="2000" dirty="0" smtClean="0"/>
          </a:p>
          <a:p>
            <a:pPr>
              <a:defRPr/>
            </a:pPr>
            <a:endParaRPr lang="en-US" sz="20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313363" y="3017838"/>
            <a:ext cx="4876800" cy="3587750"/>
          </a:xfrm>
        </p:spPr>
        <p:txBody>
          <a:bodyPr lIns="180000" rIns="216000" bIns="108000" anchor="ctr" anchorCtr="0">
            <a:noAutofit/>
          </a:bodyPr>
          <a:lstStyle/>
          <a:p>
            <a:pPr marL="0" indent="0">
              <a:buFont typeface="Times" charset="0"/>
              <a:buNone/>
              <a:defRPr/>
            </a:pPr>
            <a:r>
              <a:rPr lang="fi-FI" sz="1800" b="1" dirty="0" smtClean="0"/>
              <a:t>Mahdollisuus vaikuttaa:</a:t>
            </a:r>
            <a:endParaRPr lang="en-GB" sz="1800" b="1" dirty="0" smtClean="0"/>
          </a:p>
          <a:p>
            <a:pPr marL="0" indent="0">
              <a:buFont typeface="Times" charset="0"/>
              <a:buNone/>
              <a:defRPr/>
            </a:pPr>
            <a:r>
              <a:rPr lang="fi-FI" sz="1800" dirty="0" smtClean="0"/>
              <a:t>Hallituksen esitys järjestökäsittelyyn</a:t>
            </a:r>
          </a:p>
          <a:p>
            <a:pPr marL="0" indent="0">
              <a:buFont typeface="Times" charset="0"/>
              <a:buNone/>
              <a:defRPr/>
            </a:pPr>
            <a:r>
              <a:rPr lang="fi-FI" sz="800" dirty="0" smtClean="0"/>
              <a:t> </a:t>
            </a:r>
            <a:endParaRPr lang="en-GB" sz="800" dirty="0" smtClean="0"/>
          </a:p>
          <a:p>
            <a:pPr marL="0" indent="0">
              <a:buFont typeface="Times" charset="0"/>
              <a:buNone/>
              <a:defRPr/>
            </a:pPr>
            <a:r>
              <a:rPr lang="fi-FI" sz="1800" dirty="0" smtClean="0"/>
              <a:t>Kommentoimalla 31.3.2017 mennessä</a:t>
            </a:r>
            <a:endParaRPr lang="fi-FI" sz="1800" dirty="0"/>
          </a:p>
          <a:p>
            <a:pPr>
              <a:defRPr/>
            </a:pPr>
            <a:r>
              <a:rPr lang="fi-FI" sz="1800" dirty="0" smtClean="0"/>
              <a:t>sähköiseen kyselyyn </a:t>
            </a:r>
            <a:r>
              <a:rPr lang="fi-FI" sz="1800" dirty="0" err="1" smtClean="0"/>
              <a:t>Rednetissä</a:t>
            </a:r>
            <a:r>
              <a:rPr lang="fi-FI" sz="1800" dirty="0" smtClean="0"/>
              <a:t> </a:t>
            </a:r>
            <a:r>
              <a:rPr lang="fi-FI" sz="1800" spc="-30" dirty="0" err="1" smtClean="0"/>
              <a:t>rednet.punainenristi.fi</a:t>
            </a:r>
            <a:r>
              <a:rPr lang="fi-FI" sz="1800" spc="-30" dirty="0" smtClean="0"/>
              <a:t>/yleiskokous</a:t>
            </a:r>
            <a:br>
              <a:rPr lang="fi-FI" sz="1800" spc="-30" dirty="0" smtClean="0"/>
            </a:br>
            <a:r>
              <a:rPr lang="fi-FI" sz="1800" spc="-30" dirty="0" smtClean="0"/>
              <a:t>2017</a:t>
            </a:r>
            <a:endParaRPr lang="en-GB" sz="1800" spc="-30" dirty="0"/>
          </a:p>
          <a:p>
            <a:pPr>
              <a:defRPr/>
            </a:pPr>
            <a:r>
              <a:rPr lang="fi-FI" sz="1800" dirty="0" smtClean="0"/>
              <a:t>tai toimittamalla huomiot vapaamuotoisesti osoitteeseen </a:t>
            </a:r>
            <a:r>
              <a:rPr lang="fi-FI" sz="1800" dirty="0" err="1" smtClean="0"/>
              <a:t>eeva.holopainen@punainenristi.fi</a:t>
            </a:r>
            <a:r>
              <a:rPr lang="fi-FI" sz="1800" dirty="0" smtClean="0"/>
              <a:t>.</a:t>
            </a:r>
            <a:r>
              <a:rPr lang="en-GB" sz="1800" dirty="0" smtClean="0"/>
              <a:t> </a:t>
            </a:r>
            <a:endParaRPr lang="en-US" sz="1800" dirty="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Miten päätökset tehdään yleiskokouksessa?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468313" y="1800225"/>
            <a:ext cx="9755187" cy="474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/>
          <a:p>
            <a:pPr marL="0" indent="0">
              <a:buFont typeface="Times" charset="0"/>
              <a:buNone/>
            </a:pPr>
            <a:r>
              <a:rPr lang="fi-FI" altLang="x-none" sz="2000"/>
              <a:t>Osastojen hallitusten nimeämillä äänivaltaisilla yleiskokousedustajilla on äänioikeus yleiskokouksessa. Lisäksi kullakin piirillä on yksi piirin hallituksen valitsema äänivaltainen edustaja. Kullakin äänioikeutetulla on yksi ääni.</a:t>
            </a:r>
          </a:p>
          <a:p>
            <a:pPr marL="0" indent="0">
              <a:buFont typeface="Times" charset="0"/>
              <a:buNone/>
            </a:pP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Sekä asia- että menettelytapakysymyksissä päätökseksi tulee mielipide, jota on kannattanut yli puolet annetuista äänistä. </a:t>
            </a:r>
          </a:p>
          <a:p>
            <a:pPr marL="0" indent="0">
              <a:buFont typeface="Times" charset="0"/>
              <a:buNone/>
            </a:pP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Jos äänet menevät tasan, päätökseksi tulee se mielipide, jota puheenjohtaja on kannattanut.</a:t>
            </a:r>
            <a:r>
              <a:rPr lang="en-GB" altLang="x-none" sz="2000"/>
              <a:t> </a:t>
            </a:r>
            <a:endParaRPr lang="en-US" altLang="x-none" sz="200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x-none"/>
              <a:t>Poikkeukset yksinkertaiseen määräenemmistöön</a:t>
            </a:r>
            <a:r>
              <a:rPr lang="en-GB" altLang="x-none"/>
              <a:t> </a:t>
            </a:r>
            <a:endParaRPr lang="en-US" altLang="x-none"/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468313" y="1800225"/>
            <a:ext cx="9763125" cy="474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/>
          <a:p>
            <a:pPr marL="0" indent="0">
              <a:buFont typeface="Times" charset="0"/>
              <a:buNone/>
            </a:pPr>
            <a:r>
              <a:rPr lang="fi-FI" altLang="x-none" sz="2000"/>
              <a:t>Muutokset järjestön sääntöihin (Tasavallan presidentin asetukseen Suomen Punaisesta Rististä) hyväksytään kolmen neljäsosan äänten enemmistöllä annetuista äänistä. </a:t>
            </a:r>
          </a:p>
          <a:p>
            <a:pPr marL="0" indent="0">
              <a:buFont typeface="Times" charset="0"/>
              <a:buNone/>
            </a:pP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Lisäksi mahdolliset muut asiat, jotka yleiskokous haluaa ottaa käsiteltäväkseen vaativat hyväksytyksi tullakseen kolmen neljäsosan äänten enemmistön annetuista äänistä.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Kesäinen Helsinki</a:t>
            </a:r>
          </a:p>
        </p:txBody>
      </p:sp>
      <p:pic>
        <p:nvPicPr>
          <p:cNvPr id="15362" name="Content Placeholder 5">
            <a:hlinkClick r:id="rId2" tooltip="Suomen Punaisen Ristin yleiskokous 2014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t="11813" r="549" b="1244"/>
          <a:stretch>
            <a:fillRect/>
          </a:stretch>
        </p:blipFill>
        <p:spPr>
          <a:xfrm>
            <a:off x="546100" y="1906588"/>
            <a:ext cx="9601200" cy="474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879013" y="1906588"/>
            <a:ext cx="268287" cy="1701800"/>
          </a:xfrm>
          <a:prstGeom prst="rect">
            <a:avLst/>
          </a:prstGeom>
        </p:spPr>
        <p:txBody>
          <a:bodyPr vert="vert" lIns="72000" tIns="108000" rIns="72000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Signa OT" charset="0"/>
              </a:rPr>
              <a:t>Olli </a:t>
            </a:r>
            <a:r>
              <a:rPr lang="en-US" sz="800" dirty="0" err="1">
                <a:solidFill>
                  <a:schemeClr val="bg1"/>
                </a:solidFill>
                <a:latin typeface="Signa OT" charset="0"/>
              </a:rPr>
              <a:t>Urpela</a:t>
            </a:r>
            <a:r>
              <a:rPr lang="en-US" sz="800" dirty="0">
                <a:solidFill>
                  <a:schemeClr val="bg1"/>
                </a:solidFill>
                <a:latin typeface="Signa OT" charset="0"/>
              </a:rPr>
              <a:t> / </a:t>
            </a:r>
            <a:r>
              <a:rPr lang="en-US" sz="800" dirty="0" err="1">
                <a:solidFill>
                  <a:schemeClr val="bg1"/>
                </a:solidFill>
                <a:latin typeface="Signa OT" charset="0"/>
              </a:rPr>
              <a:t>Pintaliitodesign</a:t>
            </a:r>
            <a:r>
              <a:rPr lang="en-US" sz="800" dirty="0">
                <a:solidFill>
                  <a:schemeClr val="bg1"/>
                </a:solidFill>
                <a:latin typeface="Signa OT" charset="0"/>
              </a:rPr>
              <a:t> </a:t>
            </a:r>
          </a:p>
        </p:txBody>
      </p:sp>
      <p:sp>
        <p:nvSpPr>
          <p:cNvPr id="2" name="Extract 1">
            <a:hlinkClick r:id="rId2" tooltip="Suomen Punaisen Ristin yleiskokous 2014"/>
          </p:cNvPr>
          <p:cNvSpPr>
            <a:spLocks noChangeArrowheads="1"/>
          </p:cNvSpPr>
          <p:nvPr/>
        </p:nvSpPr>
        <p:spPr bwMode="auto">
          <a:xfrm rot="5400000">
            <a:off x="4930776" y="3860800"/>
            <a:ext cx="831850" cy="841375"/>
          </a:xfrm>
          <a:prstGeom prst="flowChartExtra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58850" eaLnBrk="1" hangingPunct="1">
              <a:defRPr/>
            </a:pPr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x-none"/>
              <a:t>Vaalit</a:t>
            </a:r>
            <a:r>
              <a:rPr lang="en-GB" altLang="x-none"/>
              <a:t> </a:t>
            </a:r>
            <a:endParaRPr lang="en-US" alt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800225"/>
            <a:ext cx="9718675" cy="4749800"/>
          </a:xfrm>
        </p:spPr>
        <p:txBody>
          <a:bodyPr wrap="square">
            <a:noAutofit/>
          </a:bodyPr>
          <a:lstStyle/>
          <a:p>
            <a:pPr marL="0" indent="0">
              <a:buFont typeface="Times" charset="0"/>
              <a:buNone/>
              <a:defRPr/>
            </a:pPr>
            <a:r>
              <a:rPr lang="fi-FI" altLang="x-none" sz="2000" dirty="0"/>
              <a:t>Myös vaaleissa kullakin äänioikeutetulla on yksi ääni. </a:t>
            </a:r>
          </a:p>
          <a:p>
            <a:pPr marL="0" indent="0">
              <a:buFont typeface="Times" charset="0"/>
              <a:buNone/>
              <a:defRPr/>
            </a:pPr>
            <a:endParaRPr lang="en-GB" altLang="x-none" sz="1000" dirty="0"/>
          </a:p>
          <a:p>
            <a:pPr marL="0" indent="0">
              <a:buFont typeface="Times" charset="0"/>
              <a:buNone/>
              <a:defRPr/>
            </a:pPr>
            <a:r>
              <a:rPr lang="fi-FI" altLang="x-none" sz="2000" dirty="0"/>
              <a:t>Vaaleissa kukin äänioikeutettu saa äänestää enintään niin montaa ehdokasta kuin on valittaviakin.</a:t>
            </a:r>
          </a:p>
          <a:p>
            <a:pPr marL="0" indent="0">
              <a:buFont typeface="Times" charset="0"/>
              <a:buNone/>
              <a:defRPr/>
            </a:pPr>
            <a:r>
              <a:rPr lang="fi-FI" altLang="x-none" sz="1000" dirty="0"/>
              <a:t> </a:t>
            </a:r>
            <a:endParaRPr lang="en-GB" altLang="x-none" sz="1000" dirty="0"/>
          </a:p>
          <a:p>
            <a:pPr marL="0" indent="0">
              <a:buFont typeface="Times" charset="0"/>
              <a:buNone/>
              <a:defRPr/>
            </a:pPr>
            <a:r>
              <a:rPr lang="fi-FI" altLang="x-none" sz="2000" dirty="0"/>
              <a:t>Vaaleissa tulevat valituiksi eniten ääniä saaneet.</a:t>
            </a:r>
            <a:endParaRPr lang="en-GB" altLang="x-none" sz="2000" dirty="0"/>
          </a:p>
          <a:p>
            <a:pPr>
              <a:defRPr/>
            </a:pPr>
            <a:r>
              <a:rPr lang="fi-FI" altLang="x-none" sz="2000" dirty="0"/>
              <a:t>Jos valittavia on vain yksi, valituksi tulemiseen tarvitaan kuitenkin yli puolet annetuista äänistä. </a:t>
            </a:r>
            <a:endParaRPr lang="en-GB" altLang="x-none" sz="2000" dirty="0"/>
          </a:p>
          <a:p>
            <a:pPr>
              <a:defRPr/>
            </a:pPr>
            <a:r>
              <a:rPr lang="fi-FI" altLang="x-none" sz="2000" dirty="0"/>
              <a:t>Jos äänet menevät tasan, vaaleissa ratkaisee arpa.</a:t>
            </a:r>
            <a:endParaRPr lang="en-GB" altLang="x-none" sz="2000" dirty="0"/>
          </a:p>
          <a:p>
            <a:pPr>
              <a:defRPr/>
            </a:pPr>
            <a:r>
              <a:rPr lang="fi-FI" altLang="x-none" sz="2000" dirty="0"/>
              <a:t>Vaalit toimitetaan suljettuna lippuäänestyksenä</a:t>
            </a:r>
            <a:r>
              <a:rPr lang="fi-FI" altLang="x-none" sz="2000" dirty="0" smtClean="0"/>
              <a:t>.</a:t>
            </a:r>
            <a:endParaRPr lang="en-GB" altLang="x-none" sz="2000" dirty="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x-none"/>
              <a:t>Aloitteet</a:t>
            </a:r>
            <a:r>
              <a:rPr lang="en-GB" altLang="x-none"/>
              <a:t> </a:t>
            </a:r>
            <a:endParaRPr lang="en-US" altLang="x-none"/>
          </a:p>
        </p:txBody>
      </p:sp>
      <p:sp>
        <p:nvSpPr>
          <p:cNvPr id="36866" name="Content Placeholder 2"/>
          <p:cNvSpPr>
            <a:spLocks noGrp="1"/>
          </p:cNvSpPr>
          <p:nvPr/>
        </p:nvSpPr>
        <p:spPr bwMode="auto">
          <a:xfrm>
            <a:off x="468313" y="1892300"/>
            <a:ext cx="566420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041400">
              <a:defRPr sz="2500">
                <a:solidFill>
                  <a:schemeClr val="tx1"/>
                </a:solidFill>
                <a:latin typeface="Times New Roman" charset="0"/>
              </a:defRPr>
            </a:lvl1pPr>
            <a:lvl2pPr marL="847725" indent="-328613" defTabSz="1041400">
              <a:defRPr sz="2500">
                <a:solidFill>
                  <a:schemeClr val="tx1"/>
                </a:solidFill>
                <a:latin typeface="Times New Roman" charset="0"/>
              </a:defRPr>
            </a:lvl2pPr>
            <a:lvl3pPr marL="1301750" indent="-260350" defTabSz="1041400">
              <a:defRPr sz="2500">
                <a:solidFill>
                  <a:schemeClr val="tx1"/>
                </a:solidFill>
                <a:latin typeface="Times New Roman" charset="0"/>
              </a:defRPr>
            </a:lvl3pPr>
            <a:lvl4pPr marL="1820863" indent="-260350" defTabSz="1041400">
              <a:defRPr sz="2500">
                <a:solidFill>
                  <a:schemeClr val="tx1"/>
                </a:solidFill>
                <a:latin typeface="Times New Roman" charset="0"/>
              </a:defRPr>
            </a:lvl4pPr>
            <a:lvl5pPr marL="2343150" indent="-260350" defTabSz="1041400">
              <a:defRPr sz="2500">
                <a:solidFill>
                  <a:schemeClr val="tx1"/>
                </a:solidFill>
                <a:latin typeface="Times New Roman" charset="0"/>
              </a:defRPr>
            </a:lvl5pPr>
            <a:lvl6pPr marL="2800350" indent="-26035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6pPr>
            <a:lvl7pPr marL="3257550" indent="-26035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7pPr>
            <a:lvl8pPr marL="3714750" indent="-26035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8pPr>
            <a:lvl9pPr marL="4171950" indent="-26035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Font typeface="Times" charset="0"/>
              <a:buNone/>
            </a:pPr>
            <a:r>
              <a:rPr lang="fi-FI" altLang="x-none" sz="2000" b="1">
                <a:latin typeface="Verdana" charset="0"/>
              </a:rPr>
              <a:t>Mikä?</a:t>
            </a:r>
            <a:endParaRPr lang="en-GB" altLang="x-none" sz="2000" b="1">
              <a:latin typeface="Verdana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Times" charset="0"/>
              <a:buNone/>
            </a:pPr>
            <a:r>
              <a:rPr lang="fi-FI" altLang="x-none" sz="2000">
                <a:latin typeface="Verdana" charset="0"/>
              </a:rPr>
              <a:t>Valtakunnallista toimintaa koskeva kirjallinen esitys yleiskokoukselle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Times" charset="0"/>
              <a:buNone/>
            </a:pPr>
            <a:endParaRPr lang="en-GB" altLang="x-none" sz="1000">
              <a:latin typeface="Verdana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Times" charset="0"/>
              <a:buNone/>
            </a:pPr>
            <a:r>
              <a:rPr lang="fi-FI" altLang="x-none" sz="2000">
                <a:latin typeface="Verdana" charset="0"/>
              </a:rPr>
              <a:t>Hallitus ottaa kantaa aloitteisiin, mutta yleiskokous tekee päätökset aloitteista.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Times" charset="0"/>
              <a:buNone/>
            </a:pPr>
            <a:endParaRPr lang="fi-FI" altLang="x-none" sz="2000">
              <a:latin typeface="Verdana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Times" charset="0"/>
              <a:buNone/>
            </a:pPr>
            <a:r>
              <a:rPr lang="fi-FI" altLang="x-none" sz="2000" b="1">
                <a:latin typeface="Verdana" charset="0"/>
              </a:rPr>
              <a:t>Ketkä, milloin?   </a:t>
            </a:r>
            <a:endParaRPr lang="en-GB" altLang="x-none" sz="2000" b="1">
              <a:latin typeface="Verdana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Times" charset="0"/>
              <a:buNone/>
            </a:pPr>
            <a:r>
              <a:rPr lang="fi-FI" altLang="x-none" sz="2000">
                <a:latin typeface="Verdana" charset="0"/>
              </a:rPr>
              <a:t>Jokainen henkilöjäsen ja järjestön oikeustoimikelpoinen yksikkö </a:t>
            </a:r>
            <a:br>
              <a:rPr lang="fi-FI" altLang="x-none" sz="2000">
                <a:latin typeface="Verdana" charset="0"/>
              </a:rPr>
            </a:br>
            <a:r>
              <a:rPr lang="fi-FI" altLang="x-none" sz="2000">
                <a:latin typeface="Verdana" charset="0"/>
              </a:rPr>
              <a:t>(esim. osasto)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Times" charset="0"/>
              <a:buNone/>
            </a:pPr>
            <a:endParaRPr lang="en-GB" altLang="x-none" sz="1000">
              <a:latin typeface="Verdana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Times" charset="0"/>
              <a:buNone/>
            </a:pPr>
            <a:r>
              <a:rPr lang="fi-FI" altLang="x-none" sz="2000">
                <a:latin typeface="Verdana" charset="0"/>
              </a:rPr>
              <a:t>Järjestön hallitukselle 13.4.2017 mennessä</a:t>
            </a:r>
            <a:endParaRPr lang="en-GB" altLang="x-none" sz="2000">
              <a:latin typeface="Verdana" charset="0"/>
            </a:endParaRP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74" r="-484" b="4109"/>
          <a:stretch>
            <a:fillRect/>
          </a:stretch>
        </p:blipFill>
        <p:spPr bwMode="auto">
          <a:xfrm>
            <a:off x="6484938" y="1895475"/>
            <a:ext cx="354647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67913" y="1797050"/>
            <a:ext cx="341312" cy="1703388"/>
          </a:xfrm>
          <a:prstGeom prst="rect">
            <a:avLst/>
          </a:prstGeom>
        </p:spPr>
        <p:txBody>
          <a:bodyPr vert="vert" lIns="108000" tIns="108000" rIns="108000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rgbClr val="FF0000"/>
                </a:solidFill>
                <a:latin typeface="Signa OT" charset="0"/>
              </a:rPr>
              <a:t>Otto-Ville </a:t>
            </a:r>
            <a:r>
              <a:rPr lang="en-US" sz="800" dirty="0" err="1">
                <a:solidFill>
                  <a:srgbClr val="FF0000"/>
                </a:solidFill>
                <a:latin typeface="Signa OT" charset="0"/>
              </a:rPr>
              <a:t>Väätäinen</a:t>
            </a:r>
            <a:endParaRPr lang="en-US" sz="800" dirty="0">
              <a:solidFill>
                <a:srgbClr val="FF0000"/>
              </a:solidFill>
              <a:latin typeface="Signa OT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Ponnet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468313" y="1800225"/>
            <a:ext cx="9855200" cy="474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/>
          <a:p>
            <a:pPr marL="0" indent="0">
              <a:buFont typeface="Times" charset="0"/>
              <a:buNone/>
            </a:pPr>
            <a:r>
              <a:rPr lang="fi-FI" altLang="x-none" sz="2000"/>
              <a:t>Ponsilla, eli toivomusaloitteilla, ohjataan päätösten täytäntöönpanoa tai esitetään pyyntö selvittää tai valmistella asiaa tulevia päätöksiä varten. </a:t>
            </a:r>
            <a:endParaRPr lang="en-GB" altLang="x-none" sz="2000"/>
          </a:p>
          <a:p>
            <a:pPr marL="0" indent="0">
              <a:buFont typeface="Times" charset="0"/>
              <a:buNone/>
            </a:pPr>
            <a:r>
              <a:rPr lang="fi-FI" altLang="x-none" sz="1000"/>
              <a:t> </a:t>
            </a: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 b="1"/>
              <a:t>Asian voi valmistella etukäteen, mutta varsinainen ponsi tehdään yleiskokouksessa</a:t>
            </a:r>
            <a:r>
              <a:rPr lang="fi-FI" altLang="x-none" sz="2000"/>
              <a:t>. </a:t>
            </a:r>
            <a:endParaRPr lang="en-GB" altLang="x-none" sz="2000"/>
          </a:p>
          <a:p>
            <a:pPr marL="0" indent="0">
              <a:buFont typeface="Times" charset="0"/>
              <a:buNone/>
            </a:pPr>
            <a:r>
              <a:rPr lang="fi-FI" altLang="x-none" sz="1000"/>
              <a:t> </a:t>
            </a: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SPR:n hallitus antaa vastauksensa yleiskokousponsiin kuuden kuukauden kuluessa yleiskokouksesta</a:t>
            </a:r>
            <a:endParaRPr lang="en-US" altLang="x-none" sz="200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x-none"/>
              <a:t>Näin ilmoittaudut kokouspaikalla</a:t>
            </a:r>
            <a:endParaRPr lang="en-US" altLang="x-none"/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468313" y="2651125"/>
            <a:ext cx="9718675" cy="304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/>
          <a:p>
            <a:pPr marL="0" indent="0">
              <a:buFont typeface="Times" charset="0"/>
              <a:buNone/>
            </a:pPr>
            <a:r>
              <a:rPr lang="fi-FI" altLang="x-none" sz="2000"/>
              <a:t>Kaikki yleiskokousvieraat ilmoittautuvat saapuessaan kokouspaikalle. </a:t>
            </a:r>
            <a:endParaRPr lang="en-GB" altLang="x-none" sz="2000"/>
          </a:p>
          <a:p>
            <a:pPr marL="0" indent="0">
              <a:buFont typeface="Times" charset="0"/>
              <a:buNone/>
            </a:pPr>
            <a:r>
              <a:rPr lang="fi-FI" altLang="x-none" sz="1000"/>
              <a:t> </a:t>
            </a: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Äänivaltaiset kokousedustajat ja muut osallistujat ilmoittautuvat omilla </a:t>
            </a:r>
            <a:r>
              <a:rPr lang="fi-FI" altLang="en-US" sz="2000"/>
              <a:t>ilmoittautumispisteillään</a:t>
            </a:r>
            <a:r>
              <a:rPr lang="fi-FI" altLang="x-none" sz="2000"/>
              <a:t> ja iltajuhlaan ilmoittautuneet saavat samalla lippunsa.</a:t>
            </a:r>
            <a:endParaRPr lang="en-GB" altLang="x-none" sz="2000"/>
          </a:p>
          <a:p>
            <a:pPr marL="0" indent="0">
              <a:buFont typeface="Times" charset="0"/>
              <a:buNone/>
            </a:pPr>
            <a:r>
              <a:rPr lang="fi-FI" altLang="x-none" sz="1000"/>
              <a:t> </a:t>
            </a: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Ilmoittautumisen yhteydessä tarkistetaan äänivaltaisten edustajien valtakirjat tai pöytäkirjanotteet ja jaetaan kokousmateriaali, äänestysliput sekä osallistujakortti. Mikäli valtakirja on toimitettu etukäteen, riittää henkilöllisyyden todistaminen.</a:t>
            </a:r>
            <a:endParaRPr lang="en-GB" altLang="x-none" sz="200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x-none"/>
              <a:t>Nuorten tapahtuma 9.6.</a:t>
            </a:r>
            <a:endParaRPr lang="en-US" altLang="x-none"/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5580063" y="1800225"/>
            <a:ext cx="4514850" cy="474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/>
          <a:p>
            <a:pPr marL="0" indent="0">
              <a:buFont typeface="Times" charset="0"/>
              <a:buNone/>
            </a:pPr>
            <a:r>
              <a:rPr lang="fi-FI" altLang="x-none" sz="2000"/>
              <a:t>Yleiskokoukseen osallistuvat nuorisojäsenet kutsutaan Finlandia-taloon perjantai-iltana 9.6.2017 kello 18-21.30.</a:t>
            </a:r>
            <a:endParaRPr lang="en-GB" altLang="x-none" sz="2000"/>
          </a:p>
          <a:p>
            <a:pPr marL="0" indent="0">
              <a:buFont typeface="Times" charset="0"/>
              <a:buNone/>
            </a:pPr>
            <a:endParaRPr lang="fi-FI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He valmistelevat oman viestinsä yleiskokoukselle ja perehtyvät kokouksen käytäntöihin. </a:t>
            </a:r>
            <a:endParaRPr lang="en-GB" altLang="x-none" sz="2000"/>
          </a:p>
          <a:p>
            <a:pPr marL="0" indent="0">
              <a:buFont typeface="Times" charset="0"/>
              <a:buNone/>
            </a:pPr>
            <a:endParaRPr lang="fi-FI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Luottamushenkilöehdokkaat ovat nuorten haastateltavina</a:t>
            </a:r>
            <a:endParaRPr lang="en-US" altLang="x-none" sz="2000"/>
          </a:p>
        </p:txBody>
      </p:sp>
      <p:pic>
        <p:nvPicPr>
          <p:cNvPr id="399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6" b="22578"/>
          <a:stretch>
            <a:fillRect/>
          </a:stretch>
        </p:blipFill>
        <p:spPr bwMode="auto">
          <a:xfrm>
            <a:off x="552450" y="2074863"/>
            <a:ext cx="4845050" cy="447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29213" y="2074863"/>
            <a:ext cx="268287" cy="1701800"/>
          </a:xfrm>
          <a:prstGeom prst="rect">
            <a:avLst/>
          </a:prstGeom>
        </p:spPr>
        <p:txBody>
          <a:bodyPr vert="vert" lIns="72000" tIns="108000" rIns="72000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Signa OT" charset="0"/>
              </a:rPr>
              <a:t>Leena </a:t>
            </a:r>
            <a:r>
              <a:rPr lang="en-US" sz="800" dirty="0" err="1">
                <a:solidFill>
                  <a:schemeClr val="bg1"/>
                </a:solidFill>
                <a:latin typeface="Signa OT" charset="0"/>
              </a:rPr>
              <a:t>Koskela</a:t>
            </a:r>
            <a:endParaRPr lang="en-US" sz="800" dirty="0">
              <a:solidFill>
                <a:schemeClr val="bg1"/>
              </a:solidFill>
              <a:latin typeface="Signa OT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x-none"/>
              <a:t>Reddie-parkki</a:t>
            </a:r>
            <a:endParaRPr lang="en-US" altLang="x-none"/>
          </a:p>
        </p:txBody>
      </p:sp>
      <p:pic>
        <p:nvPicPr>
          <p:cNvPr id="409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r="10750"/>
          <a:stretch>
            <a:fillRect/>
          </a:stretch>
        </p:blipFill>
        <p:spPr bwMode="auto">
          <a:xfrm>
            <a:off x="4619625" y="1924050"/>
            <a:ext cx="5580063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68313" y="1800225"/>
            <a:ext cx="3978275" cy="474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/>
          <a:p>
            <a:pPr marL="0" indent="0">
              <a:buFont typeface="Times" charset="0"/>
              <a:buNone/>
            </a:pPr>
            <a:r>
              <a:rPr lang="fi-FI" altLang="x-none" sz="2000"/>
              <a:t>Yli 5-vuotiaat lapset voi tuoda kokouksen ajaksi hoitoon Reddie -parkkiin, joka sijaitsee Finlandiatalolla.</a:t>
            </a:r>
            <a:endParaRPr lang="en-GB" altLang="x-none" sz="2000"/>
          </a:p>
          <a:p>
            <a:pPr marL="0" indent="0">
              <a:buFont typeface="Times" charset="0"/>
              <a:buNone/>
            </a:pPr>
            <a:endParaRPr lang="fi-FI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Reddie -parkki on maksuton.</a:t>
            </a:r>
            <a:endParaRPr lang="en-GB" altLang="x-none" sz="2000"/>
          </a:p>
          <a:p>
            <a:pPr marL="0" indent="0">
              <a:buFont typeface="Times" charset="0"/>
              <a:buNone/>
            </a:pPr>
            <a:endParaRPr lang="fi-FI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Parkkiin ilmoittaudutaan yleiskokouksen ilmoittautumislinkin kautta.</a:t>
            </a:r>
            <a:endParaRPr lang="en-GB" altLang="x-none" sz="2000"/>
          </a:p>
          <a:p>
            <a:pPr marL="0" indent="0">
              <a:buFont typeface="Times" charset="0"/>
              <a:buNone/>
            </a:pPr>
            <a:endParaRPr lang="fi-FI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Paikalla on koko ajan lapsista huolehtivat valvojat ja tarjolla on kivaa ohjelmaa, pelejä ja leikkiseuraa.</a:t>
            </a:r>
            <a:endParaRPr lang="en-GB" altLang="x-none" sz="2000"/>
          </a:p>
        </p:txBody>
      </p:sp>
      <p:sp>
        <p:nvSpPr>
          <p:cNvPr id="5" name="Rectangle 4"/>
          <p:cNvSpPr/>
          <p:nvPr/>
        </p:nvSpPr>
        <p:spPr>
          <a:xfrm>
            <a:off x="9931400" y="1924050"/>
            <a:ext cx="268288" cy="1701800"/>
          </a:xfrm>
          <a:prstGeom prst="rect">
            <a:avLst/>
          </a:prstGeom>
        </p:spPr>
        <p:txBody>
          <a:bodyPr vert="vert" lIns="72000" tIns="108000" rIns="72000" anchor="ctr">
            <a:spAutoFit/>
          </a:bodyPr>
          <a:lstStyle/>
          <a:p>
            <a:pPr>
              <a:defRPr/>
            </a:pPr>
            <a:r>
              <a:rPr lang="en-US" sz="800" dirty="0" err="1">
                <a:solidFill>
                  <a:srgbClr val="FF0000"/>
                </a:solidFill>
                <a:latin typeface="Signa OT" charset="0"/>
              </a:rPr>
              <a:t>Jussi</a:t>
            </a:r>
            <a:r>
              <a:rPr lang="en-US" sz="800" dirty="0">
                <a:solidFill>
                  <a:srgbClr val="FF0000"/>
                </a:solidFill>
                <a:latin typeface="Signa OT" charset="0"/>
              </a:rPr>
              <a:t> </a:t>
            </a:r>
            <a:r>
              <a:rPr lang="en-US" sz="800" dirty="0" err="1">
                <a:solidFill>
                  <a:srgbClr val="FF0000"/>
                </a:solidFill>
                <a:latin typeface="Signa OT" charset="0"/>
              </a:rPr>
              <a:t>Vierimaa</a:t>
            </a:r>
            <a:endParaRPr lang="en-US" sz="800" dirty="0">
              <a:solidFill>
                <a:srgbClr val="FF0000"/>
              </a:solidFill>
              <a:latin typeface="Signa OT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x-none"/>
              <a:t>Yleiskokouksen ilmoittautuminen</a:t>
            </a:r>
            <a:endParaRPr lang="en-US" altLang="x-none"/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468313" y="3205163"/>
            <a:ext cx="9680575" cy="1939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/>
          <a:p>
            <a:pPr marL="0" indent="0">
              <a:buFont typeface="Times" charset="0"/>
              <a:buNone/>
            </a:pPr>
            <a:r>
              <a:rPr lang="fi-FI" altLang="x-none" sz="2000"/>
              <a:t>Ilmoittautuminen yleiskokoukseen, iltajuhlaan ja nuorten Etkoille tapahtuu Punaisen Ristin verkkosivuilta löytyvän sähköisen linkin kautta. </a:t>
            </a:r>
            <a:endParaRPr lang="en-GB" altLang="x-none" sz="2000"/>
          </a:p>
          <a:p>
            <a:pPr marL="0" indent="0">
              <a:buFont typeface="Times" charset="0"/>
              <a:buNone/>
            </a:pPr>
            <a:r>
              <a:rPr lang="fi-FI" altLang="x-none" sz="2000" i="1">
                <a:solidFill>
                  <a:srgbClr val="C00000"/>
                </a:solidFill>
                <a:hlinkClick r:id="rId2"/>
              </a:rPr>
              <a:t>rednet.punainenristi.fi/yleiskokous2017</a:t>
            </a:r>
            <a:endParaRPr lang="en-GB" altLang="x-none" sz="2000" i="1">
              <a:solidFill>
                <a:srgbClr val="C00000"/>
              </a:solidFill>
            </a:endParaRPr>
          </a:p>
          <a:p>
            <a:pPr marL="0" indent="0">
              <a:buFont typeface="Times" charset="0"/>
              <a:buNone/>
            </a:pPr>
            <a:r>
              <a:rPr lang="fi-FI" altLang="x-none" sz="1000"/>
              <a:t> </a:t>
            </a: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Kaikki ilmoittautuvat tämän saman linkin kautta riippumatta siitä, missä roolissa tai tehtävässä yleiskokoukseen osallistuu.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x-none"/>
              <a:t>Majoituksen varaus</a:t>
            </a:r>
            <a:endParaRPr lang="en-US" alt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1800000"/>
            <a:ext cx="9680575" cy="4567364"/>
          </a:xfrm>
        </p:spPr>
        <p:txBody>
          <a:bodyPr numCol="2" spcCol="180000">
            <a:noAutofit/>
          </a:bodyPr>
          <a:lstStyle/>
          <a:p>
            <a:pPr marL="0" indent="0" defTabSz="360000">
              <a:buFont typeface="Times" charset="0"/>
              <a:buNone/>
              <a:defRPr/>
            </a:pPr>
            <a:r>
              <a:rPr lang="fi-FI" sz="2000" dirty="0"/>
              <a:t>Yleiskokouksen osallistujille on varattu </a:t>
            </a:r>
            <a:r>
              <a:rPr lang="fi-FI" sz="2000" dirty="0" smtClean="0"/>
              <a:t>hotellihuoneita</a:t>
            </a:r>
            <a:endParaRPr lang="fi-FI" sz="2000" dirty="0"/>
          </a:p>
          <a:p>
            <a:pPr defTabSz="360000">
              <a:defRPr/>
            </a:pPr>
            <a:r>
              <a:rPr lang="fi-FI" sz="2000" i="1" dirty="0" smtClean="0"/>
              <a:t>Sokos </a:t>
            </a:r>
            <a:r>
              <a:rPr lang="fi-FI" sz="2000" i="1" dirty="0"/>
              <a:t>Hotelli </a:t>
            </a:r>
            <a:r>
              <a:rPr lang="fi-FI" sz="2000" i="1" dirty="0" smtClean="0"/>
              <a:t>Presidentistä</a:t>
            </a:r>
            <a:endParaRPr lang="en-GB" sz="2000" i="1" dirty="0"/>
          </a:p>
          <a:p>
            <a:pPr defTabSz="360000">
              <a:defRPr/>
            </a:pPr>
            <a:r>
              <a:rPr lang="fi-FI" sz="2000" i="1" dirty="0" err="1" smtClean="0"/>
              <a:t>Radisson</a:t>
            </a:r>
            <a:r>
              <a:rPr lang="fi-FI" sz="2000" i="1" dirty="0" smtClean="0"/>
              <a:t> </a:t>
            </a:r>
            <a:r>
              <a:rPr lang="fi-FI" sz="2000" i="1" dirty="0" err="1"/>
              <a:t>Blue</a:t>
            </a:r>
            <a:r>
              <a:rPr lang="fi-FI" sz="2000" i="1" dirty="0"/>
              <a:t> </a:t>
            </a:r>
            <a:r>
              <a:rPr lang="fi-FI" sz="2000" i="1" dirty="0" smtClean="0"/>
              <a:t>Royalista</a:t>
            </a:r>
            <a:endParaRPr lang="en-GB" sz="2000" i="1" dirty="0"/>
          </a:p>
          <a:p>
            <a:pPr defTabSz="360000">
              <a:defRPr/>
            </a:pPr>
            <a:r>
              <a:rPr lang="fi-FI" sz="2000" dirty="0" smtClean="0"/>
              <a:t>Edullisempi </a:t>
            </a:r>
            <a:r>
              <a:rPr lang="fi-FI" sz="2000" dirty="0"/>
              <a:t>vaihtoehto on </a:t>
            </a:r>
            <a:r>
              <a:rPr lang="fi-FI" sz="2000" dirty="0" smtClean="0"/>
              <a:t/>
            </a:r>
            <a:br>
              <a:rPr lang="fi-FI" sz="2000" dirty="0" smtClean="0"/>
            </a:br>
            <a:r>
              <a:rPr lang="fi-FI" sz="2000" i="1" dirty="0" err="1" smtClean="0"/>
              <a:t>Hostel</a:t>
            </a:r>
            <a:r>
              <a:rPr lang="fi-FI" sz="2000" i="1" dirty="0" smtClean="0"/>
              <a:t> </a:t>
            </a:r>
            <a:r>
              <a:rPr lang="fi-FI" sz="2000" i="1" dirty="0"/>
              <a:t>Domus </a:t>
            </a:r>
            <a:r>
              <a:rPr lang="fi-FI" sz="2000" i="1" dirty="0" err="1" smtClean="0"/>
              <a:t>Academica</a:t>
            </a:r>
            <a:endParaRPr lang="fi-FI" sz="2000" i="1" dirty="0"/>
          </a:p>
          <a:p>
            <a:pPr marL="0" indent="0" defTabSz="360000">
              <a:buFont typeface="Times" charset="0"/>
              <a:buNone/>
              <a:defRPr/>
            </a:pPr>
            <a:r>
              <a:rPr lang="fi-FI" sz="2000" dirty="0" smtClean="0"/>
              <a:t>Varaukset on tehty ajalle </a:t>
            </a:r>
            <a:br>
              <a:rPr lang="fi-FI" sz="2000" dirty="0" smtClean="0"/>
            </a:br>
            <a:r>
              <a:rPr lang="fi-FI" sz="2000" dirty="0" smtClean="0"/>
              <a:t>pe-su 9.-11.6.2017.</a:t>
            </a:r>
            <a:endParaRPr lang="en-GB" sz="2000" dirty="0" smtClean="0"/>
          </a:p>
          <a:p>
            <a:pPr marL="0" indent="0">
              <a:buFont typeface="Times" charset="0"/>
              <a:buNone/>
              <a:defRPr/>
            </a:pPr>
            <a:r>
              <a:rPr lang="fi-FI" sz="1000" dirty="0"/>
              <a:t> </a:t>
            </a:r>
            <a:endParaRPr lang="en-GB" sz="1000" dirty="0"/>
          </a:p>
          <a:p>
            <a:pPr marL="0" indent="0">
              <a:buFont typeface="Times" charset="0"/>
              <a:buNone/>
              <a:defRPr/>
            </a:pPr>
            <a:r>
              <a:rPr lang="fi-FI" sz="2000" dirty="0"/>
              <a:t>Hotellihuoneiden hinnat on porrastettu siten, </a:t>
            </a:r>
            <a:r>
              <a:rPr lang="fi-FI" sz="2000" dirty="0" smtClean="0"/>
              <a:t>että </a:t>
            </a:r>
            <a:r>
              <a:rPr lang="fi-FI" sz="2000" dirty="0"/>
              <a:t>11.3.2017 jälkeen hinnat nousevat </a:t>
            </a:r>
            <a:r>
              <a:rPr lang="fi-FI" sz="2000" dirty="0" smtClean="0"/>
              <a:t/>
            </a:r>
            <a:br>
              <a:rPr lang="fi-FI" sz="2000" dirty="0" smtClean="0"/>
            </a:br>
            <a:r>
              <a:rPr lang="fi-FI" sz="2000" dirty="0" smtClean="0"/>
              <a:t>10 </a:t>
            </a:r>
            <a:r>
              <a:rPr lang="fi-FI" sz="2000" dirty="0"/>
              <a:t>euroa/huone/vrk. </a:t>
            </a:r>
            <a:endParaRPr lang="en-GB" sz="2000" dirty="0"/>
          </a:p>
          <a:p>
            <a:pPr marL="0" indent="0">
              <a:buFont typeface="Times" charset="0"/>
              <a:buNone/>
              <a:defRPr/>
            </a:pPr>
            <a:r>
              <a:rPr lang="fi-FI" sz="1000" dirty="0"/>
              <a:t> </a:t>
            </a:r>
            <a:endParaRPr lang="en-GB" sz="1000" dirty="0"/>
          </a:p>
          <a:p>
            <a:pPr marL="0" indent="0">
              <a:buFont typeface="Times" charset="0"/>
              <a:buNone/>
              <a:defRPr/>
            </a:pPr>
            <a:r>
              <a:rPr lang="fi-FI" sz="2000" dirty="0"/>
              <a:t>Majoitusvaraukset tehdään </a:t>
            </a:r>
            <a:r>
              <a:rPr lang="fi-FI" sz="2000" dirty="0" smtClean="0"/>
              <a:t/>
            </a:r>
            <a:br>
              <a:rPr lang="fi-FI" sz="2000" dirty="0" smtClean="0"/>
            </a:br>
            <a:r>
              <a:rPr lang="fi-FI" sz="2000" dirty="0" smtClean="0"/>
              <a:t>suoraan </a:t>
            </a:r>
            <a:r>
              <a:rPr lang="fi-FI" sz="2000" dirty="0"/>
              <a:t>hotelleihin joko </a:t>
            </a:r>
            <a:r>
              <a:rPr lang="fi-FI" sz="2000" dirty="0" smtClean="0"/>
              <a:t>hotellin verkkosivuilla </a:t>
            </a:r>
            <a:r>
              <a:rPr lang="fi-FI" sz="2000" dirty="0"/>
              <a:t>tai </a:t>
            </a:r>
            <a:r>
              <a:rPr lang="fi-FI" sz="2000" dirty="0" smtClean="0"/>
              <a:t>puhelimitse.</a:t>
            </a:r>
            <a:endParaRPr lang="fi-FI" sz="2000" dirty="0"/>
          </a:p>
          <a:p>
            <a:pPr marL="0" indent="0">
              <a:buFont typeface="Times" charset="0"/>
              <a:buNone/>
              <a:defRPr/>
            </a:pPr>
            <a:endParaRPr lang="fi-FI" sz="1000" dirty="0" smtClean="0"/>
          </a:p>
          <a:p>
            <a:pPr marL="0" indent="0">
              <a:buFont typeface="Times" charset="0"/>
              <a:buNone/>
              <a:defRPr/>
            </a:pPr>
            <a:r>
              <a:rPr lang="fi-FI" sz="2000" dirty="0" smtClean="0"/>
              <a:t>Hotelleista </a:t>
            </a:r>
            <a:r>
              <a:rPr lang="fi-FI" sz="2000" dirty="0"/>
              <a:t>voi varata netin </a:t>
            </a:r>
            <a:r>
              <a:rPr lang="fi-FI" sz="2000" dirty="0" smtClean="0"/>
              <a:t>kautta 4 </a:t>
            </a:r>
            <a:r>
              <a:rPr lang="fi-FI" sz="2000" dirty="0"/>
              <a:t>huonetta kerralla. </a:t>
            </a:r>
            <a:r>
              <a:rPr lang="fi-FI" sz="2000" dirty="0" smtClean="0"/>
              <a:t>Isomman määrän </a:t>
            </a:r>
            <a:r>
              <a:rPr lang="fi-FI" sz="2000" dirty="0"/>
              <a:t>voi tarvittaessa varata </a:t>
            </a:r>
            <a:r>
              <a:rPr lang="fi-FI" sz="2000" dirty="0" smtClean="0"/>
              <a:t>soittamalla hotellin myyntipalveluun</a:t>
            </a:r>
            <a:r>
              <a:rPr lang="fi-FI" sz="2000" dirty="0"/>
              <a:t>. </a:t>
            </a:r>
            <a:endParaRPr lang="en-GB" sz="2000" dirty="0"/>
          </a:p>
          <a:p>
            <a:pPr marL="0" indent="0">
              <a:buFont typeface="Times" charset="0"/>
              <a:buNone/>
              <a:defRPr/>
            </a:pPr>
            <a:r>
              <a:rPr lang="fi-FI" sz="1000" dirty="0"/>
              <a:t> </a:t>
            </a:r>
            <a:endParaRPr lang="en-GB" sz="1000" dirty="0"/>
          </a:p>
          <a:p>
            <a:pPr marL="0" indent="0">
              <a:buFont typeface="Times" charset="0"/>
              <a:buNone/>
              <a:defRPr/>
            </a:pPr>
            <a:r>
              <a:rPr lang="fi-FI" sz="2000" dirty="0"/>
              <a:t>Hotellihuoneiden laskutuksesta sovitaan hotellin kanssa </a:t>
            </a:r>
            <a:r>
              <a:rPr lang="fi-FI" sz="2000" dirty="0" smtClean="0"/>
              <a:t>majoitusta </a:t>
            </a:r>
            <a:r>
              <a:rPr lang="fi-FI" sz="2000" dirty="0"/>
              <a:t>varattaessa.</a:t>
            </a:r>
            <a:endParaRPr lang="en-US" sz="2000" dirty="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x-none"/>
              <a:t>Osallistumismaksu</a:t>
            </a:r>
            <a:endParaRPr lang="en-US" alt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2220913"/>
            <a:ext cx="9680575" cy="3908425"/>
          </a:xfrm>
        </p:spPr>
        <p:txBody>
          <a:bodyPr wrap="square"/>
          <a:lstStyle/>
          <a:p>
            <a:pPr marL="0" indent="0">
              <a:buFont typeface="Times" charset="0"/>
              <a:buNone/>
              <a:defRPr/>
            </a:pPr>
            <a:r>
              <a:rPr lang="fi-FI" sz="2000" dirty="0"/>
              <a:t>Osastojen hallitukset päättävät äänivaltaisten </a:t>
            </a:r>
            <a:r>
              <a:rPr lang="fi-FI" sz="2000" dirty="0" smtClean="0"/>
              <a:t>edustajiensa </a:t>
            </a:r>
            <a:r>
              <a:rPr lang="fi-FI" sz="2000" dirty="0"/>
              <a:t>majoitus- ja muiden kulujen korvauksista.</a:t>
            </a:r>
            <a:endParaRPr lang="en-GB" sz="2000" dirty="0"/>
          </a:p>
          <a:p>
            <a:pPr>
              <a:defRPr/>
            </a:pPr>
            <a:endParaRPr lang="fi-FI" sz="1000" dirty="0" smtClean="0"/>
          </a:p>
          <a:p>
            <a:pPr marL="0" indent="0">
              <a:buFont typeface="Times" charset="0"/>
              <a:buNone/>
              <a:defRPr/>
            </a:pPr>
            <a:r>
              <a:rPr lang="fi-FI" sz="2000" b="1" dirty="0" smtClean="0"/>
              <a:t>Hinnat</a:t>
            </a:r>
            <a:r>
              <a:rPr lang="fi-FI" sz="2000" b="1" dirty="0"/>
              <a:t>:</a:t>
            </a:r>
            <a:endParaRPr lang="en-GB" sz="2000" b="1" dirty="0"/>
          </a:p>
          <a:p>
            <a:pPr>
              <a:defRPr/>
            </a:pPr>
            <a:r>
              <a:rPr lang="fi-FI" sz="2000" dirty="0" smtClean="0"/>
              <a:t>Täysi </a:t>
            </a:r>
            <a:r>
              <a:rPr lang="fi-FI" sz="2000" dirty="0"/>
              <a:t>kokouspaketti </a:t>
            </a:r>
            <a:r>
              <a:rPr lang="fi-FI" sz="2000" dirty="0" smtClean="0"/>
              <a:t>90 € (</a:t>
            </a:r>
            <a:r>
              <a:rPr lang="fi-FI" sz="2000" dirty="0"/>
              <a:t>kokouspalvelut, </a:t>
            </a:r>
            <a:r>
              <a:rPr lang="fi-FI" sz="2000" dirty="0" smtClean="0"/>
              <a:t>lounaat</a:t>
            </a:r>
            <a:r>
              <a:rPr lang="fi-FI" sz="2000" dirty="0"/>
              <a:t>, kahvit ja iltajuhla</a:t>
            </a:r>
            <a:r>
              <a:rPr lang="fi-FI" sz="2000" dirty="0" smtClean="0"/>
              <a:t>)</a:t>
            </a:r>
            <a:endParaRPr lang="en-GB" sz="2000" dirty="0"/>
          </a:p>
          <a:p>
            <a:pPr marL="0" indent="0">
              <a:buFont typeface="Times" charset="0"/>
              <a:buNone/>
              <a:defRPr/>
            </a:pPr>
            <a:r>
              <a:rPr lang="fi-FI" sz="1000" dirty="0"/>
              <a:t> </a:t>
            </a:r>
            <a:endParaRPr lang="en-GB" sz="1000" dirty="0"/>
          </a:p>
          <a:p>
            <a:pPr>
              <a:defRPr/>
            </a:pPr>
            <a:r>
              <a:rPr lang="fi-FI" sz="2000" dirty="0"/>
              <a:t>Kokouspaketti ilman iltajuhlaa </a:t>
            </a:r>
            <a:r>
              <a:rPr lang="fi-FI" sz="2000" dirty="0" smtClean="0"/>
              <a:t>40 € (</a:t>
            </a:r>
            <a:r>
              <a:rPr lang="fi-FI" sz="2000" dirty="0"/>
              <a:t>kokouspalvelut, lounaat ja kahvit</a:t>
            </a:r>
            <a:r>
              <a:rPr lang="fi-FI" sz="2000" dirty="0" smtClean="0"/>
              <a:t>)</a:t>
            </a:r>
            <a:endParaRPr lang="en-GB" sz="2000" dirty="0"/>
          </a:p>
          <a:p>
            <a:pPr marL="0" indent="0">
              <a:buFont typeface="Times" charset="0"/>
              <a:buNone/>
              <a:defRPr/>
            </a:pPr>
            <a:r>
              <a:rPr lang="fi-FI" sz="1000" dirty="0"/>
              <a:t> </a:t>
            </a:r>
            <a:endParaRPr lang="en-GB" sz="1000" dirty="0"/>
          </a:p>
          <a:p>
            <a:pPr>
              <a:defRPr/>
            </a:pPr>
            <a:r>
              <a:rPr lang="fi-FI" sz="2000" dirty="0"/>
              <a:t>Vain iltajuhla </a:t>
            </a:r>
            <a:r>
              <a:rPr lang="fi-FI" sz="2000" dirty="0" smtClean="0"/>
              <a:t>50 € (</a:t>
            </a:r>
            <a:r>
              <a:rPr lang="fi-FI" sz="2000" dirty="0"/>
              <a:t>ohjelmineen ja ruokailuineen</a:t>
            </a:r>
            <a:r>
              <a:rPr lang="fi-FI" sz="2000" dirty="0" smtClean="0"/>
              <a:t>)</a:t>
            </a:r>
            <a:endParaRPr lang="en-GB" sz="2000" dirty="0"/>
          </a:p>
          <a:p>
            <a:pPr marL="0" indent="0">
              <a:buFont typeface="Times" charset="0"/>
              <a:buNone/>
              <a:defRPr/>
            </a:pPr>
            <a:r>
              <a:rPr lang="fi-FI" sz="1000" dirty="0"/>
              <a:t> </a:t>
            </a:r>
            <a:endParaRPr lang="en-GB" sz="1000" dirty="0"/>
          </a:p>
          <a:p>
            <a:pPr marL="0" indent="0">
              <a:buFont typeface="Times" charset="0"/>
              <a:buNone/>
              <a:defRPr/>
            </a:pPr>
            <a:r>
              <a:rPr lang="fi-FI" sz="2000" dirty="0"/>
              <a:t>Osallistumismaksut voi maksaa verkkopankissa </a:t>
            </a:r>
            <a:r>
              <a:rPr lang="fi-FI" sz="2000" dirty="0" smtClean="0"/>
              <a:t>ilmoittautumisen yhteydessä </a:t>
            </a:r>
            <a:r>
              <a:rPr lang="fi-FI" sz="2000" dirty="0"/>
              <a:t>tai laskulla, joka toimitetaan </a:t>
            </a:r>
            <a:r>
              <a:rPr lang="fi-FI" sz="2000" dirty="0" smtClean="0"/>
              <a:t>osallistujan antamaan </a:t>
            </a:r>
            <a:r>
              <a:rPr lang="fi-FI" sz="2000" dirty="0"/>
              <a:t>laskutusosoitteeseen.</a:t>
            </a:r>
            <a:endParaRPr lang="en-US" sz="2000" dirty="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x-none"/>
              <a:t>Tervetuloa!</a:t>
            </a:r>
            <a:endParaRPr lang="en-US" altLang="x-none"/>
          </a:p>
        </p:txBody>
      </p:sp>
      <p:pic>
        <p:nvPicPr>
          <p:cNvPr id="45058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4" r="-172" b="6679"/>
          <a:stretch>
            <a:fillRect/>
          </a:stretch>
        </p:blipFill>
        <p:spPr>
          <a:xfrm>
            <a:off x="552450" y="1924050"/>
            <a:ext cx="9569450" cy="4745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80588" y="1924050"/>
            <a:ext cx="341312" cy="1701800"/>
          </a:xfrm>
          <a:prstGeom prst="rect">
            <a:avLst/>
          </a:prstGeom>
        </p:spPr>
        <p:txBody>
          <a:bodyPr vert="vert" lIns="108000" tIns="108000" rIns="108000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Signa OT" charset="0"/>
              </a:rPr>
              <a:t>Otto-Ville </a:t>
            </a:r>
            <a:r>
              <a:rPr lang="en-US" sz="800" dirty="0" err="1">
                <a:solidFill>
                  <a:schemeClr val="bg1"/>
                </a:solidFill>
                <a:latin typeface="Signa OT" charset="0"/>
              </a:rPr>
              <a:t>Väätäinen</a:t>
            </a:r>
            <a:endParaRPr lang="en-US" sz="800" dirty="0">
              <a:solidFill>
                <a:schemeClr val="bg1"/>
              </a:solidFill>
              <a:latin typeface="Signa OT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Finlandia-talolla</a:t>
            </a:r>
          </a:p>
        </p:txBody>
      </p:sp>
      <p:pic>
        <p:nvPicPr>
          <p:cNvPr id="1638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t="11098" r="249" b="774"/>
          <a:stretch>
            <a:fillRect/>
          </a:stretch>
        </p:blipFill>
        <p:spPr>
          <a:xfrm>
            <a:off x="552450" y="1906588"/>
            <a:ext cx="9490075" cy="474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Kansalaistorilla tapahtuu</a:t>
            </a:r>
          </a:p>
        </p:txBody>
      </p:sp>
      <p:pic>
        <p:nvPicPr>
          <p:cNvPr id="1741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7" r="323" b="19312"/>
          <a:stretch>
            <a:fillRect/>
          </a:stretch>
        </p:blipFill>
        <p:spPr>
          <a:xfrm>
            <a:off x="552450" y="1906588"/>
            <a:ext cx="9617075" cy="474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1238" y="1906588"/>
            <a:ext cx="268287" cy="1701800"/>
          </a:xfrm>
          <a:prstGeom prst="rect">
            <a:avLst/>
          </a:prstGeom>
        </p:spPr>
        <p:txBody>
          <a:bodyPr vert="vert" lIns="72000" tIns="108000" rIns="72000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rgbClr val="FF0000"/>
                </a:solidFill>
                <a:latin typeface="Signa OT" charset="0"/>
              </a:rPr>
              <a:t>Kimmo Brandt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x-none"/>
          </a:p>
        </p:txBody>
      </p:sp>
      <p:pic>
        <p:nvPicPr>
          <p:cNvPr id="1843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" t="5582" r="386" b="7445"/>
          <a:stretch>
            <a:fillRect/>
          </a:stretch>
        </p:blipFill>
        <p:spPr>
          <a:xfrm>
            <a:off x="552450" y="1906588"/>
            <a:ext cx="9617075" cy="474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1238" y="1906588"/>
            <a:ext cx="268287" cy="1701800"/>
          </a:xfrm>
          <a:prstGeom prst="rect">
            <a:avLst/>
          </a:prstGeom>
        </p:spPr>
        <p:txBody>
          <a:bodyPr vert="vert" lIns="72000" tIns="108000" rIns="72000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Signa OT" charset="0"/>
              </a:rPr>
              <a:t>Lauri </a:t>
            </a:r>
            <a:r>
              <a:rPr lang="en-US" sz="800" dirty="0" err="1">
                <a:solidFill>
                  <a:schemeClr val="bg1"/>
                </a:solidFill>
                <a:latin typeface="Signa OT" charset="0"/>
              </a:rPr>
              <a:t>Rotko</a:t>
            </a:r>
            <a:endParaRPr lang="en-US" sz="800" dirty="0">
              <a:solidFill>
                <a:schemeClr val="bg1"/>
              </a:solidFill>
              <a:latin typeface="Signa OT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Punaisen Ristin hengessä</a:t>
            </a:r>
          </a:p>
        </p:txBody>
      </p:sp>
      <p:pic>
        <p:nvPicPr>
          <p:cNvPr id="19458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0" b="23708"/>
          <a:stretch>
            <a:fillRect/>
          </a:stretch>
        </p:blipFill>
        <p:spPr>
          <a:xfrm>
            <a:off x="552450" y="1816100"/>
            <a:ext cx="9474200" cy="4837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685338" y="1816100"/>
            <a:ext cx="341312" cy="1701800"/>
          </a:xfrm>
          <a:prstGeom prst="rect">
            <a:avLst/>
          </a:prstGeom>
        </p:spPr>
        <p:txBody>
          <a:bodyPr vert="vert" lIns="108000" tIns="108000" rIns="108000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Signa OT" charset="0"/>
              </a:rPr>
              <a:t>Otto-Ville </a:t>
            </a:r>
            <a:r>
              <a:rPr lang="en-US" sz="800" dirty="0" err="1">
                <a:solidFill>
                  <a:schemeClr val="bg1"/>
                </a:solidFill>
                <a:latin typeface="Signa OT" charset="0"/>
              </a:rPr>
              <a:t>Väätäinen</a:t>
            </a:r>
            <a:endParaRPr lang="en-US" sz="800" dirty="0">
              <a:solidFill>
                <a:schemeClr val="bg1"/>
              </a:solidFill>
              <a:latin typeface="Signa OT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en-US"/>
              <a:t>Tärkeitä valintoja ja päätöksiä</a:t>
            </a:r>
          </a:p>
        </p:txBody>
      </p:sp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468313" y="1598613"/>
            <a:ext cx="5948362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66700" indent="-266700">
              <a:defRPr sz="25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fi-FI" altLang="x-none" sz="2000">
                <a:latin typeface="Verdana" charset="0"/>
                <a:ea typeface="Times New Roman" charset="0"/>
                <a:cs typeface="Times New Roman" charset="0"/>
              </a:rPr>
              <a:t>Valitaan Suomen Punaisen Ristin luottamushenkilöt seuraavaksi kolmeksi vuodeksi (mm. hallitus ja valtuusto). </a:t>
            </a:r>
          </a:p>
          <a:p>
            <a:pPr>
              <a:buFont typeface="Arial" charset="0"/>
              <a:buChar char="•"/>
            </a:pPr>
            <a:endParaRPr lang="fi-FI" altLang="x-none" sz="1000">
              <a:latin typeface="Verdana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fi-FI" altLang="x-none" sz="2000">
                <a:latin typeface="Verdana" charset="0"/>
                <a:ea typeface="Times New Roman" charset="0"/>
                <a:cs typeface="Times New Roman" charset="0"/>
              </a:rPr>
              <a:t>Päätetään toimintalinjauksesta vuosiksi 2018-2020.</a:t>
            </a:r>
          </a:p>
          <a:p>
            <a:pPr>
              <a:buFont typeface="Arial" charset="0"/>
              <a:buChar char="•"/>
            </a:pPr>
            <a:endParaRPr lang="fi-FI" altLang="x-none" sz="1000">
              <a:latin typeface="Verdana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fi-FI" altLang="x-none" sz="2000">
                <a:latin typeface="Verdana" charset="0"/>
                <a:ea typeface="Times New Roman" charset="0"/>
                <a:cs typeface="Times New Roman" charset="0"/>
              </a:rPr>
              <a:t>Päätetään Suomen Punaisen Ristin sääntöuudistuksesta.</a:t>
            </a:r>
          </a:p>
        </p:txBody>
      </p:sp>
      <p:sp>
        <p:nvSpPr>
          <p:cNvPr id="2" name="Suorakulmio 1"/>
          <p:cNvSpPr/>
          <p:nvPr/>
        </p:nvSpPr>
        <p:spPr>
          <a:xfrm>
            <a:off x="468313" y="4468813"/>
            <a:ext cx="5948362" cy="2139950"/>
          </a:xfrm>
          <a:prstGeom prst="rect">
            <a:avLst/>
          </a:prstGeom>
          <a:solidFill>
            <a:schemeClr val="bg2">
              <a:lumMod val="20000"/>
              <a:lumOff val="80000"/>
              <a:alpha val="50000"/>
            </a:schemeClr>
          </a:solidFill>
        </p:spPr>
        <p:txBody>
          <a:bodyPr anchor="ctr"/>
          <a:lstStyle>
            <a:lvl1pPr marL="266700" indent="-266700">
              <a:defRPr sz="25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fi-FI" altLang="x-none" sz="2000">
                <a:latin typeface="Verdana" charset="0"/>
                <a:ea typeface="Verdana" charset="0"/>
                <a:cs typeface="Verdana" charset="0"/>
              </a:rPr>
              <a:t>Osastolla on yksi äänivaltainen edustaja/200 jäsentä kohden.</a:t>
            </a:r>
          </a:p>
          <a:p>
            <a:endParaRPr lang="fi-FI" altLang="x-none" sz="1000">
              <a:latin typeface="Verdana" charset="0"/>
              <a:ea typeface="Verdana" charset="0"/>
              <a:cs typeface="Verdana" charset="0"/>
            </a:endParaRPr>
          </a:p>
          <a:p>
            <a:pPr>
              <a:buFont typeface="Arial" charset="0"/>
              <a:buChar char="•"/>
            </a:pPr>
            <a:r>
              <a:rPr lang="fi-FI" altLang="x-none" sz="2000">
                <a:latin typeface="Verdana" charset="0"/>
                <a:ea typeface="Verdana" charset="0"/>
                <a:cs typeface="Verdana" charset="0"/>
              </a:rPr>
              <a:t>Piirillä on yksi äänivaltainen edustaja.</a:t>
            </a:r>
          </a:p>
          <a:p>
            <a:endParaRPr lang="fi-FI" altLang="x-none" sz="1000">
              <a:latin typeface="Verdana" charset="0"/>
              <a:ea typeface="Verdana" charset="0"/>
              <a:cs typeface="Verdana" charset="0"/>
            </a:endParaRPr>
          </a:p>
          <a:p>
            <a:pPr>
              <a:buFont typeface="Arial" charset="0"/>
              <a:buChar char="•"/>
            </a:pPr>
            <a:r>
              <a:rPr lang="fi-FI" altLang="x-none" sz="2000">
                <a:latin typeface="Verdana" charset="0"/>
                <a:ea typeface="Verdana" charset="0"/>
                <a:cs typeface="Verdana" charset="0"/>
              </a:rPr>
              <a:t>Kaikilla jäsenillä on läsnäolo-oikeus.</a:t>
            </a:r>
          </a:p>
        </p:txBody>
      </p:sp>
      <p:pic>
        <p:nvPicPr>
          <p:cNvPr id="2048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4140"/>
          <a:stretch>
            <a:fillRect/>
          </a:stretch>
        </p:blipFill>
        <p:spPr bwMode="auto">
          <a:xfrm>
            <a:off x="6704013" y="1598613"/>
            <a:ext cx="3489325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852025" y="1598613"/>
            <a:ext cx="341313" cy="1701800"/>
          </a:xfrm>
          <a:prstGeom prst="rect">
            <a:avLst/>
          </a:prstGeom>
        </p:spPr>
        <p:txBody>
          <a:bodyPr vert="vert" lIns="108000" tIns="108000" rIns="108000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Signa OT" charset="0"/>
              </a:rPr>
              <a:t>Otto-Ville </a:t>
            </a:r>
            <a:r>
              <a:rPr lang="en-US" sz="800" dirty="0" err="1">
                <a:solidFill>
                  <a:schemeClr val="bg1"/>
                </a:solidFill>
                <a:latin typeface="Signa OT" charset="0"/>
              </a:rPr>
              <a:t>Väätäinen</a:t>
            </a:r>
            <a:endParaRPr lang="en-US" sz="800" dirty="0">
              <a:solidFill>
                <a:schemeClr val="bg1"/>
              </a:solidFill>
              <a:latin typeface="Signa OT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en-US"/>
              <a:t>Kohti yleiskokousta</a:t>
            </a:r>
          </a:p>
        </p:txBody>
      </p:sp>
      <p:sp>
        <p:nvSpPr>
          <p:cNvPr id="6148" name="Sisällön paikkamerkki 2"/>
          <p:cNvSpPr>
            <a:spLocks noGrp="1"/>
          </p:cNvSpPr>
          <p:nvPr>
            <p:ph idx="1"/>
          </p:nvPr>
        </p:nvSpPr>
        <p:spPr>
          <a:xfrm>
            <a:off x="1044575" y="1800225"/>
            <a:ext cx="6923088" cy="4892675"/>
          </a:xfrm>
        </p:spPr>
        <p:txBody>
          <a:bodyPr anchor="t"/>
          <a:lstStyle/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b="1" dirty="0" smtClean="0"/>
              <a:t>2016</a:t>
            </a:r>
            <a:r>
              <a:rPr lang="fi-FI" sz="1200" b="1" dirty="0"/>
              <a:t>	</a:t>
            </a:r>
            <a:r>
              <a:rPr lang="fi-FI" sz="1200" b="1" dirty="0" smtClean="0"/>
              <a:t>Marraskuu</a:t>
            </a:r>
            <a:br>
              <a:rPr lang="fi-FI" sz="1200" b="1" dirty="0" smtClean="0"/>
            </a:br>
            <a:r>
              <a:rPr lang="fi-FI" sz="1200" b="1" dirty="0" smtClean="0"/>
              <a:t>		</a:t>
            </a:r>
            <a:r>
              <a:rPr lang="fi-FI" sz="1200" dirty="0" smtClean="0"/>
              <a:t>Hallituksen virallinen ilmoitus kokousajasta ja -paikasta (Tässä ja Nyt)</a:t>
            </a:r>
          </a:p>
          <a:p>
            <a:pPr marL="0" indent="0" defTabSz="360000">
              <a:buClrTx/>
              <a:buFont typeface="Times" charset="0"/>
              <a:buNone/>
              <a:defRPr/>
            </a:pPr>
            <a:endParaRPr lang="fi-FI" sz="500" b="1" dirty="0" smtClean="0"/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b="1" dirty="0" smtClean="0"/>
              <a:t>2017	Helmikuu</a:t>
            </a:r>
            <a:endParaRPr lang="fi-FI" sz="1200" dirty="0"/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dirty="0" smtClean="0"/>
              <a:t>		Osastopostitus (mm. toimintalinjausluonnos, </a:t>
            </a:r>
            <a:br>
              <a:rPr lang="fi-FI" sz="1200" dirty="0" smtClean="0"/>
            </a:br>
            <a:r>
              <a:rPr lang="fi-FI" sz="1200" dirty="0" smtClean="0"/>
              <a:t>		esitys sääntömuutoksesta, ilmoittautumisohjeet)</a:t>
            </a:r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dirty="0"/>
              <a:t>	</a:t>
            </a:r>
            <a:r>
              <a:rPr lang="fi-FI" sz="1200" dirty="0" smtClean="0"/>
              <a:t>	Osastot ja piirit käsittelevät luonnosta ja toimittavat</a:t>
            </a:r>
            <a:br>
              <a:rPr lang="fi-FI" sz="1200" dirty="0" smtClean="0"/>
            </a:br>
            <a:r>
              <a:rPr lang="fi-FI" sz="1200" dirty="0" smtClean="0"/>
              <a:t>		omat muutosehdotuksensa</a:t>
            </a:r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dirty="0"/>
              <a:t>	</a:t>
            </a:r>
            <a:r>
              <a:rPr lang="fi-FI" sz="1200" dirty="0" smtClean="0"/>
              <a:t>	Hallitus kutsuu vaalitoimikunnan koolle (28.2. mennessä)</a:t>
            </a:r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dirty="0"/>
              <a:t>	</a:t>
            </a:r>
            <a:r>
              <a:rPr lang="fi-FI" sz="1200" dirty="0" smtClean="0"/>
              <a:t>	Ehdokasasettelu alkaa</a:t>
            </a:r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dirty="0"/>
              <a:t>	</a:t>
            </a:r>
            <a:r>
              <a:rPr lang="fi-FI" sz="1200" dirty="0" smtClean="0"/>
              <a:t>	Ilmoittautuminen kokoukseen alkaa 3.2.</a:t>
            </a:r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dirty="0"/>
              <a:t>	</a:t>
            </a:r>
            <a:r>
              <a:rPr lang="fi-FI" sz="1200" dirty="0" smtClean="0"/>
              <a:t>	Koulutusmateriaali yleiskokousedustajille valmistuu</a:t>
            </a:r>
          </a:p>
          <a:p>
            <a:pPr marL="625475" indent="0" defTabSz="360000">
              <a:buClrTx/>
              <a:buFont typeface="Times" charset="0"/>
              <a:buNone/>
              <a:defRPr/>
            </a:pPr>
            <a:endParaRPr lang="fi-FI" sz="500" dirty="0" smtClean="0"/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b="1" dirty="0">
                <a:solidFill>
                  <a:srgbClr val="000000"/>
                </a:solidFill>
              </a:rPr>
              <a:t>	</a:t>
            </a:r>
            <a:r>
              <a:rPr lang="fi-FI" sz="1200" b="1" dirty="0" smtClean="0">
                <a:solidFill>
                  <a:srgbClr val="000000"/>
                </a:solidFill>
              </a:rPr>
              <a:t>	Maaliskuu</a:t>
            </a:r>
            <a:endParaRPr lang="fi-FI" sz="1200" dirty="0">
              <a:solidFill>
                <a:srgbClr val="000000"/>
              </a:solidFill>
            </a:endParaRPr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dirty="0" smtClean="0">
                <a:solidFill>
                  <a:srgbClr val="000000"/>
                </a:solidFill>
              </a:rPr>
              <a:t>		</a:t>
            </a:r>
            <a:r>
              <a:rPr lang="fi-FI" sz="1200" dirty="0" smtClean="0"/>
              <a:t>Toimintalinjausluonnoksen ja sääntöuudistusluonnoksen </a:t>
            </a:r>
            <a:br>
              <a:rPr lang="fi-FI" sz="1200" dirty="0" smtClean="0"/>
            </a:br>
            <a:r>
              <a:rPr lang="fi-FI" sz="1200" dirty="0" smtClean="0"/>
              <a:t>		järjestökäsittely päättyy 31.3.2017</a:t>
            </a:r>
          </a:p>
          <a:p>
            <a:pPr marL="625475" indent="0" defTabSz="360000">
              <a:buClrTx/>
              <a:buFont typeface="Times" charset="0"/>
              <a:buNone/>
              <a:defRPr/>
            </a:pPr>
            <a:endParaRPr lang="fi-FI" sz="500" dirty="0" smtClean="0"/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b="1" dirty="0">
                <a:solidFill>
                  <a:srgbClr val="000000"/>
                </a:solidFill>
              </a:rPr>
              <a:t>	</a:t>
            </a:r>
            <a:r>
              <a:rPr lang="fi-FI" sz="1200" b="1" dirty="0" smtClean="0">
                <a:solidFill>
                  <a:srgbClr val="000000"/>
                </a:solidFill>
              </a:rPr>
              <a:t>	Huhtikuu</a:t>
            </a:r>
            <a:endParaRPr lang="fi-FI" sz="1200" b="1" dirty="0">
              <a:solidFill>
                <a:srgbClr val="000000"/>
              </a:solidFill>
            </a:endParaRPr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b="1" dirty="0" smtClean="0">
                <a:solidFill>
                  <a:srgbClr val="000000"/>
                </a:solidFill>
              </a:rPr>
              <a:t>		</a:t>
            </a:r>
            <a:r>
              <a:rPr lang="fi-FI" sz="1200" dirty="0" smtClean="0">
                <a:solidFill>
                  <a:srgbClr val="000000"/>
                </a:solidFill>
              </a:rPr>
              <a:t>Aloitteiden viimeinen jättöpäivä 13.4.2017</a:t>
            </a:r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dirty="0">
                <a:solidFill>
                  <a:srgbClr val="000000"/>
                </a:solidFill>
              </a:rPr>
              <a:t>	</a:t>
            </a:r>
            <a:r>
              <a:rPr lang="fi-FI" sz="1200" dirty="0" smtClean="0">
                <a:solidFill>
                  <a:srgbClr val="000000"/>
                </a:solidFill>
              </a:rPr>
              <a:t>	Ilmoittautuminen kokoukseen päättyy 28.4.2017</a:t>
            </a:r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dirty="0">
                <a:solidFill>
                  <a:srgbClr val="000000"/>
                </a:solidFill>
              </a:rPr>
              <a:t>	</a:t>
            </a:r>
            <a:r>
              <a:rPr lang="fi-FI" sz="1200" dirty="0" smtClean="0">
                <a:solidFill>
                  <a:srgbClr val="000000"/>
                </a:solidFill>
              </a:rPr>
              <a:t>	Ehdokasasettelu päättyy 28.4.2017 </a:t>
            </a:r>
          </a:p>
          <a:p>
            <a:pPr marL="625475" indent="0" defTabSz="360000">
              <a:buClrTx/>
              <a:buFont typeface="Times" charset="0"/>
              <a:buNone/>
              <a:defRPr/>
            </a:pPr>
            <a:endParaRPr lang="fi-FI" sz="500" dirty="0" smtClean="0"/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b="1" dirty="0">
                <a:solidFill>
                  <a:srgbClr val="000000"/>
                </a:solidFill>
              </a:rPr>
              <a:t>	</a:t>
            </a:r>
            <a:r>
              <a:rPr lang="fi-FI" sz="1200" b="1" dirty="0" smtClean="0">
                <a:solidFill>
                  <a:srgbClr val="000000"/>
                </a:solidFill>
              </a:rPr>
              <a:t>	Toukokuu</a:t>
            </a:r>
            <a:endParaRPr lang="fi-FI" sz="1200" b="1" dirty="0">
              <a:solidFill>
                <a:srgbClr val="000000"/>
              </a:solidFill>
            </a:endParaRPr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b="1" dirty="0" smtClean="0">
                <a:solidFill>
                  <a:srgbClr val="000000"/>
                </a:solidFill>
              </a:rPr>
              <a:t>		</a:t>
            </a:r>
            <a:r>
              <a:rPr lang="fi-FI" sz="1200" dirty="0" smtClean="0">
                <a:solidFill>
                  <a:srgbClr val="000000"/>
                </a:solidFill>
              </a:rPr>
              <a:t>Hallituksen kirjallinen kokouskutsu, käsiteltävät asiakirjat ja </a:t>
            </a:r>
            <a:br>
              <a:rPr lang="fi-FI" sz="1200" dirty="0" smtClean="0">
                <a:solidFill>
                  <a:srgbClr val="000000"/>
                </a:solidFill>
              </a:rPr>
            </a:br>
            <a:r>
              <a:rPr lang="fi-FI" sz="1200" dirty="0" smtClean="0">
                <a:solidFill>
                  <a:srgbClr val="000000"/>
                </a:solidFill>
              </a:rPr>
              <a:t>		vaalitoimikunnan esitys postitetaan osastoille ja piireille 12.5.2017 mennessä</a:t>
            </a:r>
            <a:endParaRPr lang="fi-FI" sz="1200" dirty="0">
              <a:solidFill>
                <a:srgbClr val="000000"/>
              </a:solidFill>
            </a:endParaRPr>
          </a:p>
        </p:txBody>
      </p:sp>
      <p:sp>
        <p:nvSpPr>
          <p:cNvPr id="22531" name="Alanuoli 3"/>
          <p:cNvSpPr>
            <a:spLocks noChangeArrowheads="1"/>
          </p:cNvSpPr>
          <p:nvPr/>
        </p:nvSpPr>
        <p:spPr bwMode="auto">
          <a:xfrm>
            <a:off x="552450" y="1887538"/>
            <a:ext cx="428625" cy="4687887"/>
          </a:xfrm>
          <a:prstGeom prst="downArrow">
            <a:avLst>
              <a:gd name="adj1" fmla="val 36528"/>
              <a:gd name="adj2" fmla="val 50027"/>
            </a:avLst>
          </a:prstGeom>
          <a:gradFill rotWithShape="1">
            <a:gsLst>
              <a:gs pos="0">
                <a:srgbClr val="C00000"/>
              </a:gs>
              <a:gs pos="13000">
                <a:srgbClr val="C00000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en-US" altLang="en-US" sz="1800">
              <a:latin typeface="Arial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x-none"/>
              <a:t>Lisätietoa</a:t>
            </a:r>
            <a:r>
              <a:rPr lang="en-GB" altLang="x-none"/>
              <a:t> </a:t>
            </a:r>
            <a:endParaRPr lang="en-US" altLang="x-none"/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552450" y="2865438"/>
            <a:ext cx="7737475" cy="2222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i-FI" altLang="x-none" i="1"/>
              <a:t>rednet.punainenristi.fi/yleiskokous2017</a:t>
            </a:r>
          </a:p>
          <a:p>
            <a:endParaRPr lang="en-GB" altLang="x-none" sz="1800"/>
          </a:p>
          <a:p>
            <a:r>
              <a:rPr lang="fi-FI" altLang="x-none" i="1"/>
              <a:t>Avun maailma</a:t>
            </a:r>
            <a:r>
              <a:rPr lang="fi-FI" altLang="x-none"/>
              <a:t>, kaikki numerot</a:t>
            </a:r>
          </a:p>
          <a:p>
            <a:endParaRPr lang="en-GB" altLang="x-none" sz="1800"/>
          </a:p>
          <a:p>
            <a:r>
              <a:rPr lang="fi-FI" altLang="x-none" i="1"/>
              <a:t>Täs</a:t>
            </a:r>
            <a:r>
              <a:rPr lang="en-US" altLang="x-none" i="1"/>
              <a:t>sä ja nyt</a:t>
            </a:r>
            <a:r>
              <a:rPr lang="en-US" altLang="x-none"/>
              <a:t>, kaikki numerot</a:t>
            </a:r>
            <a:endParaRPr lang="en-GB" altLang="x-none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letusrakenne">
  <a:themeElements>
    <a:clrScheme name="Mukautettu 4">
      <a:dk1>
        <a:srgbClr val="000000"/>
      </a:dk1>
      <a:lt1>
        <a:srgbClr val="FFFFFF"/>
      </a:lt1>
      <a:dk2>
        <a:srgbClr val="000000"/>
      </a:dk2>
      <a:lt2>
        <a:srgbClr val="666666"/>
      </a:lt2>
      <a:accent1>
        <a:srgbClr val="CC0000"/>
      </a:accent1>
      <a:accent2>
        <a:srgbClr val="000000"/>
      </a:accent2>
      <a:accent3>
        <a:srgbClr val="FFFFFF"/>
      </a:accent3>
      <a:accent4>
        <a:srgbClr val="000000"/>
      </a:accent4>
      <a:accent5>
        <a:srgbClr val="E2AAAA"/>
      </a:accent5>
      <a:accent6>
        <a:srgbClr val="E7B900"/>
      </a:accent6>
      <a:hlink>
        <a:srgbClr val="990099"/>
      </a:hlink>
      <a:folHlink>
        <a:srgbClr val="009900"/>
      </a:folHlink>
    </a:clrScheme>
    <a:fontScheme name="Oletusrakenn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588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588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letusrakenn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2876</TotalTime>
  <Words>902</Words>
  <Application>Microsoft Macintosh PowerPoint</Application>
  <PresentationFormat>Custom</PresentationFormat>
  <Paragraphs>273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Times New Roman</vt:lpstr>
      <vt:lpstr>Arial</vt:lpstr>
      <vt:lpstr>Verdana</vt:lpstr>
      <vt:lpstr>Times</vt:lpstr>
      <vt:lpstr>Calibri</vt:lpstr>
      <vt:lpstr>Signa OT</vt:lpstr>
      <vt:lpstr>Oletusrakenne</vt:lpstr>
      <vt:lpstr>YLEISKOKOUS HELSINKI  10.-11.6.2017 </vt:lpstr>
      <vt:lpstr>Kesäinen Helsinki</vt:lpstr>
      <vt:lpstr>Finlandia-talolla</vt:lpstr>
      <vt:lpstr>Kansalaistorilla tapahtuu</vt:lpstr>
      <vt:lpstr>PowerPoint Presentation</vt:lpstr>
      <vt:lpstr>Punaisen Ristin hengessä</vt:lpstr>
      <vt:lpstr>Tärkeitä valintoja ja päätöksiä</vt:lpstr>
      <vt:lpstr>Kohti yleiskokousta</vt:lpstr>
      <vt:lpstr>Lisätietoa </vt:lpstr>
      <vt:lpstr>Iloisin näkemisiin!</vt:lpstr>
      <vt:lpstr>Kokousteknillistä apua  äänivaltaisille edustajille </vt:lpstr>
      <vt:lpstr>PowerPoint Presentation</vt:lpstr>
      <vt:lpstr>Luottamushenkilöiden valinnat </vt:lpstr>
      <vt:lpstr>Yleiskokouksen äänestysliput</vt:lpstr>
      <vt:lpstr>Näin toimintalinjauksen 2018-2020 valmistelu etenee </vt:lpstr>
      <vt:lpstr>Toimintalinjaus 2018-2020 </vt:lpstr>
      <vt:lpstr>Sääntöuudistus </vt:lpstr>
      <vt:lpstr>Miten päätökset tehdään yleiskokouksessa?</vt:lpstr>
      <vt:lpstr>Poikkeukset yksinkertaiseen määräenemmistöön </vt:lpstr>
      <vt:lpstr>Vaalit </vt:lpstr>
      <vt:lpstr>Aloitteet </vt:lpstr>
      <vt:lpstr>Ponnet</vt:lpstr>
      <vt:lpstr>Näin ilmoittaudut kokouspaikalla</vt:lpstr>
      <vt:lpstr>Nuorten tapahtuma 9.6.</vt:lpstr>
      <vt:lpstr>Reddie-parkki</vt:lpstr>
      <vt:lpstr>Yleiskokouksen ilmoittautuminen</vt:lpstr>
      <vt:lpstr>Majoituksen varaus</vt:lpstr>
      <vt:lpstr>Osallistumismaksu</vt:lpstr>
      <vt:lpstr>Tervetuloa!</vt:lpstr>
    </vt:vector>
  </TitlesOfParts>
  <Company>Suomen Punainen Risti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Liisa Åker</dc:creator>
  <cp:lastModifiedBy>Microsoft Office User</cp:lastModifiedBy>
  <cp:revision>230</cp:revision>
  <cp:lastPrinted>2017-01-30T10:59:04Z</cp:lastPrinted>
  <dcterms:created xsi:type="dcterms:W3CDTF">2003-09-22T11:50:51Z</dcterms:created>
  <dcterms:modified xsi:type="dcterms:W3CDTF">2017-02-16T13:02:39Z</dcterms:modified>
</cp:coreProperties>
</file>