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7556500" cy="10693400"/>
  <p:notesSz cx="6858000" cy="91440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Varela Round" panose="00000500000000000000" pitchFamily="2" charset="-79"/>
      <p:regular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72" d="100"/>
          <a:sy n="72" d="100"/>
        </p:scale>
        <p:origin x="1476" y="-15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tableStyles" Target="tableStyles.xml"/><Relationship Id="rId5" Type="http://schemas.openxmlformats.org/officeDocument/2006/relationships/font" Target="fonts/font3.fntdata"/><Relationship Id="rId10" Type="http://schemas.openxmlformats.org/officeDocument/2006/relationships/theme" Target="theme/theme1.xml"/><Relationship Id="rId4" Type="http://schemas.openxmlformats.org/officeDocument/2006/relationships/font" Target="fonts/font2.fntdata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proppimateriaalit.fi/web/site-186223/state-jurdcmzrgercytzr/front-page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rednet.punainenristi.fi/system/files/page/puheeksiotto%20ty%C3%B6kalu%20tulostettava.pdf" TargetMode="External"/><Relationship Id="rId4" Type="http://schemas.openxmlformats.org/officeDocument/2006/relationships/hyperlink" Target="https://www.sproppimateriaalit.fi/web/site-28828/state-jurdembseiwe6mi/front-pag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50743" y="4009505"/>
            <a:ext cx="3254632" cy="1850114"/>
            <a:chOff x="0" y="0"/>
            <a:chExt cx="3366823" cy="191389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366823" cy="1913890"/>
            </a:xfrm>
            <a:custGeom>
              <a:avLst/>
              <a:gdLst/>
              <a:ahLst/>
              <a:cxnLst/>
              <a:rect l="l" t="t" r="r" b="b"/>
              <a:pathLst>
                <a:path w="3366823" h="1913890">
                  <a:moveTo>
                    <a:pt x="3242363" y="1913890"/>
                  </a:moveTo>
                  <a:lnTo>
                    <a:pt x="124460" y="1913890"/>
                  </a:lnTo>
                  <a:cubicBezTo>
                    <a:pt x="55880" y="1913890"/>
                    <a:pt x="0" y="1858010"/>
                    <a:pt x="0" y="178943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242363" y="0"/>
                  </a:lnTo>
                  <a:cubicBezTo>
                    <a:pt x="3310943" y="0"/>
                    <a:pt x="3366823" y="55880"/>
                    <a:pt x="3366823" y="124460"/>
                  </a:cubicBezTo>
                  <a:lnTo>
                    <a:pt x="3366823" y="1789430"/>
                  </a:lnTo>
                  <a:cubicBezTo>
                    <a:pt x="3366823" y="1858010"/>
                    <a:pt x="3310943" y="1913890"/>
                    <a:pt x="3242363" y="1913890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00000"/>
              </a:solidFill>
            </a:ln>
          </p:spPr>
        </p:sp>
      </p:grpSp>
      <p:grpSp>
        <p:nvGrpSpPr>
          <p:cNvPr id="4" name="Group 4"/>
          <p:cNvGrpSpPr/>
          <p:nvPr/>
        </p:nvGrpSpPr>
        <p:grpSpPr>
          <a:xfrm>
            <a:off x="525368" y="6323886"/>
            <a:ext cx="3254632" cy="1126202"/>
            <a:chOff x="0" y="0"/>
            <a:chExt cx="3366823" cy="116502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366823" cy="1165024"/>
            </a:xfrm>
            <a:custGeom>
              <a:avLst/>
              <a:gdLst/>
              <a:ahLst/>
              <a:cxnLst/>
              <a:rect l="l" t="t" r="r" b="b"/>
              <a:pathLst>
                <a:path w="3366823" h="1165024">
                  <a:moveTo>
                    <a:pt x="3242363" y="1165024"/>
                  </a:moveTo>
                  <a:lnTo>
                    <a:pt x="124460" y="1165024"/>
                  </a:lnTo>
                  <a:cubicBezTo>
                    <a:pt x="55880" y="1165024"/>
                    <a:pt x="0" y="1109144"/>
                    <a:pt x="0" y="104056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242363" y="0"/>
                  </a:lnTo>
                  <a:cubicBezTo>
                    <a:pt x="3310943" y="0"/>
                    <a:pt x="3366823" y="55880"/>
                    <a:pt x="3366823" y="124460"/>
                  </a:cubicBezTo>
                  <a:lnTo>
                    <a:pt x="3366823" y="1040564"/>
                  </a:lnTo>
                  <a:cubicBezTo>
                    <a:pt x="3366823" y="1109144"/>
                    <a:pt x="3310943" y="1165024"/>
                    <a:pt x="3242363" y="1165024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00000"/>
              </a:solidFill>
            </a:ln>
          </p:spPr>
        </p:sp>
      </p:grpSp>
      <p:grpSp>
        <p:nvGrpSpPr>
          <p:cNvPr id="6" name="Group 6"/>
          <p:cNvGrpSpPr/>
          <p:nvPr/>
        </p:nvGrpSpPr>
        <p:grpSpPr>
          <a:xfrm>
            <a:off x="278822" y="2104231"/>
            <a:ext cx="6966430" cy="4054181"/>
            <a:chOff x="0" y="0"/>
            <a:chExt cx="7206570" cy="419393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206570" cy="4193934"/>
            </a:xfrm>
            <a:custGeom>
              <a:avLst/>
              <a:gdLst/>
              <a:ahLst/>
              <a:cxnLst/>
              <a:rect l="l" t="t" r="r" b="b"/>
              <a:pathLst>
                <a:path w="7206570" h="4193934">
                  <a:moveTo>
                    <a:pt x="7082110" y="4193934"/>
                  </a:moveTo>
                  <a:lnTo>
                    <a:pt x="124460" y="4193934"/>
                  </a:lnTo>
                  <a:cubicBezTo>
                    <a:pt x="55880" y="4193934"/>
                    <a:pt x="0" y="4138054"/>
                    <a:pt x="0" y="406947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7082110" y="0"/>
                  </a:lnTo>
                  <a:cubicBezTo>
                    <a:pt x="7150690" y="0"/>
                    <a:pt x="7206570" y="55880"/>
                    <a:pt x="7206570" y="124460"/>
                  </a:cubicBezTo>
                  <a:lnTo>
                    <a:pt x="7206570" y="4069474"/>
                  </a:lnTo>
                  <a:cubicBezTo>
                    <a:pt x="7206570" y="4138054"/>
                    <a:pt x="7150690" y="4193934"/>
                    <a:pt x="7082110" y="4193934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278822" y="6323886"/>
            <a:ext cx="3564435" cy="2197392"/>
            <a:chOff x="0" y="0"/>
            <a:chExt cx="3151316" cy="182995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151317" cy="1829951"/>
            </a:xfrm>
            <a:custGeom>
              <a:avLst/>
              <a:gdLst/>
              <a:ahLst/>
              <a:cxnLst/>
              <a:rect l="l" t="t" r="r" b="b"/>
              <a:pathLst>
                <a:path w="3151317" h="1829951">
                  <a:moveTo>
                    <a:pt x="3026856" y="1829951"/>
                  </a:moveTo>
                  <a:lnTo>
                    <a:pt x="124460" y="1829951"/>
                  </a:lnTo>
                  <a:cubicBezTo>
                    <a:pt x="55880" y="1829951"/>
                    <a:pt x="0" y="1774071"/>
                    <a:pt x="0" y="170549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026857" y="0"/>
                  </a:lnTo>
                  <a:cubicBezTo>
                    <a:pt x="3095437" y="0"/>
                    <a:pt x="3151317" y="55880"/>
                    <a:pt x="3151317" y="124460"/>
                  </a:cubicBezTo>
                  <a:lnTo>
                    <a:pt x="3151317" y="1705491"/>
                  </a:lnTo>
                  <a:cubicBezTo>
                    <a:pt x="3151317" y="1774072"/>
                    <a:pt x="3095437" y="1829951"/>
                    <a:pt x="3026857" y="1829951"/>
                  </a:cubicBezTo>
                  <a:close/>
                </a:path>
              </a:pathLst>
            </a:custGeom>
            <a:solidFill>
              <a:srgbClr val="FF1616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278822" y="8647444"/>
            <a:ext cx="3575734" cy="1811720"/>
            <a:chOff x="0" y="0"/>
            <a:chExt cx="4445933" cy="240949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445933" cy="2409494"/>
            </a:xfrm>
            <a:custGeom>
              <a:avLst/>
              <a:gdLst/>
              <a:ahLst/>
              <a:cxnLst/>
              <a:rect l="l" t="t" r="r" b="b"/>
              <a:pathLst>
                <a:path w="4445933" h="2409494">
                  <a:moveTo>
                    <a:pt x="4321473" y="2409494"/>
                  </a:moveTo>
                  <a:lnTo>
                    <a:pt x="124460" y="2409494"/>
                  </a:lnTo>
                  <a:cubicBezTo>
                    <a:pt x="55880" y="2409494"/>
                    <a:pt x="0" y="2353614"/>
                    <a:pt x="0" y="228503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321473" y="0"/>
                  </a:lnTo>
                  <a:cubicBezTo>
                    <a:pt x="4390053" y="0"/>
                    <a:pt x="4445933" y="55880"/>
                    <a:pt x="4445933" y="124460"/>
                  </a:cubicBezTo>
                  <a:lnTo>
                    <a:pt x="4445933" y="2285034"/>
                  </a:lnTo>
                  <a:cubicBezTo>
                    <a:pt x="4445933" y="2353614"/>
                    <a:pt x="4390053" y="2409494"/>
                    <a:pt x="4321473" y="2409494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4055365" y="6323886"/>
            <a:ext cx="3189887" cy="4141470"/>
            <a:chOff x="0" y="0"/>
            <a:chExt cx="3299846" cy="428423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299845" cy="4284231"/>
            </a:xfrm>
            <a:custGeom>
              <a:avLst/>
              <a:gdLst/>
              <a:ahLst/>
              <a:cxnLst/>
              <a:rect l="l" t="t" r="r" b="b"/>
              <a:pathLst>
                <a:path w="3299845" h="4284231">
                  <a:moveTo>
                    <a:pt x="3175385" y="4284231"/>
                  </a:moveTo>
                  <a:lnTo>
                    <a:pt x="124460" y="4284231"/>
                  </a:lnTo>
                  <a:cubicBezTo>
                    <a:pt x="55880" y="4284231"/>
                    <a:pt x="0" y="4228351"/>
                    <a:pt x="0" y="415977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175386" y="0"/>
                  </a:lnTo>
                  <a:cubicBezTo>
                    <a:pt x="3243966" y="0"/>
                    <a:pt x="3299845" y="55880"/>
                    <a:pt x="3299845" y="124460"/>
                  </a:cubicBezTo>
                  <a:lnTo>
                    <a:pt x="3299845" y="4159771"/>
                  </a:lnTo>
                  <a:cubicBezTo>
                    <a:pt x="3299845" y="4228351"/>
                    <a:pt x="3243966" y="4284231"/>
                    <a:pt x="3175386" y="4284231"/>
                  </a:cubicBezTo>
                  <a:close/>
                </a:path>
              </a:pathLst>
            </a:custGeom>
            <a:solidFill>
              <a:srgbClr val="FF1616"/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0" y="1350386"/>
            <a:ext cx="7556500" cy="673382"/>
            <a:chOff x="0" y="0"/>
            <a:chExt cx="30659395" cy="230728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30659394" cy="2307284"/>
            </a:xfrm>
            <a:custGeom>
              <a:avLst/>
              <a:gdLst/>
              <a:ahLst/>
              <a:cxnLst/>
              <a:rect l="l" t="t" r="r" b="b"/>
              <a:pathLst>
                <a:path w="30659394" h="2307284">
                  <a:moveTo>
                    <a:pt x="30534936" y="2307284"/>
                  </a:moveTo>
                  <a:lnTo>
                    <a:pt x="124460" y="2307284"/>
                  </a:lnTo>
                  <a:cubicBezTo>
                    <a:pt x="55880" y="2307284"/>
                    <a:pt x="0" y="2251404"/>
                    <a:pt x="0" y="218282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0534936" y="0"/>
                  </a:lnTo>
                  <a:cubicBezTo>
                    <a:pt x="30603515" y="0"/>
                    <a:pt x="30659394" y="55880"/>
                    <a:pt x="30659394" y="124460"/>
                  </a:cubicBezTo>
                  <a:lnTo>
                    <a:pt x="30659394" y="2182824"/>
                  </a:lnTo>
                  <a:cubicBezTo>
                    <a:pt x="30659394" y="2251404"/>
                    <a:pt x="30603515" y="2307284"/>
                    <a:pt x="30534936" y="2307284"/>
                  </a:cubicBezTo>
                  <a:close/>
                </a:path>
              </a:pathLst>
            </a:custGeom>
            <a:solidFill>
              <a:srgbClr val="FF1616"/>
            </a:solidFill>
          </p:spPr>
        </p:sp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2"/>
          <a:srcRect l="2713" t="1080" b="1080"/>
          <a:stretch>
            <a:fillRect/>
          </a:stretch>
        </p:blipFill>
        <p:spPr>
          <a:xfrm>
            <a:off x="1921035" y="28913"/>
            <a:ext cx="3453480" cy="1321473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413191" y="6450052"/>
            <a:ext cx="3441365" cy="219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50"/>
              </a:lnSpc>
            </a:pPr>
            <a:r>
              <a:rPr lang="en-US" sz="1500" dirty="0">
                <a:solidFill>
                  <a:srgbClr val="FEFEFE"/>
                </a:solidFill>
                <a:latin typeface="Varela Round" panose="020B0604020202020204" charset="-79"/>
                <a:cs typeface="Varela Round" panose="020B0604020202020204" charset="-79"/>
              </a:rPr>
              <a:t>Yksinäisyys on tappava ongelma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51747" y="6727749"/>
            <a:ext cx="3396027" cy="1540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37491" lvl="1" indent="-118745">
              <a:lnSpc>
                <a:spcPts val="1210"/>
              </a:lnSpc>
              <a:buFont typeface="Arial"/>
              <a:buChar char="•"/>
            </a:pPr>
            <a:r>
              <a:rPr lang="en-US" sz="1100" dirty="0">
                <a:solidFill>
                  <a:srgbClr val="FEFEFE"/>
                </a:solidFill>
                <a:latin typeface="Varela Round" panose="020B0604020202020204" charset="-79"/>
                <a:cs typeface="Varela Round" panose="020B0604020202020204" charset="-79"/>
              </a:rPr>
              <a:t>Yksinäisyyttä kokee joka </a:t>
            </a:r>
            <a:r>
              <a:rPr lang="en-US" sz="1100" dirty="0" err="1">
                <a:solidFill>
                  <a:srgbClr val="FEFEFE"/>
                </a:solidFill>
                <a:latin typeface="Varela Round" panose="020B0604020202020204" charset="-79"/>
                <a:cs typeface="Varela Round" panose="020B0604020202020204" charset="-79"/>
              </a:rPr>
              <a:t>neljäs</a:t>
            </a:r>
            <a:r>
              <a:rPr lang="en-US" sz="1100" dirty="0">
                <a:solidFill>
                  <a:srgbClr val="FEFEFE"/>
                </a:solidFill>
                <a:latin typeface="Varela Round" panose="020B0604020202020204" charset="-79"/>
                <a:cs typeface="Varela Round" panose="020B0604020202020204" charset="-79"/>
              </a:rPr>
              <a:t>.</a:t>
            </a:r>
          </a:p>
          <a:p>
            <a:pPr marL="237491" lvl="1" indent="-118745">
              <a:lnSpc>
                <a:spcPts val="1210"/>
              </a:lnSpc>
              <a:buFont typeface="Arial"/>
              <a:buChar char="•"/>
            </a:pPr>
            <a:r>
              <a:rPr lang="en-US" sz="1100" dirty="0">
                <a:solidFill>
                  <a:srgbClr val="FEFEFE"/>
                </a:solidFill>
                <a:latin typeface="Varela Round" panose="020B0604020202020204" charset="-79"/>
                <a:cs typeface="Varela Round" panose="020B0604020202020204" charset="-79"/>
              </a:rPr>
              <a:t>Yksinäisyys on terveydelle haitallisempaa kuin tupakointi tai ylipaino.</a:t>
            </a:r>
          </a:p>
          <a:p>
            <a:pPr marL="237491" lvl="1" indent="-118745">
              <a:lnSpc>
                <a:spcPts val="1210"/>
              </a:lnSpc>
              <a:buFont typeface="Arial"/>
              <a:buChar char="•"/>
            </a:pPr>
            <a:r>
              <a:rPr lang="en-US" sz="1100" dirty="0">
                <a:solidFill>
                  <a:srgbClr val="FEFEFE"/>
                </a:solidFill>
                <a:latin typeface="Varela Round" panose="020B0604020202020204" charset="-79"/>
                <a:cs typeface="Varela Round" panose="020B0604020202020204" charset="-79"/>
              </a:rPr>
              <a:t>Yksinäisyys koskettaa ikäryhmistä erityisesti lapsia, nuoria ja vanhuksia.</a:t>
            </a:r>
          </a:p>
          <a:p>
            <a:pPr marL="237491" lvl="1" indent="-118745">
              <a:lnSpc>
                <a:spcPts val="1210"/>
              </a:lnSpc>
              <a:buFont typeface="Arial"/>
              <a:buChar char="•"/>
            </a:pPr>
            <a:r>
              <a:rPr lang="en-US" sz="1100" dirty="0">
                <a:solidFill>
                  <a:srgbClr val="FEFEFE"/>
                </a:solidFill>
                <a:latin typeface="Varela Round" panose="020B0604020202020204" charset="-79"/>
                <a:cs typeface="Varela Round" panose="020B0604020202020204" charset="-79"/>
              </a:rPr>
              <a:t>Yksinäisyys osuu työmarkkinoiden ulkopuolella oleviin ja sosiaalipalveluiden asiakkaisiin.</a:t>
            </a:r>
          </a:p>
          <a:p>
            <a:pPr marL="237491" lvl="1" indent="-118745" algn="l">
              <a:lnSpc>
                <a:spcPts val="1210"/>
              </a:lnSpc>
              <a:spcBef>
                <a:spcPct val="0"/>
              </a:spcBef>
              <a:buFont typeface="Arial"/>
              <a:buChar char="•"/>
            </a:pPr>
            <a:r>
              <a:rPr lang="en-US" sz="1100" dirty="0">
                <a:solidFill>
                  <a:srgbClr val="FEFEFE"/>
                </a:solidFill>
                <a:latin typeface="Varela Round" panose="020B0604020202020204" charset="-79"/>
                <a:cs typeface="Varela Round" panose="020B0604020202020204" charset="-79"/>
              </a:rPr>
              <a:t>Yksinäisyys on usein juurisyy sosiaalisten ongelmien taustalla ja periytyy usein sukupolvelta toiselle.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50743" y="8732204"/>
            <a:ext cx="3437319" cy="389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540"/>
              </a:lnSpc>
            </a:pPr>
            <a:r>
              <a:rPr lang="en-US" sz="1400" dirty="0">
                <a:solidFill>
                  <a:srgbClr val="1D191C"/>
                </a:solidFill>
                <a:latin typeface="Varela Round" panose="020B0604020202020204" charset="-79"/>
                <a:cs typeface="Varela Round" panose="020B0604020202020204" charset="-79"/>
              </a:rPr>
              <a:t>Työkaluja yksinäisyyden </a:t>
            </a:r>
          </a:p>
          <a:p>
            <a:pPr>
              <a:lnSpc>
                <a:spcPts val="1540"/>
              </a:lnSpc>
            </a:pPr>
            <a:r>
              <a:rPr lang="en-US" sz="1400" dirty="0">
                <a:solidFill>
                  <a:srgbClr val="1D191C"/>
                </a:solidFill>
                <a:latin typeface="Varela Round" panose="020B0604020202020204" charset="-79"/>
                <a:cs typeface="Varela Round" panose="020B0604020202020204" charset="-79"/>
              </a:rPr>
              <a:t>vähentämiseksi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57377" y="9245621"/>
            <a:ext cx="3329427" cy="1071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37491" lvl="1" indent="-118745">
              <a:lnSpc>
                <a:spcPts val="1210"/>
              </a:lnSpc>
              <a:buFont typeface="Arial"/>
              <a:buChar char="•"/>
            </a:pPr>
            <a:r>
              <a:rPr lang="en-US" sz="1100" u="sng" dirty="0">
                <a:solidFill>
                  <a:srgbClr val="1D191C"/>
                </a:solidFill>
                <a:latin typeface="Varela Round" panose="020B0604020202020204" charset="-79"/>
                <a:cs typeface="Varela Round" panose="020B0604020202020204" charset="-79"/>
                <a:hlinkClick r:id="rId3"/>
              </a:rPr>
              <a:t>Kaveritaitoja-ohjelma nuorille ja nuorille aikuisille </a:t>
            </a:r>
            <a:r>
              <a:rPr lang="en-US" sz="1100" u="sng" dirty="0">
                <a:solidFill>
                  <a:srgbClr val="1D191C"/>
                </a:solidFill>
                <a:latin typeface="Varela Round" panose="020B0604020202020204" charset="-79"/>
                <a:cs typeface="Varela Round" panose="020B0604020202020204" charset="-79"/>
              </a:rPr>
              <a:t>(SPR)</a:t>
            </a:r>
          </a:p>
          <a:p>
            <a:pPr marL="237491" lvl="1" indent="-118745">
              <a:lnSpc>
                <a:spcPts val="1210"/>
              </a:lnSpc>
              <a:buFont typeface="Arial"/>
              <a:buChar char="•"/>
            </a:pPr>
            <a:r>
              <a:rPr lang="en-US" sz="1100" u="sng" dirty="0">
                <a:solidFill>
                  <a:srgbClr val="1D191C"/>
                </a:solidFill>
                <a:latin typeface="Varela Round" panose="020B0604020202020204" charset="-79"/>
                <a:cs typeface="Varela Round" panose="020B0604020202020204" charset="-79"/>
                <a:hlinkClick r:id="rId4"/>
              </a:rPr>
              <a:t>Kaveritaitoja Muumien tapaan -verkkomateriaali esi- ja alakouluikäisille </a:t>
            </a:r>
            <a:r>
              <a:rPr lang="en-US" sz="1100" u="sng" dirty="0">
                <a:solidFill>
                  <a:srgbClr val="1D191C"/>
                </a:solidFill>
                <a:latin typeface="Varela Round" panose="020B0604020202020204" charset="-79"/>
                <a:cs typeface="Varela Round" panose="020B0604020202020204" charset="-79"/>
              </a:rPr>
              <a:t>(SPR, tulossa 2/2022)</a:t>
            </a:r>
          </a:p>
          <a:p>
            <a:pPr marL="237491" lvl="1" indent="-118745" algn="l">
              <a:lnSpc>
                <a:spcPts val="1210"/>
              </a:lnSpc>
              <a:buFont typeface="Arial"/>
              <a:buChar char="•"/>
            </a:pPr>
            <a:r>
              <a:rPr lang="en-US" sz="1100" u="sng" dirty="0">
                <a:solidFill>
                  <a:srgbClr val="1D191C"/>
                </a:solidFill>
                <a:latin typeface="Varela Round" panose="020B0604020202020204" charset="-79"/>
                <a:cs typeface="Varela Round" panose="020B0604020202020204" charset="-79"/>
                <a:hlinkClick r:id="rId5"/>
              </a:rPr>
              <a:t>Yksinäisyys puheeksi -työkalu </a:t>
            </a:r>
            <a:r>
              <a:rPr lang="en-US" sz="1100" u="sng" dirty="0">
                <a:solidFill>
                  <a:srgbClr val="1D191C"/>
                </a:solidFill>
                <a:latin typeface="Varela Round" panose="020B0604020202020204" charset="-79"/>
                <a:cs typeface="Varela Round" panose="020B0604020202020204" charset="-79"/>
              </a:rPr>
              <a:t>(Y-</a:t>
            </a:r>
            <a:r>
              <a:rPr lang="en-US" sz="1100" u="sng" dirty="0" err="1">
                <a:solidFill>
                  <a:srgbClr val="1D191C"/>
                </a:solidFill>
                <a:latin typeface="Varela Round" panose="020B0604020202020204" charset="-79"/>
                <a:cs typeface="Varela Round" panose="020B0604020202020204" charset="-79"/>
              </a:rPr>
              <a:t>säätiö</a:t>
            </a:r>
            <a:r>
              <a:rPr lang="en-US" sz="1100" u="sng" dirty="0">
                <a:solidFill>
                  <a:srgbClr val="1D191C"/>
                </a:solidFill>
                <a:latin typeface="Varela Round" panose="020B0604020202020204" charset="-79"/>
                <a:cs typeface="Varela Round" panose="020B0604020202020204" charset="-79"/>
              </a:rPr>
              <a:t>, Mieli ry, SPR)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4293331" y="6489700"/>
            <a:ext cx="2796412" cy="3482099"/>
            <a:chOff x="0" y="9525"/>
            <a:chExt cx="3728549" cy="4697048"/>
          </a:xfrm>
        </p:grpSpPr>
        <p:sp>
          <p:nvSpPr>
            <p:cNvPr id="22" name="TextBox 22"/>
            <p:cNvSpPr txBox="1"/>
            <p:nvPr/>
          </p:nvSpPr>
          <p:spPr>
            <a:xfrm>
              <a:off x="0" y="9525"/>
              <a:ext cx="3728549" cy="5885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650"/>
                </a:lnSpc>
              </a:pPr>
              <a:r>
                <a:rPr lang="en-US" sz="1500" dirty="0">
                  <a:solidFill>
                    <a:srgbClr val="FFFFFF"/>
                  </a:solidFill>
                  <a:latin typeface="Varela Round" panose="020B0604020202020204" charset="-79"/>
                  <a:cs typeface="Varela Round" panose="020B0604020202020204" charset="-79"/>
                </a:rPr>
                <a:t>Punaisen Ristin Ystävätoiminta lievittää yksinäisyyttä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706644"/>
              <a:ext cx="3728549" cy="399992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1246"/>
                </a:lnSpc>
              </a:pPr>
              <a:r>
                <a:rPr lang="en-US" sz="1133" dirty="0">
                  <a:solidFill>
                    <a:srgbClr val="FFFFFF"/>
                  </a:solidFill>
                  <a:latin typeface="Varela Round" panose="020B0604020202020204" charset="-79"/>
                  <a:cs typeface="Varela Round" panose="020B0604020202020204" charset="-79"/>
                </a:rPr>
                <a:t>Punaisen Ristin vapaaehtoiset ystävät tapaavat eri-ikäisiä yksinäisiä kasvokkain ja verkossa. </a:t>
              </a:r>
            </a:p>
            <a:p>
              <a:pPr>
                <a:lnSpc>
                  <a:spcPts val="1246"/>
                </a:lnSpc>
              </a:pPr>
              <a:endParaRPr lang="en-US" sz="1133" dirty="0">
                <a:solidFill>
                  <a:srgbClr val="FFFFFF"/>
                </a:solidFill>
                <a:latin typeface="Varela Round" panose="020B0604020202020204" charset="-79"/>
                <a:cs typeface="Varela Round" panose="020B0604020202020204" charset="-79"/>
              </a:endParaRPr>
            </a:p>
            <a:p>
              <a:pPr>
                <a:lnSpc>
                  <a:spcPts val="1246"/>
                </a:lnSpc>
              </a:pPr>
              <a:r>
                <a:rPr lang="en-US" sz="1133" dirty="0">
                  <a:solidFill>
                    <a:srgbClr val="FFFFFF"/>
                  </a:solidFill>
                  <a:latin typeface="Varela Round" panose="020B0604020202020204" charset="-79"/>
                  <a:cs typeface="Varela Round" panose="020B0604020202020204" charset="-79"/>
                </a:rPr>
                <a:t>Ystävätoiminnan kautta saa vuosittain apua yksinäisyyteensä noin </a:t>
              </a:r>
            </a:p>
            <a:p>
              <a:pPr>
                <a:lnSpc>
                  <a:spcPts val="1246"/>
                </a:lnSpc>
              </a:pPr>
              <a:r>
                <a:rPr lang="en-US" sz="1133" dirty="0">
                  <a:solidFill>
                    <a:srgbClr val="FFFFFF"/>
                  </a:solidFill>
                  <a:latin typeface="Varela Round" panose="020B0604020202020204" charset="-79"/>
                  <a:cs typeface="Varela Round" panose="020B0604020202020204" charset="-79"/>
                </a:rPr>
                <a:t>25 000 ihmistä.</a:t>
              </a:r>
            </a:p>
            <a:p>
              <a:pPr>
                <a:lnSpc>
                  <a:spcPts val="1246"/>
                </a:lnSpc>
              </a:pPr>
              <a:endParaRPr lang="en-US" sz="1133" dirty="0">
                <a:solidFill>
                  <a:srgbClr val="FFFFFF"/>
                </a:solidFill>
                <a:latin typeface="Varela Round" panose="020B0604020202020204" charset="-79"/>
                <a:cs typeface="Varela Round" panose="020B0604020202020204" charset="-79"/>
              </a:endParaRPr>
            </a:p>
            <a:p>
              <a:pPr>
                <a:lnSpc>
                  <a:spcPts val="1246"/>
                </a:lnSpc>
              </a:pPr>
              <a:r>
                <a:rPr lang="en-US" sz="1133" dirty="0">
                  <a:solidFill>
                    <a:srgbClr val="FFFFFF"/>
                  </a:solidFill>
                  <a:latin typeface="Varela Round" panose="020B0604020202020204" charset="-79"/>
                  <a:cs typeface="Varela Round" panose="020B0604020202020204" charset="-79"/>
                </a:rPr>
                <a:t>Paikkakunnallamme on </a:t>
              </a:r>
              <a:r>
                <a:rPr lang="en-US" sz="1133" i="1" dirty="0">
                  <a:solidFill>
                    <a:srgbClr val="FFFFFF"/>
                  </a:solidFill>
                  <a:latin typeface="Varela Round" panose="020B0604020202020204" charset="-79"/>
                  <a:cs typeface="Varela Round" panose="020B0604020202020204" charset="-79"/>
                </a:rPr>
                <a:t>X</a:t>
              </a:r>
              <a:r>
                <a:rPr lang="en-US" sz="1133" dirty="0">
                  <a:solidFill>
                    <a:srgbClr val="FFFFFF"/>
                  </a:solidFill>
                  <a:latin typeface="Varela Round" panose="020B0604020202020204" charset="-79"/>
                  <a:cs typeface="Varela Round" panose="020B0604020202020204" charset="-79"/>
                </a:rPr>
                <a:t> vapaaehtoista ystävää. Vapaaehtoiset </a:t>
              </a:r>
              <a:r>
                <a:rPr lang="en-US" sz="1133" i="1" dirty="0">
                  <a:solidFill>
                    <a:srgbClr val="FFFFFF"/>
                  </a:solidFill>
                  <a:latin typeface="Varela Round" panose="020B0604020202020204" charset="-79"/>
                  <a:cs typeface="Varela Round" panose="020B0604020202020204" charset="-79"/>
                </a:rPr>
                <a:t>(kuvaus paikallisesta ystävätoiminnasta).</a:t>
              </a:r>
            </a:p>
            <a:p>
              <a:pPr>
                <a:lnSpc>
                  <a:spcPts val="1246"/>
                </a:lnSpc>
              </a:pPr>
              <a:endParaRPr lang="en-US" sz="1133" dirty="0">
                <a:solidFill>
                  <a:srgbClr val="FFFFFF"/>
                </a:solidFill>
                <a:latin typeface="Varela Round" panose="020B0604020202020204" charset="-79"/>
                <a:cs typeface="Varela Round" panose="020B0604020202020204" charset="-79"/>
              </a:endParaRPr>
            </a:p>
            <a:p>
              <a:pPr>
                <a:lnSpc>
                  <a:spcPts val="1466"/>
                </a:lnSpc>
              </a:pPr>
              <a:r>
                <a:rPr lang="en-US" sz="1333" dirty="0">
                  <a:solidFill>
                    <a:srgbClr val="FFFFFF"/>
                  </a:solidFill>
                  <a:latin typeface="Varela Round" panose="020B0604020202020204" charset="-79"/>
                  <a:cs typeface="Varela Round" panose="020B0604020202020204" charset="-79"/>
                </a:rPr>
                <a:t>Lisätietoa ystävätoiminnasta:</a:t>
              </a:r>
            </a:p>
            <a:p>
              <a:pPr>
                <a:lnSpc>
                  <a:spcPts val="1246"/>
                </a:lnSpc>
              </a:pPr>
              <a:endParaRPr lang="en-US" sz="1333" dirty="0">
                <a:solidFill>
                  <a:srgbClr val="FFFFFF"/>
                </a:solidFill>
                <a:latin typeface="Varela Round" panose="020B0604020202020204" charset="-79"/>
                <a:cs typeface="Varela Round" panose="020B0604020202020204" charset="-79"/>
              </a:endParaRPr>
            </a:p>
            <a:p>
              <a:pPr>
                <a:lnSpc>
                  <a:spcPts val="1246"/>
                </a:lnSpc>
              </a:pPr>
              <a:r>
                <a:rPr lang="en-US" sz="1133" i="1" dirty="0">
                  <a:solidFill>
                    <a:srgbClr val="FFFFFF"/>
                  </a:solidFill>
                  <a:latin typeface="Varela Round" panose="020B0604020202020204" charset="-79"/>
                  <a:cs typeface="Varela Round" panose="020B0604020202020204" charset="-79"/>
                </a:rPr>
                <a:t>(linkkejä piirin</a:t>
              </a:r>
              <a:r>
                <a:rPr lang="en-US" sz="1133" i="1" dirty="0">
                  <a:solidFill>
                    <a:srgbClr val="FEFEFE"/>
                  </a:solidFill>
                  <a:latin typeface="Varela Round" panose="020B0604020202020204" charset="-79"/>
                  <a:cs typeface="Varela Round" panose="020B0604020202020204" charset="-79"/>
                </a:rPr>
                <a:t> ja/tai osastojen verkkosivuille)</a:t>
              </a:r>
            </a:p>
            <a:p>
              <a:pPr>
                <a:lnSpc>
                  <a:spcPts val="1246"/>
                </a:lnSpc>
              </a:pPr>
              <a:r>
                <a:rPr lang="en-US" sz="1133" i="1" dirty="0">
                  <a:solidFill>
                    <a:srgbClr val="FEFEFE"/>
                  </a:solidFill>
                  <a:latin typeface="Varela Round" panose="020B0604020202020204" charset="-79"/>
                  <a:cs typeface="Varela Round" panose="020B0604020202020204" charset="-79"/>
                </a:rPr>
                <a:t>(tapahtumat, koulutukset)</a:t>
              </a:r>
            </a:p>
            <a:p>
              <a:pPr>
                <a:lnSpc>
                  <a:spcPts val="1246"/>
                </a:lnSpc>
              </a:pPr>
              <a:r>
                <a:rPr lang="en-US" sz="1133" i="1" dirty="0">
                  <a:solidFill>
                    <a:srgbClr val="FEFEFE"/>
                  </a:solidFill>
                  <a:latin typeface="Varela Round" panose="020B0604020202020204" charset="-79"/>
                  <a:cs typeface="Varela Round" panose="020B0604020202020204" charset="-79"/>
                </a:rPr>
                <a:t>(osaston/ystävänvälityksen yhteystiedot)</a:t>
              </a:r>
            </a:p>
            <a:p>
              <a:pPr marL="0" lvl="0" indent="0" algn="l">
                <a:lnSpc>
                  <a:spcPts val="1246"/>
                </a:lnSpc>
                <a:spcBef>
                  <a:spcPct val="0"/>
                </a:spcBef>
              </a:pPr>
              <a:endParaRPr lang="en-US" sz="1133" dirty="0">
                <a:solidFill>
                  <a:srgbClr val="FEFEFE"/>
                </a:solidFill>
                <a:latin typeface="Varela Round" panose="020B0604020202020204" charset="-79"/>
                <a:cs typeface="Varela Round" panose="020B0604020202020204" charset="-79"/>
              </a:endParaRPr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-7598" y="1477325"/>
            <a:ext cx="7539270" cy="4885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9"/>
              </a:lnSpc>
              <a:spcBef>
                <a:spcPct val="0"/>
              </a:spcBef>
            </a:pPr>
            <a:r>
              <a:rPr lang="en-US" sz="1699" dirty="0">
                <a:solidFill>
                  <a:srgbClr val="FFFFFF"/>
                </a:solidFill>
                <a:latin typeface="Varela Round" panose="020B0604020202020204" charset="-79"/>
                <a:cs typeface="Varela Round" panose="020B0604020202020204" charset="-79"/>
              </a:rPr>
              <a:t>VIISI VIESTIÄ KUNNILLE  JA HYVINVOINTIALUEILLEYKSINÄISYYDEN VÄHENTÄMISEKSI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401892" y="2286497"/>
            <a:ext cx="6638845" cy="3872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62"/>
              </a:lnSpc>
              <a:spcBef>
                <a:spcPct val="0"/>
              </a:spcBef>
            </a:pPr>
            <a:r>
              <a:rPr lang="en-US" sz="1602" dirty="0">
                <a:solidFill>
                  <a:srgbClr val="FF1616"/>
                </a:solidFill>
                <a:latin typeface="Varela Round" panose="020B0604020202020204" charset="-79"/>
                <a:cs typeface="Varela Round" panose="020B0604020202020204" charset="-79"/>
              </a:rPr>
              <a:t>1. Yksinäisyyden vähentäminen kirjataan tavoitteeksi</a:t>
            </a:r>
            <a:r>
              <a:rPr lang="en-US" sz="1602" dirty="0">
                <a:solidFill>
                  <a:srgbClr val="000000"/>
                </a:solidFill>
                <a:latin typeface="Varela Round" panose="020B0604020202020204" charset="-79"/>
                <a:cs typeface="Varela Round" panose="020B0604020202020204" charset="-79"/>
              </a:rPr>
              <a:t> kunnan ja hyvinvointialueen hyvinvointikertomuksessa ja -suunnitelmassa.</a:t>
            </a:r>
          </a:p>
          <a:p>
            <a:pPr>
              <a:lnSpc>
                <a:spcPts val="1652"/>
              </a:lnSpc>
              <a:spcBef>
                <a:spcPct val="0"/>
              </a:spcBef>
            </a:pPr>
            <a:endParaRPr lang="en-US" sz="1602" dirty="0">
              <a:solidFill>
                <a:srgbClr val="000000"/>
              </a:solidFill>
              <a:latin typeface="Varela Round" panose="020B0604020202020204" charset="-79"/>
              <a:cs typeface="Varela Round" panose="020B0604020202020204" charset="-79"/>
            </a:endParaRPr>
          </a:p>
          <a:p>
            <a:pPr>
              <a:lnSpc>
                <a:spcPts val="1762"/>
              </a:lnSpc>
              <a:spcBef>
                <a:spcPct val="0"/>
              </a:spcBef>
            </a:pPr>
            <a:r>
              <a:rPr lang="en-US" sz="1602" dirty="0">
                <a:solidFill>
                  <a:srgbClr val="FF1616"/>
                </a:solidFill>
                <a:latin typeface="Varela Round" panose="020B0604020202020204" charset="-79"/>
                <a:cs typeface="Varela Round" panose="020B0604020202020204" charset="-79"/>
              </a:rPr>
              <a:t>2.</a:t>
            </a:r>
            <a:r>
              <a:rPr lang="en-US" sz="1602" dirty="0">
                <a:solidFill>
                  <a:srgbClr val="000000"/>
                </a:solidFill>
                <a:latin typeface="Varela Round" panose="020B0604020202020204" charset="-79"/>
                <a:cs typeface="Varela Round" panose="020B0604020202020204" charset="-79"/>
              </a:rPr>
              <a:t> Kunnan työntekijät </a:t>
            </a:r>
            <a:r>
              <a:rPr lang="en-US" sz="1602" dirty="0">
                <a:solidFill>
                  <a:srgbClr val="FF1616"/>
                </a:solidFill>
                <a:latin typeface="Varela Round" panose="020B0604020202020204" charset="-79"/>
                <a:cs typeface="Varela Round" panose="020B0604020202020204" charset="-79"/>
              </a:rPr>
              <a:t>tunnistavat asiakkaat, jotka kokevat yksinäisyyttä</a:t>
            </a:r>
            <a:r>
              <a:rPr lang="en-US" sz="1602" dirty="0">
                <a:solidFill>
                  <a:srgbClr val="000000"/>
                </a:solidFill>
                <a:latin typeface="Varela Round" panose="020B0604020202020204" charset="-79"/>
                <a:cs typeface="Varela Round" panose="020B0604020202020204" charset="-79"/>
              </a:rPr>
              <a:t> ja osaavat ohjata heidät avun piiriin.</a:t>
            </a:r>
          </a:p>
          <a:p>
            <a:pPr>
              <a:lnSpc>
                <a:spcPts val="1652"/>
              </a:lnSpc>
              <a:spcBef>
                <a:spcPct val="0"/>
              </a:spcBef>
            </a:pPr>
            <a:endParaRPr lang="en-US" sz="1602" dirty="0">
              <a:solidFill>
                <a:srgbClr val="000000"/>
              </a:solidFill>
              <a:latin typeface="Varela Round" panose="020B0604020202020204" charset="-79"/>
              <a:cs typeface="Varela Round" panose="020B0604020202020204" charset="-79"/>
            </a:endParaRPr>
          </a:p>
          <a:p>
            <a:pPr>
              <a:lnSpc>
                <a:spcPts val="1762"/>
              </a:lnSpc>
              <a:spcBef>
                <a:spcPct val="0"/>
              </a:spcBef>
            </a:pPr>
            <a:r>
              <a:rPr lang="en-US" sz="1602" dirty="0">
                <a:solidFill>
                  <a:srgbClr val="FF1616"/>
                </a:solidFill>
                <a:latin typeface="Varela Round" panose="020B0604020202020204" charset="-79"/>
                <a:cs typeface="Varela Round" panose="020B0604020202020204" charset="-79"/>
              </a:rPr>
              <a:t>3. </a:t>
            </a:r>
            <a:r>
              <a:rPr lang="en-US" sz="1602" dirty="0">
                <a:solidFill>
                  <a:srgbClr val="000000"/>
                </a:solidFill>
                <a:latin typeface="Varela Round" panose="020B0604020202020204" charset="-79"/>
                <a:cs typeface="Varela Round" panose="020B0604020202020204" charset="-79"/>
              </a:rPr>
              <a:t>Varhaiskasvatuksen, koulun, oppilashuollon ja neuvolan työntekijöiden </a:t>
            </a:r>
            <a:r>
              <a:rPr lang="en-US" sz="1602" dirty="0">
                <a:solidFill>
                  <a:srgbClr val="FF1616"/>
                </a:solidFill>
                <a:latin typeface="Varela Round" panose="020B0604020202020204" charset="-79"/>
                <a:cs typeface="Varela Round" panose="020B0604020202020204" charset="-79"/>
              </a:rPr>
              <a:t>resursseja ja osaamista puuttua yksinäisyyteen ja kiusaamiseen parannetaan</a:t>
            </a:r>
            <a:r>
              <a:rPr lang="en-US" sz="1602" dirty="0">
                <a:solidFill>
                  <a:srgbClr val="000000"/>
                </a:solidFill>
                <a:latin typeface="Varela Round" panose="020B0604020202020204" charset="-79"/>
                <a:cs typeface="Varela Round" panose="020B0604020202020204" charset="-79"/>
              </a:rPr>
              <a:t>. </a:t>
            </a:r>
          </a:p>
          <a:p>
            <a:pPr>
              <a:lnSpc>
                <a:spcPts val="1652"/>
              </a:lnSpc>
              <a:spcBef>
                <a:spcPct val="0"/>
              </a:spcBef>
            </a:pPr>
            <a:endParaRPr lang="en-US" sz="1602" dirty="0">
              <a:solidFill>
                <a:srgbClr val="000000"/>
              </a:solidFill>
              <a:latin typeface="Varela Round" panose="020B0604020202020204" charset="-79"/>
              <a:cs typeface="Varela Round" panose="020B0604020202020204" charset="-79"/>
            </a:endParaRPr>
          </a:p>
          <a:p>
            <a:pPr>
              <a:lnSpc>
                <a:spcPts val="1762"/>
              </a:lnSpc>
              <a:spcBef>
                <a:spcPct val="0"/>
              </a:spcBef>
            </a:pPr>
            <a:r>
              <a:rPr lang="en-US" sz="1602" dirty="0">
                <a:solidFill>
                  <a:srgbClr val="FF1616"/>
                </a:solidFill>
                <a:latin typeface="Varela Round" panose="020B0604020202020204" charset="-79"/>
                <a:cs typeface="Varela Round" panose="020B0604020202020204" charset="-79"/>
              </a:rPr>
              <a:t>4.</a:t>
            </a:r>
            <a:r>
              <a:rPr lang="en-US" sz="1602" dirty="0">
                <a:solidFill>
                  <a:srgbClr val="000000"/>
                </a:solidFill>
                <a:latin typeface="Varela Round" panose="020B0604020202020204" charset="-79"/>
                <a:cs typeface="Varela Round" panose="020B0604020202020204" charset="-79"/>
              </a:rPr>
              <a:t> Kunnilla ja hyvinvointialueilla tarjotaan </a:t>
            </a:r>
            <a:r>
              <a:rPr lang="en-US" sz="1602" dirty="0">
                <a:solidFill>
                  <a:srgbClr val="FF1616"/>
                </a:solidFill>
                <a:latin typeface="Varela Round" panose="020B0604020202020204" charset="-79"/>
                <a:cs typeface="Varela Round" panose="020B0604020202020204" charset="-79"/>
              </a:rPr>
              <a:t>maksuttomia ja helposti saavutettavia tiloja</a:t>
            </a:r>
            <a:r>
              <a:rPr lang="en-US" sz="1602" dirty="0">
                <a:solidFill>
                  <a:srgbClr val="000000"/>
                </a:solidFill>
                <a:latin typeface="Varela Round" panose="020B0604020202020204" charset="-79"/>
                <a:cs typeface="Varela Round" panose="020B0604020202020204" charset="-79"/>
              </a:rPr>
              <a:t> kuntalaisten ja järjestöjen käyttöön (hyvät arkiympäristöt).</a:t>
            </a:r>
          </a:p>
          <a:p>
            <a:pPr>
              <a:lnSpc>
                <a:spcPts val="1652"/>
              </a:lnSpc>
              <a:spcBef>
                <a:spcPct val="0"/>
              </a:spcBef>
            </a:pPr>
            <a:endParaRPr lang="en-US" sz="1602" dirty="0">
              <a:solidFill>
                <a:srgbClr val="000000"/>
              </a:solidFill>
              <a:latin typeface="Varela Round" panose="020B0604020202020204" charset="-79"/>
              <a:cs typeface="Varela Round" panose="020B0604020202020204" charset="-79"/>
            </a:endParaRPr>
          </a:p>
          <a:p>
            <a:pPr>
              <a:lnSpc>
                <a:spcPts val="1762"/>
              </a:lnSpc>
              <a:spcBef>
                <a:spcPct val="0"/>
              </a:spcBef>
            </a:pPr>
            <a:r>
              <a:rPr lang="en-US" sz="1602" dirty="0">
                <a:solidFill>
                  <a:srgbClr val="FF1616"/>
                </a:solidFill>
                <a:latin typeface="Varela Round" panose="020B0604020202020204" charset="-79"/>
                <a:cs typeface="Varela Round" panose="020B0604020202020204" charset="-79"/>
              </a:rPr>
              <a:t>5.</a:t>
            </a:r>
            <a:r>
              <a:rPr lang="en-US" sz="1602" dirty="0">
                <a:solidFill>
                  <a:srgbClr val="000000"/>
                </a:solidFill>
                <a:latin typeface="Varela Round" panose="020B0604020202020204" charset="-79"/>
                <a:cs typeface="Varela Round" panose="020B0604020202020204" charset="-79"/>
              </a:rPr>
              <a:t> Kunnat, hyvinvointialueet ja järjestöt </a:t>
            </a:r>
            <a:r>
              <a:rPr lang="en-US" sz="1602" dirty="0">
                <a:solidFill>
                  <a:srgbClr val="FF1616"/>
                </a:solidFill>
                <a:latin typeface="Varela Round" panose="020B0604020202020204" charset="-79"/>
                <a:cs typeface="Varela Round" panose="020B0604020202020204" charset="-79"/>
              </a:rPr>
              <a:t>tekevät tiivistä yhteistyötä</a:t>
            </a:r>
            <a:r>
              <a:rPr lang="en-US" sz="1602" dirty="0">
                <a:solidFill>
                  <a:srgbClr val="000000"/>
                </a:solidFill>
                <a:latin typeface="Varela Round" panose="020B0604020202020204" charset="-79"/>
                <a:cs typeface="Varela Round" panose="020B0604020202020204" charset="-79"/>
              </a:rPr>
              <a:t> yksinäisyyden vähentämiseksi ja yksinäisyyden huomioimiseksi kaikessa päätöksenteossa.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242</Words>
  <Application>Microsoft Office PowerPoint</Application>
  <PresentationFormat>Mukautettu</PresentationFormat>
  <Paragraphs>34</Paragraphs>
  <Slides>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</vt:i4>
      </vt:variant>
    </vt:vector>
  </HeadingPairs>
  <TitlesOfParts>
    <vt:vector size="5" baseType="lpstr">
      <vt:lpstr>Varela Round</vt:lpstr>
      <vt:lpstr>Arial</vt:lpstr>
      <vt:lpstr>Calibri</vt:lpstr>
      <vt:lpstr>Office Theme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find some online resources for...</dc:title>
  <dc:creator>Alaranta Maaret</dc:creator>
  <cp:lastModifiedBy>Alaranta Maaret</cp:lastModifiedBy>
  <cp:revision>11</cp:revision>
  <dcterms:created xsi:type="dcterms:W3CDTF">2006-08-16T00:00:00Z</dcterms:created>
  <dcterms:modified xsi:type="dcterms:W3CDTF">2023-11-21T14:19:06Z</dcterms:modified>
  <dc:identifier>DAE1-z1rVxI</dc:identifier>
</cp:coreProperties>
</file>