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0" r:id="rId1"/>
  </p:sldMasterIdLst>
  <p:notesMasterIdLst>
    <p:notesMasterId r:id="rId19"/>
  </p:notesMasterIdLst>
  <p:handoutMasterIdLst>
    <p:handoutMasterId r:id="rId20"/>
  </p:handoutMasterIdLst>
  <p:sldIdLst>
    <p:sldId id="256" r:id="rId2"/>
    <p:sldId id="443" r:id="rId3"/>
    <p:sldId id="444" r:id="rId4"/>
    <p:sldId id="445" r:id="rId5"/>
    <p:sldId id="461" r:id="rId6"/>
    <p:sldId id="447" r:id="rId7"/>
    <p:sldId id="448" r:id="rId8"/>
    <p:sldId id="449" r:id="rId9"/>
    <p:sldId id="450" r:id="rId10"/>
    <p:sldId id="451" r:id="rId11"/>
    <p:sldId id="452" r:id="rId12"/>
    <p:sldId id="453" r:id="rId13"/>
    <p:sldId id="454" r:id="rId14"/>
    <p:sldId id="456" r:id="rId15"/>
    <p:sldId id="457" r:id="rId16"/>
    <p:sldId id="462" r:id="rId17"/>
    <p:sldId id="458" r:id="rId18"/>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Times" panose="02020603050405020304" pitchFamily="18"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19" userDrawn="1">
          <p15:clr>
            <a:srgbClr val="A4A3A4"/>
          </p15:clr>
        </p15:guide>
        <p15:guide id="6" pos="7469" userDrawn="1">
          <p15:clr>
            <a:srgbClr val="A4A3A4"/>
          </p15:clr>
        </p15:guide>
        <p15:guide id="11" orient="horz" pos="754" userDrawn="1">
          <p15:clr>
            <a:srgbClr val="A4A3A4"/>
          </p15:clr>
        </p15:guide>
        <p15:guide id="13" pos="65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ranta Maaret" initials="AM" lastIdx="1" clrIdx="0">
    <p:extLst>
      <p:ext uri="{19B8F6BF-5375-455C-9EA6-DF929625EA0E}">
        <p15:presenceInfo xmlns:p15="http://schemas.microsoft.com/office/powerpoint/2012/main" userId="S::maaret.alaranta@redcross.fi::0b3e22e7-7284-445d-b25c-b4d2d67a00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73B"/>
    <a:srgbClr val="FFCCCC"/>
    <a:srgbClr val="FF7C80"/>
    <a:srgbClr val="D71436"/>
    <a:srgbClr val="A6163B"/>
    <a:srgbClr val="CC0000"/>
    <a:srgbClr val="FF0000"/>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p:restoredTop sz="73009" autoAdjust="0"/>
  </p:normalViewPr>
  <p:slideViewPr>
    <p:cSldViewPr snapToObjects="1">
      <p:cViewPr varScale="1">
        <p:scale>
          <a:sx n="59" d="100"/>
          <a:sy n="59" d="100"/>
        </p:scale>
        <p:origin x="1526" y="62"/>
      </p:cViewPr>
      <p:guideLst>
        <p:guide pos="619"/>
        <p:guide pos="7469"/>
        <p:guide orient="horz" pos="754"/>
        <p:guide pos="651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Objects="1">
      <p:cViewPr varScale="1">
        <p:scale>
          <a:sx n="109" d="100"/>
          <a:sy n="109" d="100"/>
        </p:scale>
        <p:origin x="413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39711-A2A0-4F39-85DE-AF292C0757E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sv-fi"/>
        </a:p>
      </dgm:t>
    </dgm:pt>
    <dgm:pt modelId="{1DB41212-12E0-4A67-BECD-26DF7AA12320}">
      <dgm:prSet phldrT="[Text]" custT="1"/>
      <dgm:spPr>
        <a:xfrm>
          <a:off x="5018" y="796538"/>
          <a:ext cx="1555672" cy="2071402"/>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Vänförmedlare/mathjälpens kontaktperson i avdelningens/distriktets larmgrupp i OHTO</a:t>
          </a:r>
        </a:p>
      </dgm:t>
    </dgm:pt>
    <dgm:pt modelId="{971A71FC-03D9-426B-8311-0DE87DDC4BBA}" type="parTrans" cxnId="{0C67E103-F00B-43FE-A9F7-2C4C64599913}">
      <dgm:prSet/>
      <dgm:spPr/>
      <dgm:t>
        <a:bodyPr/>
        <a:lstStyle/>
        <a:p>
          <a:endParaRPr lang="sv-fi"/>
        </a:p>
      </dgm:t>
    </dgm:pt>
    <dgm:pt modelId="{A2FC696B-7569-47B7-BA12-85669A1749BC}" type="sibTrans" cxnId="{0C67E103-F00B-43FE-A9F7-2C4C64599913}">
      <dgm:prSet custT="1"/>
      <dgm:spPr>
        <a:xfrm>
          <a:off x="1716257"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sv-fi" sz="1000" dirty="0">
            <a:solidFill>
              <a:srgbClr val="FFFFFF"/>
            </a:solidFill>
            <a:latin typeface="Verdana"/>
            <a:ea typeface="+mn-ea"/>
            <a:cs typeface="+mn-cs"/>
          </a:endParaRPr>
        </a:p>
      </dgm:t>
    </dgm:pt>
    <dgm:pt modelId="{895E0259-DC18-49FC-B4C7-E01C048F42F7}">
      <dgm:prSet phldrT="[Text]" custT="1"/>
      <dgm:spPr>
        <a:xfrm>
          <a:off x="2182959"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De som har fått larmet deltar i larmgruppens möte.</a:t>
          </a:r>
        </a:p>
      </dgm:t>
    </dgm:pt>
    <dgm:pt modelId="{8DB000CF-01ED-49EF-956E-419AA19745A6}" type="parTrans" cxnId="{17EFA63E-5447-4152-851E-03E90CADC30F}">
      <dgm:prSet/>
      <dgm:spPr/>
      <dgm:t>
        <a:bodyPr/>
        <a:lstStyle/>
        <a:p>
          <a:endParaRPr lang="sv-fi"/>
        </a:p>
      </dgm:t>
    </dgm:pt>
    <dgm:pt modelId="{3C7286FA-B078-42EB-B91F-E3F42D3739F1}" type="sibTrans" cxnId="{17EFA63E-5447-4152-851E-03E90CADC30F}">
      <dgm:prSet custT="1"/>
      <dgm:spPr>
        <a:xfrm>
          <a:off x="3894199"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sv-fi" sz="1000" dirty="0">
            <a:solidFill>
              <a:srgbClr val="FFFFFF"/>
            </a:solidFill>
            <a:latin typeface="Verdana"/>
            <a:ea typeface="+mn-ea"/>
            <a:cs typeface="+mn-cs"/>
          </a:endParaRPr>
        </a:p>
      </dgm:t>
    </dgm:pt>
    <dgm:pt modelId="{2B639249-8DF1-4CEE-B7AF-98EF9643DEAC}">
      <dgm:prSet phldrT="[Text]" custT="1"/>
      <dgm:spPr>
        <a:xfrm>
          <a:off x="4360900" y="797964"/>
          <a:ext cx="1555672" cy="2068550"/>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Larmgruppen bedömer om flera vänner och/eller frivilliga inom mathjälpen behövs</a:t>
          </a:r>
        </a:p>
      </dgm:t>
    </dgm:pt>
    <dgm:pt modelId="{6354D2BE-09DC-4B70-848C-0018A9EC13F1}" type="parTrans" cxnId="{EF5DE661-AE1C-40B8-9012-D6C9BB04FE37}">
      <dgm:prSet/>
      <dgm:spPr/>
      <dgm:t>
        <a:bodyPr/>
        <a:lstStyle/>
        <a:p>
          <a:endParaRPr lang="sv-fi"/>
        </a:p>
      </dgm:t>
    </dgm:pt>
    <dgm:pt modelId="{5957E0F1-D6E4-499F-967D-64E18D609730}" type="sibTrans" cxnId="{EF5DE661-AE1C-40B8-9012-D6C9BB04FE37}">
      <dgm:prSet custT="1"/>
      <dgm:spPr>
        <a:xfrm>
          <a:off x="6072140"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sv-fi" sz="1000" dirty="0">
            <a:solidFill>
              <a:srgbClr val="FFFFFF"/>
            </a:solidFill>
            <a:latin typeface="Verdana"/>
            <a:ea typeface="+mn-ea"/>
            <a:cs typeface="+mn-cs"/>
          </a:endParaRPr>
        </a:p>
      </dgm:t>
    </dgm:pt>
    <dgm:pt modelId="{D0865A62-C4D3-4F19-9BA8-8B9E5CDEE353}">
      <dgm:prSet phldrT="[Text]" custT="1"/>
      <dgm:spPr>
        <a:xfrm>
          <a:off x="6538842"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Vid behov larmar förmedlare eller kontaktpersoner så många frivilliga från sina verksamhetsgrupper som behövs.</a:t>
          </a:r>
        </a:p>
      </dgm:t>
    </dgm:pt>
    <dgm:pt modelId="{565EFD4E-3475-4DFC-9727-ED67FA1D7D55}" type="parTrans" cxnId="{F3468D84-33DF-4838-B315-CB72698CCC63}">
      <dgm:prSet/>
      <dgm:spPr/>
      <dgm:t>
        <a:bodyPr/>
        <a:lstStyle/>
        <a:p>
          <a:endParaRPr lang="sv-fi"/>
        </a:p>
      </dgm:t>
    </dgm:pt>
    <dgm:pt modelId="{085837F4-B17C-44C4-B692-3D04B5CCFD0A}" type="sibTrans" cxnId="{F3468D84-33DF-4838-B315-CB72698CCC63}">
      <dgm:prSet custT="1"/>
      <dgm:spPr>
        <a:xfrm rot="662217">
          <a:off x="8248203" y="1854064"/>
          <a:ext cx="338727"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sv-fi" sz="1000" dirty="0">
            <a:solidFill>
              <a:srgbClr val="FFFFFF"/>
            </a:solidFill>
            <a:latin typeface="Verdana"/>
            <a:ea typeface="+mn-ea"/>
            <a:cs typeface="+mn-cs"/>
          </a:endParaRPr>
        </a:p>
      </dgm:t>
    </dgm:pt>
    <dgm:pt modelId="{712276E3-250D-48F0-BF2A-BFB3BE2A115E}">
      <dgm:prSet phldrT="[Text]" custT="1"/>
      <dgm:spPr>
        <a:xfrm>
          <a:off x="8721801" y="1572556"/>
          <a:ext cx="1555672" cy="1370936"/>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Frivilliga vänner och frivilliga inom mathjälpen har olika uppgifter</a:t>
          </a:r>
        </a:p>
      </dgm:t>
    </dgm:pt>
    <dgm:pt modelId="{9D4663BC-16F4-42FE-8E62-5EF21F9743E1}" type="parTrans" cxnId="{E1970C55-AB08-4565-A7A1-39E927856067}">
      <dgm:prSet/>
      <dgm:spPr/>
      <dgm:t>
        <a:bodyPr/>
        <a:lstStyle/>
        <a:p>
          <a:endParaRPr lang="sv-fi"/>
        </a:p>
      </dgm:t>
    </dgm:pt>
    <dgm:pt modelId="{7892B76A-1D37-4D99-9518-B35062DF2D9B}" type="sibTrans" cxnId="{E1970C55-AB08-4565-A7A1-39E927856067}">
      <dgm:prSet/>
      <dgm:spPr/>
      <dgm:t>
        <a:bodyPr/>
        <a:lstStyle/>
        <a:p>
          <a:endParaRPr lang="sv-fi"/>
        </a:p>
      </dgm:t>
    </dgm:pt>
    <dgm:pt modelId="{1BBB6A7A-DC9E-4156-A7DE-C3AAC6044045}" type="pres">
      <dgm:prSet presAssocID="{D1F39711-A2A0-4F39-85DE-AF292C0757EF}" presName="Name0" presStyleCnt="0">
        <dgm:presLayoutVars>
          <dgm:dir/>
          <dgm:resizeHandles val="exact"/>
        </dgm:presLayoutVars>
      </dgm:prSet>
      <dgm:spPr/>
    </dgm:pt>
    <dgm:pt modelId="{01ABEB51-F62D-4FA0-87B8-B2F86CF65CCC}" type="pres">
      <dgm:prSet presAssocID="{1DB41212-12E0-4A67-BECD-26DF7AA12320}" presName="node" presStyleLbl="node1" presStyleIdx="0" presStyleCnt="5" custScaleY="151094">
        <dgm:presLayoutVars>
          <dgm:bulletEnabled val="1"/>
        </dgm:presLayoutVars>
      </dgm:prSet>
      <dgm:spPr/>
    </dgm:pt>
    <dgm:pt modelId="{F3D28A80-710E-49AA-9F76-AC78DC340B89}" type="pres">
      <dgm:prSet presAssocID="{A2FC696B-7569-47B7-BA12-85669A1749BC}" presName="sibTrans" presStyleLbl="sibTrans2D1" presStyleIdx="0" presStyleCnt="4"/>
      <dgm:spPr/>
    </dgm:pt>
    <dgm:pt modelId="{9342EE26-224C-490D-A7A8-74D66CF5AF71}" type="pres">
      <dgm:prSet presAssocID="{A2FC696B-7569-47B7-BA12-85669A1749BC}" presName="connectorText" presStyleLbl="sibTrans2D1" presStyleIdx="0" presStyleCnt="4"/>
      <dgm:spPr/>
    </dgm:pt>
    <dgm:pt modelId="{32E743EA-B0C3-4014-A8D2-0F689C8B82B1}" type="pres">
      <dgm:prSet presAssocID="{895E0259-DC18-49FC-B4C7-E01C048F42F7}" presName="node" presStyleLbl="node1" presStyleIdx="1" presStyleCnt="5" custScaleY="150885">
        <dgm:presLayoutVars>
          <dgm:bulletEnabled val="1"/>
        </dgm:presLayoutVars>
      </dgm:prSet>
      <dgm:spPr/>
    </dgm:pt>
    <dgm:pt modelId="{8AFE863C-1133-4739-9ED4-AED80EA1C0AD}" type="pres">
      <dgm:prSet presAssocID="{3C7286FA-B078-42EB-B91F-E3F42D3739F1}" presName="sibTrans" presStyleLbl="sibTrans2D1" presStyleIdx="1" presStyleCnt="4"/>
      <dgm:spPr/>
    </dgm:pt>
    <dgm:pt modelId="{2BD2EB45-9965-4C3A-A6B1-C6D263E55750}" type="pres">
      <dgm:prSet presAssocID="{3C7286FA-B078-42EB-B91F-E3F42D3739F1}" presName="connectorText" presStyleLbl="sibTrans2D1" presStyleIdx="1" presStyleCnt="4"/>
      <dgm:spPr/>
    </dgm:pt>
    <dgm:pt modelId="{D1888605-E344-4E2A-89D6-8527E469CEDF}" type="pres">
      <dgm:prSet presAssocID="{2B639249-8DF1-4CEE-B7AF-98EF9643DEAC}" presName="node" presStyleLbl="node1" presStyleIdx="2" presStyleCnt="5" custScaleY="150886">
        <dgm:presLayoutVars>
          <dgm:bulletEnabled val="1"/>
        </dgm:presLayoutVars>
      </dgm:prSet>
      <dgm:spPr/>
    </dgm:pt>
    <dgm:pt modelId="{712736B7-580B-4285-9441-0EBAAAFDBF85}" type="pres">
      <dgm:prSet presAssocID="{5957E0F1-D6E4-499F-967D-64E18D609730}" presName="sibTrans" presStyleLbl="sibTrans2D1" presStyleIdx="2" presStyleCnt="4"/>
      <dgm:spPr/>
    </dgm:pt>
    <dgm:pt modelId="{F6BEDCC3-8412-4D04-BCED-C754DE3197C1}" type="pres">
      <dgm:prSet presAssocID="{5957E0F1-D6E4-499F-967D-64E18D609730}" presName="connectorText" presStyleLbl="sibTrans2D1" presStyleIdx="2" presStyleCnt="4"/>
      <dgm:spPr/>
    </dgm:pt>
    <dgm:pt modelId="{F4810A67-9377-4BD9-98C2-A6D2E841173C}" type="pres">
      <dgm:prSet presAssocID="{D0865A62-C4D3-4F19-9BA8-8B9E5CDEE353}" presName="node" presStyleLbl="node1" presStyleIdx="3" presStyleCnt="5" custScaleY="150885">
        <dgm:presLayoutVars>
          <dgm:bulletEnabled val="1"/>
        </dgm:presLayoutVars>
      </dgm:prSet>
      <dgm:spPr/>
    </dgm:pt>
    <dgm:pt modelId="{8A5A3921-FA4B-44ED-9CD4-418D9B1B921F}" type="pres">
      <dgm:prSet presAssocID="{085837F4-B17C-44C4-B692-3D04B5CCFD0A}" presName="sibTrans" presStyleLbl="sibTrans2D1" presStyleIdx="3" presStyleCnt="4"/>
      <dgm:spPr/>
    </dgm:pt>
    <dgm:pt modelId="{B617A7F5-6BE9-4261-96D9-D60DD414B2B3}" type="pres">
      <dgm:prSet presAssocID="{085837F4-B17C-44C4-B692-3D04B5CCFD0A}" presName="connectorText" presStyleLbl="sibTrans2D1" presStyleIdx="3" presStyleCnt="4"/>
      <dgm:spPr/>
    </dgm:pt>
    <dgm:pt modelId="{CB55D0E7-54BD-4502-8A54-C083AB270235}" type="pres">
      <dgm:prSet presAssocID="{712276E3-250D-48F0-BF2A-BFB3BE2A115E}" presName="node" presStyleLbl="node1" presStyleIdx="4" presStyleCnt="5" custLinFactNeighborX="807" custLinFactNeighborY="31058">
        <dgm:presLayoutVars>
          <dgm:bulletEnabled val="1"/>
        </dgm:presLayoutVars>
      </dgm:prSet>
      <dgm:spPr/>
    </dgm:pt>
  </dgm:ptLst>
  <dgm:cxnLst>
    <dgm:cxn modelId="{0C67E103-F00B-43FE-A9F7-2C4C64599913}" srcId="{D1F39711-A2A0-4F39-85DE-AF292C0757EF}" destId="{1DB41212-12E0-4A67-BECD-26DF7AA12320}" srcOrd="0" destOrd="0" parTransId="{971A71FC-03D9-426B-8311-0DE87DDC4BBA}" sibTransId="{A2FC696B-7569-47B7-BA12-85669A1749BC}"/>
    <dgm:cxn modelId="{D005041C-224D-48B5-A63F-26AF35BC4229}" type="presOf" srcId="{D1F39711-A2A0-4F39-85DE-AF292C0757EF}" destId="{1BBB6A7A-DC9E-4156-A7DE-C3AAC6044045}" srcOrd="0" destOrd="0" presId="urn:microsoft.com/office/officeart/2005/8/layout/process1"/>
    <dgm:cxn modelId="{A2061332-D973-46E5-82E6-A1418CB8730D}" type="presOf" srcId="{895E0259-DC18-49FC-B4C7-E01C048F42F7}" destId="{32E743EA-B0C3-4014-A8D2-0F689C8B82B1}" srcOrd="0" destOrd="0" presId="urn:microsoft.com/office/officeart/2005/8/layout/process1"/>
    <dgm:cxn modelId="{17EFA63E-5447-4152-851E-03E90CADC30F}" srcId="{D1F39711-A2A0-4F39-85DE-AF292C0757EF}" destId="{895E0259-DC18-49FC-B4C7-E01C048F42F7}" srcOrd="1" destOrd="0" parTransId="{8DB000CF-01ED-49EF-956E-419AA19745A6}" sibTransId="{3C7286FA-B078-42EB-B91F-E3F42D3739F1}"/>
    <dgm:cxn modelId="{0B383060-4A54-4554-89AC-7FEFCADE5B08}" type="presOf" srcId="{085837F4-B17C-44C4-B692-3D04B5CCFD0A}" destId="{8A5A3921-FA4B-44ED-9CD4-418D9B1B921F}" srcOrd="0" destOrd="0" presId="urn:microsoft.com/office/officeart/2005/8/layout/process1"/>
    <dgm:cxn modelId="{EF5DE661-AE1C-40B8-9012-D6C9BB04FE37}" srcId="{D1F39711-A2A0-4F39-85DE-AF292C0757EF}" destId="{2B639249-8DF1-4CEE-B7AF-98EF9643DEAC}" srcOrd="2" destOrd="0" parTransId="{6354D2BE-09DC-4B70-848C-0018A9EC13F1}" sibTransId="{5957E0F1-D6E4-499F-967D-64E18D609730}"/>
    <dgm:cxn modelId="{8B7C784F-4AF7-485D-BFA5-53A9BA69406D}" type="presOf" srcId="{712276E3-250D-48F0-BF2A-BFB3BE2A115E}" destId="{CB55D0E7-54BD-4502-8A54-C083AB270235}" srcOrd="0" destOrd="0" presId="urn:microsoft.com/office/officeart/2005/8/layout/process1"/>
    <dgm:cxn modelId="{E2E86553-9E14-43A4-8D20-B58DBB830B4A}" type="presOf" srcId="{085837F4-B17C-44C4-B692-3D04B5CCFD0A}" destId="{B617A7F5-6BE9-4261-96D9-D60DD414B2B3}" srcOrd="1" destOrd="0" presId="urn:microsoft.com/office/officeart/2005/8/layout/process1"/>
    <dgm:cxn modelId="{D0047373-8BB2-4161-B3D3-BA304115EC36}" type="presOf" srcId="{A2FC696B-7569-47B7-BA12-85669A1749BC}" destId="{F3D28A80-710E-49AA-9F76-AC78DC340B89}" srcOrd="0" destOrd="0" presId="urn:microsoft.com/office/officeart/2005/8/layout/process1"/>
    <dgm:cxn modelId="{E1970C55-AB08-4565-A7A1-39E927856067}" srcId="{D1F39711-A2A0-4F39-85DE-AF292C0757EF}" destId="{712276E3-250D-48F0-BF2A-BFB3BE2A115E}" srcOrd="4" destOrd="0" parTransId="{9D4663BC-16F4-42FE-8E62-5EF21F9743E1}" sibTransId="{7892B76A-1D37-4D99-9518-B35062DF2D9B}"/>
    <dgm:cxn modelId="{828D5382-28FD-44B8-9837-88D3BE175916}" type="presOf" srcId="{2B639249-8DF1-4CEE-B7AF-98EF9643DEAC}" destId="{D1888605-E344-4E2A-89D6-8527E469CEDF}" srcOrd="0" destOrd="0" presId="urn:microsoft.com/office/officeart/2005/8/layout/process1"/>
    <dgm:cxn modelId="{F3468D84-33DF-4838-B315-CB72698CCC63}" srcId="{D1F39711-A2A0-4F39-85DE-AF292C0757EF}" destId="{D0865A62-C4D3-4F19-9BA8-8B9E5CDEE353}" srcOrd="3" destOrd="0" parTransId="{565EFD4E-3475-4DFC-9727-ED67FA1D7D55}" sibTransId="{085837F4-B17C-44C4-B692-3D04B5CCFD0A}"/>
    <dgm:cxn modelId="{B666328A-B292-4C4A-BEBE-3B8992BFFEA7}" type="presOf" srcId="{5957E0F1-D6E4-499F-967D-64E18D609730}" destId="{F6BEDCC3-8412-4D04-BCED-C754DE3197C1}" srcOrd="1" destOrd="0" presId="urn:microsoft.com/office/officeart/2005/8/layout/process1"/>
    <dgm:cxn modelId="{423A6AD3-147B-4667-BEEE-8D77BE597212}" type="presOf" srcId="{3C7286FA-B078-42EB-B91F-E3F42D3739F1}" destId="{8AFE863C-1133-4739-9ED4-AED80EA1C0AD}" srcOrd="0" destOrd="0" presId="urn:microsoft.com/office/officeart/2005/8/layout/process1"/>
    <dgm:cxn modelId="{97DD38D4-9356-4FAE-87F0-1D4664611A64}" type="presOf" srcId="{3C7286FA-B078-42EB-B91F-E3F42D3739F1}" destId="{2BD2EB45-9965-4C3A-A6B1-C6D263E55750}" srcOrd="1" destOrd="0" presId="urn:microsoft.com/office/officeart/2005/8/layout/process1"/>
    <dgm:cxn modelId="{58FB26EE-96A8-4ACD-BEE6-0F2DCCBD684D}" type="presOf" srcId="{5957E0F1-D6E4-499F-967D-64E18D609730}" destId="{712736B7-580B-4285-9441-0EBAAAFDBF85}" srcOrd="0" destOrd="0" presId="urn:microsoft.com/office/officeart/2005/8/layout/process1"/>
    <dgm:cxn modelId="{555535F3-EAE8-44B3-86F4-B9EE0B3D2DA1}" type="presOf" srcId="{D0865A62-C4D3-4F19-9BA8-8B9E5CDEE353}" destId="{F4810A67-9377-4BD9-98C2-A6D2E841173C}" srcOrd="0" destOrd="0" presId="urn:microsoft.com/office/officeart/2005/8/layout/process1"/>
    <dgm:cxn modelId="{52666DFC-289B-4AE6-838B-0038E4AB00A2}" type="presOf" srcId="{A2FC696B-7569-47B7-BA12-85669A1749BC}" destId="{9342EE26-224C-490D-A7A8-74D66CF5AF71}" srcOrd="1" destOrd="0" presId="urn:microsoft.com/office/officeart/2005/8/layout/process1"/>
    <dgm:cxn modelId="{AE0513FF-0BA1-4778-95F2-6258B2AFED46}" type="presOf" srcId="{1DB41212-12E0-4A67-BECD-26DF7AA12320}" destId="{01ABEB51-F62D-4FA0-87B8-B2F86CF65CCC}" srcOrd="0" destOrd="0" presId="urn:microsoft.com/office/officeart/2005/8/layout/process1"/>
    <dgm:cxn modelId="{49BC7E27-A4A5-4173-A865-8BB1359342C8}" type="presParOf" srcId="{1BBB6A7A-DC9E-4156-A7DE-C3AAC6044045}" destId="{01ABEB51-F62D-4FA0-87B8-B2F86CF65CCC}" srcOrd="0" destOrd="0" presId="urn:microsoft.com/office/officeart/2005/8/layout/process1"/>
    <dgm:cxn modelId="{B243EB5B-DD66-45ED-B98C-B268EC9DD5EC}" type="presParOf" srcId="{1BBB6A7A-DC9E-4156-A7DE-C3AAC6044045}" destId="{F3D28A80-710E-49AA-9F76-AC78DC340B89}" srcOrd="1" destOrd="0" presId="urn:microsoft.com/office/officeart/2005/8/layout/process1"/>
    <dgm:cxn modelId="{D005CA43-28C7-4DE0-A3ED-0D456FE4FDD2}" type="presParOf" srcId="{F3D28A80-710E-49AA-9F76-AC78DC340B89}" destId="{9342EE26-224C-490D-A7A8-74D66CF5AF71}" srcOrd="0" destOrd="0" presId="urn:microsoft.com/office/officeart/2005/8/layout/process1"/>
    <dgm:cxn modelId="{17197041-7015-40BD-9C8C-7E5B320299DC}" type="presParOf" srcId="{1BBB6A7A-DC9E-4156-A7DE-C3AAC6044045}" destId="{32E743EA-B0C3-4014-A8D2-0F689C8B82B1}" srcOrd="2" destOrd="0" presId="urn:microsoft.com/office/officeart/2005/8/layout/process1"/>
    <dgm:cxn modelId="{8015E24C-6364-4A47-9007-2F68500AB98C}" type="presParOf" srcId="{1BBB6A7A-DC9E-4156-A7DE-C3AAC6044045}" destId="{8AFE863C-1133-4739-9ED4-AED80EA1C0AD}" srcOrd="3" destOrd="0" presId="urn:microsoft.com/office/officeart/2005/8/layout/process1"/>
    <dgm:cxn modelId="{9925770A-B054-463A-A025-1ED3B89350A1}" type="presParOf" srcId="{8AFE863C-1133-4739-9ED4-AED80EA1C0AD}" destId="{2BD2EB45-9965-4C3A-A6B1-C6D263E55750}" srcOrd="0" destOrd="0" presId="urn:microsoft.com/office/officeart/2005/8/layout/process1"/>
    <dgm:cxn modelId="{2141F8F2-A1ED-4EA9-A073-C17FEBFBEC68}" type="presParOf" srcId="{1BBB6A7A-DC9E-4156-A7DE-C3AAC6044045}" destId="{D1888605-E344-4E2A-89D6-8527E469CEDF}" srcOrd="4" destOrd="0" presId="urn:microsoft.com/office/officeart/2005/8/layout/process1"/>
    <dgm:cxn modelId="{5901C41B-11FF-422C-A6FB-6ED456D23AF4}" type="presParOf" srcId="{1BBB6A7A-DC9E-4156-A7DE-C3AAC6044045}" destId="{712736B7-580B-4285-9441-0EBAAAFDBF85}" srcOrd="5" destOrd="0" presId="urn:microsoft.com/office/officeart/2005/8/layout/process1"/>
    <dgm:cxn modelId="{A03B0ED7-3C75-4671-8FD7-C519C7662E76}" type="presParOf" srcId="{712736B7-580B-4285-9441-0EBAAAFDBF85}" destId="{F6BEDCC3-8412-4D04-BCED-C754DE3197C1}" srcOrd="0" destOrd="0" presId="urn:microsoft.com/office/officeart/2005/8/layout/process1"/>
    <dgm:cxn modelId="{D21EADA9-BE0D-485D-8EAC-786A49F55EF8}" type="presParOf" srcId="{1BBB6A7A-DC9E-4156-A7DE-C3AAC6044045}" destId="{F4810A67-9377-4BD9-98C2-A6D2E841173C}" srcOrd="6" destOrd="0" presId="urn:microsoft.com/office/officeart/2005/8/layout/process1"/>
    <dgm:cxn modelId="{0BB5529A-2155-4941-AA29-31B6FF8167D6}" type="presParOf" srcId="{1BBB6A7A-DC9E-4156-A7DE-C3AAC6044045}" destId="{8A5A3921-FA4B-44ED-9CD4-418D9B1B921F}" srcOrd="7" destOrd="0" presId="urn:microsoft.com/office/officeart/2005/8/layout/process1"/>
    <dgm:cxn modelId="{5E7B45C5-EA10-4CCD-BD0E-FF8A1DB60100}" type="presParOf" srcId="{8A5A3921-FA4B-44ED-9CD4-418D9B1B921F}" destId="{B617A7F5-6BE9-4261-96D9-D60DD414B2B3}" srcOrd="0" destOrd="0" presId="urn:microsoft.com/office/officeart/2005/8/layout/process1"/>
    <dgm:cxn modelId="{377B3FF5-EF59-463D-8B82-DD93308EFB1E}" type="presParOf" srcId="{1BBB6A7A-DC9E-4156-A7DE-C3AAC6044045}" destId="{CB55D0E7-54BD-4502-8A54-C083AB270235}" srcOrd="8"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BEB51-F62D-4FA0-87B8-B2F86CF65CCC}">
      <dsp:nvSpPr>
        <dsp:cNvPr id="0" name=""/>
        <dsp:cNvSpPr/>
      </dsp:nvSpPr>
      <dsp:spPr>
        <a:xfrm>
          <a:off x="10031" y="298091"/>
          <a:ext cx="1554153" cy="3068295"/>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Vänförmedlare/mathjälpens kontaktperson i avdelningens/distriktets larmgrupp i OHTO</a:t>
          </a:r>
        </a:p>
      </dsp:txBody>
      <dsp:txXfrm>
        <a:off x="55551" y="343611"/>
        <a:ext cx="1463113" cy="2977255"/>
      </dsp:txXfrm>
    </dsp:sp>
    <dsp:sp modelId="{F3D28A80-710E-49AA-9F76-AC78DC340B89}">
      <dsp:nvSpPr>
        <dsp:cNvPr id="0" name=""/>
        <dsp:cNvSpPr/>
      </dsp:nvSpPr>
      <dsp:spPr>
        <a:xfrm>
          <a:off x="1719600" y="1639524"/>
          <a:ext cx="329480" cy="385429"/>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sv-fi" sz="1000" kern="1200" dirty="0">
            <a:solidFill>
              <a:srgbClr val="FFFFFF"/>
            </a:solidFill>
            <a:latin typeface="Verdana"/>
            <a:ea typeface="+mn-ea"/>
            <a:cs typeface="+mn-cs"/>
          </a:endParaRPr>
        </a:p>
      </dsp:txBody>
      <dsp:txXfrm>
        <a:off x="1719600" y="1716610"/>
        <a:ext cx="230636" cy="231257"/>
      </dsp:txXfrm>
    </dsp:sp>
    <dsp:sp modelId="{32E743EA-B0C3-4014-A8D2-0F689C8B82B1}">
      <dsp:nvSpPr>
        <dsp:cNvPr id="0" name=""/>
        <dsp:cNvSpPr/>
      </dsp:nvSpPr>
      <dsp:spPr>
        <a:xfrm>
          <a:off x="2185846" y="300213"/>
          <a:ext cx="1554153" cy="306405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De som har fått larmet deltar i larmgruppens möte.</a:t>
          </a:r>
        </a:p>
      </dsp:txBody>
      <dsp:txXfrm>
        <a:off x="2231366" y="345733"/>
        <a:ext cx="1463113" cy="2973011"/>
      </dsp:txXfrm>
    </dsp:sp>
    <dsp:sp modelId="{8AFE863C-1133-4739-9ED4-AED80EA1C0AD}">
      <dsp:nvSpPr>
        <dsp:cNvPr id="0" name=""/>
        <dsp:cNvSpPr/>
      </dsp:nvSpPr>
      <dsp:spPr>
        <a:xfrm>
          <a:off x="3895414" y="1639524"/>
          <a:ext cx="329480" cy="385429"/>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sv-fi" sz="1000" kern="1200" dirty="0">
            <a:solidFill>
              <a:srgbClr val="FFFFFF"/>
            </a:solidFill>
            <a:latin typeface="Verdana"/>
            <a:ea typeface="+mn-ea"/>
            <a:cs typeface="+mn-cs"/>
          </a:endParaRPr>
        </a:p>
      </dsp:txBody>
      <dsp:txXfrm>
        <a:off x="3895414" y="1716610"/>
        <a:ext cx="230636" cy="231257"/>
      </dsp:txXfrm>
    </dsp:sp>
    <dsp:sp modelId="{D1888605-E344-4E2A-89D6-8527E469CEDF}">
      <dsp:nvSpPr>
        <dsp:cNvPr id="0" name=""/>
        <dsp:cNvSpPr/>
      </dsp:nvSpPr>
      <dsp:spPr>
        <a:xfrm>
          <a:off x="4361660" y="300203"/>
          <a:ext cx="1554153" cy="306407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Larmgruppen bedömer om flera vänner och/eller frivilliga inom mathjälpen behövs</a:t>
          </a:r>
        </a:p>
      </dsp:txBody>
      <dsp:txXfrm>
        <a:off x="4407180" y="345723"/>
        <a:ext cx="1463113" cy="2973031"/>
      </dsp:txXfrm>
    </dsp:sp>
    <dsp:sp modelId="{712736B7-580B-4285-9441-0EBAAAFDBF85}">
      <dsp:nvSpPr>
        <dsp:cNvPr id="0" name=""/>
        <dsp:cNvSpPr/>
      </dsp:nvSpPr>
      <dsp:spPr>
        <a:xfrm>
          <a:off x="6071228" y="1639524"/>
          <a:ext cx="329480" cy="385429"/>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sv-fi" sz="1000" kern="1200" dirty="0">
            <a:solidFill>
              <a:srgbClr val="FFFFFF"/>
            </a:solidFill>
            <a:latin typeface="Verdana"/>
            <a:ea typeface="+mn-ea"/>
            <a:cs typeface="+mn-cs"/>
          </a:endParaRPr>
        </a:p>
      </dsp:txBody>
      <dsp:txXfrm>
        <a:off x="6071228" y="1716610"/>
        <a:ext cx="230636" cy="231257"/>
      </dsp:txXfrm>
    </dsp:sp>
    <dsp:sp modelId="{F4810A67-9377-4BD9-98C2-A6D2E841173C}">
      <dsp:nvSpPr>
        <dsp:cNvPr id="0" name=""/>
        <dsp:cNvSpPr/>
      </dsp:nvSpPr>
      <dsp:spPr>
        <a:xfrm>
          <a:off x="6537474" y="300213"/>
          <a:ext cx="1554153" cy="306405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Vid behov larmar förmedlare eller kontaktpersoner så många frivilliga från sina verksamhetsgrupper som behövs.</a:t>
          </a:r>
        </a:p>
      </dsp:txBody>
      <dsp:txXfrm>
        <a:off x="6582994" y="345733"/>
        <a:ext cx="1463113" cy="2973011"/>
      </dsp:txXfrm>
    </dsp:sp>
    <dsp:sp modelId="{8A5A3921-FA4B-44ED-9CD4-418D9B1B921F}">
      <dsp:nvSpPr>
        <dsp:cNvPr id="0" name=""/>
        <dsp:cNvSpPr/>
      </dsp:nvSpPr>
      <dsp:spPr>
        <a:xfrm rot="967799">
          <a:off x="8241492" y="1957593"/>
          <a:ext cx="345750" cy="385429"/>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sv-fi" sz="1000" kern="1200" dirty="0">
            <a:solidFill>
              <a:srgbClr val="FFFFFF"/>
            </a:solidFill>
            <a:latin typeface="Verdana"/>
            <a:ea typeface="+mn-ea"/>
            <a:cs typeface="+mn-cs"/>
          </a:endParaRPr>
        </a:p>
      </dsp:txBody>
      <dsp:txXfrm>
        <a:off x="8243534" y="2020271"/>
        <a:ext cx="242025" cy="231257"/>
      </dsp:txXfrm>
    </dsp:sp>
    <dsp:sp modelId="{CB55D0E7-54BD-4502-8A54-C083AB270235}">
      <dsp:nvSpPr>
        <dsp:cNvPr id="0" name=""/>
        <dsp:cNvSpPr/>
      </dsp:nvSpPr>
      <dsp:spPr>
        <a:xfrm>
          <a:off x="8718305" y="1447580"/>
          <a:ext cx="1554153" cy="2030719"/>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Frivilliga vänner och frivilliga inom mathjälpen har olika uppgifter</a:t>
          </a:r>
        </a:p>
      </dsp:txBody>
      <dsp:txXfrm>
        <a:off x="8763825" y="1493100"/>
        <a:ext cx="1463113" cy="19396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78F213-0791-354F-9EBC-54522EEC6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6C8A9374-0766-D846-9D4F-C831B63327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D91B1-5D57-824F-B0C8-6E28351B4D19}" type="datetimeFigureOut">
              <a:rPr lang="fi-FI" smtClean="0"/>
              <a:t>29.11.2022</a:t>
            </a:fld>
            <a:endParaRPr lang="fi-FI"/>
          </a:p>
        </p:txBody>
      </p:sp>
      <p:sp>
        <p:nvSpPr>
          <p:cNvPr id="4" name="Footer Placeholder 3">
            <a:extLst>
              <a:ext uri="{FF2B5EF4-FFF2-40B4-BE49-F238E27FC236}">
                <a16:creationId xmlns:a16="http://schemas.microsoft.com/office/drawing/2014/main" id="{58379F4C-535D-424E-9326-520EF69E4F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8CFEF750-F75D-3348-994A-E455E55D1D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BFC3D2-EBD1-9746-A223-86E203D17115}" type="slidenum">
              <a:rPr lang="fi-FI" smtClean="0"/>
              <a:t>‹#›</a:t>
            </a:fld>
            <a:endParaRPr lang="fi-FI"/>
          </a:p>
        </p:txBody>
      </p:sp>
    </p:spTree>
    <p:extLst>
      <p:ext uri="{BB962C8B-B14F-4D97-AF65-F5344CB8AC3E}">
        <p14:creationId xmlns:p14="http://schemas.microsoft.com/office/powerpoint/2010/main" val="2131814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20987-55EC-E14B-B450-1C677BEC3E21}" type="datetimeFigureOut">
              <a:rPr lang="en-FI" smtClean="0"/>
              <a:t>11/29/2022</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3DC0E-603D-C74E-B49B-2C68F55CC137}" type="slidenum">
              <a:rPr lang="en-FI" smtClean="0"/>
              <a:t>‹#›</a:t>
            </a:fld>
            <a:endParaRPr lang="en-FI"/>
          </a:p>
        </p:txBody>
      </p:sp>
    </p:spTree>
    <p:extLst>
      <p:ext uri="{BB962C8B-B14F-4D97-AF65-F5344CB8AC3E}">
        <p14:creationId xmlns:p14="http://schemas.microsoft.com/office/powerpoint/2010/main" val="8823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defRPr/>
            </a:pPr>
            <a:r>
              <a:rPr lang="sv-fi" sz="1000" b="1" i="0" u="none" baseline="0" dirty="0">
                <a:latin typeface="+mn-lt"/>
                <a:ea typeface="+mn-lt"/>
                <a:cs typeface="+mn-lt"/>
                <a:sym typeface="+mn-lt"/>
              </a:rPr>
              <a:t>I enlighet med förordningen (827/2017) om Finlands Röda Kors (FRK) är FRK:s syfte (2 §) att:</a:t>
            </a:r>
          </a:p>
          <a:p>
            <a:pPr marL="0" lvl="1" algn="l" rtl="0">
              <a:defRPr/>
            </a:pPr>
            <a:r>
              <a:rPr lang="sv-fi" sz="1000" b="0" i="0" u="none" baseline="0" dirty="0">
                <a:latin typeface="+mn-lt"/>
                <a:ea typeface="+mn-lt"/>
                <a:cs typeface="+mn-lt"/>
                <a:sym typeface="+mn-lt"/>
              </a:rPr>
              <a:t>2 §: </a:t>
            </a:r>
            <a:r>
              <a:rPr lang="sv-fi" sz="1000" b="1" i="0" u="none" baseline="0" dirty="0">
                <a:latin typeface="+mn-lt"/>
                <a:ea typeface="+mn-lt"/>
                <a:cs typeface="+mn-lt"/>
                <a:sym typeface="+mn-lt"/>
              </a:rPr>
              <a:t>ORGANISATIONENS SYFTE: </a:t>
            </a:r>
          </a:p>
          <a:p>
            <a:pPr marL="0" lvl="1" algn="l" rtl="0">
              <a:defRPr/>
            </a:pPr>
            <a:endParaRPr lang="sv-fi" altLang="en-US" sz="1000" b="1" dirty="0">
              <a:latin typeface="+mn-lt"/>
            </a:endParaRPr>
          </a:p>
          <a:p>
            <a:pPr marL="0" lvl="1" algn="l" rtl="0">
              <a:defRPr/>
            </a:pPr>
            <a:r>
              <a:rPr lang="sv-fi" sz="1000" b="1" i="0" u="none" baseline="0" dirty="0">
                <a:latin typeface="+mn-lt"/>
                <a:ea typeface="+mn-lt"/>
                <a:cs typeface="+mn-lt"/>
                <a:sym typeface="+mn-lt"/>
              </a:rPr>
              <a:t>Organisationens syfte är att i enlighet med internationella rödakors- och rödahalvmånerörelsens grundprinciper (Röda Korsets grundprinciper): </a:t>
            </a:r>
            <a:br>
              <a:rPr lang="sv-fi" sz="1000" b="1" dirty="0">
                <a:latin typeface="+mn-lt"/>
              </a:rPr>
            </a:br>
            <a:endParaRPr lang="sv-fi" sz="1000" b="1" dirty="0">
              <a:latin typeface="+mn-lt"/>
            </a:endParaRPr>
          </a:p>
          <a:p>
            <a:pPr marL="228600" lvl="1" indent="-228600" algn="l" rtl="0">
              <a:buFontTx/>
              <a:buAutoNum type="arabicParenR"/>
              <a:defRPr/>
            </a:pPr>
            <a:r>
              <a:rPr lang="sv-fi" sz="1000" b="0" i="0" u="none" baseline="0" dirty="0">
                <a:latin typeface="+mn-lt"/>
                <a:ea typeface="+mn-lt"/>
                <a:cs typeface="+mn-lt"/>
                <a:sym typeface="+mn-lt"/>
              </a:rPr>
              <a:t>under alla förhållanden </a:t>
            </a:r>
            <a:r>
              <a:rPr lang="sv-fi" sz="1000" b="1" i="0" u="none" baseline="0" dirty="0">
                <a:latin typeface="+mn-lt"/>
                <a:ea typeface="+mn-lt"/>
                <a:cs typeface="+mn-lt"/>
                <a:sym typeface="+mn-lt"/>
              </a:rPr>
              <a:t>skydda liv och hälsa</a:t>
            </a:r>
            <a:r>
              <a:rPr lang="sv-fi" sz="1000" b="0" i="0" u="none" baseline="0" dirty="0">
                <a:latin typeface="+mn-lt"/>
                <a:ea typeface="+mn-lt"/>
                <a:cs typeface="+mn-lt"/>
                <a:sym typeface="+mn-lt"/>
              </a:rPr>
              <a:t> samt försvara människovärdet och de mänskliga rättigheterna, </a:t>
            </a:r>
          </a:p>
          <a:p>
            <a:pPr marL="228600" lvl="1" indent="-228600" algn="l" rtl="0">
              <a:buFontTx/>
              <a:buAutoNum type="arabicParenR"/>
              <a:defRPr/>
            </a:pPr>
            <a:r>
              <a:rPr lang="sv-fi" sz="1000" b="0" i="0" u="none" baseline="0" dirty="0">
                <a:latin typeface="+mn-lt"/>
                <a:ea typeface="+mn-lt"/>
                <a:cs typeface="+mn-lt"/>
                <a:sym typeface="+mn-lt"/>
              </a:rPr>
              <a:t>främja samarbete och fred mellan folken; </a:t>
            </a:r>
          </a:p>
          <a:p>
            <a:pPr marL="228600" lvl="1" indent="-228600" algn="l" rtl="0">
              <a:buFontTx/>
              <a:buAutoNum type="arabicParenR"/>
              <a:defRPr/>
            </a:pPr>
            <a:r>
              <a:rPr lang="sv-fi" sz="1000" b="1" i="0" u="none" baseline="0" dirty="0">
                <a:latin typeface="+mn-lt"/>
                <a:ea typeface="+mn-lt"/>
                <a:cs typeface="+mn-lt"/>
                <a:sym typeface="+mn-lt"/>
              </a:rPr>
              <a:t>rädda människoliv i det egna landet och utomlands; </a:t>
            </a:r>
          </a:p>
          <a:p>
            <a:pPr marL="228600" lvl="1" indent="-228600" algn="l" rtl="0">
              <a:buFontTx/>
              <a:buAutoNum type="arabicParenR"/>
              <a:defRPr/>
            </a:pPr>
            <a:r>
              <a:rPr lang="sv-fi" sz="1000" b="1" i="0" u="none" baseline="0" dirty="0">
                <a:latin typeface="+mn-lt"/>
                <a:ea typeface="+mn-lt"/>
                <a:cs typeface="+mn-lt"/>
                <a:sym typeface="+mn-lt"/>
              </a:rPr>
              <a:t>hjälpa de mest utsatta genom att förebygga och lindra mänskligt lidande; </a:t>
            </a:r>
          </a:p>
          <a:p>
            <a:pPr marL="228600" lvl="1" indent="-228600" algn="l" rtl="0">
              <a:buFontTx/>
              <a:buAutoNum type="arabicParenR"/>
              <a:defRPr/>
            </a:pPr>
            <a:r>
              <a:rPr lang="sv-fi" sz="1000" b="0" i="0" u="none" baseline="0" dirty="0">
                <a:latin typeface="+mn-lt"/>
                <a:ea typeface="+mn-lt"/>
                <a:cs typeface="+mn-lt"/>
                <a:sym typeface="+mn-lt"/>
              </a:rPr>
              <a:t>stödja och hjälpa landets myndigheter att göra humanitära insatser såväl i fredstid som under krig och väpnade konflikter; </a:t>
            </a:r>
          </a:p>
          <a:p>
            <a:pPr marL="228600" lvl="1" indent="-228600" algn="l" rtl="0">
              <a:buFontTx/>
              <a:buAutoNum type="arabicParenR"/>
              <a:defRPr/>
            </a:pPr>
            <a:r>
              <a:rPr lang="sv-fi" sz="1000" b="1" i="0" u="none" baseline="0" dirty="0">
                <a:latin typeface="+mn-lt"/>
                <a:ea typeface="+mn-lt"/>
                <a:cs typeface="+mn-lt"/>
                <a:sym typeface="+mn-lt"/>
              </a:rPr>
              <a:t>bland medborgarna skapa en positiv inställning till solidaritet och biståndsarbete; </a:t>
            </a:r>
          </a:p>
          <a:p>
            <a:pPr marL="228600" lvl="1" indent="-228600" algn="l" rtl="0">
              <a:buFontTx/>
              <a:buAutoNum type="arabicParenR"/>
              <a:defRPr/>
            </a:pPr>
            <a:r>
              <a:rPr lang="sv-fi" sz="1000" b="1" i="0" u="none" baseline="0" dirty="0">
                <a:latin typeface="+mn-lt"/>
                <a:ea typeface="+mn-lt"/>
                <a:cs typeface="+mn-lt"/>
                <a:sym typeface="+mn-lt"/>
              </a:rPr>
              <a:t>främja frivilligverksamhet för att hjälpa människor; </a:t>
            </a:r>
          </a:p>
          <a:p>
            <a:pPr marL="228600" lvl="1" indent="-228600" algn="l" rtl="0">
              <a:buFontTx/>
              <a:buAutoNum type="arabicParenR"/>
              <a:defRPr/>
            </a:pPr>
            <a:r>
              <a:rPr lang="sv-fi" sz="1000" b="0" i="0" u="none" baseline="0" dirty="0">
                <a:latin typeface="+mn-lt"/>
                <a:ea typeface="+mn-lt"/>
                <a:cs typeface="+mn-lt"/>
                <a:sym typeface="+mn-lt"/>
              </a:rPr>
              <a:t>främja hjälpberedskapen; samt</a:t>
            </a:r>
          </a:p>
          <a:p>
            <a:pPr marL="228600" lvl="1" indent="-228600" algn="l" rtl="0">
              <a:buFontTx/>
              <a:buAutoNum type="arabicParenR"/>
              <a:defRPr/>
            </a:pPr>
            <a:r>
              <a:rPr lang="sv-fi" sz="1000" b="0" i="0" u="none" baseline="0" dirty="0">
                <a:latin typeface="+mn-lt"/>
                <a:ea typeface="+mn-lt"/>
                <a:cs typeface="+mn-lt"/>
                <a:sym typeface="+mn-lt"/>
              </a:rPr>
              <a:t>öka förståelsen för Röda Korsets arbete och allmänt humanitära strävanden.</a:t>
            </a:r>
            <a:endParaRPr lang="sv-fi" altLang="en-US" sz="1000" b="1" dirty="0">
              <a:latin typeface="+mn-lt"/>
            </a:endParaRPr>
          </a:p>
          <a:p>
            <a:pPr marL="0" lvl="1" algn="l" rtl="0">
              <a:defRPr/>
            </a:pPr>
            <a:endParaRPr lang="sv-fi" altLang="fi-FI" sz="1200" dirty="0"/>
          </a:p>
          <a:p>
            <a:endParaRPr lang="sv-fi" dirty="0"/>
          </a:p>
        </p:txBody>
      </p:sp>
      <p:sp>
        <p:nvSpPr>
          <p:cNvPr id="4" name="Dian numeron paikkamerkki 3"/>
          <p:cNvSpPr>
            <a:spLocks noGrp="1"/>
          </p:cNvSpPr>
          <p:nvPr>
            <p:ph type="sldNum" sz="quarter" idx="5"/>
          </p:nvPr>
        </p:nvSpPr>
        <p:spPr/>
        <p:txBody>
          <a:bodyPr/>
          <a:lstStyle/>
          <a:p>
            <a:fld id="{B7D3DC0E-603D-C74E-B49B-2C68F55CC137}" type="slidenum">
              <a:rPr lang="en-FI" smtClean="0"/>
              <a:t>2</a:t>
            </a:fld>
            <a:endParaRPr lang="en-FI"/>
          </a:p>
        </p:txBody>
      </p:sp>
    </p:spTree>
    <p:extLst>
      <p:ext uri="{BB962C8B-B14F-4D97-AF65-F5344CB8AC3E}">
        <p14:creationId xmlns:p14="http://schemas.microsoft.com/office/powerpoint/2010/main" val="400097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1" i="0" u="none" baseline="0" dirty="0"/>
              <a:t>I Röda Korset har man möjlighet att vara en del av en större hjälpkedja och delta när det behövs. Medverkan i beredskapssituationer är frivilligt. Det erbjuds tilläggsutbildning inför uppdragen.</a:t>
            </a:r>
          </a:p>
          <a:p>
            <a:endParaRPr lang="sv-fi" altLang="en-US" b="1" dirty="0"/>
          </a:p>
          <a:p>
            <a:pPr algn="l" rtl="0"/>
            <a:r>
              <a:rPr lang="sv-fi" b="1" i="0" u="none" baseline="0" dirty="0"/>
              <a:t>FRK:s egna och </a:t>
            </a:r>
            <a:r>
              <a:rPr lang="sv-fi" b="1" i="0" u="none" baseline="0" dirty="0" err="1"/>
              <a:t>Vapepas</a:t>
            </a:r>
            <a:r>
              <a:rPr lang="sv-fi" b="1" i="0" u="none" baseline="0" dirty="0"/>
              <a:t> larmgrupper är totalt cirka 1 500 (cirka 20 000 frivilliga). </a:t>
            </a:r>
            <a:r>
              <a:rPr lang="sv-fi" b="0" i="0" u="none" baseline="0" dirty="0" err="1"/>
              <a:t>Vapepas</a:t>
            </a:r>
            <a:r>
              <a:rPr lang="sv-fi" b="0" i="0" u="none" baseline="0" dirty="0"/>
              <a:t> medlemsorganisationer använder </a:t>
            </a:r>
            <a:r>
              <a:rPr lang="sv-fi" b="0" i="0" u="none" baseline="0" dirty="0" err="1"/>
              <a:t>Vapepas</a:t>
            </a:r>
            <a:r>
              <a:rPr lang="sv-fi" b="0" i="0" u="none" baseline="0" dirty="0"/>
              <a:t> logo i sin verksamhet. Stödmaterial om beredskapen finns på https://rednet.punainenristi.fi/kova (på finska).</a:t>
            </a:r>
          </a:p>
          <a:p>
            <a:endParaRPr lang="sv-fi" altLang="fi-FI" dirty="0"/>
          </a:p>
          <a:p>
            <a:pPr algn="l" rtl="0"/>
            <a:r>
              <a:rPr lang="sv-fi" b="1" i="0" u="none" baseline="0" dirty="0"/>
              <a:t>FRK:s </a:t>
            </a:r>
            <a:r>
              <a:rPr lang="sv-fi" b="1" i="0" u="none" baseline="0" dirty="0" err="1"/>
              <a:t>logistikcentral</a:t>
            </a:r>
            <a:r>
              <a:rPr lang="sv-fi" b="1" i="0" u="none" baseline="0" dirty="0"/>
              <a:t> </a:t>
            </a:r>
            <a:r>
              <a:rPr lang="sv-fi" b="0" i="0" u="none" baseline="0" dirty="0"/>
              <a:t>finns i Tammerfors. Den ansvarar för materialanskaffning, packning och lagring (till exempel klädhjälp, fältsjukhus och liknande). Därtill är </a:t>
            </a:r>
            <a:r>
              <a:rPr lang="sv-fi" b="1" i="0" u="none" baseline="0" dirty="0"/>
              <a:t>delegaterna inom FRK:s internationella bistånd</a:t>
            </a:r>
            <a:r>
              <a:rPr lang="sv-fi" b="0" i="0" u="none" baseline="0" dirty="0"/>
              <a:t> (kallas även </a:t>
            </a:r>
            <a:r>
              <a:rPr lang="sv-fi" b="1" i="0" u="none" baseline="0" dirty="0"/>
              <a:t>enheter för katastrofberedskap </a:t>
            </a:r>
            <a:r>
              <a:rPr lang="sv-fi" b="0" i="0" u="none" baseline="0" dirty="0"/>
              <a:t>med cirka 900 aktiva och utbildade) </a:t>
            </a:r>
            <a:r>
              <a:rPr lang="sv-fi" b="1" i="0" u="none" baseline="0" dirty="0"/>
              <a:t>vid behov tillgängliga även i situationer i hemlandet (t. ex. på hösten 2015 var delegaterna med i att grunda förläggningar).</a:t>
            </a:r>
            <a:r>
              <a:rPr lang="sv-fi" b="0" i="0" u="none" baseline="0" dirty="0"/>
              <a:t> </a:t>
            </a:r>
            <a:r>
              <a:rPr lang="sv-fi" b="1" i="0" u="none" baseline="0" dirty="0"/>
              <a:t>Det finns cirka 70 Hälsopunkter. </a:t>
            </a:r>
            <a:r>
              <a:rPr lang="sv-fi" b="0" i="0" u="none" baseline="0" dirty="0"/>
              <a:t>På Hälsopunkterna får besökaren rådgivning i hälsofrågor, mäta blodtrycket och psykologiskt stöd. De frivilliga kan vid behov vara ett stöd till exempel vid identifiering av utsatta grupper och vid hälsohot, t. ex. </a:t>
            </a:r>
            <a:r>
              <a:rPr lang="sv-fi" b="0" i="0" u="none" baseline="0" dirty="0" err="1"/>
              <a:t>corona</a:t>
            </a:r>
            <a:r>
              <a:rPr lang="sv-fi" b="0" i="0" u="none" baseline="0" dirty="0"/>
              <a:t>. </a:t>
            </a:r>
          </a:p>
          <a:p>
            <a:endParaRPr lang="sv-fi" altLang="en-US" dirty="0"/>
          </a:p>
          <a:p>
            <a:pPr algn="l" rtl="0"/>
            <a:r>
              <a:rPr lang="sv-fi" b="1" i="0" u="none" baseline="0" dirty="0"/>
              <a:t>På lokal nivå kan FRK ha en viktig roll i att sammankalla olika aktörer och stödja gemenskaperna vid och/eller efter olyckor.</a:t>
            </a:r>
          </a:p>
        </p:txBody>
      </p:sp>
      <p:sp>
        <p:nvSpPr>
          <p:cNvPr id="4" name="Dian numeron paikkamerkki 3"/>
          <p:cNvSpPr>
            <a:spLocks noGrp="1"/>
          </p:cNvSpPr>
          <p:nvPr>
            <p:ph type="sldNum" sz="quarter" idx="5"/>
          </p:nvPr>
        </p:nvSpPr>
        <p:spPr/>
        <p:txBody>
          <a:bodyPr/>
          <a:lstStyle/>
          <a:p>
            <a:fld id="{B7D3DC0E-603D-C74E-B49B-2C68F55CC137}" type="slidenum">
              <a:rPr lang="en-FI" smtClean="0"/>
              <a:t>3</a:t>
            </a:fld>
            <a:endParaRPr lang="en-FI"/>
          </a:p>
        </p:txBody>
      </p:sp>
    </p:spTree>
    <p:extLst>
      <p:ext uri="{BB962C8B-B14F-4D97-AF65-F5344CB8AC3E}">
        <p14:creationId xmlns:p14="http://schemas.microsoft.com/office/powerpoint/2010/main" val="74391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dirty="0"/>
              <a:t>Finns det verksamhet för närståendevårdare inom ert område? Eller öppna mötesplatser för äldre? Finns det många enpersonshushåll på besvärliga avstånd på er ort?</a:t>
            </a:r>
          </a:p>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5</a:t>
            </a:fld>
            <a:endParaRPr lang="en-FI"/>
          </a:p>
        </p:txBody>
      </p:sp>
    </p:spTree>
    <p:extLst>
      <p:ext uri="{BB962C8B-B14F-4D97-AF65-F5344CB8AC3E}">
        <p14:creationId xmlns:p14="http://schemas.microsoft.com/office/powerpoint/2010/main" val="322249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dirty="0"/>
              <a:t>När mottagningscentraler grundas kan de frivilliga till exempel montera sängar, hjälpa till med </a:t>
            </a:r>
            <a:r>
              <a:rPr lang="sv-fi" b="0" i="0" u="none" baseline="0" dirty="0" err="1"/>
              <a:t>matutdelning</a:t>
            </a:r>
            <a:r>
              <a:rPr lang="sv-fi" b="0" i="0" u="none" baseline="0" dirty="0"/>
              <a:t> och kaffekokande samt sortera donerade kläder och varor. Vänner behövs även som diskussionshjälp och någon att tala med. Dessutom kan till exempel hemvården under heta somrar be om hjälp i drickförsörjning för äldre. </a:t>
            </a:r>
            <a:endParaRPr lang="sv-fi" altLang="fi-FI" dirty="0"/>
          </a:p>
          <a:p>
            <a:pPr algn="l" rtl="0"/>
            <a:r>
              <a:rPr lang="sv-fi" b="1" i="0" u="none" baseline="0" dirty="0"/>
              <a:t>Exempel på mathjälp</a:t>
            </a:r>
          </a:p>
          <a:p>
            <a:endParaRPr lang="sv-fi" altLang="en-US" b="1" dirty="0"/>
          </a:p>
          <a:p>
            <a:pPr algn="l" rtl="0"/>
            <a:r>
              <a:rPr lang="sv-fi" b="1" i="0" u="none" baseline="0" dirty="0"/>
              <a:t>Ett exempel från Kajanaland den 6 januari 2018: </a:t>
            </a:r>
            <a:r>
              <a:rPr lang="sv-fi" b="0" i="0" u="none" baseline="0" dirty="0"/>
              <a:t>https://www.punainenristi.fi/uutiset/20180106/punainen-risti-auttaa-sahkokatkoista-karsivia-ihmisia-kainuussa </a:t>
            </a:r>
          </a:p>
          <a:p>
            <a:pPr algn="l" rtl="0"/>
            <a:r>
              <a:rPr lang="sv-fi" b="1" i="0" u="none" baseline="0" dirty="0"/>
              <a:t>Ett exempel från </a:t>
            </a:r>
            <a:r>
              <a:rPr lang="sv-fi" b="1" i="0" u="none" baseline="0" dirty="0" err="1"/>
              <a:t>coronatiden</a:t>
            </a:r>
            <a:r>
              <a:rPr lang="sv-fi" b="1" i="0" u="none" baseline="0" dirty="0"/>
              <a:t> den 5 november 2021: </a:t>
            </a:r>
            <a:r>
              <a:rPr lang="sv-fi" b="0" i="0" u="none" baseline="0" dirty="0"/>
              <a:t>https://www.punainenristi.fi/vapaaehtoiseksi/vapaaehtoiseksi-lahteminen-tuntui-luontevalta/</a:t>
            </a:r>
            <a:endParaRPr lang="sv-fi" altLang="en-US" b="1" dirty="0"/>
          </a:p>
        </p:txBody>
      </p:sp>
      <p:sp>
        <p:nvSpPr>
          <p:cNvPr id="4" name="Dian numeron paikkamerkki 3"/>
          <p:cNvSpPr>
            <a:spLocks noGrp="1"/>
          </p:cNvSpPr>
          <p:nvPr>
            <p:ph type="sldNum" sz="quarter" idx="5"/>
          </p:nvPr>
        </p:nvSpPr>
        <p:spPr/>
        <p:txBody>
          <a:bodyPr/>
          <a:lstStyle/>
          <a:p>
            <a:fld id="{B7D3DC0E-603D-C74E-B49B-2C68F55CC137}" type="slidenum">
              <a:rPr lang="en-FI" smtClean="0"/>
              <a:t>6</a:t>
            </a:fld>
            <a:endParaRPr lang="en-FI"/>
          </a:p>
        </p:txBody>
      </p:sp>
    </p:spTree>
    <p:extLst>
      <p:ext uri="{BB962C8B-B14F-4D97-AF65-F5344CB8AC3E}">
        <p14:creationId xmlns:p14="http://schemas.microsoft.com/office/powerpoint/2010/main" val="384876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dirty="0"/>
              <a:t>Vänverksamheten och mathjälpen har en roll i alla skeden: när man förbereder sig för en undantagssituation eller en kris, under själva undantagssituationen och i återhämtningsskedet.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dirty="0"/>
              <a:t>Målet för beredskapen är att påskynda återhämtandet om något händer. När t. ex. frivilliga vänner stöder ensamma människor i vardagen, organiserar gruppverksamhet som stöder gemenskaplighet och välbefinnande eller ökar trygghetskänslan hos t. ex. äldre genom att regelbundet besöka dem, kan människor hantera undantagssituationer bättre tack vare stödet som de fått genom denna verksamhet. Deras </a:t>
            </a:r>
            <a:r>
              <a:rPr lang="sv-fi" b="0" i="0" u="none" baseline="0" dirty="0" err="1"/>
              <a:t>resiliens</a:t>
            </a:r>
            <a:r>
              <a:rPr lang="sv-fi" b="0" i="0" u="none" baseline="0" dirty="0"/>
              <a:t>, dvs. krishanteringsförmåga, blir bättre tack vare stödet från frivilliga vänner. </a:t>
            </a:r>
            <a:br>
              <a:rPr lang="sv-fi" dirty="0"/>
            </a:br>
            <a:r>
              <a:rPr lang="sv-fi" b="0" i="0" u="none" baseline="0" dirty="0"/>
              <a:t>Mathjälpens frivilliga bemöter de mest utsatta </a:t>
            </a:r>
            <a:r>
              <a:rPr lang="sv-fi" b="0" i="0" u="none" baseline="0" dirty="0" err="1"/>
              <a:t>och</a:t>
            </a:r>
            <a:r>
              <a:rPr lang="sv-fi" sz="1200" b="0" i="0" u="none" baseline="0" dirty="0" err="1"/>
              <a:t>stöder</a:t>
            </a:r>
            <a:r>
              <a:rPr lang="sv-fi" sz="1200" b="0" i="0" u="none" baseline="0" dirty="0"/>
              <a:t> dem på många sätt: genom att ge materiell hjälp, dvs. mat, men också samtalshjälp samt information om olika tjänster. De organiserar även delaktighetsökande verksamhet, t. ex. kaféer där man har möjlighet att träffa andra. Detta stöd hjälper dem att klara av vardagen, ökar välbefinnandet och hjälper också i själva undantagssituationen då krishanteringsförmågan har förbättrats med hjälp av stödet.</a:t>
            </a:r>
            <a:endParaRPr lang="sv-fi" sz="1200" dirty="0">
              <a:ea typeface="Verdana" panose="020B0604030504040204" pitchFamily="34" charset="0"/>
            </a:endParaRPr>
          </a:p>
          <a:p>
            <a:pPr algn="l" rtl="0"/>
            <a:br>
              <a:rPr lang="sv-fi" dirty="0"/>
            </a:br>
            <a:r>
              <a:rPr lang="sv-fi" b="0" i="0" u="none" baseline="0" dirty="0"/>
              <a:t>Om något händer är frivilliga vänner och frivilliga inom mathjälpen en viktig frivilligresurs för avdelningen. I många avdelningar är frivilliga vänner den största frivilliggruppen som också har mångsidiga kunskaper. Under </a:t>
            </a:r>
            <a:r>
              <a:rPr lang="sv-fi" b="0" i="0" u="none" baseline="0" dirty="0" err="1"/>
              <a:t>coronatiden</a:t>
            </a:r>
            <a:r>
              <a:rPr lang="sv-fi" b="0" i="0" u="none" baseline="0" dirty="0"/>
              <a:t> var frivilliga vänner och frivilliga inom mathjälpen till stor hjälp genom att t. ex. erbjuda samtalshjälp för personer i isolering och på vaccinationsställen samt hemkörning av mat.</a:t>
            </a:r>
            <a:br>
              <a:rPr lang="sv-fi" dirty="0"/>
            </a:br>
            <a:br>
              <a:rPr lang="sv-fi" dirty="0"/>
            </a:br>
            <a:r>
              <a:rPr lang="sv-fi" b="0" i="0" u="none" baseline="0" dirty="0"/>
              <a:t> När undantagssituationen är över har frivilliga en viktig roll som stöd i återhämtningsskedet. </a:t>
            </a:r>
          </a:p>
        </p:txBody>
      </p:sp>
      <p:sp>
        <p:nvSpPr>
          <p:cNvPr id="4" name="Dian numeron paikkamerkki 3"/>
          <p:cNvSpPr>
            <a:spLocks noGrp="1"/>
          </p:cNvSpPr>
          <p:nvPr>
            <p:ph type="sldNum" sz="quarter" idx="5"/>
          </p:nvPr>
        </p:nvSpPr>
        <p:spPr/>
        <p:txBody>
          <a:bodyPr/>
          <a:lstStyle/>
          <a:p>
            <a:fld id="{B7D3DC0E-603D-C74E-B49B-2C68F55CC137}" type="slidenum">
              <a:rPr lang="en-FI" smtClean="0"/>
              <a:t>7</a:t>
            </a:fld>
            <a:endParaRPr lang="en-FI"/>
          </a:p>
        </p:txBody>
      </p:sp>
    </p:spTree>
    <p:extLst>
      <p:ext uri="{BB962C8B-B14F-4D97-AF65-F5344CB8AC3E}">
        <p14:creationId xmlns:p14="http://schemas.microsoft.com/office/powerpoint/2010/main" val="385245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10</a:t>
            </a:fld>
            <a:endParaRPr lang="en-FI"/>
          </a:p>
        </p:txBody>
      </p:sp>
    </p:spTree>
    <p:extLst>
      <p:ext uri="{BB962C8B-B14F-4D97-AF65-F5344CB8AC3E}">
        <p14:creationId xmlns:p14="http://schemas.microsoft.com/office/powerpoint/2010/main" val="194743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dirty="0"/>
              <a:t>Modellen har upprättats enligt den modell som används i avdelningen </a:t>
            </a:r>
            <a:r>
              <a:rPr lang="sv-fi" b="0" i="0" u="none" baseline="0" dirty="0" err="1"/>
              <a:t>Kehä</a:t>
            </a:r>
            <a:r>
              <a:rPr lang="sv-fi" b="0" i="0" u="none" baseline="0" dirty="0"/>
              <a:t>-Espoo.</a:t>
            </a:r>
          </a:p>
          <a:p>
            <a:pPr algn="l" rtl="0"/>
            <a:r>
              <a:rPr lang="sv-fi" b="1" i="0" u="none" baseline="0" dirty="0"/>
              <a:t>Målet är att sprida denna modell till alla avdelningar och distrikt. Förberedningen inför beredskapsövningen erbjuder en bra möjlighet att sprida modellen.</a:t>
            </a:r>
          </a:p>
          <a:p>
            <a:pPr algn="l" rtl="0"/>
            <a:r>
              <a:rPr lang="sv-fi" b="0" i="0" u="none" baseline="0" dirty="0"/>
              <a:t>När </a:t>
            </a:r>
            <a:r>
              <a:rPr lang="sv-fi" b="0" i="0" u="none" baseline="0" dirty="0" err="1"/>
              <a:t>vänförmedlaren</a:t>
            </a:r>
            <a:r>
              <a:rPr lang="sv-fi" b="0" i="0" u="none" baseline="0" dirty="0"/>
              <a:t>, vänverksamhetens kontaktperson eller mathjälpens kontaktperson är med i avdelningens eller distriktets officiella larmgrupp är frivilliga vänner och frivilliga inom mathjälpen en del av beredskapen på bästa möjliga sätt.</a:t>
            </a:r>
          </a:p>
          <a:p>
            <a:pPr algn="l" rtl="0"/>
            <a:r>
              <a:rPr lang="sv-fi" b="0" i="0" u="none" baseline="0" dirty="0"/>
              <a:t>När något händer får vänverksamhetens och mathjälpens ledare genast ett besked om det via larmsystemet. Efter det får ledarna beskedet om frivilliga från dessa grupper behövs genast, i den andra vågen eller alls.</a:t>
            </a:r>
          </a:p>
          <a:p>
            <a:pPr algn="l" rtl="0"/>
            <a:r>
              <a:rPr lang="sv-fi" b="0" i="0" u="none" baseline="0" dirty="0"/>
              <a:t>Vid behov kan vänverksamhetens och mathjälpens ledare snabbt larma frivilliga från sina grupper till platsen.  </a:t>
            </a:r>
            <a:r>
              <a:rPr lang="sv-fi" b="0" i="0" u="none" baseline="0" dirty="0" err="1"/>
              <a:t>Vänförmedlaren</a:t>
            </a:r>
            <a:r>
              <a:rPr lang="sv-fi" b="0" i="0" u="none" baseline="0" dirty="0"/>
              <a:t> kan exempelvis plocka ut frivilligas kontaktuppgifter i </a:t>
            </a:r>
            <a:r>
              <a:rPr lang="sv-fi" b="0" i="0" u="none" baseline="0" dirty="0" err="1"/>
              <a:t>vänförmedlingssystemet</a:t>
            </a:r>
            <a:r>
              <a:rPr lang="sv-fi" b="0" i="0" u="none" baseline="0" dirty="0"/>
              <a:t> och kontakta dem.</a:t>
            </a:r>
          </a:p>
          <a:p>
            <a:endParaRPr lang="sv-fi" dirty="0"/>
          </a:p>
          <a:p>
            <a:endParaRPr lang="sv-fi" dirty="0"/>
          </a:p>
        </p:txBody>
      </p:sp>
      <p:sp>
        <p:nvSpPr>
          <p:cNvPr id="4" name="Dian numeron paikkamerkki 3"/>
          <p:cNvSpPr>
            <a:spLocks noGrp="1"/>
          </p:cNvSpPr>
          <p:nvPr>
            <p:ph type="sldNum" sz="quarter" idx="5"/>
          </p:nvPr>
        </p:nvSpPr>
        <p:spPr/>
        <p:txBody>
          <a:bodyPr/>
          <a:lstStyle/>
          <a:p>
            <a:fld id="{B7D3DC0E-603D-C74E-B49B-2C68F55CC137}" type="slidenum">
              <a:rPr lang="en-FI" smtClean="0"/>
              <a:t>17</a:t>
            </a:fld>
            <a:endParaRPr lang="en-FI"/>
          </a:p>
        </p:txBody>
      </p:sp>
    </p:spTree>
    <p:extLst>
      <p:ext uri="{BB962C8B-B14F-4D97-AF65-F5344CB8AC3E}">
        <p14:creationId xmlns:p14="http://schemas.microsoft.com/office/powerpoint/2010/main" val="4281784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36556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08803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800304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1047121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13645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486949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61966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2566575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4136204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2044754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24711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804582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3877606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402641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1300755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4154890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128876951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198829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18291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2937346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3868658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95566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201525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423529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283649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b="0" noProof="0" dirty="0"/>
          </a:p>
          <a:p>
            <a:pPr lvl="3"/>
            <a:endParaRPr lang="fi-FI" noProof="0" dirty="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268131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52266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142778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132976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6392083"/>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Ystävät ja ruoka-apu osana auttamisvalmiutta｜29.11.2022</a:t>
            </a:r>
          </a:p>
        </p:txBody>
      </p:sp>
    </p:spTree>
    <p:extLst>
      <p:ext uri="{BB962C8B-B14F-4D97-AF65-F5344CB8AC3E}">
        <p14:creationId xmlns:p14="http://schemas.microsoft.com/office/powerpoint/2010/main" val="577902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7.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 Id="rId1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p:txBody>
          <a:bodyPr>
            <a:normAutofit fontScale="90000"/>
          </a:bodyPr>
          <a:lstStyle/>
          <a:p>
            <a:r>
              <a:rPr lang="sv-fi" b="1" i="0" u="none" baseline="0" dirty="0"/>
              <a:t>Vänner och mathjälp som en del av hjälpberedskapen</a:t>
            </a:r>
            <a:endParaRPr lang="fi-FI" dirty="0"/>
          </a:p>
        </p:txBody>
      </p:sp>
    </p:spTree>
    <p:extLst>
      <p:ext uri="{BB962C8B-B14F-4D97-AF65-F5344CB8AC3E}">
        <p14:creationId xmlns:p14="http://schemas.microsoft.com/office/powerpoint/2010/main" val="101438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D9EBCB-E01B-455C-9A6B-2FA9D6861738}"/>
              </a:ext>
            </a:extLst>
          </p:cNvPr>
          <p:cNvSpPr>
            <a:spLocks noGrp="1"/>
          </p:cNvSpPr>
          <p:nvPr>
            <p:ph type="title"/>
          </p:nvPr>
        </p:nvSpPr>
        <p:spPr/>
        <p:txBody>
          <a:bodyPr/>
          <a:lstStyle/>
          <a:p>
            <a:r>
              <a:rPr lang="sv-fi" sz="2800" b="1" i="0" u="none" baseline="0" dirty="0"/>
              <a:t>Specialkunnande hos frivilliga inom mathjälpen </a:t>
            </a:r>
            <a:endParaRPr lang="fi-FI" dirty="0"/>
          </a:p>
        </p:txBody>
      </p:sp>
      <p:sp>
        <p:nvSpPr>
          <p:cNvPr id="3" name="Tekstin paikkamerkki 2">
            <a:extLst>
              <a:ext uri="{FF2B5EF4-FFF2-40B4-BE49-F238E27FC236}">
                <a16:creationId xmlns:a16="http://schemas.microsoft.com/office/drawing/2014/main" id="{FD777D53-D873-4D42-9860-494689A61461}"/>
              </a:ext>
            </a:extLst>
          </p:cNvPr>
          <p:cNvSpPr>
            <a:spLocks noGrp="1"/>
          </p:cNvSpPr>
          <p:nvPr>
            <p:ph type="body" sz="quarter" idx="11"/>
          </p:nvPr>
        </p:nvSpPr>
        <p:spPr/>
        <p:txBody>
          <a:bodyPr/>
          <a:lstStyle/>
          <a:p>
            <a:pPr lvl="1">
              <a:lnSpc>
                <a:spcPct val="107000"/>
              </a:lnSpc>
            </a:pPr>
            <a:r>
              <a:rPr lang="sv-fi" sz="2000" b="0" i="0" u="none" baseline="0" dirty="0"/>
              <a:t>Bemötande av utsatta människor, breda kontakter och en kontaktyta till människor, kunnande att nå utsatta människor och dem som annars kan vara svåra att nå.</a:t>
            </a:r>
            <a:endParaRPr lang="sv-fi" sz="2000" dirty="0">
              <a:ea typeface="Verdana" panose="020B0604030504040204" pitchFamily="34" charset="0"/>
            </a:endParaRPr>
          </a:p>
          <a:p>
            <a:pPr lvl="1">
              <a:lnSpc>
                <a:spcPct val="107000"/>
              </a:lnSpc>
            </a:pPr>
            <a:r>
              <a:rPr lang="sv-fi" sz="2000" b="0" i="0" u="none" baseline="0" dirty="0">
                <a:solidFill>
                  <a:prstClr val="black"/>
                </a:solidFill>
              </a:rPr>
              <a:t>Matservering: </a:t>
            </a:r>
            <a:r>
              <a:rPr lang="sv-fi" sz="2000" b="0" i="0" u="none" baseline="0" dirty="0" err="1">
                <a:solidFill>
                  <a:prstClr val="black"/>
                </a:solidFill>
              </a:rPr>
              <a:t>matutdelning</a:t>
            </a:r>
            <a:r>
              <a:rPr lang="sv-fi" sz="2000" b="0" i="0" u="none" baseline="0" dirty="0">
                <a:solidFill>
                  <a:prstClr val="black"/>
                </a:solidFill>
              </a:rPr>
              <a:t> samt organisering av lagning, packning och utdelning av mat, kunnande att bedöma matens tillräcklighet</a:t>
            </a:r>
            <a:endParaRPr lang="sv-fi" sz="2000" dirty="0">
              <a:ea typeface="Verdana" panose="020B0604030504040204" pitchFamily="34" charset="0"/>
            </a:endParaRPr>
          </a:p>
          <a:p>
            <a:pPr lvl="1">
              <a:lnSpc>
                <a:spcPct val="107000"/>
              </a:lnSpc>
            </a:pPr>
            <a:r>
              <a:rPr lang="sv-fi" sz="20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Starkt kunnande i form av hygienpass osv.</a:t>
            </a:r>
          </a:p>
          <a:p>
            <a:pPr lvl="1">
              <a:lnSpc>
                <a:spcPct val="107000"/>
              </a:lnSpc>
            </a:pPr>
            <a:r>
              <a:rPr lang="sv-fi" sz="20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Logistiskt kunnande, kunskap om koordinering av hjälpkedjor och rollutdelningar</a:t>
            </a:r>
          </a:p>
          <a:p>
            <a:pPr lvl="1">
              <a:lnSpc>
                <a:spcPct val="107000"/>
              </a:lnSpc>
            </a:pPr>
            <a:r>
              <a:rPr lang="sv-fi" sz="20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Förmåga att skapa en helhetsbild av situationen, organisation och samordning av verksamhet </a:t>
            </a:r>
          </a:p>
          <a:p>
            <a:pPr lvl="1">
              <a:lnSpc>
                <a:spcPct val="107000"/>
              </a:lnSpc>
            </a:pPr>
            <a:r>
              <a:rPr lang="sv-fi" sz="20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Förmåga att anpassa sig till hastiga och akuta situationer och agera i dem</a:t>
            </a:r>
          </a:p>
          <a:p>
            <a:pPr>
              <a:lnSpc>
                <a:spcPct val="107000"/>
              </a:lnSpc>
            </a:pPr>
            <a:endParaRPr lang="fi-FI" sz="2000" dirty="0">
              <a:ea typeface="Verdana" panose="020B0604030504040204" pitchFamily="34" charset="0"/>
            </a:endParaRPr>
          </a:p>
          <a:p>
            <a:pPr lvl="1">
              <a:lnSpc>
                <a:spcPct val="107000"/>
              </a:lnSpc>
            </a:pPr>
            <a:endParaRPr lang="fi-FI" sz="1600" dirty="0">
              <a:effectLst/>
              <a:ea typeface="Verdana" panose="020B0604030504040204" pitchFamily="34" charset="0"/>
              <a:cs typeface="Times New Roman" panose="02020603050405020304" pitchFamily="18" charset="0"/>
            </a:endParaRPr>
          </a:p>
          <a:p>
            <a:pPr lvl="1">
              <a:lnSpc>
                <a:spcPct val="107000"/>
              </a:lnSpc>
            </a:pPr>
            <a:endParaRPr lang="fi-FI" sz="1600" dirty="0"/>
          </a:p>
          <a:p>
            <a:pPr lvl="1">
              <a:lnSpc>
                <a:spcPct val="107000"/>
              </a:lnSpc>
            </a:pPr>
            <a:endParaRPr lang="fi-FI" sz="1600" dirty="0"/>
          </a:p>
          <a:p>
            <a:endParaRPr lang="fi-FI" sz="2000" dirty="0"/>
          </a:p>
        </p:txBody>
      </p:sp>
    </p:spTree>
    <p:extLst>
      <p:ext uri="{BB962C8B-B14F-4D97-AF65-F5344CB8AC3E}">
        <p14:creationId xmlns:p14="http://schemas.microsoft.com/office/powerpoint/2010/main" val="158015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D9EBCB-E01B-455C-9A6B-2FA9D6861738}"/>
              </a:ext>
            </a:extLst>
          </p:cNvPr>
          <p:cNvSpPr>
            <a:spLocks noGrp="1"/>
          </p:cNvSpPr>
          <p:nvPr>
            <p:ph type="title"/>
          </p:nvPr>
        </p:nvSpPr>
        <p:spPr/>
        <p:txBody>
          <a:bodyPr/>
          <a:lstStyle/>
          <a:p>
            <a:r>
              <a:rPr lang="sv-fi" sz="2800" b="1" i="0" u="none" baseline="0" dirty="0"/>
              <a:t>Specialkunnande hos frivilliga inom mathjälpen </a:t>
            </a:r>
            <a:endParaRPr lang="fi-FI" dirty="0"/>
          </a:p>
        </p:txBody>
      </p:sp>
      <p:sp>
        <p:nvSpPr>
          <p:cNvPr id="3" name="Tekstin paikkamerkki 2">
            <a:extLst>
              <a:ext uri="{FF2B5EF4-FFF2-40B4-BE49-F238E27FC236}">
                <a16:creationId xmlns:a16="http://schemas.microsoft.com/office/drawing/2014/main" id="{FD777D53-D873-4D42-9860-494689A61461}"/>
              </a:ext>
            </a:extLst>
          </p:cNvPr>
          <p:cNvSpPr>
            <a:spLocks noGrp="1"/>
          </p:cNvSpPr>
          <p:nvPr>
            <p:ph type="body" sz="quarter" idx="11"/>
          </p:nvPr>
        </p:nvSpPr>
        <p:spPr/>
        <p:txBody>
          <a:bodyPr/>
          <a:lstStyle/>
          <a:p>
            <a:pPr lvl="1">
              <a:lnSpc>
                <a:spcPct val="107000"/>
              </a:lnSpc>
            </a:pPr>
            <a:r>
              <a:rPr lang="sv-fi" sz="20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Kännedom om det egna bostadsområdet: människor, kollektivtrafik osv. </a:t>
            </a:r>
          </a:p>
          <a:p>
            <a:pPr lvl="1">
              <a:lnSpc>
                <a:spcPct val="107000"/>
              </a:lnSpc>
            </a:pPr>
            <a:r>
              <a:rPr lang="sv-fi" sz="20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Kunskap om nätverk både lokalt och regionalt </a:t>
            </a:r>
          </a:p>
          <a:p>
            <a:pPr lvl="1">
              <a:lnSpc>
                <a:spcPct val="107000"/>
              </a:lnSpc>
            </a:pPr>
            <a:r>
              <a:rPr lang="sv-fi" sz="20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En bred förståelse av vardagens smidighet och faktorer som påverkar den </a:t>
            </a:r>
          </a:p>
          <a:p>
            <a:pPr lvl="1">
              <a:lnSpc>
                <a:spcPct val="107000"/>
              </a:lnSpc>
            </a:pPr>
            <a:r>
              <a:rPr lang="sv-fi" sz="2000" b="0" i="0" u="none" baseline="0" dirty="0"/>
              <a:t>Förmåga att bemöta och stödja människor, en lugn närvaro, samtalshjälp, förmåga att stödja olikhet </a:t>
            </a:r>
          </a:p>
          <a:p>
            <a:pPr lvl="1">
              <a:lnSpc>
                <a:spcPct val="107000"/>
              </a:lnSpc>
            </a:pPr>
            <a:r>
              <a:rPr lang="sv-fi" sz="2000" b="0" i="0" u="none" baseline="0" dirty="0"/>
              <a:t>Förståelse för hinder och nedsättningar som hjälpbehövande eventuellt har, också i hjälpsituationer </a:t>
            </a:r>
          </a:p>
          <a:p>
            <a:pPr marL="0" indent="0">
              <a:buNone/>
            </a:pPr>
            <a:endParaRPr lang="fi-FI" dirty="0"/>
          </a:p>
        </p:txBody>
      </p:sp>
    </p:spTree>
    <p:extLst>
      <p:ext uri="{BB962C8B-B14F-4D97-AF65-F5344CB8AC3E}">
        <p14:creationId xmlns:p14="http://schemas.microsoft.com/office/powerpoint/2010/main" val="166042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7DF540-1748-4D27-A554-AB26EFACAED2}"/>
              </a:ext>
            </a:extLst>
          </p:cNvPr>
          <p:cNvSpPr>
            <a:spLocks noGrp="1"/>
          </p:cNvSpPr>
          <p:nvPr>
            <p:ph type="title"/>
          </p:nvPr>
        </p:nvSpPr>
        <p:spPr/>
        <p:txBody>
          <a:bodyPr/>
          <a:lstStyle/>
          <a:p>
            <a:r>
              <a:rPr lang="sv-fi" sz="2800" b="1" i="0" u="none" baseline="0" dirty="0"/>
              <a:t>Konkreta uppgifter som frivilliga vänner kan utföra i undantagssituationer</a:t>
            </a:r>
            <a:endParaRPr lang="fi-FI" dirty="0"/>
          </a:p>
        </p:txBody>
      </p:sp>
      <p:sp>
        <p:nvSpPr>
          <p:cNvPr id="3" name="Tekstin paikkamerkki 2">
            <a:extLst>
              <a:ext uri="{FF2B5EF4-FFF2-40B4-BE49-F238E27FC236}">
                <a16:creationId xmlns:a16="http://schemas.microsoft.com/office/drawing/2014/main" id="{DE0CE1AD-C946-4FDB-8006-7B0E06292F02}"/>
              </a:ext>
            </a:extLst>
          </p:cNvPr>
          <p:cNvSpPr>
            <a:spLocks noGrp="1"/>
          </p:cNvSpPr>
          <p:nvPr>
            <p:ph type="body" sz="quarter" idx="11"/>
          </p:nvPr>
        </p:nvSpPr>
        <p:spPr/>
        <p:txBody>
          <a:bodyPr/>
          <a:lstStyle/>
          <a:p>
            <a:pPr algn="l" rtl="0"/>
            <a:r>
              <a:rPr lang="sv-fi" sz="2400" b="0" i="0" u="none" baseline="0" dirty="0"/>
              <a:t>Hjälpa med att ta kontakt med närstående</a:t>
            </a:r>
          </a:p>
          <a:p>
            <a:pPr algn="l" rtl="0"/>
            <a:r>
              <a:rPr lang="sv-fi" sz="2400" b="0" i="0" u="none" baseline="0" dirty="0"/>
              <a:t>Ordna en diskussionsplats och erbjuda samtalshjälp</a:t>
            </a:r>
          </a:p>
          <a:p>
            <a:pPr algn="l" rtl="0"/>
            <a:r>
              <a:rPr lang="sv-fi" sz="2400" b="0" i="0" u="none" baseline="0" dirty="0"/>
              <a:t>Ordna en lekplats för barn, beakta unga och deras behov</a:t>
            </a:r>
          </a:p>
          <a:p>
            <a:pPr algn="l" rtl="0"/>
            <a:r>
              <a:rPr lang="sv-fi" sz="2400" b="0" i="0" u="none" baseline="0" dirty="0"/>
              <a:t>Hjälpa människor att hitta rätt information, dela ut information</a:t>
            </a:r>
          </a:p>
          <a:p>
            <a:pPr algn="l" rtl="0"/>
            <a:r>
              <a:rPr lang="sv-fi" sz="2400" b="0" i="0" u="none" baseline="0" dirty="0"/>
              <a:t>Skapa en lugn närvaro i undantagssituationen, lugn diskussion, personlig kontakt</a:t>
            </a:r>
          </a:p>
          <a:p>
            <a:pPr algn="l" rtl="0"/>
            <a:r>
              <a:rPr lang="sv-fi" b="0" i="0" u="none" baseline="0" dirty="0" err="1"/>
              <a:t>Unyttja</a:t>
            </a:r>
            <a:r>
              <a:rPr lang="sv-fi" b="0" i="0" u="none" baseline="0" dirty="0"/>
              <a:t> breda n</a:t>
            </a:r>
            <a:r>
              <a:rPr lang="sv-fi" sz="2400" b="0" i="0" u="none" baseline="0" dirty="0"/>
              <a:t>ätverk och samarbetspartner, t. ex. </a:t>
            </a:r>
            <a:r>
              <a:rPr lang="sv-fi" b="0" i="0" u="none" baseline="0" dirty="0"/>
              <a:t>för att bemöta och hjälpa minnessjuka och funktionshindrade</a:t>
            </a:r>
            <a:endParaRPr lang="sv-fi" sz="2400" dirty="0"/>
          </a:p>
          <a:p>
            <a:pPr marL="0" indent="0">
              <a:buNone/>
            </a:pPr>
            <a:endParaRPr lang="sv-fi" dirty="0"/>
          </a:p>
        </p:txBody>
      </p:sp>
    </p:spTree>
    <p:extLst>
      <p:ext uri="{BB962C8B-B14F-4D97-AF65-F5344CB8AC3E}">
        <p14:creationId xmlns:p14="http://schemas.microsoft.com/office/powerpoint/2010/main" val="395941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F4EBAE-ECE0-4CE1-AA90-51951C730F05}"/>
              </a:ext>
            </a:extLst>
          </p:cNvPr>
          <p:cNvSpPr>
            <a:spLocks noGrp="1"/>
          </p:cNvSpPr>
          <p:nvPr>
            <p:ph type="title"/>
          </p:nvPr>
        </p:nvSpPr>
        <p:spPr/>
        <p:txBody>
          <a:bodyPr/>
          <a:lstStyle/>
          <a:p>
            <a:r>
              <a:rPr lang="sv-fi" sz="2800" b="1" i="0" u="none" baseline="0" dirty="0"/>
              <a:t>Konkreta uppgifter som frivilliga vänner kan utföra i undantagssituationer fortsätter</a:t>
            </a:r>
            <a:endParaRPr lang="fi-FI" dirty="0"/>
          </a:p>
        </p:txBody>
      </p:sp>
      <p:sp>
        <p:nvSpPr>
          <p:cNvPr id="3" name="Tekstin paikkamerkki 2">
            <a:extLst>
              <a:ext uri="{FF2B5EF4-FFF2-40B4-BE49-F238E27FC236}">
                <a16:creationId xmlns:a16="http://schemas.microsoft.com/office/drawing/2014/main" id="{C0A7A149-63AF-44E4-AF31-601B7776CC78}"/>
              </a:ext>
            </a:extLst>
          </p:cNvPr>
          <p:cNvSpPr>
            <a:spLocks noGrp="1"/>
          </p:cNvSpPr>
          <p:nvPr>
            <p:ph type="body" sz="quarter" idx="11"/>
          </p:nvPr>
        </p:nvSpPr>
        <p:spPr/>
        <p:txBody>
          <a:bodyPr/>
          <a:lstStyle/>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Uppgifter som kräver språkkunskaper</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Vägleda och instruera utomstående, dela ut information</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Fungera som ledsagare eller assistent i evakueringssituationer</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Testa eventuella digitala tjänster i praktiken</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Kommunikativa uppgifter och informering, bl.a. i sociala medier </a:t>
            </a:r>
            <a:endParaRPr lang="sv-fi" dirty="0">
              <a:solidFill>
                <a:prstClr val="black"/>
              </a:solidFill>
            </a:endParaRP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Antecknande och registrering</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Kontakta </a:t>
            </a:r>
            <a:r>
              <a:rPr lang="sv-fi" b="0" i="0" u="none" baseline="0" dirty="0">
                <a:solidFill>
                  <a:prstClr val="black"/>
                </a:solidFill>
              </a:rPr>
              <a:t>egna </a:t>
            </a:r>
            <a:r>
              <a:rPr lang="sv-fi" b="0" i="0" u="none" baseline="0" dirty="0" err="1">
                <a:solidFill>
                  <a:prstClr val="black"/>
                </a:solidFill>
              </a:rPr>
              <a:t>vänklienter</a:t>
            </a:r>
            <a:r>
              <a:rPr lang="sv-fi" b="0" i="0" u="none" baseline="0" dirty="0">
                <a:solidFill>
                  <a:prstClr val="black"/>
                </a:solidFill>
              </a:rPr>
              <a:t> </a:t>
            </a: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och besöksplatser, t. ex. servicehem</a:t>
            </a:r>
            <a:r>
              <a:rPr lang="sv-fi" b="0" i="0" u="none" baseline="0" dirty="0">
                <a:solidFill>
                  <a:prstClr val="black"/>
                </a:solidFill>
              </a:rPr>
              <a:t>, </a:t>
            </a: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sprida information och kontrollera situationen</a:t>
            </a:r>
          </a:p>
        </p:txBody>
      </p:sp>
    </p:spTree>
    <p:extLst>
      <p:ext uri="{BB962C8B-B14F-4D97-AF65-F5344CB8AC3E}">
        <p14:creationId xmlns:p14="http://schemas.microsoft.com/office/powerpoint/2010/main" val="213464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DC3676-7ACC-42C6-897C-D9FAFFDF9E85}"/>
              </a:ext>
            </a:extLst>
          </p:cNvPr>
          <p:cNvSpPr>
            <a:spLocks noGrp="1"/>
          </p:cNvSpPr>
          <p:nvPr>
            <p:ph type="title"/>
          </p:nvPr>
        </p:nvSpPr>
        <p:spPr/>
        <p:txBody>
          <a:bodyPr/>
          <a:lstStyle/>
          <a:p>
            <a:r>
              <a:rPr lang="sv-fi" b="1" i="0" u="none" baseline="0" dirty="0"/>
              <a:t>Konkreta uppgifter som frivilliga inom mathjälpen kan utföra i undantagssituationer</a:t>
            </a:r>
            <a:endParaRPr lang="fi-FI" dirty="0"/>
          </a:p>
        </p:txBody>
      </p:sp>
      <p:sp>
        <p:nvSpPr>
          <p:cNvPr id="3" name="Tekstin paikkamerkki 2">
            <a:extLst>
              <a:ext uri="{FF2B5EF4-FFF2-40B4-BE49-F238E27FC236}">
                <a16:creationId xmlns:a16="http://schemas.microsoft.com/office/drawing/2014/main" id="{3A05833A-D901-4D78-BB5E-0ADAA9BA2E08}"/>
              </a:ext>
            </a:extLst>
          </p:cNvPr>
          <p:cNvSpPr>
            <a:spLocks noGrp="1"/>
          </p:cNvSpPr>
          <p:nvPr>
            <p:ph type="body" sz="quarter" idx="11"/>
          </p:nvPr>
        </p:nvSpPr>
        <p:spPr/>
        <p:txBody>
          <a:bodyPr/>
          <a:lstStyle/>
          <a:p>
            <a:pPr algn="l" rtl="0"/>
            <a:r>
              <a:rPr lang="sv-fi" sz="2400" b="0" i="0" u="none" baseline="0" dirty="0"/>
              <a:t>Matservering, proviantering, lagning, utdelning och packning av mat och dryck, logistisk hjälp, utdelning av förnödenheter</a:t>
            </a:r>
          </a:p>
          <a:p>
            <a:pPr algn="l" rtl="0"/>
            <a:r>
              <a:rPr lang="sv-fi" sz="2400" b="0" i="0" u="none" baseline="0" dirty="0"/>
              <a:t>Hjälpa människor att hitta rätt information, dela ut information</a:t>
            </a:r>
          </a:p>
          <a:p>
            <a:pPr algn="l" rtl="0"/>
            <a:r>
              <a:rPr lang="sv-fi" sz="2400" b="0" i="0" u="none" baseline="0" dirty="0"/>
              <a:t>Skapa en lugn närvaro i </a:t>
            </a:r>
            <a:r>
              <a:rPr lang="sv-fi" b="0" i="0" u="none" baseline="0" dirty="0"/>
              <a:t>undantags</a:t>
            </a:r>
            <a:r>
              <a:rPr lang="sv-fi" sz="2400" b="0" i="0" u="none" baseline="0" dirty="0"/>
              <a:t>situationen, lugn diskussion, personlig kontakt, utdelning av dryck</a:t>
            </a:r>
          </a:p>
          <a:p>
            <a:pPr algn="l" rtl="0"/>
            <a:r>
              <a:rPr lang="sv-fi" sz="2400" b="0" i="0" u="none" baseline="0" dirty="0"/>
              <a:t>Ordna en diskussionsplats och erbjuda samtalshjälp</a:t>
            </a:r>
          </a:p>
          <a:p>
            <a:pPr algn="l" rtl="0"/>
            <a:r>
              <a:rPr lang="sv-fi" sz="2400" b="0" i="0" u="none" baseline="0" dirty="0"/>
              <a:t>Utnyttja nätverk, kontakta samarbetspartner, dela ut information</a:t>
            </a:r>
          </a:p>
          <a:p>
            <a:pPr algn="l" rtl="0"/>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Kontakta och koordinera sin egen frivilliggrupp i roll av en ansvarig frivillig</a:t>
            </a:r>
          </a:p>
        </p:txBody>
      </p:sp>
    </p:spTree>
    <p:extLst>
      <p:ext uri="{BB962C8B-B14F-4D97-AF65-F5344CB8AC3E}">
        <p14:creationId xmlns:p14="http://schemas.microsoft.com/office/powerpoint/2010/main" val="74106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252ED9-2597-4620-B6F5-C80879AB3287}"/>
              </a:ext>
            </a:extLst>
          </p:cNvPr>
          <p:cNvSpPr>
            <a:spLocks noGrp="1"/>
          </p:cNvSpPr>
          <p:nvPr>
            <p:ph type="title"/>
          </p:nvPr>
        </p:nvSpPr>
        <p:spPr/>
        <p:txBody>
          <a:bodyPr/>
          <a:lstStyle/>
          <a:p>
            <a:r>
              <a:rPr lang="sv-fi" b="1" i="0" u="none" baseline="0" dirty="0"/>
              <a:t>Konkreta uppgifter som frivilliga inom mathjälpen kan utföra i undantagssituationer fortsätter</a:t>
            </a:r>
            <a:endParaRPr lang="fi-FI" dirty="0"/>
          </a:p>
        </p:txBody>
      </p:sp>
      <p:sp>
        <p:nvSpPr>
          <p:cNvPr id="3" name="Tekstin paikkamerkki 2">
            <a:extLst>
              <a:ext uri="{FF2B5EF4-FFF2-40B4-BE49-F238E27FC236}">
                <a16:creationId xmlns:a16="http://schemas.microsoft.com/office/drawing/2014/main" id="{2081C6CC-0FAB-4C05-839A-B460C6550594}"/>
              </a:ext>
            </a:extLst>
          </p:cNvPr>
          <p:cNvSpPr>
            <a:spLocks noGrp="1"/>
          </p:cNvSpPr>
          <p:nvPr>
            <p:ph type="body" sz="quarter" idx="11"/>
          </p:nvPr>
        </p:nvSpPr>
        <p:spPr/>
        <p:txBody>
          <a:bodyPr/>
          <a:lstStyle/>
          <a:p>
            <a:pPr>
              <a:lnSpc>
                <a:spcPct val="90000"/>
              </a:lnSpc>
              <a:buClr>
                <a:srgbClr val="D71436"/>
              </a:buClr>
              <a:buSzPct val="100000"/>
              <a:defRPr/>
            </a:pPr>
            <a:r>
              <a:rPr kumimoji="0" lang="sv-fi" sz="2400" b="0" i="0" u="none" strike="noStrike" kern="1200" cap="none" spc="0" normalizeH="0" baseline="0" dirty="0">
                <a:ln>
                  <a:noFill/>
                </a:ln>
                <a:solidFill>
                  <a:prstClr val="black"/>
                </a:solidFill>
                <a:effectLst/>
                <a:uLnTx/>
                <a:uFillTx/>
                <a:latin typeface="Verdana" panose="020B0604030504040204" pitchFamily="34" charset="0"/>
                <a:ea typeface="+mn-ea"/>
                <a:cs typeface="+mn-cs"/>
              </a:rPr>
              <a:t>Uppgifter som kräver språkkunskaper</a:t>
            </a:r>
          </a:p>
          <a:p>
            <a:pPr>
              <a:defRPr/>
            </a:pPr>
            <a:r>
              <a:rPr kumimoji="0" lang="sv-fi" sz="2400" b="0" i="0" u="none" strike="noStrike" kern="1200" cap="none" spc="0" normalizeH="0" baseline="0" dirty="0">
                <a:ln>
                  <a:noFill/>
                </a:ln>
                <a:solidFill>
                  <a:prstClr val="black"/>
                </a:solidFill>
                <a:effectLst/>
                <a:uLnTx/>
                <a:uFillTx/>
                <a:latin typeface="Verdana" panose="020B0604030504040204" pitchFamily="34" charset="0"/>
                <a:ea typeface="+mn-ea"/>
                <a:cs typeface="+mn-cs"/>
              </a:rPr>
              <a:t>Vägleda och instruera utomstående, dela ut information</a:t>
            </a:r>
          </a:p>
          <a:p>
            <a:pPr>
              <a:lnSpc>
                <a:spcPct val="90000"/>
              </a:lnSpc>
              <a:buClr>
                <a:srgbClr val="D71436"/>
              </a:buClr>
              <a:buSzPct val="100000"/>
              <a:defRPr/>
            </a:pPr>
            <a:r>
              <a:rPr kumimoji="0" lang="sv-fi" sz="2400" b="0" i="0" u="none" strike="noStrike" kern="1200" cap="none" spc="0" normalizeH="0" baseline="0" dirty="0">
                <a:ln>
                  <a:noFill/>
                </a:ln>
                <a:solidFill>
                  <a:prstClr val="black"/>
                </a:solidFill>
                <a:effectLst/>
                <a:uLnTx/>
                <a:uFillTx/>
                <a:latin typeface="Verdana" panose="020B0604030504040204" pitchFamily="34" charset="0"/>
                <a:ea typeface="+mn-ea"/>
                <a:cs typeface="+mn-cs"/>
              </a:rPr>
              <a:t>Fungera som ledsagare eller assistent i evakueringssituationer</a:t>
            </a:r>
          </a:p>
          <a:p>
            <a:pPr>
              <a:lnSpc>
                <a:spcPct val="90000"/>
              </a:lnSpc>
              <a:buClr>
                <a:srgbClr val="D71436"/>
              </a:buClr>
              <a:buSzPct val="100000"/>
              <a:defRPr/>
            </a:pPr>
            <a:r>
              <a:rPr kumimoji="0" lang="sv-fi" sz="2400" b="0" i="0" u="none" strike="noStrike" kern="1200" cap="none" spc="0" normalizeH="0" baseline="0" dirty="0">
                <a:ln>
                  <a:noFill/>
                </a:ln>
                <a:solidFill>
                  <a:prstClr val="black"/>
                </a:solidFill>
                <a:effectLst/>
                <a:uLnTx/>
                <a:uFillTx/>
                <a:latin typeface="Verdana" panose="020B0604030504040204" pitchFamily="34" charset="0"/>
                <a:ea typeface="+mn-ea"/>
                <a:cs typeface="+mn-cs"/>
              </a:rPr>
              <a:t>Kontakta och koordinera sin egen frivilliggrupp i roll av en ansvarig frivillig</a:t>
            </a:r>
          </a:p>
          <a:p>
            <a:pPr>
              <a:lnSpc>
                <a:spcPct val="90000"/>
              </a:lnSpc>
              <a:buClr>
                <a:srgbClr val="D71436"/>
              </a:buClr>
              <a:buSzPct val="100000"/>
              <a:defRPr/>
            </a:pPr>
            <a:r>
              <a:rPr kumimoji="0" lang="sv-fi" sz="2400" b="0" i="0" u="none" strike="noStrike" kern="1200" cap="none" spc="0" normalizeH="0" baseline="0" dirty="0">
                <a:ln>
                  <a:noFill/>
                </a:ln>
                <a:solidFill>
                  <a:prstClr val="black"/>
                </a:solidFill>
                <a:effectLst/>
                <a:uLnTx/>
                <a:uFillTx/>
                <a:latin typeface="Verdana" panose="020B0604030504040204" pitchFamily="34" charset="0"/>
                <a:ea typeface="+mn-ea"/>
                <a:cs typeface="+mn-cs"/>
              </a:rPr>
              <a:t>Kommunikativa uppgifter och informering, bl.a. i sociala medier </a:t>
            </a:r>
            <a:endParaRPr lang="sv-fi" sz="2400" dirty="0">
              <a:solidFill>
                <a:prstClr val="black"/>
              </a:solidFill>
            </a:endParaRPr>
          </a:p>
          <a:p>
            <a:pPr>
              <a:lnSpc>
                <a:spcPct val="90000"/>
              </a:lnSpc>
              <a:buClr>
                <a:srgbClr val="D71436"/>
              </a:buClr>
              <a:buSzPct val="100000"/>
              <a:defRPr/>
            </a:pPr>
            <a:r>
              <a:rPr kumimoji="0" lang="sv-fi" sz="2400" b="0" i="0" u="none" strike="noStrike" kern="1200" cap="none" spc="0" normalizeH="0" baseline="0" dirty="0">
                <a:ln>
                  <a:noFill/>
                </a:ln>
                <a:solidFill>
                  <a:prstClr val="black"/>
                </a:solidFill>
                <a:effectLst/>
                <a:uLnTx/>
                <a:uFillTx/>
                <a:latin typeface="Verdana" panose="020B0604030504040204" pitchFamily="34" charset="0"/>
                <a:ea typeface="+mn-ea"/>
                <a:cs typeface="+mn-cs"/>
              </a:rPr>
              <a:t>Antecknande och registrering</a:t>
            </a:r>
          </a:p>
          <a:p>
            <a:pPr marL="0" indent="0">
              <a:buFont typeface="Times" panose="02020603050405020304" pitchFamily="18" charset="0"/>
              <a:buNone/>
              <a:defRPr/>
            </a:pPr>
            <a:endParaRPr lang="en-US" sz="2000" dirty="0"/>
          </a:p>
          <a:p>
            <a:endParaRPr lang="fi-FI" sz="2000" dirty="0"/>
          </a:p>
          <a:p>
            <a:endParaRPr lang="fi-FI" sz="2000" dirty="0"/>
          </a:p>
        </p:txBody>
      </p:sp>
    </p:spTree>
    <p:extLst>
      <p:ext uri="{BB962C8B-B14F-4D97-AF65-F5344CB8AC3E}">
        <p14:creationId xmlns:p14="http://schemas.microsoft.com/office/powerpoint/2010/main" val="1905482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224665-6D21-4DB5-B432-889CF28710D0}"/>
              </a:ext>
            </a:extLst>
          </p:cNvPr>
          <p:cNvSpPr>
            <a:spLocks noGrp="1"/>
          </p:cNvSpPr>
          <p:nvPr>
            <p:ph type="title"/>
          </p:nvPr>
        </p:nvSpPr>
        <p:spPr/>
        <p:txBody>
          <a:bodyPr/>
          <a:lstStyle/>
          <a:p>
            <a:r>
              <a:rPr lang="sv-fi" b="1" i="0" u="none" baseline="0" dirty="0" err="1"/>
              <a:t>Vänförmedlare</a:t>
            </a:r>
            <a:r>
              <a:rPr lang="sv-fi" b="1" i="0" u="none" baseline="0" dirty="0"/>
              <a:t> och mathjälpens kontaktpersoner i beredskap</a:t>
            </a:r>
            <a:endParaRPr lang="fi-FI" dirty="0"/>
          </a:p>
        </p:txBody>
      </p:sp>
      <p:sp>
        <p:nvSpPr>
          <p:cNvPr id="3" name="Tekstin paikkamerkki 2">
            <a:extLst>
              <a:ext uri="{FF2B5EF4-FFF2-40B4-BE49-F238E27FC236}">
                <a16:creationId xmlns:a16="http://schemas.microsoft.com/office/drawing/2014/main" id="{24BE58B9-A779-467E-82D4-64604B2328A8}"/>
              </a:ext>
            </a:extLst>
          </p:cNvPr>
          <p:cNvSpPr>
            <a:spLocks noGrp="1"/>
          </p:cNvSpPr>
          <p:nvPr>
            <p:ph type="body" sz="quarter" idx="11"/>
          </p:nvPr>
        </p:nvSpPr>
        <p:spPr/>
        <p:txBody>
          <a:bodyPr/>
          <a:lstStyle/>
          <a:p>
            <a:pPr algn="l" rtl="0"/>
            <a:r>
              <a:rPr lang="sv-fi" sz="2000" b="0" i="0" u="none" baseline="0" dirty="0" err="1"/>
              <a:t>Vänförmedlarna</a:t>
            </a:r>
            <a:r>
              <a:rPr lang="sv-fi" sz="2000" b="0" i="0" u="none" baseline="0" dirty="0"/>
              <a:t> och mathjälpens kontaktpersoner spelar en central roll i att nå sina egna frivilliga även i olycks- och störningssituationer.</a:t>
            </a:r>
          </a:p>
          <a:p>
            <a:pPr algn="l" rtl="0"/>
            <a:r>
              <a:rPr lang="sv-fi" sz="2000" b="0" i="0" u="none" baseline="0" dirty="0"/>
              <a:t>I praktiken kan detta ske till exempel på följande sätt:</a:t>
            </a:r>
          </a:p>
          <a:p>
            <a:pPr lvl="1" algn="l" rtl="0"/>
            <a:r>
              <a:rPr lang="sv-fi" sz="1800" b="0" i="0" u="none" baseline="0" dirty="0"/>
              <a:t>myndigheterna begär om handräckning av FRK:s distrikt/avdelning,</a:t>
            </a:r>
          </a:p>
          <a:p>
            <a:pPr lvl="1" algn="l" rtl="0"/>
            <a:r>
              <a:rPr lang="sv-fi" sz="1800" b="0" i="0" u="none" baseline="0" dirty="0"/>
              <a:t>distriktet/avdelningen anser att frivilliga vänner och/eller frivilliga inom mathjälpen skulle kunna vara till hjälp i situationen i fråga,</a:t>
            </a:r>
          </a:p>
          <a:p>
            <a:pPr lvl="1" algn="l" rtl="0"/>
            <a:r>
              <a:rPr lang="sv-fi" sz="1800" b="0" i="0" u="none" baseline="0" dirty="0"/>
              <a:t>distriktet/avdelningen kontaktar </a:t>
            </a:r>
            <a:r>
              <a:rPr lang="sv-fi" sz="1800" b="0" i="0" u="none" baseline="0" dirty="0" err="1"/>
              <a:t>vänförmedlaren</a:t>
            </a:r>
            <a:r>
              <a:rPr lang="sv-fi" sz="1800" b="0" i="0" u="none" baseline="0" dirty="0"/>
              <a:t> och/eller mathjälpens kontaktperson och berättar för vilka uppgifter frivilliga behövs i situationen.</a:t>
            </a:r>
          </a:p>
          <a:p>
            <a:pPr lvl="1" algn="l" rtl="0"/>
            <a:r>
              <a:rPr lang="sv-fi" sz="1800" b="0" i="0" u="none" baseline="0" dirty="0" err="1"/>
              <a:t>Vänförmedlaren</a:t>
            </a:r>
            <a:r>
              <a:rPr lang="sv-fi" sz="1800" b="0" i="0" u="none" baseline="0" dirty="0"/>
              <a:t> och/eller mathjälpens kontaktperson kontaktar lämpliga frivilliga och kommer överens med dem om deltagandet.</a:t>
            </a:r>
          </a:p>
          <a:p>
            <a:pPr lvl="1" algn="l" rtl="0"/>
            <a:r>
              <a:rPr lang="sv-fi" sz="1800" b="0" i="0" u="none" baseline="0" dirty="0"/>
              <a:t>De frivilliga som har blivit valda deltar i distriktets/avdelningens hjälpsituation eller operation och utför de uppgifter som är lämpliga för dem.</a:t>
            </a:r>
          </a:p>
          <a:p>
            <a:pPr marL="0" indent="0" algn="l" rtl="0">
              <a:buFont typeface="Times" panose="02020603050405020304" pitchFamily="18" charset="0"/>
              <a:buNone/>
              <a:defRPr/>
            </a:pPr>
            <a:endParaRPr lang="sv-fi" sz="2000" dirty="0"/>
          </a:p>
          <a:p>
            <a:endParaRPr lang="sv-fi" sz="2000" dirty="0"/>
          </a:p>
          <a:p>
            <a:endParaRPr lang="fi-FI" sz="2000" dirty="0"/>
          </a:p>
        </p:txBody>
      </p:sp>
    </p:spTree>
    <p:extLst>
      <p:ext uri="{BB962C8B-B14F-4D97-AF65-F5344CB8AC3E}">
        <p14:creationId xmlns:p14="http://schemas.microsoft.com/office/powerpoint/2010/main" val="292408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368E1-9216-4CB6-926C-DF192DC9087E}"/>
              </a:ext>
            </a:extLst>
          </p:cNvPr>
          <p:cNvSpPr>
            <a:spLocks noGrp="1"/>
          </p:cNvSpPr>
          <p:nvPr>
            <p:ph type="title"/>
          </p:nvPr>
        </p:nvSpPr>
        <p:spPr>
          <a:xfrm>
            <a:off x="382588" y="437132"/>
            <a:ext cx="10515600" cy="781050"/>
          </a:xfrm>
        </p:spPr>
        <p:txBody>
          <a:bodyPr>
            <a:normAutofit fontScale="90000"/>
          </a:bodyPr>
          <a:lstStyle/>
          <a:p>
            <a:r>
              <a:rPr lang="sv-fi" b="1" i="0" u="none" baseline="0" dirty="0" err="1"/>
              <a:t>Vänförmedlare</a:t>
            </a:r>
            <a:r>
              <a:rPr lang="sv-fi" b="1" i="0" u="none" baseline="0" dirty="0"/>
              <a:t> och mathjälpens kontaktperson i larmgruppen</a:t>
            </a:r>
            <a:endParaRPr lang="fi-FI" dirty="0"/>
          </a:p>
        </p:txBody>
      </p:sp>
      <p:grpSp>
        <p:nvGrpSpPr>
          <p:cNvPr id="22" name="Ryhmä 21">
            <a:extLst>
              <a:ext uri="{FF2B5EF4-FFF2-40B4-BE49-F238E27FC236}">
                <a16:creationId xmlns:a16="http://schemas.microsoft.com/office/drawing/2014/main" id="{D283EA52-E78D-4EF4-8FEA-8AD3504C7B64}"/>
              </a:ext>
            </a:extLst>
          </p:cNvPr>
          <p:cNvGrpSpPr/>
          <p:nvPr/>
        </p:nvGrpSpPr>
        <p:grpSpPr>
          <a:xfrm>
            <a:off x="271994" y="1708150"/>
            <a:ext cx="10400769" cy="3955036"/>
            <a:chOff x="271994" y="1708150"/>
            <a:chExt cx="10400769" cy="3955036"/>
          </a:xfrm>
        </p:grpSpPr>
        <p:graphicFrame>
          <p:nvGraphicFramePr>
            <p:cNvPr id="23" name="Content Placeholder 4">
              <a:extLst>
                <a:ext uri="{FF2B5EF4-FFF2-40B4-BE49-F238E27FC236}">
                  <a16:creationId xmlns:a16="http://schemas.microsoft.com/office/drawing/2014/main" id="{E6E46C0B-7042-4F23-B0A5-9EF3E4D4E4DC}"/>
                </a:ext>
              </a:extLst>
            </p:cNvPr>
            <p:cNvGraphicFramePr>
              <a:graphicFrameLocks/>
            </p:cNvGraphicFramePr>
            <p:nvPr>
              <p:extLst>
                <p:ext uri="{D42A27DB-BD31-4B8C-83A1-F6EECF244321}">
                  <p14:modId xmlns:p14="http://schemas.microsoft.com/office/powerpoint/2010/main" val="541656983"/>
                </p:ext>
              </p:extLst>
            </p:nvPr>
          </p:nvGraphicFramePr>
          <p:xfrm>
            <a:off x="271994" y="1998707"/>
            <a:ext cx="10277474" cy="3664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 name="Group 35845">
              <a:extLst>
                <a:ext uri="{FF2B5EF4-FFF2-40B4-BE49-F238E27FC236}">
                  <a16:creationId xmlns:a16="http://schemas.microsoft.com/office/drawing/2014/main" id="{DF26A2F7-DC14-4378-AD8B-E18CC9D04688}"/>
                </a:ext>
              </a:extLst>
            </p:cNvPr>
            <p:cNvGrpSpPr>
              <a:grpSpLocks/>
            </p:cNvGrpSpPr>
            <p:nvPr/>
          </p:nvGrpSpPr>
          <p:grpSpPr bwMode="auto">
            <a:xfrm>
              <a:off x="382588" y="1708150"/>
              <a:ext cx="10290175" cy="1816100"/>
              <a:chOff x="383008" y="1708469"/>
              <a:chExt cx="10289255" cy="1815165"/>
            </a:xfrm>
          </p:grpSpPr>
          <p:pic>
            <p:nvPicPr>
              <p:cNvPr id="25" name="Graphic 2" descr="Group of women">
                <a:extLst>
                  <a:ext uri="{FF2B5EF4-FFF2-40B4-BE49-F238E27FC236}">
                    <a16:creationId xmlns:a16="http://schemas.microsoft.com/office/drawing/2014/main" id="{1079B758-FB4A-4226-95A0-73193362DB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008" y="1728677"/>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raphic 9" descr="Meeting">
                <a:extLst>
                  <a:ext uri="{FF2B5EF4-FFF2-40B4-BE49-F238E27FC236}">
                    <a16:creationId xmlns:a16="http://schemas.microsoft.com/office/drawing/2014/main" id="{5CE0A436-12C9-420D-9F4E-0E626E1BBE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2153" y="1728678"/>
                <a:ext cx="1254818" cy="114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Graphic 2" descr="Group of women">
                <a:extLst>
                  <a:ext uri="{FF2B5EF4-FFF2-40B4-BE49-F238E27FC236}">
                    <a16:creationId xmlns:a16="http://schemas.microsoft.com/office/drawing/2014/main" id="{FDF2C3FB-F3B1-46ED-9A1B-10101EA408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1168" y="1708469"/>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8">
                <a:extLst>
                  <a:ext uri="{FF2B5EF4-FFF2-40B4-BE49-F238E27FC236}">
                    <a16:creationId xmlns:a16="http://schemas.microsoft.com/office/drawing/2014/main" id="{61105D5C-0606-47E5-A242-2519FBAA70FC}"/>
                  </a:ext>
                </a:extLst>
              </p:cNvPr>
              <p:cNvGrpSpPr>
                <a:grpSpLocks/>
              </p:cNvGrpSpPr>
              <p:nvPr/>
            </p:nvGrpSpPr>
            <p:grpSpPr bwMode="auto">
              <a:xfrm>
                <a:off x="1431032" y="2043055"/>
                <a:ext cx="1407463" cy="1382089"/>
                <a:chOff x="1431032" y="2043055"/>
                <a:chExt cx="1407463" cy="1382089"/>
              </a:xfrm>
            </p:grpSpPr>
            <p:sp>
              <p:nvSpPr>
                <p:cNvPr id="57" name="Explosion: 14 Points 20">
                  <a:extLst>
                    <a:ext uri="{FF2B5EF4-FFF2-40B4-BE49-F238E27FC236}">
                      <a16:creationId xmlns:a16="http://schemas.microsoft.com/office/drawing/2014/main" id="{23FD268B-1E37-4911-9A69-196439A63A91}"/>
                    </a:ext>
                  </a:extLst>
                </p:cNvPr>
                <p:cNvSpPr>
                  <a:spLocks noChangeArrowheads="1"/>
                </p:cNvSpPr>
                <p:nvPr/>
              </p:nvSpPr>
              <p:spPr bwMode="auto">
                <a:xfrm>
                  <a:off x="1431032" y="2043055"/>
                  <a:ext cx="1407463" cy="1382089"/>
                </a:xfrm>
                <a:prstGeom prst="irregularSeal2">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8850">
                    <a:defRPr sz="2500">
                      <a:solidFill>
                        <a:schemeClr val="tx1"/>
                      </a:solidFill>
                      <a:latin typeface="Times New Roman" panose="02020603050405020304" pitchFamily="18" charset="0"/>
                    </a:defRPr>
                  </a:lvl1pPr>
                  <a:lvl2pPr marL="742950" indent="-285750" defTabSz="958850">
                    <a:defRPr sz="2500">
                      <a:solidFill>
                        <a:schemeClr val="tx1"/>
                      </a:solidFill>
                      <a:latin typeface="Times New Roman" panose="02020603050405020304" pitchFamily="18" charset="0"/>
                    </a:defRPr>
                  </a:lvl2pPr>
                  <a:lvl3pPr marL="1143000" indent="-228600" defTabSz="958850">
                    <a:defRPr sz="2500">
                      <a:solidFill>
                        <a:schemeClr val="tx1"/>
                      </a:solidFill>
                      <a:latin typeface="Times New Roman" panose="02020603050405020304" pitchFamily="18" charset="0"/>
                    </a:defRPr>
                  </a:lvl3pPr>
                  <a:lvl4pPr marL="1600200" indent="-228600" defTabSz="958850">
                    <a:defRPr sz="2500">
                      <a:solidFill>
                        <a:schemeClr val="tx1"/>
                      </a:solidFill>
                      <a:latin typeface="Times New Roman" panose="02020603050405020304" pitchFamily="18" charset="0"/>
                    </a:defRPr>
                  </a:lvl4pPr>
                  <a:lvl5pPr marL="2057400" indent="-228600" defTabSz="958850">
                    <a:defRPr sz="2500">
                      <a:solidFill>
                        <a:schemeClr val="tx1"/>
                      </a:solidFill>
                      <a:latin typeface="Times New Roman" panose="02020603050405020304" pitchFamily="18" charset="0"/>
                    </a:defRPr>
                  </a:lvl5pPr>
                  <a:lvl6pPr marL="2514600" indent="-228600" defTabSz="95885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5885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5885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5885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endParaRPr kumimoji="0" lang="sv-fi" altLang="fi-FI" sz="25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58" name="TextBox 21">
                  <a:extLst>
                    <a:ext uri="{FF2B5EF4-FFF2-40B4-BE49-F238E27FC236}">
                      <a16:creationId xmlns:a16="http://schemas.microsoft.com/office/drawing/2014/main" id="{5567A9E8-C749-4CAF-8998-12AAB9795240}"/>
                    </a:ext>
                  </a:extLst>
                </p:cNvPr>
                <p:cNvSpPr txBox="1">
                  <a:spLocks noChangeArrowheads="1"/>
                </p:cNvSpPr>
                <p:nvPr/>
              </p:nvSpPr>
              <p:spPr bwMode="auto">
                <a:xfrm rot="19848351">
                  <a:off x="1522509" y="2667428"/>
                  <a:ext cx="1062073" cy="3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400" b="1" i="0" u="none" strike="noStrike" kern="0" cap="none" spc="0" normalizeH="0" baseline="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Störning</a:t>
                  </a:r>
                </a:p>
              </p:txBody>
            </p:sp>
          </p:grpSp>
          <p:grpSp>
            <p:nvGrpSpPr>
              <p:cNvPr id="29" name="Group 29">
                <a:extLst>
                  <a:ext uri="{FF2B5EF4-FFF2-40B4-BE49-F238E27FC236}">
                    <a16:creationId xmlns:a16="http://schemas.microsoft.com/office/drawing/2014/main" id="{44555146-EFF8-4791-952C-7BD67BB0AAE4}"/>
                  </a:ext>
                </a:extLst>
              </p:cNvPr>
              <p:cNvGrpSpPr>
                <a:grpSpLocks/>
              </p:cNvGrpSpPr>
              <p:nvPr/>
            </p:nvGrpSpPr>
            <p:grpSpPr bwMode="auto">
              <a:xfrm>
                <a:off x="8977109" y="1800092"/>
                <a:ext cx="1695154" cy="1723542"/>
                <a:chOff x="8965328" y="1818667"/>
                <a:chExt cx="1695154" cy="1723542"/>
              </a:xfrm>
            </p:grpSpPr>
            <p:pic>
              <p:nvPicPr>
                <p:cNvPr id="52" name="Graphic 10" descr="Cheers">
                  <a:extLst>
                    <a:ext uri="{FF2B5EF4-FFF2-40B4-BE49-F238E27FC236}">
                      <a16:creationId xmlns:a16="http://schemas.microsoft.com/office/drawing/2014/main" id="{117D0B28-F4D0-4049-B626-725C094293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5328" y="1818668"/>
                  <a:ext cx="792070" cy="84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Graphic 7" descr="Universal access">
                  <a:extLst>
                    <a:ext uri="{FF2B5EF4-FFF2-40B4-BE49-F238E27FC236}">
                      <a16:creationId xmlns:a16="http://schemas.microsoft.com/office/drawing/2014/main" id="{BE2C21FC-DC05-41C7-A393-5F09934C16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68412" y="1818667"/>
                  <a:ext cx="792070" cy="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Graphic 14" descr="Coffee">
                  <a:extLst>
                    <a:ext uri="{FF2B5EF4-FFF2-40B4-BE49-F238E27FC236}">
                      <a16:creationId xmlns:a16="http://schemas.microsoft.com/office/drawing/2014/main" id="{829716F5-F2E5-4B25-9187-41D7AB193C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65328" y="262780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Graphic 18" descr="Fork and knife">
                  <a:extLst>
                    <a:ext uri="{FF2B5EF4-FFF2-40B4-BE49-F238E27FC236}">
                      <a16:creationId xmlns:a16="http://schemas.microsoft.com/office/drawing/2014/main" id="{7B1BB4C3-8CF7-4EE7-9112-A6AA8678A49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79728" y="248019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6" descr="Kuvahaun tulos haulle blanket symbol">
                  <a:extLst>
                    <a:ext uri="{FF2B5EF4-FFF2-40B4-BE49-F238E27FC236}">
                      <a16:creationId xmlns:a16="http://schemas.microsoft.com/office/drawing/2014/main" id="{3247BE6A-7170-4AE8-A3A5-F20D28CBBF31}"/>
                    </a:ext>
                  </a:extLst>
                </p:cNvPr>
                <p:cNvPicPr/>
                <p:nvPr/>
              </p:nvPicPr>
              <p:blipFill rotWithShape="1">
                <a:blip r:embed="rId14">
                  <a:duotone>
                    <a:srgbClr val="CC0000">
                      <a:shade val="45000"/>
                      <a:satMod val="135000"/>
                    </a:srgbClr>
                    <a:prstClr val="white"/>
                  </a:duotone>
                  <a:extLst>
                    <a:ext uri="{28A0092B-C50C-407E-A947-70E740481C1C}">
                      <a14:useLocalDpi xmlns:a14="http://schemas.microsoft.com/office/drawing/2010/main" val="0"/>
                    </a:ext>
                  </a:extLst>
                </a:blip>
                <a:srcRect l="24375" t="27500" r="23125" b="27500"/>
                <a:stretch/>
              </p:blipFill>
              <p:spPr bwMode="auto">
                <a:xfrm>
                  <a:off x="9848708" y="2922254"/>
                  <a:ext cx="689818" cy="521463"/>
                </a:xfrm>
                <a:prstGeom prst="rect">
                  <a:avLst/>
                </a:prstGeom>
                <a:noFill/>
                <a:ln>
                  <a:noFill/>
                </a:ln>
                <a:extLst>
                  <a:ext uri="{53640926-AAD7-44D8-BBD7-CCE9431645EC}">
                    <a14:shadowObscured xmlns:a14="http://schemas.microsoft.com/office/drawing/2010/main"/>
                  </a:ext>
                </a:extLst>
              </p:spPr>
            </p:pic>
          </p:grpSp>
          <p:grpSp>
            <p:nvGrpSpPr>
              <p:cNvPr id="30" name="Group 35844">
                <a:extLst>
                  <a:ext uri="{FF2B5EF4-FFF2-40B4-BE49-F238E27FC236}">
                    <a16:creationId xmlns:a16="http://schemas.microsoft.com/office/drawing/2014/main" id="{CDA58BB4-B746-4116-887E-2B7EA67262E3}"/>
                  </a:ext>
                </a:extLst>
              </p:cNvPr>
              <p:cNvGrpSpPr>
                <a:grpSpLocks/>
              </p:cNvGrpSpPr>
              <p:nvPr/>
            </p:nvGrpSpPr>
            <p:grpSpPr bwMode="auto">
              <a:xfrm>
                <a:off x="6639149" y="1785203"/>
                <a:ext cx="1757877" cy="968643"/>
                <a:chOff x="6639149" y="1785203"/>
                <a:chExt cx="1757877" cy="968643"/>
              </a:xfrm>
            </p:grpSpPr>
            <p:pic>
              <p:nvPicPr>
                <p:cNvPr id="31" name="Graphic 5" descr="Group of people">
                  <a:extLst>
                    <a:ext uri="{FF2B5EF4-FFF2-40B4-BE49-F238E27FC236}">
                      <a16:creationId xmlns:a16="http://schemas.microsoft.com/office/drawing/2014/main" id="{4D8659CB-A2D8-4002-A52C-BFF5ADAE2B0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7108" y="1785203"/>
                  <a:ext cx="1099918" cy="96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Graphic 13" descr="Receiver">
                  <a:extLst>
                    <a:ext uri="{FF2B5EF4-FFF2-40B4-BE49-F238E27FC236}">
                      <a16:creationId xmlns:a16="http://schemas.microsoft.com/office/drawing/2014/main" id="{E3240176-C17F-40FF-8D29-3559B815FD2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39149" y="1998706"/>
                  <a:ext cx="729422" cy="75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95" name="Oval 25">
            <a:extLst>
              <a:ext uri="{FF2B5EF4-FFF2-40B4-BE49-F238E27FC236}">
                <a16:creationId xmlns:a16="http://schemas.microsoft.com/office/drawing/2014/main" id="{99FE45B4-C1ED-4DBA-A9B7-4B4857C0BD5B}"/>
              </a:ext>
            </a:extLst>
          </p:cNvPr>
          <p:cNvSpPr>
            <a:spLocks noChangeArrowheads="1"/>
          </p:cNvSpPr>
          <p:nvPr/>
        </p:nvSpPr>
        <p:spPr bwMode="auto">
          <a:xfrm>
            <a:off x="136525" y="4924425"/>
            <a:ext cx="3521075" cy="1881188"/>
          </a:xfrm>
          <a:prstGeom prst="ellipse">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200" b="1" i="0" u="none" strike="noStrike" kern="0" cap="none" spc="0" normalizeH="0" baseline="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Avdelningens vänner har gett tillstånd att be dem med till andra hjälpuppgifter. I </a:t>
            </a:r>
            <a:r>
              <a:rPr kumimoji="0" lang="sv-fi" sz="1200" b="1" i="0" u="none" strike="noStrike" kern="0" cap="none" spc="0" normalizeH="0" baseline="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OMAs</a:t>
            </a:r>
            <a:r>
              <a:rPr kumimoji="0" lang="sv-fi" sz="1200" b="1" i="0" u="none" strike="noStrike" kern="0" cap="none" spc="0" normalizeH="0" baseline="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a:t>
            </a:r>
            <a:r>
              <a:rPr kumimoji="0" lang="sv-fi" sz="1200" b="1" i="0" u="none" strike="noStrike" kern="0" cap="none" spc="0" normalizeH="0" baseline="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vänprofil</a:t>
            </a:r>
            <a:r>
              <a:rPr kumimoji="0" lang="sv-fi" sz="1200" b="1" i="0" u="none" strike="noStrike" kern="0" cap="none" spc="0" normalizeH="0" baseline="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finns ett kryss i punkten Man får be mig med till andra hjälpuppgifter</a:t>
            </a:r>
          </a:p>
        </p:txBody>
      </p:sp>
    </p:spTree>
    <p:extLst>
      <p:ext uri="{BB962C8B-B14F-4D97-AF65-F5344CB8AC3E}">
        <p14:creationId xmlns:p14="http://schemas.microsoft.com/office/powerpoint/2010/main" val="122429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854E09-B546-4F96-8FE7-E5AF5FB52F27}"/>
              </a:ext>
            </a:extLst>
          </p:cNvPr>
          <p:cNvSpPr>
            <a:spLocks noGrp="1"/>
          </p:cNvSpPr>
          <p:nvPr>
            <p:ph type="title"/>
          </p:nvPr>
        </p:nvSpPr>
        <p:spPr/>
        <p:txBody>
          <a:bodyPr/>
          <a:lstStyle/>
          <a:p>
            <a:r>
              <a:rPr lang="sv-fi" b="1" i="0" u="none" baseline="0" dirty="0"/>
              <a:t>Grunden till Finlands Röda Kors beredskap och dess roll </a:t>
            </a:r>
            <a:br>
              <a:rPr lang="sv-fi" dirty="0"/>
            </a:br>
            <a:endParaRPr lang="fi-FI" dirty="0"/>
          </a:p>
        </p:txBody>
      </p:sp>
      <p:sp>
        <p:nvSpPr>
          <p:cNvPr id="3" name="Tekstin paikkamerkki 2">
            <a:extLst>
              <a:ext uri="{FF2B5EF4-FFF2-40B4-BE49-F238E27FC236}">
                <a16:creationId xmlns:a16="http://schemas.microsoft.com/office/drawing/2014/main" id="{E143BE75-E255-468A-8881-56A10B84A752}"/>
              </a:ext>
            </a:extLst>
          </p:cNvPr>
          <p:cNvSpPr>
            <a:spLocks noGrp="1"/>
          </p:cNvSpPr>
          <p:nvPr>
            <p:ph type="body" sz="quarter" idx="11"/>
          </p:nvPr>
        </p:nvSpPr>
        <p:spPr/>
        <p:txBody>
          <a:bodyPr/>
          <a:lstStyle/>
          <a:p>
            <a:pPr algn="l" rtl="0">
              <a:defRPr/>
            </a:pPr>
            <a:r>
              <a:rPr lang="sv-fi" sz="2400" b="0" i="0" u="none" baseline="0" dirty="0"/>
              <a:t>Röda Korsets principer och värden är grunden till beredskapen. Röda Korset är förberett på att vara </a:t>
            </a:r>
            <a:r>
              <a:rPr lang="sv-fi" sz="2400" b="1" i="0" u="none" baseline="0" dirty="0"/>
              <a:t>redo att hjälpa genast när någonting inträffar</a:t>
            </a:r>
            <a:r>
              <a:rPr lang="sv-fi" sz="2400" b="0" i="0" u="none" baseline="0" dirty="0"/>
              <a:t>. Detta kallas beredskapsverksamhet.</a:t>
            </a:r>
          </a:p>
          <a:p>
            <a:pPr algn="l" rtl="0">
              <a:defRPr/>
            </a:pPr>
            <a:r>
              <a:rPr lang="sv-fi" sz="2400" b="0" i="0" u="none" baseline="0" dirty="0"/>
              <a:t>Röda Korset </a:t>
            </a:r>
            <a:r>
              <a:rPr lang="sv-fi" sz="2400" b="1" i="0" u="none" baseline="0" dirty="0"/>
              <a:t>är skyldigt </a:t>
            </a:r>
            <a:r>
              <a:rPr lang="sv-fi" sz="2400" b="0" i="0" u="none" baseline="0" dirty="0"/>
              <a:t>att bistå myndigheterna samt rädda människoliv i olika nödsituationer.</a:t>
            </a:r>
            <a:br>
              <a:rPr lang="sv-fi" sz="2400" dirty="0"/>
            </a:br>
            <a:r>
              <a:rPr lang="sv-fi" sz="2400" b="0" i="0" u="none" baseline="0" dirty="0"/>
              <a:t>Verksamheten grundar sig på lagen om Finlands Röda Kors (238/2000) och Republikens presidents förordning om Finlands Röda Kors (827/2017). </a:t>
            </a:r>
            <a:endParaRPr lang="sv-fi" dirty="0"/>
          </a:p>
          <a:p>
            <a:pPr marL="0" indent="0" algn="l" rtl="0">
              <a:buFont typeface="Times" panose="02020603050405020304" pitchFamily="18" charset="0"/>
              <a:buNone/>
              <a:defRPr/>
            </a:pPr>
            <a:r>
              <a:rPr lang="sv-fi" b="0" i="0" u="none" baseline="0" dirty="0"/>
              <a:t> </a:t>
            </a:r>
          </a:p>
          <a:p>
            <a:pPr marL="0" indent="0" algn="l" rtl="0">
              <a:buFont typeface="Times" panose="02020603050405020304" pitchFamily="18" charset="0"/>
              <a:buNone/>
              <a:defRPr/>
            </a:pPr>
            <a:endParaRPr lang="sv-fi" dirty="0"/>
          </a:p>
          <a:p>
            <a:endParaRPr lang="sv-fi" dirty="0"/>
          </a:p>
        </p:txBody>
      </p:sp>
    </p:spTree>
    <p:extLst>
      <p:ext uri="{BB962C8B-B14F-4D97-AF65-F5344CB8AC3E}">
        <p14:creationId xmlns:p14="http://schemas.microsoft.com/office/powerpoint/2010/main" val="145733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0F23B9-59E9-4AD8-8FAA-4A489A20583C}"/>
              </a:ext>
            </a:extLst>
          </p:cNvPr>
          <p:cNvSpPr>
            <a:spLocks noGrp="1"/>
          </p:cNvSpPr>
          <p:nvPr>
            <p:ph type="title"/>
          </p:nvPr>
        </p:nvSpPr>
        <p:spPr/>
        <p:txBody>
          <a:bodyPr/>
          <a:lstStyle/>
          <a:p>
            <a:r>
              <a:rPr lang="sv-fi" b="1" i="0" u="none" baseline="0" dirty="0"/>
              <a:t>Resurser för FRK:s beredskap i Finland</a:t>
            </a:r>
            <a:endParaRPr lang="fi-FI" dirty="0"/>
          </a:p>
        </p:txBody>
      </p:sp>
      <p:sp>
        <p:nvSpPr>
          <p:cNvPr id="3" name="Tekstin paikkamerkki 2">
            <a:extLst>
              <a:ext uri="{FF2B5EF4-FFF2-40B4-BE49-F238E27FC236}">
                <a16:creationId xmlns:a16="http://schemas.microsoft.com/office/drawing/2014/main" id="{569A7A24-4C10-4535-9CEB-3DEF0C33DCB9}"/>
              </a:ext>
            </a:extLst>
          </p:cNvPr>
          <p:cNvSpPr>
            <a:spLocks noGrp="1"/>
          </p:cNvSpPr>
          <p:nvPr>
            <p:ph type="body" sz="quarter" idx="11"/>
          </p:nvPr>
        </p:nvSpPr>
        <p:spPr/>
        <p:txBody>
          <a:bodyPr/>
          <a:lstStyle/>
          <a:p>
            <a:pPr algn="l" rtl="0" eaLnBrk="1" hangingPunct="1">
              <a:defRPr/>
            </a:pPr>
            <a:r>
              <a:rPr lang="sv-fi" sz="2000" b="0" i="0" u="none" baseline="0" dirty="0"/>
              <a:t>Omkring 450 avdelningar runt om i landet och i dessa finns </a:t>
            </a:r>
            <a:br>
              <a:rPr lang="sv-fi" sz="2000" dirty="0"/>
            </a:br>
            <a:r>
              <a:rPr lang="sv-fi" sz="2000" b="0" i="0" u="none" baseline="0" dirty="0"/>
              <a:t>tusentals frivilliga i olika verksamhetsformer</a:t>
            </a:r>
          </a:p>
          <a:p>
            <a:pPr algn="l" rtl="0" eaLnBrk="1" hangingPunct="1">
              <a:defRPr/>
            </a:pPr>
            <a:r>
              <a:rPr lang="sv-fi" sz="2000" b="0" i="0" u="none" baseline="0" dirty="0"/>
              <a:t>Katastroffonden (hjälp vid akuta situationer i hemlandet, till exempel bränder)</a:t>
            </a:r>
          </a:p>
          <a:p>
            <a:pPr algn="l" rtl="0" eaLnBrk="1" hangingPunct="1">
              <a:defRPr/>
            </a:pPr>
            <a:r>
              <a:rPr lang="sv-fi" sz="2000" b="0" i="0" u="none" baseline="0" dirty="0"/>
              <a:t>Totalt över 400 larmgrupper (bland annat första hjälpen och psykiskt stöd), och dessa grupper består av över 4 000 frivilliga</a:t>
            </a:r>
          </a:p>
          <a:p>
            <a:pPr algn="l" rtl="0" eaLnBrk="1" hangingPunct="1">
              <a:defRPr/>
            </a:pPr>
            <a:r>
              <a:rPr lang="sv-fi" sz="2000" b="0" i="0" u="none" baseline="0" dirty="0"/>
              <a:t>FRK samordnar Frivilliga räddningstjänsten (</a:t>
            </a:r>
            <a:r>
              <a:rPr lang="sv-fi" sz="2000" b="0" i="0" u="none" baseline="0" dirty="0" err="1"/>
              <a:t>Vapepa</a:t>
            </a:r>
            <a:r>
              <a:rPr lang="sv-fi" sz="2000" b="0" i="0" u="none" baseline="0" dirty="0"/>
              <a:t>), som har 53 medlemsorganisationer</a:t>
            </a:r>
          </a:p>
          <a:p>
            <a:pPr algn="l" rtl="0" eaLnBrk="1" hangingPunct="1">
              <a:defRPr/>
            </a:pPr>
            <a:r>
              <a:rPr lang="sv-fi" sz="2000" b="0" i="0" u="none" baseline="0" dirty="0"/>
              <a:t>Psykologernas beredskapsgrupp och enheter för katastrofberedskap (en landsomfattande hjälptelefon öppnas vid behov)</a:t>
            </a:r>
          </a:p>
          <a:p>
            <a:pPr algn="l" rtl="0" eaLnBrk="1" hangingPunct="1">
              <a:defRPr/>
            </a:pPr>
            <a:r>
              <a:rPr lang="sv-fi" sz="2000" b="0" i="0" u="none" baseline="0" dirty="0" err="1"/>
              <a:t>Skyddshus</a:t>
            </a:r>
            <a:r>
              <a:rPr lang="sv-fi" sz="2000" b="0" i="0" u="none" baseline="0" dirty="0"/>
              <a:t>, </a:t>
            </a:r>
            <a:r>
              <a:rPr lang="sv-fi" sz="2000" b="0" i="0" u="none" baseline="0" dirty="0" err="1"/>
              <a:t>Kontti</a:t>
            </a:r>
            <a:r>
              <a:rPr lang="sv-fi" sz="2000" b="0" i="0" u="none" baseline="0" dirty="0"/>
              <a:t>-varuhus, Blodtjänst, Mottagningscentraler, Logistikcentralen, Hälsopunkter</a:t>
            </a:r>
            <a:endParaRPr lang="sv-fi" sz="2400" dirty="0"/>
          </a:p>
        </p:txBody>
      </p:sp>
    </p:spTree>
    <p:extLst>
      <p:ext uri="{BB962C8B-B14F-4D97-AF65-F5344CB8AC3E}">
        <p14:creationId xmlns:p14="http://schemas.microsoft.com/office/powerpoint/2010/main" val="250846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ADC07-1F49-4BC9-818E-A9C10A464B3B}"/>
              </a:ext>
            </a:extLst>
          </p:cNvPr>
          <p:cNvSpPr>
            <a:spLocks noGrp="1"/>
          </p:cNvSpPr>
          <p:nvPr>
            <p:ph type="title"/>
          </p:nvPr>
        </p:nvSpPr>
        <p:spPr/>
        <p:txBody>
          <a:bodyPr/>
          <a:lstStyle/>
          <a:p>
            <a:r>
              <a:rPr lang="sv-fi" b="1" i="0" u="none" baseline="0" dirty="0"/>
              <a:t>Frivilliga vänner och mathjälp i beredskap</a:t>
            </a:r>
            <a:endParaRPr lang="fi-FI" dirty="0"/>
          </a:p>
        </p:txBody>
      </p:sp>
      <p:sp>
        <p:nvSpPr>
          <p:cNvPr id="3" name="Tekstin paikkamerkki 2">
            <a:extLst>
              <a:ext uri="{FF2B5EF4-FFF2-40B4-BE49-F238E27FC236}">
                <a16:creationId xmlns:a16="http://schemas.microsoft.com/office/drawing/2014/main" id="{BA03A01F-7877-486E-8654-C160D0937A01}"/>
              </a:ext>
            </a:extLst>
          </p:cNvPr>
          <p:cNvSpPr>
            <a:spLocks noGrp="1"/>
          </p:cNvSpPr>
          <p:nvPr>
            <p:ph type="body" sz="quarter" idx="11"/>
          </p:nvPr>
        </p:nvSpPr>
        <p:spPr/>
        <p:txBody>
          <a:bodyPr/>
          <a:lstStyle/>
          <a:p>
            <a:pPr algn="l" rtl="0"/>
            <a:r>
              <a:rPr lang="sv-fi" b="1" i="0" u="none" baseline="0" dirty="0"/>
              <a:t>Vänverksamheten och mathjälpen är en del av hjälpberedskapen. </a:t>
            </a:r>
          </a:p>
          <a:p>
            <a:endParaRPr lang="sv-fi" altLang="fi-FI" sz="900" dirty="0"/>
          </a:p>
          <a:p>
            <a:pPr algn="l" rtl="0"/>
            <a:r>
              <a:rPr lang="sv-fi" b="0" i="0" u="none" baseline="0" dirty="0"/>
              <a:t>Frivilliga vänner och frivilliga inom mathjälpen möter människor i olika livssituationer. De möter även utsatta människor, exempelvis ensamma människor, närståendevårdare och människor som behöver ekonomiskt stöd.</a:t>
            </a:r>
          </a:p>
          <a:p>
            <a:pPr algn="l" rtl="0"/>
            <a:r>
              <a:rPr lang="sv-fi" b="1" i="0" u="none" baseline="0" dirty="0"/>
              <a:t>Till hjälpberedskapen hör att bemöta människor, lyssna på dem, identifiera hjälpbehovet och hänvisa till andra tjänster.</a:t>
            </a:r>
          </a:p>
          <a:p>
            <a:endParaRPr lang="sv-fi" altLang="fi-FI" sz="900" dirty="0"/>
          </a:p>
          <a:p>
            <a:pPr algn="l" rtl="0"/>
            <a:r>
              <a:rPr lang="sv-fi" b="0" i="0" u="none" baseline="0" dirty="0"/>
              <a:t>Kännedom på lokalnivån och vetskap om andra aktörer är viktiga.</a:t>
            </a:r>
          </a:p>
          <a:p>
            <a:pPr marL="0" indent="0" algn="l" rtl="0">
              <a:buNone/>
              <a:defRPr/>
            </a:pPr>
            <a:endParaRPr lang="sv-fi" sz="2400" dirty="0"/>
          </a:p>
          <a:p>
            <a:pPr marL="0" indent="0" algn="l" rtl="0">
              <a:buFont typeface="Times" panose="02020603050405020304" pitchFamily="18" charset="0"/>
              <a:buNone/>
              <a:defRPr/>
            </a:pPr>
            <a:r>
              <a:rPr lang="sv-fi" b="0" i="0" u="none" baseline="0" dirty="0"/>
              <a:t> </a:t>
            </a:r>
          </a:p>
          <a:p>
            <a:pPr marL="0" indent="0" algn="l" rtl="0">
              <a:buFont typeface="Times" panose="02020603050405020304" pitchFamily="18" charset="0"/>
              <a:buNone/>
              <a:defRPr/>
            </a:pPr>
            <a:endParaRPr lang="sv-fi" dirty="0"/>
          </a:p>
        </p:txBody>
      </p:sp>
    </p:spTree>
    <p:extLst>
      <p:ext uri="{BB962C8B-B14F-4D97-AF65-F5344CB8AC3E}">
        <p14:creationId xmlns:p14="http://schemas.microsoft.com/office/powerpoint/2010/main" val="261555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13F6A6-E4E9-4246-ACBA-5346B5E4037E}"/>
              </a:ext>
            </a:extLst>
          </p:cNvPr>
          <p:cNvSpPr>
            <a:spLocks noGrp="1"/>
          </p:cNvSpPr>
          <p:nvPr>
            <p:ph type="title"/>
          </p:nvPr>
        </p:nvSpPr>
        <p:spPr/>
        <p:txBody>
          <a:bodyPr/>
          <a:lstStyle/>
          <a:p>
            <a:r>
              <a:rPr lang="sv-fi" b="1" i="0" u="none" baseline="0" dirty="0"/>
              <a:t>Att fundera på:</a:t>
            </a:r>
            <a:endParaRPr lang="fi-FI" dirty="0"/>
          </a:p>
        </p:txBody>
      </p:sp>
      <p:sp>
        <p:nvSpPr>
          <p:cNvPr id="3" name="Tekstin paikkamerkki 2">
            <a:extLst>
              <a:ext uri="{FF2B5EF4-FFF2-40B4-BE49-F238E27FC236}">
                <a16:creationId xmlns:a16="http://schemas.microsoft.com/office/drawing/2014/main" id="{7CDBE6D5-63AA-4018-848D-1E6073ED3F0E}"/>
              </a:ext>
            </a:extLst>
          </p:cNvPr>
          <p:cNvSpPr>
            <a:spLocks noGrp="1"/>
          </p:cNvSpPr>
          <p:nvPr>
            <p:ph type="body" sz="quarter" idx="11"/>
          </p:nvPr>
        </p:nvSpPr>
        <p:spPr/>
        <p:txBody>
          <a:bodyPr/>
          <a:lstStyle/>
          <a:p>
            <a:pPr algn="l" rtl="0"/>
            <a:r>
              <a:rPr lang="sv-fi" b="0" i="0" u="none" baseline="0" dirty="0"/>
              <a:t>Finns det utsatta människor/grupper i ert område </a:t>
            </a:r>
            <a:br>
              <a:rPr lang="sv-fi" dirty="0"/>
            </a:br>
            <a:r>
              <a:rPr lang="sv-fi" b="0" i="0" u="none" baseline="0" dirty="0"/>
              <a:t>för vilka det inte finns verksamhet?</a:t>
            </a:r>
          </a:p>
          <a:p>
            <a:endParaRPr lang="sv-fi" altLang="fi-FI" sz="900" dirty="0"/>
          </a:p>
          <a:p>
            <a:pPr algn="l" rtl="0"/>
            <a:r>
              <a:rPr lang="sv-fi" b="0" i="0" u="none" baseline="0" dirty="0"/>
              <a:t>Hur kunde avdelningens frivilliga vänner och frivilliga inom mathjälpen nå och stödja dem?</a:t>
            </a:r>
          </a:p>
          <a:p>
            <a:endParaRPr lang="sv-fi" altLang="fi-FI" sz="900" dirty="0"/>
          </a:p>
          <a:p>
            <a:pPr algn="l" rtl="0"/>
            <a:r>
              <a:rPr lang="sv-fi" b="0" i="0" u="none" baseline="0" dirty="0"/>
              <a:t>Borde man göra något på annat sätt för att nå dem?</a:t>
            </a:r>
          </a:p>
          <a:p>
            <a:pPr marL="0" indent="0" algn="l" rtl="0">
              <a:buNone/>
              <a:defRPr/>
            </a:pPr>
            <a:endParaRPr lang="sv-fi" sz="2400" dirty="0"/>
          </a:p>
          <a:p>
            <a:pPr marL="0" indent="0" algn="l" rtl="0">
              <a:buFont typeface="Times" panose="02020603050405020304" pitchFamily="18" charset="0"/>
              <a:buNone/>
              <a:defRPr/>
            </a:pPr>
            <a:r>
              <a:rPr lang="sv-fi" b="0" i="0" u="none" baseline="0" dirty="0"/>
              <a:t> </a:t>
            </a:r>
          </a:p>
          <a:p>
            <a:pPr marL="0" indent="0" algn="l" rtl="0">
              <a:buFont typeface="Times" panose="02020603050405020304" pitchFamily="18" charset="0"/>
              <a:buNone/>
              <a:defRPr/>
            </a:pPr>
            <a:endParaRPr lang="sv-fi" dirty="0"/>
          </a:p>
          <a:p>
            <a:endParaRPr lang="sv-fi" dirty="0"/>
          </a:p>
          <a:p>
            <a:endParaRPr lang="fi-FI" dirty="0"/>
          </a:p>
          <a:p>
            <a:endParaRPr lang="fi-FI" dirty="0"/>
          </a:p>
        </p:txBody>
      </p:sp>
    </p:spTree>
    <p:extLst>
      <p:ext uri="{BB962C8B-B14F-4D97-AF65-F5344CB8AC3E}">
        <p14:creationId xmlns:p14="http://schemas.microsoft.com/office/powerpoint/2010/main" val="64293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5D9E73-B389-4FE4-8A5F-8A67C4EE8032}"/>
              </a:ext>
            </a:extLst>
          </p:cNvPr>
          <p:cNvSpPr>
            <a:spLocks noGrp="1"/>
          </p:cNvSpPr>
          <p:nvPr>
            <p:ph type="title"/>
          </p:nvPr>
        </p:nvSpPr>
        <p:spPr/>
        <p:txBody>
          <a:bodyPr/>
          <a:lstStyle/>
          <a:p>
            <a:r>
              <a:rPr lang="sv-fi" b="1" i="0" u="none" baseline="0" dirty="0"/>
              <a:t>Frivilliga vänner och frivilliga inom mathjälpen i beredskap</a:t>
            </a:r>
            <a:endParaRPr lang="fi-FI" dirty="0"/>
          </a:p>
        </p:txBody>
      </p:sp>
      <p:sp>
        <p:nvSpPr>
          <p:cNvPr id="3" name="Tekstin paikkamerkki 2">
            <a:extLst>
              <a:ext uri="{FF2B5EF4-FFF2-40B4-BE49-F238E27FC236}">
                <a16:creationId xmlns:a16="http://schemas.microsoft.com/office/drawing/2014/main" id="{D76A9A31-095B-4A72-A6EA-B940D5AB4AC6}"/>
              </a:ext>
            </a:extLst>
          </p:cNvPr>
          <p:cNvSpPr>
            <a:spLocks noGrp="1"/>
          </p:cNvSpPr>
          <p:nvPr>
            <p:ph type="body" sz="quarter" idx="11"/>
          </p:nvPr>
        </p:nvSpPr>
        <p:spPr/>
        <p:txBody>
          <a:bodyPr/>
          <a:lstStyle/>
          <a:p>
            <a:pPr algn="l" rtl="0"/>
            <a:r>
              <a:rPr lang="sv-fi" b="0" i="0" u="none" baseline="0" dirty="0"/>
              <a:t>Eftersom Röda Korset är en beredskapsorganisation, </a:t>
            </a:r>
            <a:r>
              <a:rPr lang="sv-fi" b="1" i="0" u="none" baseline="0" dirty="0"/>
              <a:t>kan man be frivilliga vänner och frivilliga inom mathjälpen att hjälpa till vid olika undantagssituationer</a:t>
            </a:r>
            <a:r>
              <a:rPr lang="sv-fi" b="0" i="0" u="none" baseline="0" dirty="0"/>
              <a:t>. </a:t>
            </a:r>
          </a:p>
          <a:p>
            <a:endParaRPr lang="sv-fi" altLang="en-US" sz="900" dirty="0"/>
          </a:p>
          <a:p>
            <a:pPr algn="l" rtl="0"/>
            <a:r>
              <a:rPr lang="sv-fi" b="0" i="0" u="none" baseline="0" dirty="0"/>
              <a:t>Till exempel vid elavbrott, bränder, hälsohot eller då vattnet har förorenats </a:t>
            </a:r>
            <a:r>
              <a:rPr lang="sv-fi" b="1" i="0" u="none" baseline="0" dirty="0"/>
              <a:t>kan frivilliga kallas in för att dela ut förnödenheter, såsom filtar, kläder, mat och vatten, eller föra fram meddelanden till dem som annars inte kan nås.</a:t>
            </a:r>
            <a:r>
              <a:rPr lang="sv-fi" b="0" i="0" u="none" baseline="0" dirty="0"/>
              <a:t> </a:t>
            </a:r>
            <a:endParaRPr lang="sv-fi" altLang="fi-FI" dirty="0"/>
          </a:p>
          <a:p>
            <a:pPr algn="l" rtl="0">
              <a:defRPr/>
            </a:pPr>
            <a:endParaRPr lang="sv-fi" sz="2400" dirty="0"/>
          </a:p>
          <a:p>
            <a:pPr marL="0" indent="0" algn="l" rtl="0">
              <a:buFont typeface="Times" panose="02020603050405020304" pitchFamily="18" charset="0"/>
              <a:buNone/>
              <a:defRPr/>
            </a:pPr>
            <a:r>
              <a:rPr lang="sv-fi" b="0" i="0" u="none" baseline="0" dirty="0"/>
              <a:t> </a:t>
            </a:r>
          </a:p>
          <a:p>
            <a:pPr marL="0" indent="0" algn="l" rtl="0">
              <a:buFont typeface="Times" panose="02020603050405020304" pitchFamily="18" charset="0"/>
              <a:buNone/>
              <a:defRPr/>
            </a:pPr>
            <a:endParaRPr lang="sv-fi" dirty="0"/>
          </a:p>
          <a:p>
            <a:endParaRPr lang="sv-fi" dirty="0"/>
          </a:p>
          <a:p>
            <a:pPr marL="0" indent="0">
              <a:buNone/>
              <a:defRPr/>
            </a:pPr>
            <a:endParaRPr lang="fi-FI" sz="2400" dirty="0"/>
          </a:p>
          <a:p>
            <a:pPr marL="0" indent="0">
              <a:buFont typeface="Times" panose="02020603050405020304" pitchFamily="18" charset="0"/>
              <a:buNone/>
              <a:defRPr/>
            </a:pPr>
            <a:r>
              <a:rPr lang="fi-FI" dirty="0"/>
              <a:t> </a:t>
            </a:r>
          </a:p>
          <a:p>
            <a:pPr marL="0" indent="0">
              <a:buFont typeface="Times" panose="02020603050405020304" pitchFamily="18" charset="0"/>
              <a:buNone/>
              <a:defRPr/>
            </a:pPr>
            <a:endParaRPr lang="en-US" dirty="0"/>
          </a:p>
          <a:p>
            <a:endParaRPr lang="fi-FI" dirty="0"/>
          </a:p>
          <a:p>
            <a:endParaRPr lang="fi-FI" dirty="0"/>
          </a:p>
        </p:txBody>
      </p:sp>
    </p:spTree>
    <p:extLst>
      <p:ext uri="{BB962C8B-B14F-4D97-AF65-F5344CB8AC3E}">
        <p14:creationId xmlns:p14="http://schemas.microsoft.com/office/powerpoint/2010/main" val="336929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A33D84C-BA0F-42AA-8429-38CB91F13EDC}"/>
              </a:ext>
            </a:extLst>
          </p:cNvPr>
          <p:cNvSpPr>
            <a:spLocks noGrp="1"/>
          </p:cNvSpPr>
          <p:nvPr>
            <p:ph type="title"/>
          </p:nvPr>
        </p:nvSpPr>
        <p:spPr>
          <a:xfrm>
            <a:off x="438730" y="59980"/>
            <a:ext cx="10515600" cy="781050"/>
          </a:xfrm>
        </p:spPr>
        <p:txBody>
          <a:bodyPr>
            <a:normAutofit/>
          </a:bodyPr>
          <a:lstStyle/>
          <a:p>
            <a:r>
              <a:rPr lang="sv-fi" sz="3200" b="1" i="0" u="none" baseline="0" dirty="0"/>
              <a:t>Vänverksamhet, mathjälp och beredskap</a:t>
            </a:r>
            <a:endParaRPr lang="fi-FI" dirty="0">
              <a:solidFill>
                <a:srgbClr val="C00000"/>
              </a:solidFill>
            </a:endParaRPr>
          </a:p>
        </p:txBody>
      </p:sp>
      <p:pic>
        <p:nvPicPr>
          <p:cNvPr id="10" name="Content Placeholder 4">
            <a:extLst>
              <a:ext uri="{FF2B5EF4-FFF2-40B4-BE49-F238E27FC236}">
                <a16:creationId xmlns:a16="http://schemas.microsoft.com/office/drawing/2014/main" id="{A705237F-8AEB-45B8-B64A-89A44EE390CC}"/>
              </a:ext>
            </a:extLst>
          </p:cNvPr>
          <p:cNvPicPr>
            <a:picLocks noChangeAspect="1"/>
          </p:cNvPicPr>
          <p:nvPr/>
        </p:nvPicPr>
        <p:blipFill>
          <a:blip r:embed="rId3"/>
          <a:srcRect/>
          <a:stretch/>
        </p:blipFill>
        <p:spPr>
          <a:xfrm>
            <a:off x="803770" y="846511"/>
            <a:ext cx="8400712" cy="4395075"/>
          </a:xfrm>
          <a:prstGeom prst="rect">
            <a:avLst/>
          </a:prstGeom>
        </p:spPr>
      </p:pic>
      <p:grpSp>
        <p:nvGrpSpPr>
          <p:cNvPr id="15" name="Ryhmä 14">
            <a:extLst>
              <a:ext uri="{FF2B5EF4-FFF2-40B4-BE49-F238E27FC236}">
                <a16:creationId xmlns:a16="http://schemas.microsoft.com/office/drawing/2014/main" id="{16206123-BE39-49BF-834B-BB5A6B90E62F}"/>
              </a:ext>
            </a:extLst>
          </p:cNvPr>
          <p:cNvGrpSpPr/>
          <p:nvPr/>
        </p:nvGrpSpPr>
        <p:grpSpPr>
          <a:xfrm>
            <a:off x="1117821" y="5276187"/>
            <a:ext cx="7703016" cy="1032251"/>
            <a:chOff x="1117821" y="5276187"/>
            <a:chExt cx="7703016" cy="1032251"/>
          </a:xfrm>
        </p:grpSpPr>
        <p:sp>
          <p:nvSpPr>
            <p:cNvPr id="16" name="TextBox 5">
              <a:extLst>
                <a:ext uri="{FF2B5EF4-FFF2-40B4-BE49-F238E27FC236}">
                  <a16:creationId xmlns:a16="http://schemas.microsoft.com/office/drawing/2014/main" id="{D639B5DB-CEE6-41BB-A7D8-6341E6965F7A}"/>
                </a:ext>
              </a:extLst>
            </p:cNvPr>
            <p:cNvSpPr txBox="1"/>
            <p:nvPr/>
          </p:nvSpPr>
          <p:spPr>
            <a:xfrm>
              <a:off x="1117821" y="5292775"/>
              <a:ext cx="2458914" cy="1015663"/>
            </a:xfrm>
            <a:prstGeom prst="rect">
              <a:avLst/>
            </a:prstGeom>
            <a:solidFill>
              <a:srgbClr val="FFCCCC"/>
            </a:solidFill>
            <a:ln>
              <a:noFill/>
            </a:ln>
          </p:spPr>
          <p:txBody>
            <a:bodyPr wrap="square" rtlCol="0">
              <a:spAutoFit/>
            </a:bodyPr>
            <a:lstStyle/>
            <a:p>
              <a:pPr marL="285750" indent="-285750" algn="l" rtl="0">
                <a:buFontTx/>
                <a:buChar char="-"/>
              </a:pPr>
              <a:r>
                <a:rPr lang="sv-fi"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Beredskapsverksamhet</a:t>
              </a:r>
            </a:p>
            <a:p>
              <a:pPr marL="285750" indent="-285750" algn="l" rtl="0">
                <a:buFontTx/>
                <a:buChar char="-"/>
              </a:pPr>
              <a:r>
                <a:rPr lang="sv-fi" sz="1200" b="1"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Vänverksamhet och mathjälp som stärkare av </a:t>
              </a:r>
              <a:r>
                <a:rPr lang="sv-fi" sz="1200" b="1" i="0" u="none" baseline="0" dirty="0" err="1">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resiliens</a:t>
              </a:r>
              <a:r>
                <a:rPr lang="sv-fi" sz="1200" b="1"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dvs. krishanteringsförmåga</a:t>
              </a:r>
            </a:p>
          </p:txBody>
        </p:sp>
        <p:sp>
          <p:nvSpPr>
            <p:cNvPr id="17" name="TextBox 6">
              <a:extLst>
                <a:ext uri="{FF2B5EF4-FFF2-40B4-BE49-F238E27FC236}">
                  <a16:creationId xmlns:a16="http://schemas.microsoft.com/office/drawing/2014/main" id="{B44E8533-51DD-4ADC-AFDE-D381AECF66EF}"/>
                </a:ext>
              </a:extLst>
            </p:cNvPr>
            <p:cNvSpPr txBox="1"/>
            <p:nvPr/>
          </p:nvSpPr>
          <p:spPr>
            <a:xfrm>
              <a:off x="3812386" y="5276187"/>
              <a:ext cx="2458915" cy="1015663"/>
            </a:xfrm>
            <a:prstGeom prst="rect">
              <a:avLst/>
            </a:prstGeom>
            <a:solidFill>
              <a:srgbClr val="FFCCCC"/>
            </a:solidFill>
          </p:spPr>
          <p:txBody>
            <a:bodyPr wrap="square" rtlCol="0">
              <a:spAutoFit/>
            </a:bodyPr>
            <a:lstStyle/>
            <a:p>
              <a:pPr marL="285750" indent="-285750" algn="l" rtl="0">
                <a:buFontTx/>
                <a:buChar char="-"/>
              </a:pPr>
              <a:r>
                <a:rPr lang="sv-fi"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Beredskapsuppgifter</a:t>
              </a:r>
            </a:p>
            <a:p>
              <a:pPr marL="285750" indent="-285750" algn="l" rtl="0">
                <a:buFontTx/>
                <a:buChar char="-"/>
              </a:pPr>
              <a:r>
                <a:rPr lang="sv-fi"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Psykosocialt stöd</a:t>
              </a:r>
            </a:p>
            <a:p>
              <a:pPr marL="285750" indent="-285750" algn="l" rtl="0">
                <a:buFontTx/>
                <a:buChar char="-"/>
              </a:pPr>
              <a:r>
                <a:rPr lang="sv-fi" sz="1200" b="1"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Vänverksamhet och mathjälp som stöd och frivilligresurs</a:t>
              </a:r>
            </a:p>
          </p:txBody>
        </p:sp>
        <p:sp>
          <p:nvSpPr>
            <p:cNvPr id="18" name="TextBox 7">
              <a:extLst>
                <a:ext uri="{FF2B5EF4-FFF2-40B4-BE49-F238E27FC236}">
                  <a16:creationId xmlns:a16="http://schemas.microsoft.com/office/drawing/2014/main" id="{61B10506-4C30-434C-865A-862CE4055F2B}"/>
                </a:ext>
              </a:extLst>
            </p:cNvPr>
            <p:cNvSpPr txBox="1"/>
            <p:nvPr/>
          </p:nvSpPr>
          <p:spPr>
            <a:xfrm>
              <a:off x="6506953" y="5290059"/>
              <a:ext cx="2313884" cy="1015663"/>
            </a:xfrm>
            <a:prstGeom prst="rect">
              <a:avLst/>
            </a:prstGeom>
            <a:solidFill>
              <a:srgbClr val="FFCCCC"/>
            </a:solidFill>
          </p:spPr>
          <p:txBody>
            <a:bodyPr wrap="square" rtlCol="0">
              <a:spAutoFit/>
            </a:bodyPr>
            <a:lstStyle/>
            <a:p>
              <a:pPr marL="285750" indent="-285750" algn="l" rtl="0">
                <a:buFontTx/>
                <a:buChar char="-"/>
              </a:pPr>
              <a:r>
                <a:rPr lang="sv-fi" sz="1200" b="1"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Långvarigt stöd i form av vänverksamhet och mathjälp</a:t>
              </a:r>
            </a:p>
            <a:p>
              <a:pPr marL="285750" indent="-285750" algn="l" rtl="0">
                <a:buFontTx/>
                <a:buChar char="-"/>
              </a:pPr>
              <a:endParaRPr lang="sv-fi" sz="1200" b="1"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grpSp>
    </p:spTree>
    <p:extLst>
      <p:ext uri="{BB962C8B-B14F-4D97-AF65-F5344CB8AC3E}">
        <p14:creationId xmlns:p14="http://schemas.microsoft.com/office/powerpoint/2010/main" val="131957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80D0BD-3EC8-48FB-A8BC-6EEFCB6AB2BB}"/>
              </a:ext>
            </a:extLst>
          </p:cNvPr>
          <p:cNvSpPr>
            <a:spLocks noGrp="1"/>
          </p:cNvSpPr>
          <p:nvPr>
            <p:ph type="title"/>
          </p:nvPr>
        </p:nvSpPr>
        <p:spPr/>
        <p:txBody>
          <a:bodyPr/>
          <a:lstStyle/>
          <a:p>
            <a:r>
              <a:rPr lang="sv-fi" sz="2800" b="1" i="0" u="none" baseline="0" dirty="0"/>
              <a:t>Frivilliga vänners specialkunnande </a:t>
            </a:r>
            <a:endParaRPr lang="fi-FI" dirty="0"/>
          </a:p>
        </p:txBody>
      </p:sp>
      <p:sp>
        <p:nvSpPr>
          <p:cNvPr id="3" name="Tekstin paikkamerkki 2">
            <a:extLst>
              <a:ext uri="{FF2B5EF4-FFF2-40B4-BE49-F238E27FC236}">
                <a16:creationId xmlns:a16="http://schemas.microsoft.com/office/drawing/2014/main" id="{9441B5C8-237B-4358-801D-913E8CFBADD1}"/>
              </a:ext>
            </a:extLst>
          </p:cNvPr>
          <p:cNvSpPr>
            <a:spLocks noGrp="1"/>
          </p:cNvSpPr>
          <p:nvPr>
            <p:ph type="body" sz="quarter" idx="11"/>
          </p:nvPr>
        </p:nvSpPr>
        <p:spPr/>
        <p:txBody>
          <a:bodyPr/>
          <a:lstStyle/>
          <a:p>
            <a:pPr lvl="1">
              <a:lnSpc>
                <a:spcPct val="107000"/>
              </a:lnSpc>
            </a:pPr>
            <a:r>
              <a:rPr lang="sv-fi" sz="2400" b="0" i="0" u="none" baseline="0" dirty="0"/>
              <a:t>Förmåga att bemöta och stödja människor, en lugn närvaro, samtalshjälp, förmåga att stödja olikhet </a:t>
            </a:r>
          </a:p>
          <a:p>
            <a:pPr lvl="1">
              <a:lnSpc>
                <a:spcPct val="107000"/>
              </a:lnSpc>
            </a:pPr>
            <a:r>
              <a:rPr lang="sv-fi" sz="24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En bred förståelse för vardagens smidighet och faktorer som påverkar den </a:t>
            </a:r>
          </a:p>
          <a:p>
            <a:pPr lvl="1">
              <a:lnSpc>
                <a:spcPct val="107000"/>
              </a:lnSpc>
            </a:pPr>
            <a:r>
              <a:rPr lang="sv-fi" sz="2400" b="0" i="0" u="none" baseline="0" dirty="0"/>
              <a:t>Förståelse för hinder och nedsättningar som hjälpbehövande eventuellt har, också i hjälpsituationer </a:t>
            </a:r>
          </a:p>
          <a:p>
            <a:pPr lvl="1">
              <a:lnSpc>
                <a:spcPct val="107000"/>
              </a:lnSpc>
            </a:pPr>
            <a:r>
              <a:rPr lang="sv-fi" sz="24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Kompetens gällande hjälp över nätet, digitala kanaler och användning av digital teknik</a:t>
            </a:r>
            <a:endParaRPr lang="sv-fi" sz="2400" dirty="0"/>
          </a:p>
          <a:p>
            <a:endParaRPr lang="fi-FI" dirty="0"/>
          </a:p>
        </p:txBody>
      </p:sp>
    </p:spTree>
    <p:extLst>
      <p:ext uri="{BB962C8B-B14F-4D97-AF65-F5344CB8AC3E}">
        <p14:creationId xmlns:p14="http://schemas.microsoft.com/office/powerpoint/2010/main" val="291957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1824A6-A82B-410D-9883-C38DC9A80EEF}"/>
              </a:ext>
            </a:extLst>
          </p:cNvPr>
          <p:cNvSpPr>
            <a:spLocks noGrp="1"/>
          </p:cNvSpPr>
          <p:nvPr>
            <p:ph type="title"/>
          </p:nvPr>
        </p:nvSpPr>
        <p:spPr/>
        <p:txBody>
          <a:bodyPr/>
          <a:lstStyle/>
          <a:p>
            <a:r>
              <a:rPr lang="sv-fi" sz="3200" b="1" i="0" u="none" baseline="0" dirty="0"/>
              <a:t>Frivilliga vänners specialkunnande </a:t>
            </a:r>
            <a:endParaRPr lang="fi-FI" dirty="0"/>
          </a:p>
        </p:txBody>
      </p:sp>
      <p:sp>
        <p:nvSpPr>
          <p:cNvPr id="3" name="Tekstin paikkamerkki 2">
            <a:extLst>
              <a:ext uri="{FF2B5EF4-FFF2-40B4-BE49-F238E27FC236}">
                <a16:creationId xmlns:a16="http://schemas.microsoft.com/office/drawing/2014/main" id="{1F9843AE-CD56-4DDF-BF65-BA0E6516D1AE}"/>
              </a:ext>
            </a:extLst>
          </p:cNvPr>
          <p:cNvSpPr>
            <a:spLocks noGrp="1"/>
          </p:cNvSpPr>
          <p:nvPr>
            <p:ph type="body" sz="quarter" idx="11"/>
          </p:nvPr>
        </p:nvSpPr>
        <p:spPr/>
        <p:txBody>
          <a:bodyPr/>
          <a:lstStyle/>
          <a:p>
            <a:pPr lvl="1">
              <a:lnSpc>
                <a:spcPct val="107000"/>
              </a:lnSpc>
            </a:pPr>
            <a:r>
              <a:rPr lang="sv-fi" b="0" i="0" u="none" baseline="0" dirty="0"/>
              <a:t>Bemötande av utsatta människor, breda kontakter och en kontaktyta till människor, kunnande att nå utsatta människor och dem som annars kan vara svåra att nå.</a:t>
            </a:r>
          </a:p>
          <a:p>
            <a:pPr lvl="1">
              <a:lnSpc>
                <a:spcPct val="107000"/>
              </a:lnSpc>
            </a:pPr>
            <a:r>
              <a:rPr lang="sv-fi"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Kännedom om det egna bostadsområdet: människor, kollektivtrafik osv. </a:t>
            </a:r>
          </a:p>
          <a:p>
            <a:pPr lvl="1">
              <a:lnSpc>
                <a:spcPct val="107000"/>
              </a:lnSpc>
            </a:pPr>
            <a:r>
              <a:rPr lang="sv-fi"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Kunskap om nätverk både lokalt och regionalt – breda samarbetsnätverk, t. ex. patient- eller handikapporganisationer, servicehem</a:t>
            </a:r>
          </a:p>
          <a:p>
            <a:pPr lvl="1">
              <a:lnSpc>
                <a:spcPct val="107000"/>
              </a:lnSpc>
            </a:pPr>
            <a:r>
              <a:rPr lang="sv-fi"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Förmåga att skapa en helhetsbild av situationen, organisation och samordning av verksamhet </a:t>
            </a:r>
          </a:p>
          <a:p>
            <a:pPr lvl="1">
              <a:lnSpc>
                <a:spcPct val="107000"/>
              </a:lnSpc>
            </a:pPr>
            <a:r>
              <a:rPr lang="sv-fi"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Förmåga att anpassa sig till hastiga och akuta situationer och agera i dem</a:t>
            </a:r>
          </a:p>
          <a:p>
            <a:pPr marL="457200" lvl="1" indent="0">
              <a:lnSpc>
                <a:spcPct val="107000"/>
              </a:lnSpc>
              <a:buNone/>
            </a:pPr>
            <a:endParaRPr lang="fi-FI" sz="2400" dirty="0"/>
          </a:p>
          <a:p>
            <a:pPr lvl="1">
              <a:lnSpc>
                <a:spcPct val="107000"/>
              </a:lnSpc>
            </a:pPr>
            <a:endParaRPr lang="fi-FI" sz="700" dirty="0"/>
          </a:p>
          <a:p>
            <a:pPr marL="0" indent="0">
              <a:buNone/>
            </a:pPr>
            <a:endParaRPr lang="fi-FI" dirty="0"/>
          </a:p>
        </p:txBody>
      </p:sp>
    </p:spTree>
    <p:extLst>
      <p:ext uri="{BB962C8B-B14F-4D97-AF65-F5344CB8AC3E}">
        <p14:creationId xmlns:p14="http://schemas.microsoft.com/office/powerpoint/2010/main" val="1177665889"/>
      </p:ext>
    </p:extLst>
  </p:cSld>
  <p:clrMapOvr>
    <a:masterClrMapping/>
  </p:clrMapOvr>
</p:sld>
</file>

<file path=ppt/theme/theme1.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1053</TotalTime>
  <Words>2113</Words>
  <Application>Microsoft Office PowerPoint</Application>
  <PresentationFormat>Laajakuva</PresentationFormat>
  <Paragraphs>165</Paragraphs>
  <Slides>17</Slides>
  <Notes>7</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17</vt:i4>
      </vt:variant>
    </vt:vector>
  </HeadingPairs>
  <TitlesOfParts>
    <vt:vector size="25" baseType="lpstr">
      <vt:lpstr>Times New Roman</vt:lpstr>
      <vt:lpstr>Courier New</vt:lpstr>
      <vt:lpstr>Georgia</vt:lpstr>
      <vt:lpstr>Times</vt:lpstr>
      <vt:lpstr>Calibri</vt:lpstr>
      <vt:lpstr>Arial</vt:lpstr>
      <vt:lpstr>Verdana</vt:lpstr>
      <vt:lpstr>SPR</vt:lpstr>
      <vt:lpstr>Vänner och mathjälp som en del av hjälpberedskapen</vt:lpstr>
      <vt:lpstr>Grunden till Finlands Röda Kors beredskap och dess roll  </vt:lpstr>
      <vt:lpstr>Resurser för FRK:s beredskap i Finland</vt:lpstr>
      <vt:lpstr>Frivilliga vänner och mathjälp i beredskap</vt:lpstr>
      <vt:lpstr>Att fundera på:</vt:lpstr>
      <vt:lpstr>Frivilliga vänner och frivilliga inom mathjälpen i beredskap</vt:lpstr>
      <vt:lpstr>Vänverksamhet, mathjälp och beredskap</vt:lpstr>
      <vt:lpstr>Frivilliga vänners specialkunnande </vt:lpstr>
      <vt:lpstr>Frivilliga vänners specialkunnande </vt:lpstr>
      <vt:lpstr>Specialkunnande hos frivilliga inom mathjälpen </vt:lpstr>
      <vt:lpstr>Specialkunnande hos frivilliga inom mathjälpen </vt:lpstr>
      <vt:lpstr>Konkreta uppgifter som frivilliga vänner kan utföra i undantagssituationer</vt:lpstr>
      <vt:lpstr>Konkreta uppgifter som frivilliga vänner kan utföra i undantagssituationer fortsätter</vt:lpstr>
      <vt:lpstr>Konkreta uppgifter som frivilliga inom mathjälpen kan utföra i undantagssituationer</vt:lpstr>
      <vt:lpstr>Konkreta uppgifter som frivilliga inom mathjälpen kan utföra i undantagssituationer fortsätter</vt:lpstr>
      <vt:lpstr>Vänförmedlare och mathjälpens kontaktpersoner i beredskap</vt:lpstr>
      <vt:lpstr>Vänförmedlare och mathjälpens kontaktperson i larmgruppen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Keränen Marja</dc:creator>
  <cp:lastModifiedBy>Alaranta Maaret</cp:lastModifiedBy>
  <cp:revision>61</cp:revision>
  <dcterms:created xsi:type="dcterms:W3CDTF">2020-09-01T09:28:24Z</dcterms:created>
  <dcterms:modified xsi:type="dcterms:W3CDTF">2022-11-29T15:08:09Z</dcterms:modified>
</cp:coreProperties>
</file>