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8" r:id="rId4"/>
  </p:sldMasterIdLst>
  <p:notesMasterIdLst>
    <p:notesMasterId r:id="rId27"/>
  </p:notesMasterIdLst>
  <p:handoutMasterIdLst>
    <p:handoutMasterId r:id="rId28"/>
  </p:handoutMasterIdLst>
  <p:sldIdLst>
    <p:sldId id="311" r:id="rId5"/>
    <p:sldId id="315" r:id="rId6"/>
    <p:sldId id="312" r:id="rId7"/>
    <p:sldId id="316" r:id="rId8"/>
    <p:sldId id="318" r:id="rId9"/>
    <p:sldId id="327" r:id="rId10"/>
    <p:sldId id="320" r:id="rId11"/>
    <p:sldId id="322" r:id="rId12"/>
    <p:sldId id="264" r:id="rId13"/>
    <p:sldId id="323" r:id="rId14"/>
    <p:sldId id="326" r:id="rId15"/>
    <p:sldId id="329" r:id="rId16"/>
    <p:sldId id="330" r:id="rId17"/>
    <p:sldId id="331" r:id="rId18"/>
    <p:sldId id="335" r:id="rId19"/>
    <p:sldId id="332" r:id="rId20"/>
    <p:sldId id="336" r:id="rId21"/>
    <p:sldId id="325" r:id="rId22"/>
    <p:sldId id="337" r:id="rId23"/>
    <p:sldId id="338" r:id="rId24"/>
    <p:sldId id="314" r:id="rId25"/>
    <p:sldId id="317" r:id="rId26"/>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Gill Sans MT" panose="020B0502020104020203" pitchFamily="34" charset="0"/>
      <p:regular r:id="rId33"/>
      <p:bold r:id="rId34"/>
      <p:italic r:id="rId35"/>
      <p:boldItalic r:id="rId36"/>
    </p:embeddedFont>
    <p:embeddedFont>
      <p:font typeface="Open Sans" panose="020B0606030504020204" pitchFamily="34" charset="0"/>
      <p:regular r:id="rId37"/>
      <p:bold r:id="rId38"/>
      <p:italic r:id="rId39"/>
      <p:boldItalic r:id="rId40"/>
    </p:embeddedFont>
    <p:embeddedFont>
      <p:font typeface="Segoe UI" panose="020B0502040204020203"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Lst>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19" userDrawn="1">
          <p15:clr>
            <a:srgbClr val="A4A3A4"/>
          </p15:clr>
        </p15:guide>
        <p15:guide id="6" pos="7469" userDrawn="1">
          <p15:clr>
            <a:srgbClr val="A4A3A4"/>
          </p15:clr>
        </p15:guide>
        <p15:guide id="11" orient="horz" pos="754" userDrawn="1">
          <p15:clr>
            <a:srgbClr val="A4A3A4"/>
          </p15:clr>
        </p15:guide>
        <p15:guide id="13" pos="65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436"/>
    <a:srgbClr val="A7173B"/>
    <a:srgbClr val="A6163B"/>
    <a:srgbClr val="CC0000"/>
    <a:srgbClr val="FF0000"/>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0" y="58"/>
      </p:cViewPr>
      <p:guideLst>
        <p:guide pos="619"/>
        <p:guide pos="7469"/>
        <p:guide orient="horz" pos="754"/>
        <p:guide pos="651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1.fntdata"/><Relationship Id="rId21" Type="http://schemas.openxmlformats.org/officeDocument/2006/relationships/slide" Target="slides/slide17.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978F213-0791-354F-9EBC-54522EEC650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a:extLst>
              <a:ext uri="{FF2B5EF4-FFF2-40B4-BE49-F238E27FC236}">
                <a16:creationId xmlns:a16="http://schemas.microsoft.com/office/drawing/2014/main" id="{6C8A9374-0766-D846-9D4F-C831B63327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2D91B1-5D57-824F-B0C8-6E28351B4D19}" type="datetimeFigureOut">
              <a:rPr lang="fi-FI" smtClean="0"/>
              <a:t>4.4.2022</a:t>
            </a:fld>
            <a:endParaRPr lang="fi-FI"/>
          </a:p>
        </p:txBody>
      </p:sp>
      <p:sp>
        <p:nvSpPr>
          <p:cNvPr id="4" name="Footer Placeholder 3">
            <a:extLst>
              <a:ext uri="{FF2B5EF4-FFF2-40B4-BE49-F238E27FC236}">
                <a16:creationId xmlns:a16="http://schemas.microsoft.com/office/drawing/2014/main" id="{58379F4C-535D-424E-9326-520EF69E4F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5" name="Slide Number Placeholder 4">
            <a:extLst>
              <a:ext uri="{FF2B5EF4-FFF2-40B4-BE49-F238E27FC236}">
                <a16:creationId xmlns:a16="http://schemas.microsoft.com/office/drawing/2014/main" id="{8CFEF750-F75D-3348-994A-E455E55D1D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BFC3D2-EBD1-9746-A223-86E203D17115}" type="slidenum">
              <a:rPr lang="fi-FI" smtClean="0"/>
              <a:t>‹#›</a:t>
            </a:fld>
            <a:endParaRPr lang="fi-FI"/>
          </a:p>
        </p:txBody>
      </p:sp>
    </p:spTree>
    <p:extLst>
      <p:ext uri="{BB962C8B-B14F-4D97-AF65-F5344CB8AC3E}">
        <p14:creationId xmlns:p14="http://schemas.microsoft.com/office/powerpoint/2010/main" val="2131814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B20987-55EC-E14B-B450-1C677BEC3E21}" type="datetimeFigureOut">
              <a:rPr lang="en-FI" smtClean="0"/>
              <a:t>04/04/2022</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3DC0E-603D-C74E-B49B-2C68F55CC137}" type="slidenum">
              <a:rPr lang="en-FI" smtClean="0"/>
              <a:t>‹#›</a:t>
            </a:fld>
            <a:endParaRPr lang="en-FI"/>
          </a:p>
        </p:txBody>
      </p:sp>
    </p:spTree>
    <p:extLst>
      <p:ext uri="{BB962C8B-B14F-4D97-AF65-F5344CB8AC3E}">
        <p14:creationId xmlns:p14="http://schemas.microsoft.com/office/powerpoint/2010/main" val="88235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dnet.punainenristi.fi/piirit"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rednet.punainenristi.fi/maahantulovarautuminen"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dnet.punainenristi.fi/piiri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rednet.punainenristi.fi/maahantulovarautumine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fi"/>
          </a:p>
        </p:txBody>
      </p:sp>
      <p:sp>
        <p:nvSpPr>
          <p:cNvPr id="4" name="Slide Number Placeholder 3"/>
          <p:cNvSpPr>
            <a:spLocks noGrp="1"/>
          </p:cNvSpPr>
          <p:nvPr>
            <p:ph type="sldNum" sz="quarter" idx="5"/>
          </p:nvPr>
        </p:nvSpPr>
        <p:spPr/>
        <p:txBody>
          <a:bodyPr/>
          <a:lstStyle/>
          <a:p>
            <a:pPr algn="l" rtl="0"/>
            <a:fld id="{B7D3DC0E-603D-C74E-B49B-2C68F55CC137}" type="slidenum">
              <a:rPr/>
              <a:t>1</a:t>
            </a:fld>
            <a:endParaRPr lang="sv-fi"/>
          </a:p>
        </p:txBody>
      </p:sp>
    </p:spTree>
    <p:extLst>
      <p:ext uri="{BB962C8B-B14F-4D97-AF65-F5344CB8AC3E}">
        <p14:creationId xmlns:p14="http://schemas.microsoft.com/office/powerpoint/2010/main" val="1603372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fi"/>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DC0E-603D-C74E-B49B-2C68F55CC137}"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448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a:r>
              <a:rPr lang="sv-fi" b="1" i="0" u="none" baseline="0">
                <a:solidFill>
                  <a:srgbClr val="242424"/>
                </a:solidFill>
                <a:effectLst/>
                <a:latin typeface="Segoe UI" panose="020B0502040204020203" pitchFamily="34" charset="0"/>
                <a:ea typeface="Segoe UI" panose="020B0502040204020203" pitchFamily="34" charset="0"/>
                <a:cs typeface="Segoe UI" panose="020B0502040204020203" pitchFamily="34" charset="0"/>
                <a:sym typeface="Segoe UI" panose="020B0502040204020203" pitchFamily="34" charset="0"/>
              </a:rPr>
              <a:t>De viktigaste budskapen till frivilliga: </a:t>
            </a:r>
          </a:p>
          <a:p>
            <a:pPr algn="l" rtl="0"/>
            <a:r>
              <a:rPr lang="sv-fi" sz="1800" b="0" i="0" u="none" baseline="0">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Det är fantastiskt hur finländarnas vilja att hjälpa till har vaknat. </a:t>
            </a:r>
          </a:p>
          <a:p>
            <a:pPr algn="l" rtl="0"/>
            <a:r>
              <a:rPr lang="sv-fi" sz="1800" b="0" i="0" u="none" baseline="0">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Förutom att bidra med pengar vill många delta i konkreta hjälpuppdrag, och på några orter är operationen redan igång. </a:t>
            </a:r>
          </a:p>
          <a:p>
            <a:pPr algn="l" rtl="0"/>
            <a:r>
              <a:rPr lang="sv-fi" sz="1800" b="0" i="0" u="none" baseline="0">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Men situationen kräver också tålmodighet: konkreta handlingar görs delvis först senare </a:t>
            </a:r>
          </a:p>
          <a:p>
            <a:pPr algn="l" rtl="0"/>
            <a:r>
              <a:rPr lang="sv-fi" sz="1800" b="0" i="0" u="none" baseline="0">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r>
              <a:rPr lang="sv-fi" sz="1800" b="1" i="0" u="none" baseline="0">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Nu</a:t>
            </a:r>
            <a:r>
              <a:rPr lang="sv-fi" sz="1800" b="0" i="0" u="none" baseline="0">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är det dock dags att förbereda sig.</a:t>
            </a:r>
          </a:p>
          <a:p>
            <a:pPr algn="l" rtl="0"/>
            <a:r>
              <a:rPr lang="sv-fi" sz="1800" b="0" i="0" u="none" baseline="0">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a:t>
            </a:r>
            <a:endParaRPr lang="sv-fi" sz="1500" kern="1200" baseline="0">
              <a:solidFill>
                <a:schemeClr val="tx1"/>
              </a:solidFill>
              <a:latin typeface="Verdana" panose="020B0604030504040204" pitchFamily="34" charset="0"/>
              <a:ea typeface="Verdana" panose="020B0604030504040204" pitchFamily="34" charset="0"/>
              <a:cs typeface="Arial" panose="020B0604020202020204" pitchFamily="34" charset="0"/>
            </a:endParaRPr>
          </a:p>
          <a:p>
            <a:pPr algn="l" rtl="0"/>
            <a:r>
              <a:rPr lang="sv-fi" b="0" i="0" u="none" baseline="0"/>
              <a:t>– Under en vecka har det kommit 700 nya profiler i Oma! Mottagningen är viktig </a:t>
            </a:r>
          </a:p>
        </p:txBody>
      </p:sp>
      <p:sp>
        <p:nvSpPr>
          <p:cNvPr id="4" name="Dian numeron paikkamerkki 3"/>
          <p:cNvSpPr>
            <a:spLocks noGrp="1"/>
          </p:cNvSpPr>
          <p:nvPr>
            <p:ph type="sldNum" sz="quarter" idx="5"/>
          </p:nvPr>
        </p:nvSpPr>
        <p:spPr/>
        <p:txBody>
          <a:bodyPr/>
          <a:lstStyle/>
          <a:p>
            <a:pPr algn="l" rtl="0"/>
            <a:fld id="{B7D3DC0E-603D-C74E-B49B-2C68F55CC137}" type="slidenum">
              <a:rPr/>
              <a:t>21</a:t>
            </a:fld>
            <a:endParaRPr lang="sv-fi"/>
          </a:p>
        </p:txBody>
      </p:sp>
    </p:spTree>
    <p:extLst>
      <p:ext uri="{BB962C8B-B14F-4D97-AF65-F5344CB8AC3E}">
        <p14:creationId xmlns:p14="http://schemas.microsoft.com/office/powerpoint/2010/main" val="302350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l" rtl="0">
              <a:buFont typeface="Calibri" panose="020F0502020204030204" pitchFamily="34" charset="0"/>
              <a:buChar char="-"/>
            </a:pPr>
            <a:r>
              <a:rPr lang="sv-fi" sz="1800" b="0" i="0" u="none" baseline="0">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Feedback, kommande information och kommunikation om dem </a:t>
            </a:r>
          </a:p>
          <a:p>
            <a:pPr algn="l" rtl="0"/>
            <a:r>
              <a:rPr lang="sv-fi" sz="1800" b="0" i="0" u="none" baseline="0">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 https://forms.office.com/r/8J14ACW6VV</a:t>
            </a:r>
          </a:p>
          <a:p>
            <a:endParaRPr lang="sv-fi"/>
          </a:p>
        </p:txBody>
      </p:sp>
      <p:sp>
        <p:nvSpPr>
          <p:cNvPr id="4" name="Slide Number Placeholder 3"/>
          <p:cNvSpPr>
            <a:spLocks noGrp="1"/>
          </p:cNvSpPr>
          <p:nvPr>
            <p:ph type="sldNum" sz="quarter" idx="5"/>
          </p:nvPr>
        </p:nvSpPr>
        <p:spPr/>
        <p:txBody>
          <a:bodyPr/>
          <a:lstStyle/>
          <a:p>
            <a:pPr algn="l" rtl="0"/>
            <a:fld id="{B7D3DC0E-603D-C74E-B49B-2C68F55CC137}" type="slidenum">
              <a:rPr/>
              <a:t>22</a:t>
            </a:fld>
            <a:endParaRPr lang="sv-fi"/>
          </a:p>
        </p:txBody>
      </p:sp>
    </p:spTree>
    <p:extLst>
      <p:ext uri="{BB962C8B-B14F-4D97-AF65-F5344CB8AC3E}">
        <p14:creationId xmlns:p14="http://schemas.microsoft.com/office/powerpoint/2010/main" val="4165259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lgn="l" rtl="0">
              <a:buFontTx/>
              <a:buChar char="-"/>
            </a:pPr>
            <a:r>
              <a:rPr lang="sv-fi" b="0" i="0" u="none" baseline="0"/>
              <a:t>Mål för mötet och anvisningar om hur man agerar </a:t>
            </a:r>
          </a:p>
          <a:p>
            <a:pPr marL="628650" lvl="1" indent="-171450" algn="l" rtl="0">
              <a:buFontTx/>
              <a:buChar char="-"/>
            </a:pPr>
            <a:r>
              <a:rPr lang="sv-fi" b="0" i="0" u="none" baseline="0"/>
              <a:t>Målet är att dela aktuell information till alla FRK:s frivilliga</a:t>
            </a:r>
          </a:p>
          <a:p>
            <a:pPr marL="628650" lvl="1" indent="-171450" algn="l" rtl="0">
              <a:buFontTx/>
              <a:buChar char="-"/>
            </a:pPr>
            <a:r>
              <a:rPr lang="sv-fi" b="0" i="0" u="none" baseline="0"/>
              <a:t>Det finns säkert redan frågor i tankarna, och fler dyker upp under presentationerna – de flesta besvaras under denna 1,5 h – det lönar sig att skriva upp frågorna, om de inte besvaras i talen kan de ställas i slutet. </a:t>
            </a:r>
          </a:p>
          <a:p>
            <a:pPr marL="628650" lvl="1" indent="-171450" algn="l" rtl="0">
              <a:buFontTx/>
              <a:buChar char="-"/>
            </a:pPr>
            <a:r>
              <a:rPr lang="sv-fi" b="0" i="0" u="none" baseline="0"/>
              <a:t>Tekniska saker: </a:t>
            </a:r>
          </a:p>
          <a:p>
            <a:pPr marL="1085850" lvl="2" indent="-171450" algn="l" rtl="0">
              <a:buFontTx/>
              <a:buChar char="-"/>
            </a:pPr>
            <a:r>
              <a:rPr lang="sv-fi" b="0" i="0" u="none" baseline="0"/>
              <a:t>Ha chatten avstängd på grund av det stora deltagarantalet </a:t>
            </a:r>
          </a:p>
          <a:p>
            <a:pPr marL="1085850" lvl="2" indent="-171450" algn="l" rtl="0">
              <a:buFontTx/>
              <a:buChar char="-"/>
            </a:pPr>
            <a:r>
              <a:rPr lang="sv-fi" b="0" i="0" u="none" baseline="0">
                <a:latin typeface="Calibri" panose="020F0502020204030204"/>
                <a:ea typeface="Calibri" panose="020F0502020204030204"/>
                <a:cs typeface="Calibri" panose="020F0502020204030204"/>
                <a:sym typeface="Calibri" panose="020F0502020204030204"/>
              </a:rPr>
              <a:t>Ha mikrofoner och kameror avstängda</a:t>
            </a:r>
          </a:p>
          <a:p>
            <a:pPr marL="1085850" lvl="2" indent="-171450" algn="l" rtl="0">
              <a:buFontTx/>
              <a:buChar char="-"/>
            </a:pPr>
            <a:r>
              <a:rPr lang="sv-fi" b="0" i="0" u="none" baseline="0"/>
              <a:t>Det finns tid till frågor i slutet, vi ger då en möjlighet att använda chatten och mikrofonerna, de som räcker upp handen får ordet. </a:t>
            </a:r>
            <a:endParaRPr lang="sv-fi">
              <a:cs typeface="Calibri" panose="020F0502020204030204"/>
            </a:endParaRPr>
          </a:p>
          <a:p>
            <a:pPr marL="1085850" lvl="2" indent="-171450" algn="l" rtl="0">
              <a:buFontTx/>
              <a:buChar char="-"/>
            </a:pPr>
            <a:r>
              <a:rPr lang="sv-fi" b="0" i="0" u="none" baseline="0"/>
              <a:t>Till sist en kort feedbackenkät </a:t>
            </a:r>
          </a:p>
          <a:p>
            <a:pPr marL="1085850" lvl="2" indent="-171450" algn="l" rtl="0">
              <a:buFontTx/>
              <a:buChar char="-"/>
            </a:pPr>
            <a:r>
              <a:rPr lang="sv-fi" b="0" i="0" u="none" baseline="0"/>
              <a:t>Vid behov ordnar vi motsvarande möten när situationen lever </a:t>
            </a:r>
            <a:endParaRPr lang="sv-fi">
              <a:cs typeface="Calibri"/>
            </a:endParaRPr>
          </a:p>
        </p:txBody>
      </p:sp>
      <p:sp>
        <p:nvSpPr>
          <p:cNvPr id="4" name="Dian numeron paikkamerkki 3"/>
          <p:cNvSpPr>
            <a:spLocks noGrp="1"/>
          </p:cNvSpPr>
          <p:nvPr>
            <p:ph type="sldNum" sz="quarter" idx="5"/>
          </p:nvPr>
        </p:nvSpPr>
        <p:spPr/>
        <p:txBody>
          <a:bodyPr/>
          <a:lstStyle/>
          <a:p>
            <a:pPr algn="l" rtl="0"/>
            <a:fld id="{B7D3DC0E-603D-C74E-B49B-2C68F55CC137}" type="slidenum">
              <a:rPr/>
              <a:t>2</a:t>
            </a:fld>
            <a:endParaRPr lang="sv-fi"/>
          </a:p>
        </p:txBody>
      </p:sp>
    </p:spTree>
    <p:extLst>
      <p:ext uri="{BB962C8B-B14F-4D97-AF65-F5344CB8AC3E}">
        <p14:creationId xmlns:p14="http://schemas.microsoft.com/office/powerpoint/2010/main" val="3576948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a:r>
              <a:rPr lang="sv-fi" b="0" i="0" u="none" baseline="0"/>
              <a:t>Even amid fighting that limits humanitarian response, the Ukrainian Red Cross is supporting people and communities affected by conflict. Ukrainian Red Cross is providing food and basic necessities to thousands of people hiding in bomb shelters and metro stations. Maksym Trebukhov for LB.ua and the Ukrainian Red Cross Society</a:t>
            </a:r>
            <a:endParaRPr lang="sv-fi"/>
          </a:p>
        </p:txBody>
      </p:sp>
      <p:sp>
        <p:nvSpPr>
          <p:cNvPr id="4" name="Dian numeron paikkamerkki 3"/>
          <p:cNvSpPr>
            <a:spLocks noGrp="1"/>
          </p:cNvSpPr>
          <p:nvPr>
            <p:ph type="sldNum" sz="quarter" idx="5"/>
          </p:nvPr>
        </p:nvSpPr>
        <p:spPr/>
        <p:txBody>
          <a:bodyPr/>
          <a:lstStyle/>
          <a:p>
            <a:pPr algn="l" rtl="0"/>
            <a:fld id="{B7D3DC0E-603D-C74E-B49B-2C68F55CC137}" type="slidenum">
              <a:rPr/>
              <a:t>3</a:t>
            </a:fld>
            <a:endParaRPr lang="sv-fi"/>
          </a:p>
        </p:txBody>
      </p:sp>
    </p:spTree>
    <p:extLst>
      <p:ext uri="{BB962C8B-B14F-4D97-AF65-F5344CB8AC3E}">
        <p14:creationId xmlns:p14="http://schemas.microsoft.com/office/powerpoint/2010/main" val="385259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sv-fi" b="0" i="0" u="none" baseline="0"/>
              <a:t>Invandringsberedskapen och den snabba verksamhetsberedskapen för mottagandet av asylsökande, grundar sig både på beredskapsplaneringen och mottagningscentralernas verksamhet och det kunnande som FRK upprätthåller i olika delar av Finland.  </a:t>
            </a:r>
          </a:p>
          <a:p>
            <a:pPr algn="just" rtl="0"/>
            <a:r>
              <a:rPr lang="sv-fi" b="0" i="0" u="none" baseline="0"/>
              <a:t>  </a:t>
            </a:r>
            <a:endParaRPr lang="sv-fi">
              <a:cs typeface="Calibri"/>
            </a:endParaRPr>
          </a:p>
          <a:p>
            <a:pPr algn="l" rtl="0"/>
            <a:r>
              <a:rPr lang="sv-fi" b="0" i="0" u="none" baseline="0"/>
              <a:t>Finlands Röda Kors har upprätthållit mottagningscentraler sedan 1990. Organisationen har bred erfarenhet av att öppna, upprätthålla, dra ner mottagningscentraler samt kontrollerat nedmontera verksamhetsställen. FRK har regional erfarenhet och resurser att agera som ansvariga aktörer i landskapen vad gäller beredskap. </a:t>
            </a:r>
            <a:endParaRPr lang="sv-fi">
              <a:cs typeface="Calibri"/>
            </a:endParaRPr>
          </a:p>
          <a:p>
            <a:pPr marL="171450" indent="-171450" algn="l" rtl="0">
              <a:lnSpc>
                <a:spcPct val="90000"/>
              </a:lnSpc>
              <a:spcBef>
                <a:spcPts val="1000"/>
              </a:spcBef>
              <a:buFont typeface="Arial"/>
              <a:buChar char="•"/>
            </a:pPr>
            <a:r>
              <a:rPr lang="sv-fi" b="0" i="0" u="none" baseline="0"/>
              <a:t>Migri är under inrikesdepartementet en </a:t>
            </a:r>
            <a:r>
              <a:rPr lang="sv-fi" b="1" i="0" u="none" baseline="0"/>
              <a:t>beslutsfattande organisation</a:t>
            </a:r>
            <a:r>
              <a:rPr lang="sv-fi" b="0" i="0" u="none" baseline="0"/>
              <a:t>, som </a:t>
            </a:r>
            <a:r>
              <a:rPr lang="sv-fi" b="1" i="0" u="none" baseline="0"/>
              <a:t>upprätthåller mottagningssystemet</a:t>
            </a:r>
            <a:r>
              <a:rPr lang="sv-fi" b="0" i="0" u="none" baseline="0"/>
              <a:t>, för frågor som gäller invandring, asyl, flyktingskap och medborgarskap.</a:t>
            </a:r>
            <a:br>
              <a:rPr lang="sv-fi">
                <a:cs typeface="+mn-lt"/>
              </a:rPr>
            </a:br>
            <a:endParaRPr lang="sv-fi"/>
          </a:p>
          <a:p>
            <a:pPr marL="171450" indent="-171450" algn="l" rtl="0">
              <a:lnSpc>
                <a:spcPct val="90000"/>
              </a:lnSpc>
              <a:spcBef>
                <a:spcPts val="1000"/>
              </a:spcBef>
              <a:buFont typeface="Arial"/>
              <a:buChar char="•"/>
            </a:pPr>
            <a:r>
              <a:rPr lang="sv-fi" b="0" i="0" u="none" baseline="0"/>
              <a:t>I enlighet med mottagningslagen hör den praktiska </a:t>
            </a:r>
            <a:r>
              <a:rPr lang="sv-fi" b="1" i="0" u="none" baseline="0"/>
              <a:t>verksamhetsstyrningen</a:t>
            </a:r>
            <a:r>
              <a:rPr lang="sv-fi" b="0" i="0" u="none" baseline="0"/>
              <a:t> för mottagningen av asylsökande, </a:t>
            </a:r>
            <a:r>
              <a:rPr lang="sv-fi" b="1" i="0" u="none" baseline="0"/>
              <a:t>planeringen och övervakningen</a:t>
            </a:r>
            <a:r>
              <a:rPr lang="sv-fi" b="0" i="0" u="none" baseline="0"/>
              <a:t> till Migri.</a:t>
            </a:r>
            <a:endParaRPr lang="sv-fi">
              <a:cs typeface="Calibri"/>
            </a:endParaRPr>
          </a:p>
          <a:p>
            <a:pPr marL="171450" indent="-171450" algn="l" rtl="0">
              <a:lnSpc>
                <a:spcPct val="90000"/>
              </a:lnSpc>
              <a:spcBef>
                <a:spcPts val="1000"/>
              </a:spcBef>
              <a:buFont typeface="Arial"/>
              <a:buChar char="•"/>
            </a:pPr>
            <a:endParaRPr lang="sv-fi"/>
          </a:p>
          <a:p>
            <a:pPr marL="171450" indent="-171450" algn="l" rtl="0">
              <a:lnSpc>
                <a:spcPct val="90000"/>
              </a:lnSpc>
              <a:spcBef>
                <a:spcPts val="1000"/>
              </a:spcBef>
              <a:buFont typeface="Arial"/>
              <a:buChar char="•"/>
            </a:pPr>
            <a:r>
              <a:rPr lang="sv-fi" b="0" i="0" u="none" baseline="0"/>
              <a:t>Ämbetsverket är organiserat i resultatenheter enligt verksamheter. Mottagningsverksamheten och inkvarteringskapaciteten hör till </a:t>
            </a:r>
            <a:r>
              <a:rPr lang="sv-fi" b="1" i="0" u="none" baseline="0"/>
              <a:t>mottagningens resultatenhet.</a:t>
            </a:r>
            <a:br>
              <a:rPr lang="sv-fi" b="1">
                <a:cs typeface="+mn-lt"/>
              </a:rPr>
            </a:br>
            <a:endParaRPr lang="sv-fi"/>
          </a:p>
          <a:p>
            <a:pPr marL="171450" indent="-171450" algn="l" rtl="0">
              <a:lnSpc>
                <a:spcPct val="90000"/>
              </a:lnSpc>
              <a:spcBef>
                <a:spcPts val="1000"/>
              </a:spcBef>
              <a:buFont typeface="Arial"/>
              <a:buChar char="•"/>
            </a:pPr>
            <a:r>
              <a:rPr lang="sv-fi" b="1" i="0" u="none" baseline="0"/>
              <a:t>Mottagningscentralerna öppnas och stängs efter beslut av Migri.</a:t>
            </a:r>
            <a:endParaRPr lang="sv-fi"/>
          </a:p>
          <a:p>
            <a:pPr marL="171450" indent="-171450" algn="l" rtl="0">
              <a:lnSpc>
                <a:spcPct val="90000"/>
              </a:lnSpc>
              <a:spcBef>
                <a:spcPts val="1000"/>
              </a:spcBef>
              <a:buFont typeface="Arial"/>
              <a:buChar char="•"/>
            </a:pPr>
            <a:endParaRPr lang="sv-fi" b="1">
              <a:cs typeface="Calibri"/>
            </a:endParaRPr>
          </a:p>
          <a:p>
            <a:pPr algn="l" rtl="0">
              <a:lnSpc>
                <a:spcPct val="90000"/>
              </a:lnSpc>
              <a:spcBef>
                <a:spcPts val="1000"/>
              </a:spcBef>
            </a:pPr>
            <a:r>
              <a:rPr lang="sv-fi" b="1" i="1" u="none" baseline="0"/>
              <a:t>Mottagningstjänsterna</a:t>
            </a:r>
            <a:r>
              <a:rPr lang="sv-fi" b="1" i="0" u="none" baseline="0"/>
              <a:t> </a:t>
            </a:r>
            <a:r>
              <a:rPr lang="sv-fi" b="0" i="0" u="none" baseline="0"/>
              <a:t>omfattar inkvartering, mottagnings- och brukspenning, socialtjänster, hälso- och sjukvårdens tjänster, tolk- och översättningstjänster samt arbets- och studieverksamhet. Helpension kan ordnas i grupphem och stödboenden avsedda för barn utan vårdnadshavare.</a:t>
            </a:r>
            <a:endParaRPr lang="sv-fi">
              <a:cs typeface="Calibri"/>
            </a:endParaRPr>
          </a:p>
          <a:p>
            <a:pPr algn="l" rtl="0">
              <a:lnSpc>
                <a:spcPct val="90000"/>
              </a:lnSpc>
              <a:spcBef>
                <a:spcPts val="1000"/>
              </a:spcBef>
            </a:pPr>
            <a:endParaRPr lang="sv-fi">
              <a:cs typeface="Calibri"/>
            </a:endParaRPr>
          </a:p>
          <a:p>
            <a:pPr algn="l" rtl="0">
              <a:lnSpc>
                <a:spcPct val="90000"/>
              </a:lnSpc>
              <a:spcBef>
                <a:spcPts val="1000"/>
              </a:spcBef>
            </a:pPr>
            <a:r>
              <a:rPr lang="sv-fi" b="0" i="0" u="none" baseline="0"/>
              <a:t>EU-länderna har enhälligt beslutat att ta i bruk ett direktiv om tillfälligt skydd. Statsrådets separata beslut och riktlinjer om tillvägagångssätten för tillfälligt skydd kommer eventuellt under denna vecka.</a:t>
            </a:r>
            <a:endParaRPr lang="sv-fi">
              <a:cs typeface="Calibri" panose="020F0502020204030204"/>
            </a:endParaRPr>
          </a:p>
          <a:p>
            <a:endParaRPr lang="sv-fi" b="1"/>
          </a:p>
          <a:p>
            <a:pPr algn="l" rtl="0"/>
            <a:r>
              <a:rPr lang="sv-fi" b="0" i="0" u="none" baseline="0"/>
              <a:t>Invandringsberedskap</a:t>
            </a:r>
            <a:endParaRPr lang="sv-fi" err="1">
              <a:cs typeface="Calibri"/>
            </a:endParaRPr>
          </a:p>
          <a:p>
            <a:pPr marL="171450" indent="-171450" algn="l" rtl="0">
              <a:buFont typeface="Arial"/>
              <a:buChar char="•"/>
            </a:pPr>
            <a:r>
              <a:rPr lang="sv-fi" b="0" i="0" u="none" baseline="0"/>
              <a:t>I en storskalig invandring av asylsökande behövs kunniga frivilliga för att grunda tillfällig inkvartering. Om en enhet för tillfällig inkvartering eller en mottagningscentral grundas i ditt eget område, kontakta din lokala avdelning och fråga vilken hjälp avdelningen behöver. Frivilliguppgifterna kan då till exempel vara att sätta ihop sängar eller dela ut mat och kläder. Avdelningarnas kontaktuppgifter finns på: </a:t>
            </a:r>
            <a:r>
              <a:rPr lang="sv-fi" b="0" i="0" u="none" baseline="0">
                <a:hlinkClick r:id="rId3"/>
              </a:rPr>
              <a:t>https://rednet.rodakorset.fi/group-search</a:t>
            </a:r>
            <a:endParaRPr lang="sv-fi"/>
          </a:p>
          <a:p>
            <a:pPr marL="171450" indent="-171450" algn="l" rtl="0">
              <a:buFont typeface="Arial"/>
              <a:buChar char="•"/>
            </a:pPr>
            <a:r>
              <a:rPr lang="sv-fi" b="0" i="0" u="none" baseline="0"/>
              <a:t>Läs mer om invandringsberedskapen här: </a:t>
            </a:r>
            <a:r>
              <a:rPr lang="sv-fi" b="0" i="0" u="none" baseline="0">
                <a:hlinkClick r:id="rId4"/>
              </a:rPr>
              <a:t>https://rednet.punainenristi.fi/maahantulovarautuminen</a:t>
            </a:r>
            <a:endParaRPr lang="sv-fi"/>
          </a:p>
          <a:p>
            <a:endParaRPr lang="sv-fi">
              <a:cs typeface="Calibri"/>
            </a:endParaRPr>
          </a:p>
        </p:txBody>
      </p:sp>
      <p:sp>
        <p:nvSpPr>
          <p:cNvPr id="4" name="Slide Number Placeholder 3"/>
          <p:cNvSpPr>
            <a:spLocks noGrp="1"/>
          </p:cNvSpPr>
          <p:nvPr>
            <p:ph type="sldNum" sz="quarter" idx="5"/>
          </p:nvPr>
        </p:nvSpPr>
        <p:spPr/>
        <p:txBody>
          <a:bodyPr/>
          <a:lstStyle/>
          <a:p>
            <a:pPr algn="l" rtl="0"/>
            <a:fld id="{B7D3DC0E-603D-C74E-B49B-2C68F55CC137}" type="slidenum">
              <a:rPr/>
              <a:t>5</a:t>
            </a:fld>
            <a:endParaRPr lang="sv-fi"/>
          </a:p>
        </p:txBody>
      </p:sp>
    </p:spTree>
    <p:extLst>
      <p:ext uri="{BB962C8B-B14F-4D97-AF65-F5344CB8AC3E}">
        <p14:creationId xmlns:p14="http://schemas.microsoft.com/office/powerpoint/2010/main" val="2460414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sv-fi" b="0" i="0" u="none" baseline="0"/>
              <a:t>Invandringsberedskapen och den snabba verksamhetsberedskapen för mottagandet av asylsökande, grundar sig både på beredskapsplaneringen och mottagningscentralernas verksamhet och det kunnande som FRK upprätthåller i olika delar av Finland.  </a:t>
            </a:r>
          </a:p>
          <a:p>
            <a:pPr algn="just" rtl="0"/>
            <a:r>
              <a:rPr lang="sv-fi" b="0" i="0" u="none" baseline="0"/>
              <a:t>  </a:t>
            </a:r>
            <a:endParaRPr lang="sv-fi">
              <a:cs typeface="Calibri"/>
            </a:endParaRPr>
          </a:p>
          <a:p>
            <a:pPr algn="l" rtl="0"/>
            <a:r>
              <a:rPr lang="sv-fi" b="0" i="0" u="none" baseline="0"/>
              <a:t>Finlands Röda Kors har upprätthållit mottagningscentraler sedan 1990. Organisationen har bred erfarenhet av att öppna, upprätthålla, dra ner mottagningscentraler samt kontrollerat nedmontera verksamhetsställen. FRK har regional erfarenhet och resurser att agera som ansvariga aktörer i landskapen vad gäller beredskap. </a:t>
            </a:r>
            <a:endParaRPr lang="sv-fi">
              <a:cs typeface="Calibri"/>
            </a:endParaRPr>
          </a:p>
          <a:p>
            <a:pPr marL="171450" indent="-171450" algn="l" rtl="0">
              <a:lnSpc>
                <a:spcPct val="90000"/>
              </a:lnSpc>
              <a:spcBef>
                <a:spcPts val="1000"/>
              </a:spcBef>
              <a:buFont typeface="Arial"/>
              <a:buChar char="•"/>
            </a:pPr>
            <a:r>
              <a:rPr lang="sv-fi" b="0" i="0" u="none" baseline="0"/>
              <a:t>Migri är under inrikesdepartementet en </a:t>
            </a:r>
            <a:r>
              <a:rPr lang="sv-fi" b="1" i="0" u="none" baseline="0"/>
              <a:t>beslutsfattande organisation</a:t>
            </a:r>
            <a:r>
              <a:rPr lang="sv-fi" b="0" i="0" u="none" baseline="0"/>
              <a:t>, som </a:t>
            </a:r>
            <a:r>
              <a:rPr lang="sv-fi" b="1" i="0" u="none" baseline="0"/>
              <a:t>upprätthåller mottagningssystemet</a:t>
            </a:r>
            <a:r>
              <a:rPr lang="sv-fi" b="0" i="0" u="none" baseline="0"/>
              <a:t>, för frågor som gäller invandring, asyl, flyktingskap och medborgarskap.</a:t>
            </a:r>
            <a:br>
              <a:rPr lang="sv-fi">
                <a:cs typeface="+mn-lt"/>
              </a:rPr>
            </a:br>
            <a:endParaRPr lang="sv-fi"/>
          </a:p>
          <a:p>
            <a:pPr marL="171450" indent="-171450" algn="l" rtl="0">
              <a:lnSpc>
                <a:spcPct val="90000"/>
              </a:lnSpc>
              <a:spcBef>
                <a:spcPts val="1000"/>
              </a:spcBef>
              <a:buFont typeface="Arial"/>
              <a:buChar char="•"/>
            </a:pPr>
            <a:r>
              <a:rPr lang="sv-fi" b="0" i="0" u="none" baseline="0"/>
              <a:t>I enlighet med mottagningslagen hör den praktiska </a:t>
            </a:r>
            <a:r>
              <a:rPr lang="sv-fi" b="1" i="0" u="none" baseline="0"/>
              <a:t>verksamhetsstyrningen</a:t>
            </a:r>
            <a:r>
              <a:rPr lang="sv-fi" b="0" i="0" u="none" baseline="0"/>
              <a:t> för mottagningen av asylsökande, </a:t>
            </a:r>
            <a:r>
              <a:rPr lang="sv-fi" b="1" i="0" u="none" baseline="0"/>
              <a:t>planeringen och övervakningen</a:t>
            </a:r>
            <a:r>
              <a:rPr lang="sv-fi" b="0" i="0" u="none" baseline="0"/>
              <a:t> till Migri.</a:t>
            </a:r>
            <a:endParaRPr lang="sv-fi">
              <a:cs typeface="Calibri"/>
            </a:endParaRPr>
          </a:p>
          <a:p>
            <a:pPr marL="171450" indent="-171450" algn="l" rtl="0">
              <a:lnSpc>
                <a:spcPct val="90000"/>
              </a:lnSpc>
              <a:spcBef>
                <a:spcPts val="1000"/>
              </a:spcBef>
              <a:buFont typeface="Arial"/>
              <a:buChar char="•"/>
            </a:pPr>
            <a:endParaRPr lang="sv-fi"/>
          </a:p>
          <a:p>
            <a:pPr marL="171450" indent="-171450" algn="l" rtl="0">
              <a:lnSpc>
                <a:spcPct val="90000"/>
              </a:lnSpc>
              <a:spcBef>
                <a:spcPts val="1000"/>
              </a:spcBef>
              <a:buFont typeface="Arial"/>
              <a:buChar char="•"/>
            </a:pPr>
            <a:r>
              <a:rPr lang="sv-fi" b="0" i="0" u="none" baseline="0"/>
              <a:t>Ämbetsverket är organiserat i resultatenheter enligt verksamheter. Mottagningsverksamheten och inkvarteringskapaciteten hör till </a:t>
            </a:r>
            <a:r>
              <a:rPr lang="sv-fi" b="1" i="0" u="none" baseline="0"/>
              <a:t>mottagningens resultatenhet.</a:t>
            </a:r>
            <a:br>
              <a:rPr lang="sv-fi" b="1">
                <a:cs typeface="+mn-lt"/>
              </a:rPr>
            </a:br>
            <a:endParaRPr lang="sv-fi"/>
          </a:p>
          <a:p>
            <a:pPr marL="171450" indent="-171450" algn="l" rtl="0">
              <a:lnSpc>
                <a:spcPct val="90000"/>
              </a:lnSpc>
              <a:spcBef>
                <a:spcPts val="1000"/>
              </a:spcBef>
              <a:buFont typeface="Arial"/>
              <a:buChar char="•"/>
            </a:pPr>
            <a:r>
              <a:rPr lang="sv-fi" b="1" i="0" u="none" baseline="0"/>
              <a:t>Mottagningscentralerna öppnas och stängs efter beslut av Migri.</a:t>
            </a:r>
            <a:endParaRPr lang="sv-fi"/>
          </a:p>
          <a:p>
            <a:pPr marL="171450" indent="-171450" algn="l" rtl="0">
              <a:lnSpc>
                <a:spcPct val="90000"/>
              </a:lnSpc>
              <a:spcBef>
                <a:spcPts val="1000"/>
              </a:spcBef>
              <a:buFont typeface="Arial"/>
              <a:buChar char="•"/>
            </a:pPr>
            <a:endParaRPr lang="sv-fi" b="1">
              <a:cs typeface="Calibri"/>
            </a:endParaRPr>
          </a:p>
          <a:p>
            <a:pPr algn="l" rtl="0">
              <a:lnSpc>
                <a:spcPct val="90000"/>
              </a:lnSpc>
              <a:spcBef>
                <a:spcPts val="1000"/>
              </a:spcBef>
            </a:pPr>
            <a:r>
              <a:rPr lang="sv-fi" b="1" i="1" u="none" baseline="0"/>
              <a:t>Mottagningstjänsterna</a:t>
            </a:r>
            <a:r>
              <a:rPr lang="sv-fi" b="1" i="0" u="none" baseline="0"/>
              <a:t> </a:t>
            </a:r>
            <a:r>
              <a:rPr lang="sv-fi" b="0" i="0" u="none" baseline="0"/>
              <a:t>omfattar inkvartering, mottagnings- och brukspenning, socialtjänster, hälso- och sjukvårdens tjänster, tolk- och översättningstjänster samt arbets- och studieverksamhet. Helpension kan ordnas i grupphem och stödboenden avsedda för barn utan vårdnadshavare.</a:t>
            </a:r>
            <a:endParaRPr lang="sv-fi">
              <a:cs typeface="Calibri"/>
            </a:endParaRPr>
          </a:p>
          <a:p>
            <a:pPr algn="l" rtl="0">
              <a:lnSpc>
                <a:spcPct val="90000"/>
              </a:lnSpc>
              <a:spcBef>
                <a:spcPts val="1000"/>
              </a:spcBef>
            </a:pPr>
            <a:endParaRPr lang="sv-fi">
              <a:cs typeface="Calibri"/>
            </a:endParaRPr>
          </a:p>
          <a:p>
            <a:pPr algn="l" rtl="0">
              <a:lnSpc>
                <a:spcPct val="90000"/>
              </a:lnSpc>
              <a:spcBef>
                <a:spcPts val="1000"/>
              </a:spcBef>
            </a:pPr>
            <a:r>
              <a:rPr lang="sv-fi" b="0" i="0" u="none" baseline="0"/>
              <a:t>EU-länderna har enhälligt beslutat att ta i bruk ett direktiv om tillfälligt skydd. Statsrådets separata beslut och riktlinjer om tillvägagångssätten för tillfälligt skydd kommer eventuellt under denna vecka.</a:t>
            </a:r>
            <a:endParaRPr lang="sv-fi">
              <a:cs typeface="Calibri" panose="020F0502020204030204"/>
            </a:endParaRPr>
          </a:p>
          <a:p>
            <a:endParaRPr lang="sv-fi" b="1"/>
          </a:p>
          <a:p>
            <a:pPr algn="l" rtl="0"/>
            <a:r>
              <a:rPr lang="sv-fi" b="0" i="0" u="none" baseline="0"/>
              <a:t>Invandringsberedskap</a:t>
            </a:r>
            <a:endParaRPr lang="sv-fi" err="1">
              <a:cs typeface="Calibri"/>
            </a:endParaRPr>
          </a:p>
          <a:p>
            <a:pPr marL="171450" indent="-171450" algn="l" rtl="0">
              <a:buFont typeface="Arial"/>
              <a:buChar char="•"/>
            </a:pPr>
            <a:r>
              <a:rPr lang="sv-fi" b="0" i="0" u="none" baseline="0"/>
              <a:t>I en storskalig invandring av asylsökande behövs kunniga frivilliga för att grunda tillfällig inkvartering. Om en enhet för tillfällig inkvartering eller en mottagningscentral grundas i ditt eget område, kontakta din lokala avdelning och fråga vilken hjälp avdelningen behöver. Frivilliguppgifterna kan då till exempel vara att sätta ihop sängar eller dela ut mat och kläder. Avdelningarnas kontaktuppgifter finns på: </a:t>
            </a:r>
            <a:r>
              <a:rPr lang="sv-fi" b="0" i="0" u="none" baseline="0">
                <a:hlinkClick r:id="rId3"/>
              </a:rPr>
              <a:t>https://rednet.rodakorset.fi/group-search</a:t>
            </a:r>
            <a:endParaRPr lang="sv-fi"/>
          </a:p>
          <a:p>
            <a:pPr marL="171450" indent="-171450" algn="l" rtl="0">
              <a:buFont typeface="Arial"/>
              <a:buChar char="•"/>
            </a:pPr>
            <a:r>
              <a:rPr lang="sv-fi" b="0" i="0" u="none" baseline="0"/>
              <a:t>Läs mer om invandringsberedskapen här: </a:t>
            </a:r>
            <a:r>
              <a:rPr lang="sv-fi" b="0" i="0" u="none" baseline="0">
                <a:hlinkClick r:id="rId4"/>
              </a:rPr>
              <a:t>https://rednet.punainenristi.fi/maahantulovarautuminen</a:t>
            </a:r>
            <a:endParaRPr lang="sv-fi"/>
          </a:p>
          <a:p>
            <a:endParaRPr lang="sv-fi">
              <a:cs typeface="Calibri"/>
            </a:endParaRPr>
          </a:p>
        </p:txBody>
      </p:sp>
      <p:sp>
        <p:nvSpPr>
          <p:cNvPr id="4" name="Slide Number Placeholder 3"/>
          <p:cNvSpPr>
            <a:spLocks noGrp="1"/>
          </p:cNvSpPr>
          <p:nvPr>
            <p:ph type="sldNum" sz="quarter" idx="5"/>
          </p:nvPr>
        </p:nvSpPr>
        <p:spPr/>
        <p:txBody>
          <a:bodyPr/>
          <a:lstStyle/>
          <a:p>
            <a:pPr algn="l" rtl="0"/>
            <a:fld id="{B7D3DC0E-603D-C74E-B49B-2C68F55CC137}" type="slidenum">
              <a:rPr/>
              <a:t>6</a:t>
            </a:fld>
            <a:endParaRPr lang="sv-fi"/>
          </a:p>
        </p:txBody>
      </p:sp>
    </p:spTree>
    <p:extLst>
      <p:ext uri="{BB962C8B-B14F-4D97-AF65-F5344CB8AC3E}">
        <p14:creationId xmlns:p14="http://schemas.microsoft.com/office/powerpoint/2010/main" val="2255459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sv-fi" b="0" i="0" u="none" baseline="0">
                <a:latin typeface="Calibri"/>
                <a:ea typeface="Calibri"/>
                <a:cs typeface="Calibri"/>
                <a:sym typeface="Calibri"/>
              </a:rPr>
              <a:t>MOTTAGNINGSCENTRAL</a:t>
            </a:r>
            <a:endParaRPr lang="sv-fi"/>
          </a:p>
          <a:p>
            <a:pPr algn="l" rtl="0"/>
            <a:r>
              <a:rPr lang="sv-fi" b="1" i="1" u="none" baseline="0"/>
              <a:t>En mottagningscentral</a:t>
            </a:r>
            <a:r>
              <a:rPr lang="sv-fi" b="1" i="0" u="none" baseline="0"/>
              <a:t> </a:t>
            </a:r>
            <a:r>
              <a:rPr lang="sv-fi" b="0" i="0" u="none" baseline="0"/>
              <a:t>är en plats där asylsökande inkvarteras, och som ordnar mottagningstjänster (boende, hälsovårds- och socialtjänster, rådgivning om tillvägagångssätt, mottagningspenning) för personer som söker internationellt skydd och får tillfälligt skydd. Det finns också mottagningscentraler med grupphem och stödbostäder avsedda för barn,</a:t>
            </a:r>
            <a:endParaRPr lang="sv-fi">
              <a:cs typeface="Calibri"/>
            </a:endParaRPr>
          </a:p>
          <a:p>
            <a:pPr algn="l" rtl="0"/>
            <a:r>
              <a:rPr lang="sv-fi" b="0" i="0" u="none" baseline="0"/>
              <a:t>• Inrättningsmodell</a:t>
            </a:r>
            <a:endParaRPr lang="sv-fi" err="1">
              <a:cs typeface="Calibri"/>
            </a:endParaRPr>
          </a:p>
          <a:p>
            <a:pPr algn="l" rtl="0"/>
            <a:r>
              <a:rPr lang="sv-fi" b="0" i="0" u="none" baseline="0"/>
              <a:t>• Glest placerade</a:t>
            </a:r>
            <a:endParaRPr lang="sv-fi" err="1">
              <a:cs typeface="Calibri"/>
            </a:endParaRPr>
          </a:p>
          <a:p>
            <a:pPr algn="l" rtl="0"/>
            <a:r>
              <a:rPr lang="sv-fi" b="0" i="0" u="none" baseline="0"/>
              <a:t>• Genomgångscentraler</a:t>
            </a:r>
            <a:endParaRPr lang="sv-fi" err="1">
              <a:cs typeface="Calibri"/>
            </a:endParaRPr>
          </a:p>
          <a:p>
            <a:endParaRPr lang="sv-fi">
              <a:cs typeface="Calibri"/>
            </a:endParaRPr>
          </a:p>
          <a:p>
            <a:endParaRPr lang="sv-fi">
              <a:cs typeface="Calibri"/>
            </a:endParaRPr>
          </a:p>
          <a:p>
            <a:pPr algn="l" rtl="0"/>
            <a:r>
              <a:rPr lang="sv-fi" b="0" i="0" u="none" baseline="0">
                <a:latin typeface="Calibri"/>
                <a:ea typeface="Calibri"/>
                <a:cs typeface="Calibri"/>
                <a:sym typeface="Calibri"/>
              </a:rPr>
              <a:t>Flyktingsluss</a:t>
            </a:r>
            <a:endParaRPr lang="sv-fi" err="1"/>
          </a:p>
          <a:p>
            <a:pPr algn="l" rtl="0"/>
            <a:r>
              <a:rPr lang="sv-fi" b="0" i="0" u="none" baseline="0"/>
              <a:t>• Plats där</a:t>
            </a:r>
            <a:endParaRPr lang="sv-fi" err="1">
              <a:cs typeface="Calibri"/>
            </a:endParaRPr>
          </a:p>
          <a:p>
            <a:pPr algn="l" rtl="0"/>
            <a:r>
              <a:rPr lang="sv-fi" b="0" i="0" u="none" baseline="0"/>
              <a:t>• asylsökande registreras</a:t>
            </a:r>
            <a:endParaRPr lang="sv-fi" err="1">
              <a:cs typeface="Calibri"/>
            </a:endParaRPr>
          </a:p>
          <a:p>
            <a:pPr algn="l" rtl="0"/>
            <a:r>
              <a:rPr lang="sv-fi" b="0" i="0" u="none" baseline="0"/>
              <a:t>• asylsökande väntar på plats på en mottagningscentral</a:t>
            </a:r>
            <a:endParaRPr lang="sv-fi" err="1">
              <a:cs typeface="Calibri"/>
            </a:endParaRPr>
          </a:p>
          <a:p>
            <a:pPr algn="l" rtl="0"/>
            <a:r>
              <a:rPr lang="sv-fi" b="0" i="0" u="none" baseline="0"/>
              <a:t>• boendetid högst tio dagar </a:t>
            </a:r>
            <a:endParaRPr lang="sv-fi">
              <a:cs typeface="+mn-lt"/>
            </a:endParaRPr>
          </a:p>
          <a:p>
            <a:pPr algn="l" rtl="0"/>
            <a:r>
              <a:rPr lang="sv-fi" b="0" i="0" u="none" baseline="0"/>
              <a:t>• Asylsökande är myndigheternas ansvar tills de registreras</a:t>
            </a:r>
            <a:endParaRPr lang="sv-fi" err="1">
              <a:cs typeface="Calibri"/>
            </a:endParaRPr>
          </a:p>
          <a:p>
            <a:endParaRPr lang="sv-fi">
              <a:cs typeface="Calibri"/>
            </a:endParaRPr>
          </a:p>
          <a:p>
            <a:pPr algn="l" rtl="0"/>
            <a:r>
              <a:rPr lang="sv-fi" b="0" i="0" u="none" baseline="0">
                <a:latin typeface="Calibri"/>
                <a:ea typeface="Calibri"/>
                <a:cs typeface="Calibri"/>
                <a:sym typeface="Calibri"/>
              </a:rPr>
              <a:t>Tillfällig inkvartering</a:t>
            </a:r>
          </a:p>
          <a:p>
            <a:pPr algn="l" rtl="0"/>
            <a:r>
              <a:rPr lang="sv-fi" b="0" i="0" u="none" baseline="0"/>
              <a:t>• Separat enhet eller under mottagningscentralen</a:t>
            </a:r>
            <a:endParaRPr lang="sv-fi" err="1">
              <a:cs typeface="Calibri"/>
            </a:endParaRPr>
          </a:p>
          <a:p>
            <a:pPr algn="l" rtl="0"/>
            <a:r>
              <a:rPr lang="sv-fi" b="0" i="0" u="none" baseline="0"/>
              <a:t>• Som en buffert i situationer där antalet asylsökande överstiger befintliga mottagningscentralers inkvarteringskapacitet</a:t>
            </a:r>
            <a:endParaRPr lang="sv-fi" err="1">
              <a:cs typeface="Calibri"/>
            </a:endParaRPr>
          </a:p>
          <a:p>
            <a:pPr algn="l" rtl="0"/>
            <a:r>
              <a:rPr lang="sv-fi" b="0" i="0" u="none" baseline="0"/>
              <a:t> • Varaktighet från några veckor till ett par månader, en plan för mer långsiktig verksamhet ska göras omedelbart</a:t>
            </a:r>
            <a:endParaRPr lang="sv-fi" err="1">
              <a:cs typeface="Calibri"/>
            </a:endParaRPr>
          </a:p>
          <a:p>
            <a:pPr algn="l" rtl="0"/>
            <a:r>
              <a:rPr lang="sv-fi" b="0" i="0" u="none" baseline="0"/>
              <a:t>• Kapacitet 20–150, lämpliga lokaler är t.ex. lägerområden och motell</a:t>
            </a:r>
            <a:endParaRPr lang="sv-fi" err="1">
              <a:cs typeface="Calibri"/>
            </a:endParaRPr>
          </a:p>
          <a:p>
            <a:endParaRPr lang="sv-fi">
              <a:cs typeface="Calibri"/>
            </a:endParaRPr>
          </a:p>
          <a:p>
            <a:endParaRPr lang="sv-fi">
              <a:cs typeface="Calibri"/>
            </a:endParaRPr>
          </a:p>
        </p:txBody>
      </p:sp>
      <p:sp>
        <p:nvSpPr>
          <p:cNvPr id="4" name="Slide Number Placeholder 3"/>
          <p:cNvSpPr>
            <a:spLocks noGrp="1"/>
          </p:cNvSpPr>
          <p:nvPr>
            <p:ph type="sldNum" sz="quarter" idx="5"/>
          </p:nvPr>
        </p:nvSpPr>
        <p:spPr/>
        <p:txBody>
          <a:bodyPr/>
          <a:lstStyle/>
          <a:p>
            <a:pPr algn="l" rtl="0"/>
            <a:fld id="{B7D3DC0E-603D-C74E-B49B-2C68F55CC137}" type="slidenum">
              <a:rPr/>
              <a:t>7</a:t>
            </a:fld>
            <a:endParaRPr lang="sv-fi"/>
          </a:p>
        </p:txBody>
      </p:sp>
    </p:spTree>
    <p:extLst>
      <p:ext uri="{BB962C8B-B14F-4D97-AF65-F5344CB8AC3E}">
        <p14:creationId xmlns:p14="http://schemas.microsoft.com/office/powerpoint/2010/main" val="1528407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fi"/>
          </a:p>
        </p:txBody>
      </p:sp>
      <p:sp>
        <p:nvSpPr>
          <p:cNvPr id="4" name="Slide Number Placeholder 3"/>
          <p:cNvSpPr>
            <a:spLocks noGrp="1"/>
          </p:cNvSpPr>
          <p:nvPr>
            <p:ph type="sldNum" sz="quarter" idx="5"/>
          </p:nvPr>
        </p:nvSpPr>
        <p:spPr/>
        <p:txBody>
          <a:bodyPr/>
          <a:lstStyle/>
          <a:p>
            <a:pPr algn="l" rtl="0"/>
            <a:fld id="{B7D3DC0E-603D-C74E-B49B-2C68F55CC137}" type="slidenum">
              <a:rPr/>
              <a:t>9</a:t>
            </a:fld>
            <a:endParaRPr lang="sv-fi"/>
          </a:p>
        </p:txBody>
      </p:sp>
    </p:spTree>
    <p:extLst>
      <p:ext uri="{BB962C8B-B14F-4D97-AF65-F5344CB8AC3E}">
        <p14:creationId xmlns:p14="http://schemas.microsoft.com/office/powerpoint/2010/main" val="2534418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sv-fi"/>
          </a:p>
        </p:txBody>
      </p:sp>
      <p:sp>
        <p:nvSpPr>
          <p:cNvPr id="4" name="Dian numeron paikkamerkki 3"/>
          <p:cNvSpPr>
            <a:spLocks noGrp="1"/>
          </p:cNvSpPr>
          <p:nvPr>
            <p:ph type="sldNum" sz="quarter" idx="5"/>
          </p:nvPr>
        </p:nvSpPr>
        <p:spPr/>
        <p:txBody>
          <a:bodyPr/>
          <a:lstStyle/>
          <a:p>
            <a:pPr algn="l" rtl="0"/>
            <a:fld id="{B7D3DC0E-603D-C74E-B49B-2C68F55CC137}" type="slidenum">
              <a:rPr/>
              <a:t>11</a:t>
            </a:fld>
            <a:endParaRPr lang="sv-fi"/>
          </a:p>
        </p:txBody>
      </p:sp>
    </p:spTree>
    <p:extLst>
      <p:ext uri="{BB962C8B-B14F-4D97-AF65-F5344CB8AC3E}">
        <p14:creationId xmlns:p14="http://schemas.microsoft.com/office/powerpoint/2010/main" val="2819321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lgn="l" rtl="0">
              <a:buFontTx/>
              <a:buChar char="-"/>
            </a:pPr>
            <a:r>
              <a:rPr lang="sv-fi" b="0" i="0" u="none" baseline="0"/>
              <a:t>Mål för mötet och anvisningar om hur man agerar </a:t>
            </a:r>
          </a:p>
          <a:p>
            <a:pPr marL="628650" lvl="1" indent="-171450" algn="l" rtl="0">
              <a:buFontTx/>
              <a:buChar char="-"/>
            </a:pPr>
            <a:r>
              <a:rPr lang="sv-fi" b="0" i="0" u="none" baseline="0"/>
              <a:t>Ha mikrofoner och kameror avstängda </a:t>
            </a:r>
            <a:endParaRPr lang="sv-fi">
              <a:cs typeface="Calibri" panose="020F0502020204030204"/>
            </a:endParaRPr>
          </a:p>
          <a:p>
            <a:pPr marL="628650" lvl="1" indent="-171450" algn="l" rtl="0">
              <a:buFontTx/>
              <a:buChar char="-"/>
            </a:pPr>
            <a:r>
              <a:rPr lang="sv-fi" b="0" i="0" u="none" baseline="0"/>
              <a:t>Det finns tid för frågor i slutet, frågorna samlas via en Forms-länk (eller motsvarande)</a:t>
            </a:r>
            <a:endParaRPr lang="sv-fi">
              <a:cs typeface="Calibri" panose="020F0502020204030204"/>
            </a:endParaRPr>
          </a:p>
          <a:p>
            <a:pPr marL="628650" lvl="1" indent="-171450" algn="l" rtl="0">
              <a:buFontTx/>
              <a:buChar char="-"/>
            </a:pPr>
            <a:r>
              <a:rPr lang="sv-fi" b="0" i="0" u="none" baseline="0"/>
              <a:t>Till sist en kort feedbackenkät –- jag skulle även i framtiden vilja delta i liknande evenemang, jag skulle särskilt vilja har information om bl.a.</a:t>
            </a:r>
          </a:p>
          <a:p>
            <a:pPr marL="628650" lvl="1" indent="-171450" algn="l" rtl="0">
              <a:buFontTx/>
              <a:buChar char="-"/>
            </a:pPr>
            <a:r>
              <a:rPr lang="sv-fi" b="0" i="0" u="none" baseline="0"/>
              <a:t>Följande infomöten meddelas om i Oma Röda Korset: https://vapaaehtoiset.punainenristi.fi</a:t>
            </a:r>
            <a:endParaRPr lang="sv-fi">
              <a:cs typeface="Calibri"/>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DC0E-603D-C74E-B49B-2C68F55CC137}" type="slidenum">
              <a:rPr kumimoji="0" sz="1200" b="0" i="0" u="none" strike="noStrike" kern="1200" cap="none" spc="0" normalizeH="0" baseline="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6948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F5281-7D18-8B41-A86D-22A3E20BDFEE}"/>
              </a:ext>
            </a:extLst>
          </p:cNvPr>
          <p:cNvSpPr>
            <a:spLocks noGrp="1"/>
          </p:cNvSpPr>
          <p:nvPr>
            <p:ph type="title"/>
          </p:nvPr>
        </p:nvSpPr>
        <p:spPr/>
        <p:txBody>
          <a:bodyPr/>
          <a:lstStyle/>
          <a:p>
            <a:r>
              <a:rPr lang="en-GB"/>
              <a:t>Click to edit Master title style</a:t>
            </a:r>
            <a:endParaRPr lang="en-FI"/>
          </a:p>
        </p:txBody>
      </p:sp>
      <p:sp>
        <p:nvSpPr>
          <p:cNvPr id="3" name="Content Placeholder 2">
            <a:extLst>
              <a:ext uri="{FF2B5EF4-FFF2-40B4-BE49-F238E27FC236}">
                <a16:creationId xmlns:a16="http://schemas.microsoft.com/office/drawing/2014/main" id="{C8CD0440-A357-3749-8615-DDF9D09C506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4265614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920BB-34B8-7B4D-B2FF-ABFE4AD6C370}"/>
              </a:ext>
            </a:extLst>
          </p:cNvPr>
          <p:cNvSpPr>
            <a:spLocks noGrp="1"/>
          </p:cNvSpPr>
          <p:nvPr>
            <p:ph type="title"/>
          </p:nvPr>
        </p:nvSpPr>
        <p:spPr>
          <a:xfrm>
            <a:off x="996951" y="1052736"/>
            <a:ext cx="10515600" cy="685753"/>
          </a:xfrm>
        </p:spPr>
        <p:txBody>
          <a:bodyPr anchor="b" anchorCtr="0"/>
          <a:lstStyle/>
          <a:p>
            <a:r>
              <a:rPr lang="en-GB"/>
              <a:t>Click to edit Master title style</a:t>
            </a:r>
            <a:endParaRPr lang="en-FI"/>
          </a:p>
        </p:txBody>
      </p:sp>
      <p:sp>
        <p:nvSpPr>
          <p:cNvPr id="3" name="Content Placeholder 2">
            <a:extLst>
              <a:ext uri="{FF2B5EF4-FFF2-40B4-BE49-F238E27FC236}">
                <a16:creationId xmlns:a16="http://schemas.microsoft.com/office/drawing/2014/main" id="{BB0166F8-8381-B645-B852-10EE468FFF5D}"/>
              </a:ext>
            </a:extLst>
          </p:cNvPr>
          <p:cNvSpPr>
            <a:spLocks noGrp="1"/>
          </p:cNvSpPr>
          <p:nvPr>
            <p:ph sz="half" idx="1"/>
          </p:nvPr>
        </p:nvSpPr>
        <p:spPr>
          <a:xfrm>
            <a:off x="982663" y="1916159"/>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4" name="Content Placeholder 3">
            <a:extLst>
              <a:ext uri="{FF2B5EF4-FFF2-40B4-BE49-F238E27FC236}">
                <a16:creationId xmlns:a16="http://schemas.microsoft.com/office/drawing/2014/main" id="{400135DE-CC8D-954F-AFF6-AD5894B5973E}"/>
              </a:ext>
            </a:extLst>
          </p:cNvPr>
          <p:cNvSpPr>
            <a:spLocks noGrp="1"/>
          </p:cNvSpPr>
          <p:nvPr>
            <p:ph sz="half" idx="2"/>
          </p:nvPr>
        </p:nvSpPr>
        <p:spPr>
          <a:xfrm>
            <a:off x="6316663" y="1916159"/>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1852224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E13B9-43B4-C94A-A8E9-EA626310E9FB}"/>
              </a:ext>
            </a:extLst>
          </p:cNvPr>
          <p:cNvSpPr>
            <a:spLocks noGrp="1"/>
          </p:cNvSpPr>
          <p:nvPr>
            <p:ph type="title"/>
          </p:nvPr>
        </p:nvSpPr>
        <p:spPr>
          <a:xfrm>
            <a:off x="982663" y="356071"/>
            <a:ext cx="10515600" cy="1325563"/>
          </a:xfrm>
        </p:spPr>
        <p:txBody>
          <a:bodyPr/>
          <a:lstStyle/>
          <a:p>
            <a:r>
              <a:rPr lang="en-GB"/>
              <a:t>Click to edit Master title style</a:t>
            </a:r>
            <a:endParaRPr lang="en-FI"/>
          </a:p>
        </p:txBody>
      </p:sp>
      <p:sp>
        <p:nvSpPr>
          <p:cNvPr id="3" name="Text Placeholder 2">
            <a:extLst>
              <a:ext uri="{FF2B5EF4-FFF2-40B4-BE49-F238E27FC236}">
                <a16:creationId xmlns:a16="http://schemas.microsoft.com/office/drawing/2014/main" id="{73BB524D-1190-3845-B36F-1DA85D13D3A5}"/>
              </a:ext>
            </a:extLst>
          </p:cNvPr>
          <p:cNvSpPr>
            <a:spLocks noGrp="1"/>
          </p:cNvSpPr>
          <p:nvPr>
            <p:ph type="body" idx="1"/>
          </p:nvPr>
        </p:nvSpPr>
        <p:spPr>
          <a:xfrm>
            <a:off x="984636"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0661FF6-97D1-4644-BAA8-C626ABAB0137}"/>
              </a:ext>
            </a:extLst>
          </p:cNvPr>
          <p:cNvSpPr>
            <a:spLocks noGrp="1"/>
          </p:cNvSpPr>
          <p:nvPr>
            <p:ph sz="half" idx="2"/>
          </p:nvPr>
        </p:nvSpPr>
        <p:spPr>
          <a:xfrm>
            <a:off x="984636"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5" name="Text Placeholder 4">
            <a:extLst>
              <a:ext uri="{FF2B5EF4-FFF2-40B4-BE49-F238E27FC236}">
                <a16:creationId xmlns:a16="http://schemas.microsoft.com/office/drawing/2014/main" id="{1870154A-8E73-B84E-9B6C-615601F72AA6}"/>
              </a:ext>
            </a:extLst>
          </p:cNvPr>
          <p:cNvSpPr>
            <a:spLocks noGrp="1"/>
          </p:cNvSpPr>
          <p:nvPr>
            <p:ph type="body" sz="quarter" idx="3"/>
          </p:nvPr>
        </p:nvSpPr>
        <p:spPr>
          <a:xfrm>
            <a:off x="6317048"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E99E5D0-3FAD-614F-A35A-F45099E87F2F}"/>
              </a:ext>
            </a:extLst>
          </p:cNvPr>
          <p:cNvSpPr>
            <a:spLocks noGrp="1"/>
          </p:cNvSpPr>
          <p:nvPr>
            <p:ph sz="quarter" idx="4"/>
          </p:nvPr>
        </p:nvSpPr>
        <p:spPr>
          <a:xfrm>
            <a:off x="6317048"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926311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EC50C-05EB-534C-9963-8F2BE7ED462D}"/>
              </a:ext>
            </a:extLst>
          </p:cNvPr>
          <p:cNvSpPr>
            <a:spLocks noGrp="1"/>
          </p:cNvSpPr>
          <p:nvPr>
            <p:ph type="title"/>
          </p:nvPr>
        </p:nvSpPr>
        <p:spPr>
          <a:xfrm>
            <a:off x="982663" y="1211263"/>
            <a:ext cx="10515600" cy="685753"/>
          </a:xfrm>
        </p:spPr>
        <p:txBody>
          <a:bodyPr/>
          <a:lstStyle/>
          <a:p>
            <a:r>
              <a:rPr lang="en-GB"/>
              <a:t>Click to edit Master title style</a:t>
            </a:r>
            <a:endParaRPr lang="en-FI"/>
          </a:p>
        </p:txBody>
      </p:sp>
    </p:spTree>
    <p:extLst>
      <p:ext uri="{BB962C8B-B14F-4D97-AF65-F5344CB8AC3E}">
        <p14:creationId xmlns:p14="http://schemas.microsoft.com/office/powerpoint/2010/main" val="3397303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614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4C7717-E9A7-4648-BFB1-3927A76D6530}"/>
              </a:ext>
            </a:extLst>
          </p:cNvPr>
          <p:cNvSpPr/>
          <p:nvPr userDrawn="1"/>
        </p:nvSpPr>
        <p:spPr>
          <a:xfrm>
            <a:off x="13050"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Picture 3">
            <a:extLst>
              <a:ext uri="{FF2B5EF4-FFF2-40B4-BE49-F238E27FC236}">
                <a16:creationId xmlns:a16="http://schemas.microsoft.com/office/drawing/2014/main" id="{43D137EC-8A68-0248-9B58-363493D2E3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43543" y="0"/>
            <a:ext cx="2904915" cy="1124744"/>
          </a:xfrm>
          <a:prstGeom prst="rect">
            <a:avLst/>
          </a:prstGeom>
        </p:spPr>
      </p:pic>
      <p:sp>
        <p:nvSpPr>
          <p:cNvPr id="5" name="Title 1">
            <a:extLst>
              <a:ext uri="{FF2B5EF4-FFF2-40B4-BE49-F238E27FC236}">
                <a16:creationId xmlns:a16="http://schemas.microsoft.com/office/drawing/2014/main" id="{A16F191E-FAB9-2849-88DF-3AC7EDCA427D}"/>
              </a:ext>
            </a:extLst>
          </p:cNvPr>
          <p:cNvSpPr>
            <a:spLocks noGrp="1"/>
          </p:cNvSpPr>
          <p:nvPr>
            <p:ph type="title"/>
          </p:nvPr>
        </p:nvSpPr>
        <p:spPr>
          <a:xfrm>
            <a:off x="838200" y="1484784"/>
            <a:ext cx="10515600" cy="1728192"/>
          </a:xfrm>
        </p:spPr>
        <p:txBody>
          <a:bodyPr anchor="b">
            <a:normAutofit/>
          </a:bodyPr>
          <a:lstStyle>
            <a:lvl1pPr algn="ctr">
              <a:defRPr sz="3000" baseline="0">
                <a:solidFill>
                  <a:schemeClr val="bg1"/>
                </a:solidFill>
              </a:defRPr>
            </a:lvl1pPr>
          </a:lstStyle>
          <a:p>
            <a:r>
              <a:rPr lang="en-GB"/>
              <a:t>Click to edit Master title style</a:t>
            </a:r>
            <a:endParaRPr lang="en-FI"/>
          </a:p>
        </p:txBody>
      </p:sp>
    </p:spTree>
    <p:extLst>
      <p:ext uri="{BB962C8B-B14F-4D97-AF65-F5344CB8AC3E}">
        <p14:creationId xmlns:p14="http://schemas.microsoft.com/office/powerpoint/2010/main" val="85277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D9D2AC-D47A-1049-A1EB-D361C64CF4C6}"/>
              </a:ext>
            </a:extLst>
          </p:cNvPr>
          <p:cNvSpPr/>
          <p:nvPr userDrawn="1"/>
        </p:nvSpPr>
        <p:spPr>
          <a:xfrm>
            <a:off x="19540" y="0"/>
            <a:ext cx="12192000" cy="6858000"/>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itle 1">
            <a:extLst>
              <a:ext uri="{FF2B5EF4-FFF2-40B4-BE49-F238E27FC236}">
                <a16:creationId xmlns:a16="http://schemas.microsoft.com/office/drawing/2014/main" id="{F5DC3298-41FD-024C-ADB0-9DD478135033}"/>
              </a:ext>
            </a:extLst>
          </p:cNvPr>
          <p:cNvSpPr>
            <a:spLocks noGrp="1"/>
          </p:cNvSpPr>
          <p:nvPr>
            <p:ph type="title"/>
          </p:nvPr>
        </p:nvSpPr>
        <p:spPr>
          <a:xfrm>
            <a:off x="1235869" y="415862"/>
            <a:ext cx="9720264" cy="1728192"/>
          </a:xfrm>
        </p:spPr>
        <p:txBody>
          <a:bodyPr anchor="b">
            <a:normAutofit/>
          </a:bodyPr>
          <a:lstStyle>
            <a:lvl1pPr algn="ctr">
              <a:defRPr sz="2500" b="0" baseline="0">
                <a:solidFill>
                  <a:schemeClr val="bg1"/>
                </a:solidFill>
              </a:defRPr>
            </a:lvl1pPr>
          </a:lstStyle>
          <a:p>
            <a:r>
              <a:rPr lang="en-GB"/>
              <a:t>Click to edit Master title style</a:t>
            </a:r>
            <a:endParaRPr lang="en-FI"/>
          </a:p>
        </p:txBody>
      </p:sp>
      <p:sp>
        <p:nvSpPr>
          <p:cNvPr id="5" name="Text Placeholder 4">
            <a:extLst>
              <a:ext uri="{FF2B5EF4-FFF2-40B4-BE49-F238E27FC236}">
                <a16:creationId xmlns:a16="http://schemas.microsoft.com/office/drawing/2014/main" id="{99558C3E-611B-E542-A9E8-7768A2365AB3}"/>
              </a:ext>
            </a:extLst>
          </p:cNvPr>
          <p:cNvSpPr>
            <a:spLocks noGrp="1"/>
          </p:cNvSpPr>
          <p:nvPr>
            <p:ph type="body" sz="quarter" idx="10"/>
          </p:nvPr>
        </p:nvSpPr>
        <p:spPr>
          <a:xfrm>
            <a:off x="1523492" y="3612833"/>
            <a:ext cx="9145016" cy="3056527"/>
          </a:xfrm>
        </p:spPr>
        <p:txBody>
          <a:bodyPr/>
          <a:lstStyle>
            <a:lvl1pPr>
              <a:buClr>
                <a:schemeClr val="bg1"/>
              </a:buClr>
              <a:buFont typeface="Courier New" panose="02070309020205020404" pitchFamily="49" charset="0"/>
              <a:buChar char="o"/>
              <a:defRPr sz="2200" b="1">
                <a:solidFill>
                  <a:schemeClr val="bg1"/>
                </a:solidFill>
              </a:defRPr>
            </a:lvl1pPr>
            <a:lvl2pPr>
              <a:buClr>
                <a:schemeClr val="bg1"/>
              </a:buClr>
              <a:buFont typeface="Courier New" panose="02070309020205020404" pitchFamily="49" charset="0"/>
              <a:buChar char="o"/>
              <a:defRPr sz="2000" b="1">
                <a:solidFill>
                  <a:schemeClr val="bg1"/>
                </a:solidFill>
              </a:defRPr>
            </a:lvl2pPr>
            <a:lvl3pPr>
              <a:buClr>
                <a:schemeClr val="bg1"/>
              </a:buClr>
              <a:buFont typeface="Courier New" panose="02070309020205020404" pitchFamily="49" charset="0"/>
              <a:buChar char="o"/>
              <a:defRPr sz="2000" b="1">
                <a:solidFill>
                  <a:schemeClr val="bg1"/>
                </a:solidFill>
              </a:defRPr>
            </a:lvl3pPr>
            <a:lvl4pPr>
              <a:buClr>
                <a:schemeClr val="bg1"/>
              </a:buClr>
              <a:buFont typeface="Courier New" panose="02070309020205020404" pitchFamily="49" charset="0"/>
              <a:buChar char="o"/>
              <a:defRPr sz="2000" b="1">
                <a:solidFill>
                  <a:schemeClr val="bg1"/>
                </a:solidFill>
              </a:defRPr>
            </a:lvl4pPr>
            <a:lvl5pPr>
              <a:buClr>
                <a:schemeClr val="bg1"/>
              </a:buClr>
              <a:buFont typeface="Courier New" panose="02070309020205020404" pitchFamily="49" charset="0"/>
              <a:buChar char="o"/>
              <a:defRPr sz="2000" b="1">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6" name="Text Placeholder 11">
            <a:extLst>
              <a:ext uri="{FF2B5EF4-FFF2-40B4-BE49-F238E27FC236}">
                <a16:creationId xmlns:a16="http://schemas.microsoft.com/office/drawing/2014/main" id="{2027CEE8-5F29-5B46-8C82-1F36C2257780}"/>
              </a:ext>
            </a:extLst>
          </p:cNvPr>
          <p:cNvSpPr>
            <a:spLocks noGrp="1"/>
          </p:cNvSpPr>
          <p:nvPr>
            <p:ph type="body" sz="quarter" idx="11"/>
          </p:nvPr>
        </p:nvSpPr>
        <p:spPr>
          <a:xfrm>
            <a:off x="1235869" y="2433969"/>
            <a:ext cx="9720263" cy="544512"/>
          </a:xfrm>
        </p:spPr>
        <p:txBody>
          <a:bodyPr/>
          <a:lstStyle>
            <a:lvl1pPr algn="ctr">
              <a:buFontTx/>
              <a:buNone/>
              <a:defRPr sz="3200" b="1">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1851549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671E0E-A70B-B249-849D-13B069C8F60B}"/>
              </a:ext>
            </a:extLst>
          </p:cNvPr>
          <p:cNvSpPr>
            <a:spLocks noGrp="1"/>
          </p:cNvSpPr>
          <p:nvPr>
            <p:ph type="title"/>
          </p:nvPr>
        </p:nvSpPr>
        <p:spPr>
          <a:xfrm>
            <a:off x="996951" y="1211263"/>
            <a:ext cx="10515600" cy="685753"/>
          </a:xfrm>
          <a:prstGeom prst="rect">
            <a:avLst/>
          </a:prstGeom>
        </p:spPr>
        <p:txBody>
          <a:bodyPr vert="horz" lIns="0" tIns="0" rIns="0" bIns="0" rtlCol="0" anchor="t" anchorCtr="0">
            <a:normAutofit/>
          </a:bodyPr>
          <a:lstStyle/>
          <a:p>
            <a:r>
              <a:rPr lang="sv-SE" noProof="0" err="1"/>
              <a:t>Click</a:t>
            </a:r>
            <a:r>
              <a:rPr lang="sv-SE" noProof="0"/>
              <a:t> to </a:t>
            </a:r>
            <a:r>
              <a:rPr lang="sv-SE" noProof="0" err="1"/>
              <a:t>edit</a:t>
            </a:r>
            <a:r>
              <a:rPr lang="sv-SE" noProof="0"/>
              <a:t> Master </a:t>
            </a:r>
            <a:r>
              <a:rPr lang="sv-SE" noProof="0" err="1"/>
              <a:t>title</a:t>
            </a:r>
            <a:r>
              <a:rPr lang="sv-SE" noProof="0"/>
              <a:t> style</a:t>
            </a:r>
          </a:p>
        </p:txBody>
      </p:sp>
      <p:sp>
        <p:nvSpPr>
          <p:cNvPr id="3" name="Text Placeholder 2">
            <a:extLst>
              <a:ext uri="{FF2B5EF4-FFF2-40B4-BE49-F238E27FC236}">
                <a16:creationId xmlns:a16="http://schemas.microsoft.com/office/drawing/2014/main" id="{1F15FF42-6E91-FA40-AE5D-05D6DABA526B}"/>
              </a:ext>
            </a:extLst>
          </p:cNvPr>
          <p:cNvSpPr>
            <a:spLocks noGrp="1"/>
          </p:cNvSpPr>
          <p:nvPr>
            <p:ph type="body" idx="1"/>
          </p:nvPr>
        </p:nvSpPr>
        <p:spPr>
          <a:xfrm>
            <a:off x="994538" y="2042908"/>
            <a:ext cx="10515600" cy="4072884"/>
          </a:xfrm>
          <a:prstGeom prst="rect">
            <a:avLst/>
          </a:prstGeom>
        </p:spPr>
        <p:txBody>
          <a:bodyPr vert="horz" lIns="91440" tIns="45720" rIns="91440" bIns="45720" rtlCol="0">
            <a:normAutofit/>
          </a:bodyPr>
          <a:lstStyle/>
          <a:p>
            <a:pPr lvl="0"/>
            <a:r>
              <a:rPr lang="sv-SE" noProof="0" err="1"/>
              <a:t>Click</a:t>
            </a:r>
            <a:r>
              <a:rPr lang="sv-SE" noProof="0"/>
              <a:t> to </a:t>
            </a:r>
            <a:r>
              <a:rPr lang="sv-SE" noProof="0" err="1"/>
              <a:t>edit</a:t>
            </a:r>
            <a:r>
              <a:rPr lang="sv-SE" noProof="0"/>
              <a:t> Master text </a:t>
            </a:r>
            <a:r>
              <a:rPr lang="sv-SE" noProof="0" err="1"/>
              <a:t>styles</a:t>
            </a:r>
            <a:endParaRPr lang="sv-SE" noProof="0"/>
          </a:p>
          <a:p>
            <a:pPr lvl="1"/>
            <a:r>
              <a:rPr lang="sv-SE" noProof="0"/>
              <a:t>Second </a:t>
            </a:r>
            <a:r>
              <a:rPr lang="sv-SE" noProof="0" err="1"/>
              <a:t>level</a:t>
            </a:r>
            <a:endParaRPr lang="sv-SE" noProof="0"/>
          </a:p>
          <a:p>
            <a:pPr lvl="2"/>
            <a:r>
              <a:rPr lang="sv-SE" noProof="0" err="1"/>
              <a:t>Third</a:t>
            </a:r>
            <a:r>
              <a:rPr lang="sv-SE" noProof="0"/>
              <a:t> </a:t>
            </a:r>
            <a:r>
              <a:rPr lang="sv-SE" noProof="0" err="1"/>
              <a:t>level</a:t>
            </a:r>
            <a:endParaRPr lang="sv-SE" noProof="0"/>
          </a:p>
          <a:p>
            <a:pPr lvl="3"/>
            <a:r>
              <a:rPr lang="sv-SE" noProof="0" err="1"/>
              <a:t>Fourth</a:t>
            </a:r>
            <a:r>
              <a:rPr lang="sv-SE" noProof="0"/>
              <a:t> </a:t>
            </a:r>
            <a:r>
              <a:rPr lang="sv-SE" noProof="0" err="1"/>
              <a:t>level</a:t>
            </a:r>
            <a:endParaRPr lang="sv-SE" noProof="0"/>
          </a:p>
          <a:p>
            <a:pPr lvl="4"/>
            <a:r>
              <a:rPr lang="sv-SE" noProof="0" err="1"/>
              <a:t>Fifth</a:t>
            </a:r>
            <a:r>
              <a:rPr lang="sv-SE" noProof="0"/>
              <a:t> </a:t>
            </a:r>
            <a:r>
              <a:rPr lang="sv-SE" noProof="0" err="1"/>
              <a:t>level</a:t>
            </a:r>
            <a:endParaRPr lang="sv-SE" noProof="0"/>
          </a:p>
        </p:txBody>
      </p:sp>
      <p:sp>
        <p:nvSpPr>
          <p:cNvPr id="7" name="Rectangle 6">
            <a:extLst>
              <a:ext uri="{FF2B5EF4-FFF2-40B4-BE49-F238E27FC236}">
                <a16:creationId xmlns:a16="http://schemas.microsoft.com/office/drawing/2014/main" id="{5642C8C3-8B2F-4941-B88D-3DC6F246853E}"/>
              </a:ext>
            </a:extLst>
          </p:cNvPr>
          <p:cNvSpPr/>
          <p:nvPr userDrawn="1"/>
        </p:nvSpPr>
        <p:spPr>
          <a:xfrm>
            <a:off x="0" y="6381328"/>
            <a:ext cx="12192000" cy="476672"/>
          </a:xfrm>
          <a:prstGeom prst="rect">
            <a:avLst/>
          </a:prstGeom>
          <a:solidFill>
            <a:srgbClr val="D71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Box 7">
            <a:extLst>
              <a:ext uri="{FF2B5EF4-FFF2-40B4-BE49-F238E27FC236}">
                <a16:creationId xmlns:a16="http://schemas.microsoft.com/office/drawing/2014/main" id="{C2F71440-6C71-234B-85DA-35B580CAA917}"/>
              </a:ext>
            </a:extLst>
          </p:cNvPr>
          <p:cNvSpPr txBox="1"/>
          <p:nvPr userDrawn="1"/>
        </p:nvSpPr>
        <p:spPr>
          <a:xfrm>
            <a:off x="1199456" y="6477318"/>
            <a:ext cx="3600400" cy="28469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sz="1250" baseline="0">
                <a:solidFill>
                  <a:schemeClr val="bg1"/>
                </a:solidFill>
                <a:latin typeface="Verdana" panose="020B0604030504040204" pitchFamily="34" charset="0"/>
                <a:cs typeface="SignaOT-LightIta" panose="020B0504030101020102" pitchFamily="34" charset="77"/>
              </a:rPr>
              <a:t>8.3.2022</a:t>
            </a:r>
          </a:p>
        </p:txBody>
      </p:sp>
      <p:pic>
        <p:nvPicPr>
          <p:cNvPr id="9" name="Picture 8">
            <a:extLst>
              <a:ext uri="{FF2B5EF4-FFF2-40B4-BE49-F238E27FC236}">
                <a16:creationId xmlns:a16="http://schemas.microsoft.com/office/drawing/2014/main" id="{7CF8B078-DDCA-8C40-BC57-59F8224381D1}"/>
              </a:ext>
            </a:extLst>
          </p:cNvPr>
          <p:cNvPicPr>
            <a:picLocks noChangeAspect="1"/>
          </p:cNvPicPr>
          <p:nvPr userDrawn="1"/>
        </p:nvPicPr>
        <p:blipFill>
          <a:blip r:embed="rId9"/>
          <a:srcRect/>
          <a:stretch/>
        </p:blipFill>
        <p:spPr>
          <a:xfrm>
            <a:off x="10433491" y="6218435"/>
            <a:ext cx="1350597" cy="522933"/>
          </a:xfrm>
          <a:prstGeom prst="rect">
            <a:avLst/>
          </a:prstGeom>
        </p:spPr>
      </p:pic>
    </p:spTree>
    <p:extLst>
      <p:ext uri="{BB962C8B-B14F-4D97-AF65-F5344CB8AC3E}">
        <p14:creationId xmlns:p14="http://schemas.microsoft.com/office/powerpoint/2010/main" val="2451261475"/>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 id="2147483668" r:id="rId6"/>
    <p:sldLayoutId id="2147483669" r:id="rId7"/>
  </p:sldLayoutIdLst>
  <p:txStyles>
    <p:titleStyle>
      <a:lvl1pPr marL="892175" indent="-892175" algn="l" defTabSz="914400" rtl="0" eaLnBrk="1" fontAlgn="b" latinLnBrk="0" hangingPunct="1">
        <a:lnSpc>
          <a:spcPct val="90000"/>
        </a:lnSpc>
        <a:spcBef>
          <a:spcPct val="0"/>
        </a:spcBef>
        <a:buNone/>
        <a:tabLst/>
        <a:defRPr sz="4000" b="1" i="0" kern="1200" baseline="0">
          <a:solidFill>
            <a:srgbClr val="D71436"/>
          </a:solidFill>
          <a:latin typeface="Verdana" panose="020B0604030504040204" pitchFamily="34" charset="0"/>
          <a:ea typeface="+mj-ea"/>
          <a:cs typeface="+mj-cs"/>
        </a:defRPr>
      </a:lvl1pPr>
    </p:titleStyle>
    <p:bodyStyle>
      <a:lvl1pPr marL="363538" indent="-363538" algn="l" defTabSz="914400" rtl="0" eaLnBrk="1" latinLnBrk="0" hangingPunct="1">
        <a:lnSpc>
          <a:spcPct val="90000"/>
        </a:lnSpc>
        <a:spcBef>
          <a:spcPts val="1000"/>
        </a:spcBef>
        <a:buClr>
          <a:srgbClr val="D71436"/>
        </a:buClr>
        <a:buSzPct val="100000"/>
        <a:buFont typeface="Courier New" panose="02070309020205020404" pitchFamily="49" charset="0"/>
        <a:buChar char="o"/>
        <a:tabLst/>
        <a:defRPr sz="2800" kern="1200" baseline="0">
          <a:solidFill>
            <a:schemeClr val="tx1"/>
          </a:solidFill>
          <a:latin typeface="Verdana" panose="020B0604030504040204" pitchFamily="34" charset="0"/>
          <a:ea typeface="+mn-ea"/>
          <a:cs typeface="+mn-cs"/>
        </a:defRPr>
      </a:lvl1pPr>
      <a:lvl2pPr marL="715963"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400" kern="1200" baseline="0">
          <a:solidFill>
            <a:schemeClr val="tx1"/>
          </a:solidFill>
          <a:latin typeface="Verdana" panose="020B0604030504040204" pitchFamily="34" charset="0"/>
          <a:ea typeface="+mn-ea"/>
          <a:cs typeface="+mn-cs"/>
        </a:defRPr>
      </a:lvl2pPr>
      <a:lvl3pPr marL="1069975" indent="-354013"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2000" kern="1200" baseline="0">
          <a:solidFill>
            <a:schemeClr val="tx1"/>
          </a:solidFill>
          <a:latin typeface="Verdana" panose="020B0604030504040204" pitchFamily="34" charset="0"/>
          <a:ea typeface="+mn-ea"/>
          <a:cs typeface="+mn-cs"/>
        </a:defRPr>
      </a:lvl3pPr>
      <a:lvl4pPr marL="1422400" indent="-352425"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4pPr>
      <a:lvl5pPr marL="1822450" indent="-400050" algn="l" defTabSz="914400" rtl="0" eaLnBrk="1" latinLnBrk="0" hangingPunct="1">
        <a:lnSpc>
          <a:spcPct val="90000"/>
        </a:lnSpc>
        <a:spcBef>
          <a:spcPts val="500"/>
        </a:spcBef>
        <a:buClr>
          <a:srgbClr val="D71436"/>
        </a:buClr>
        <a:buSzPct val="100000"/>
        <a:buFont typeface="Courier New" panose="02070309020205020404" pitchFamily="49" charset="0"/>
        <a:buChar char="o"/>
        <a:tabLst/>
        <a:defRPr sz="1800" kern="1200" baseline="0">
          <a:solidFill>
            <a:schemeClr val="tx1"/>
          </a:solidFill>
          <a:latin typeface="Verdan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9">
          <p15:clr>
            <a:srgbClr val="F26B43"/>
          </p15:clr>
        </p15:guide>
        <p15:guide id="2" orient="horz" pos="754">
          <p15:clr>
            <a:srgbClr val="F26B43"/>
          </p15:clr>
        </p15:guide>
        <p15:guide id="3" orient="horz" pos="4201" userDrawn="1">
          <p15:clr>
            <a:srgbClr val="F26B43"/>
          </p15:clr>
        </p15:guide>
        <p15:guide id="4" pos="742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s://www.puheet.net/auttavat-puhelimet-suomessa/"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sekasin247.f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lyyti.fi/reg/suuri_tukikonsertti?utm_campaign=Ukraina%20uutiskirje%202&amp;utm_medium=email&amp;utm_source=Eloqua"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hyperlink" Target="https://rednet.punainenristi.fi/node/64337" TargetMode="External"/><Relationship Id="rId3" Type="http://schemas.openxmlformats.org/officeDocument/2006/relationships/hyperlink" Target="https://rednet.punainenristi.fi/node/64279" TargetMode="External"/><Relationship Id="rId7" Type="http://schemas.openxmlformats.org/officeDocument/2006/relationships/hyperlink" Target="https://sekasin247.fi/"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rednet.punainenristi.fi/moninaisuus" TargetMode="External"/><Relationship Id="rId11" Type="http://schemas.openxmlformats.org/officeDocument/2006/relationships/hyperlink" Target="https://sproppimateriaalit.fi/web/site-28857/state-jurdembteiwe6mi/front-page" TargetMode="External"/><Relationship Id="rId5" Type="http://schemas.openxmlformats.org/officeDocument/2006/relationships/hyperlink" Target="https://rednet.punainenristi.fi/node/63309" TargetMode="External"/><Relationship Id="rId10" Type="http://schemas.openxmlformats.org/officeDocument/2006/relationships/hyperlink" Target="https://www.punainenristi.fi/frc-tarina/" TargetMode="External"/><Relationship Id="rId4" Type="http://schemas.openxmlformats.org/officeDocument/2006/relationships/hyperlink" Target="https://lahjoita.punainenristi.fi/" TargetMode="External"/><Relationship Id="rId9" Type="http://schemas.openxmlformats.org/officeDocument/2006/relationships/hyperlink" Target="https://rednet.punainenristi.fi/ukrainankriisi"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vapaaehtoiset.punainenristi.fi/front"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punainenristi.fi/infopiste-avun-tarjoajall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BABC-FD89-044E-90B6-EAD41077CD4D}"/>
              </a:ext>
            </a:extLst>
          </p:cNvPr>
          <p:cNvSpPr>
            <a:spLocks noGrp="1"/>
          </p:cNvSpPr>
          <p:nvPr>
            <p:ph type="title"/>
          </p:nvPr>
        </p:nvSpPr>
        <p:spPr>
          <a:xfrm>
            <a:off x="838200" y="4930304"/>
            <a:ext cx="10515600" cy="1728192"/>
          </a:xfrm>
        </p:spPr>
        <p:txBody>
          <a:bodyPr>
            <a:normAutofit fontScale="90000"/>
          </a:bodyPr>
          <a:lstStyle/>
          <a:p>
            <a:pPr rtl="0"/>
            <a:r>
              <a:rPr lang="sv-fi" b="1" i="0" u="none" baseline="0">
                <a:latin typeface="Verdana"/>
                <a:ea typeface="Verdana"/>
                <a:cs typeface="Verdana"/>
                <a:sym typeface="Verdana"/>
              </a:rPr>
              <a:t>Välkommen!</a:t>
            </a:r>
            <a:br>
              <a:rPr lang="sv-fi">
                <a:latin typeface="Verdana"/>
                <a:ea typeface="Verdana"/>
              </a:rPr>
            </a:br>
            <a:r>
              <a:rPr lang="sv-fi" b="1" i="0" u="none" baseline="0">
                <a:latin typeface="Verdana"/>
                <a:ea typeface="Verdana"/>
                <a:cs typeface="Verdana"/>
                <a:sym typeface="Verdana"/>
              </a:rPr>
              <a:t>Informationsmöte om FRK och läget i Ukraina</a:t>
            </a:r>
            <a:br>
              <a:rPr lang="sv-fi"/>
            </a:br>
            <a:r>
              <a:rPr lang="sv-fi" b="1" i="0" u="none" baseline="0">
                <a:latin typeface="Verdana"/>
                <a:ea typeface="Verdana"/>
                <a:cs typeface="Verdana"/>
                <a:sym typeface="Verdana"/>
              </a:rPr>
              <a:t>8.3.2022 kl. 18–19.30</a:t>
            </a:r>
            <a:br>
              <a:rPr lang="sv-fi"/>
            </a:br>
            <a:r>
              <a:rPr lang="sv-fi" b="1" i="0" u="none" baseline="0">
                <a:latin typeface="Verdana"/>
                <a:ea typeface="Verdana"/>
                <a:cs typeface="Verdana"/>
                <a:sym typeface="Verdana"/>
              </a:rPr>
              <a:t> </a:t>
            </a:r>
            <a:br>
              <a:rPr lang="sv-fi"/>
            </a:br>
            <a:br>
              <a:rPr lang="sv-fi"/>
            </a:br>
            <a:r>
              <a:rPr lang="sv-fi" b="0" i="0" u="none" baseline="0">
                <a:latin typeface="Verdana"/>
                <a:ea typeface="Verdana"/>
                <a:cs typeface="Verdana"/>
                <a:sym typeface="Verdana"/>
              </a:rPr>
              <a:t>Chatten är inte i bruk i början av mötet, vi öppnar den i slutet av mötet för frågor. Vänligen ha era mikrofoner och kameror avstängda tills vidare. Mötet spelas inte in. </a:t>
            </a:r>
            <a:br>
              <a:rPr lang="sv-fi" b="0">
                <a:latin typeface="Verdana"/>
                <a:ea typeface="Verdana"/>
              </a:rPr>
            </a:br>
            <a:br>
              <a:rPr lang="sv-fi" b="0">
                <a:latin typeface="Verdana"/>
                <a:ea typeface="Verdana"/>
              </a:rPr>
            </a:br>
            <a:r>
              <a:rPr lang="sv-fi" b="0" i="0" u="none" baseline="0">
                <a:latin typeface="Verdana"/>
                <a:ea typeface="Verdana"/>
                <a:cs typeface="Verdana"/>
                <a:sym typeface="Verdana"/>
              </a:rPr>
              <a:t>Vi börjar kl. 18. </a:t>
            </a:r>
            <a:br>
              <a:rPr lang="sv-fi" b="0">
                <a:latin typeface="Verdana"/>
                <a:ea typeface="Verdana"/>
              </a:rPr>
            </a:br>
            <a:br>
              <a:rPr lang="sv-fi" b="0">
                <a:latin typeface="Verdana"/>
                <a:ea typeface="Verdana"/>
              </a:rPr>
            </a:br>
            <a:r>
              <a:rPr lang="sv-fi" b="0" i="0" u="none" baseline="0">
                <a:latin typeface="Verdana"/>
                <a:ea typeface="Verdana"/>
                <a:cs typeface="Verdana"/>
                <a:sym typeface="Verdana"/>
              </a:rPr>
              <a:t>Efter mötet finns presentationen på https://rednet.rodakorset.fi/Kriseniukraina </a:t>
            </a:r>
            <a:endParaRPr lang="sv-fi" b="0">
              <a:ea typeface="Verdana"/>
            </a:endParaRPr>
          </a:p>
        </p:txBody>
      </p:sp>
    </p:spTree>
    <p:extLst>
      <p:ext uri="{BB962C8B-B14F-4D97-AF65-F5344CB8AC3E}">
        <p14:creationId xmlns:p14="http://schemas.microsoft.com/office/powerpoint/2010/main" val="3875374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2055D07F-5499-4394-880D-7C7BD9DAE988}"/>
              </a:ext>
            </a:extLst>
          </p:cNvPr>
          <p:cNvSpPr>
            <a:spLocks noGrp="1"/>
          </p:cNvSpPr>
          <p:nvPr>
            <p:ph type="title"/>
          </p:nvPr>
        </p:nvSpPr>
        <p:spPr>
          <a:xfrm>
            <a:off x="838200" y="476672"/>
            <a:ext cx="10515600" cy="685753"/>
          </a:xfrm>
        </p:spPr>
        <p:txBody>
          <a:bodyPr/>
          <a:lstStyle/>
          <a:p>
            <a:pPr algn="l" rtl="0"/>
            <a:r>
              <a:rPr lang="sv-fi" b="1" i="0" u="none" baseline="0"/>
              <a:t>Hjälptelefoner </a:t>
            </a:r>
          </a:p>
        </p:txBody>
      </p:sp>
      <p:pic>
        <p:nvPicPr>
          <p:cNvPr id="4" name="Google Shape;38;p7">
            <a:extLst>
              <a:ext uri="{FF2B5EF4-FFF2-40B4-BE49-F238E27FC236}">
                <a16:creationId xmlns:a16="http://schemas.microsoft.com/office/drawing/2014/main" id="{973DE460-F522-4292-9F8F-17D3E4849A90}"/>
              </a:ext>
            </a:extLst>
          </p:cNvPr>
          <p:cNvPicPr preferRelativeResize="0">
            <a:picLocks/>
          </p:cNvPicPr>
          <p:nvPr/>
        </p:nvPicPr>
        <p:blipFill rotWithShape="1">
          <a:blip r:embed="rId2"/>
          <a:stretch/>
        </p:blipFill>
        <p:spPr>
          <a:xfrm>
            <a:off x="623392" y="1844824"/>
            <a:ext cx="5540871" cy="3976363"/>
          </a:xfrm>
          <a:prstGeom prst="rect">
            <a:avLst/>
          </a:prstGeom>
          <a:noFill/>
          <a:ln>
            <a:noFill/>
          </a:ln>
        </p:spPr>
      </p:pic>
      <p:sp>
        <p:nvSpPr>
          <p:cNvPr id="18" name="Content Placeholder 3">
            <a:extLst>
              <a:ext uri="{FF2B5EF4-FFF2-40B4-BE49-F238E27FC236}">
                <a16:creationId xmlns:a16="http://schemas.microsoft.com/office/drawing/2014/main" id="{9B921C25-4925-408C-9D63-3DD03962F6C5}"/>
              </a:ext>
            </a:extLst>
          </p:cNvPr>
          <p:cNvSpPr>
            <a:spLocks noGrp="1"/>
          </p:cNvSpPr>
          <p:nvPr>
            <p:ph sz="half" idx="2"/>
          </p:nvPr>
        </p:nvSpPr>
        <p:spPr>
          <a:xfrm>
            <a:off x="6316663" y="1772816"/>
            <a:ext cx="5181600" cy="4494681"/>
          </a:xfrm>
        </p:spPr>
        <p:txBody>
          <a:bodyPr>
            <a:normAutofit/>
          </a:bodyPr>
          <a:lstStyle/>
          <a:p>
            <a:pPr algn="l" rtl="0">
              <a:lnSpc>
                <a:spcPct val="107000"/>
              </a:lnSpc>
              <a:spcAft>
                <a:spcPts val="800"/>
              </a:spcAft>
            </a:pPr>
            <a:r>
              <a:rPr lang="sv-fi" sz="1800" b="0" i="0" u="none" baseline="0">
                <a:effectLst/>
                <a:latin typeface="Calibri" panose="020F0502020204030204" pitchFamily="34" charset="0"/>
                <a:ea typeface="Calibri" panose="020F0502020204030204" pitchFamily="34" charset="0"/>
                <a:cs typeface="Times New Roman" panose="02020603050405020304" pitchFamily="18" charset="0"/>
              </a:rPr>
              <a:t>Vi öppnar inte ännu </a:t>
            </a:r>
            <a:r>
              <a:rPr lang="sv-fi" sz="1800" b="0" i="0" u="none" baseline="0">
                <a:latin typeface="Calibri" panose="020F0502020204030204" pitchFamily="34" charset="0"/>
                <a:ea typeface="Calibri" panose="020F0502020204030204" pitchFamily="34" charset="0"/>
                <a:cs typeface="Times New Roman" panose="02020603050405020304" pitchFamily="18" charset="0"/>
              </a:rPr>
              <a:t>Hjälptelefonerna, men </a:t>
            </a:r>
            <a:r>
              <a:rPr lang="sv-fi" sz="1800" b="0" i="0" u="none" baseline="0">
                <a:effectLst/>
                <a:latin typeface="Calibri" panose="020F0502020204030204" pitchFamily="34" charset="0"/>
                <a:ea typeface="Calibri" panose="020F0502020204030204" pitchFamily="34" charset="0"/>
                <a:cs typeface="Times New Roman" panose="02020603050405020304" pitchFamily="18" charset="0"/>
              </a:rPr>
              <a:t>beredskapen för att öppna dem har höjts. </a:t>
            </a:r>
            <a:r>
              <a:rPr lang="sv-fi" sz="1800" b="0" i="0" u="none" baseline="0">
                <a:latin typeface="Calibri" panose="020F0502020204030204" pitchFamily="34" charset="0"/>
                <a:ea typeface="Calibri" panose="020F0502020204030204" pitchFamily="34" charset="0"/>
                <a:cs typeface="Times New Roman" panose="02020603050405020304" pitchFamily="18" charset="0"/>
              </a:rPr>
              <a:t>Vi bedömer behovet av att öppna telefonerna varje vecka. För närvarande betjänar Mieli rf:s telefon och mer resurser har anställts till FRK:s växel.</a:t>
            </a:r>
            <a:endParaRPr lang="sv-fi" sz="180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sv-fi" sz="1800" b="0" i="0" u="none" baseline="0">
                <a:effectLst/>
                <a:latin typeface="Calibri" panose="020F0502020204030204" pitchFamily="34" charset="0"/>
                <a:ea typeface="Calibri" panose="020F0502020204030204" pitchFamily="34" charset="0"/>
                <a:cs typeface="Times New Roman" panose="02020603050405020304" pitchFamily="18" charset="0"/>
              </a:rPr>
              <a:t>Hjälp finns:</a:t>
            </a:r>
          </a:p>
          <a:p>
            <a:pPr algn="l" rtl="0">
              <a:lnSpc>
                <a:spcPct val="107000"/>
              </a:lnSpc>
              <a:spcAft>
                <a:spcPts val="800"/>
              </a:spcAft>
            </a:pPr>
            <a:r>
              <a:rPr lang="sv-fi" sz="1800" b="0" i="0" u="sng" baseline="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https://www.puheet.net/auttavat-puhelimet-suomessa/</a:t>
            </a:r>
            <a:endParaRPr lang="sv-fi" sz="1800">
              <a:effectLst/>
              <a:latin typeface="Calibri" panose="020F0502020204030204" pitchFamily="34" charset="0"/>
              <a:ea typeface="Calibri" panose="020F0502020204030204" pitchFamily="34" charset="0"/>
              <a:cs typeface="Times New Roman" panose="02020603050405020304" pitchFamily="18" charset="0"/>
            </a:endParaRPr>
          </a:p>
          <a:p>
            <a:pPr algn="l" rtl="0">
              <a:lnSpc>
                <a:spcPct val="107000"/>
              </a:lnSpc>
              <a:spcAft>
                <a:spcPts val="800"/>
              </a:spcAft>
            </a:pPr>
            <a:r>
              <a:rPr lang="sv-fi" sz="1800" b="0" i="0" u="none" baseline="0">
                <a:effectLst/>
                <a:latin typeface="Calibri" panose="020F0502020204030204" pitchFamily="34" charset="0"/>
                <a:ea typeface="Calibri" panose="020F0502020204030204" pitchFamily="34" charset="0"/>
                <a:cs typeface="Times New Roman" panose="02020603050405020304" pitchFamily="18" charset="0"/>
              </a:rPr>
              <a:t>Det största behovet finns på chatten Sekaisin </a:t>
            </a:r>
            <a:r>
              <a:rPr lang="sv-fi" sz="1800" b="0" i="0" u="sng" baseline="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https://sekasin247.fi/</a:t>
            </a:r>
            <a:endParaRPr lang="sv-fi" sz="1800">
              <a:effectLst/>
              <a:latin typeface="Calibri" panose="020F0502020204030204" pitchFamily="34" charset="0"/>
              <a:ea typeface="Calibri" panose="020F0502020204030204" pitchFamily="34" charset="0"/>
              <a:cs typeface="Times New Roman" panose="02020603050405020304" pitchFamily="18" charset="0"/>
            </a:endParaRPr>
          </a:p>
          <a:p>
            <a:endParaRPr lang="sv-fi"/>
          </a:p>
        </p:txBody>
      </p:sp>
    </p:spTree>
    <p:extLst>
      <p:ext uri="{BB962C8B-B14F-4D97-AF65-F5344CB8AC3E}">
        <p14:creationId xmlns:p14="http://schemas.microsoft.com/office/powerpoint/2010/main" val="2631869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90C10BC-D751-404C-ABEE-22E25B3E7DF0}"/>
              </a:ext>
            </a:extLst>
          </p:cNvPr>
          <p:cNvSpPr>
            <a:spLocks noGrp="1"/>
          </p:cNvSpPr>
          <p:nvPr>
            <p:ph type="title"/>
          </p:nvPr>
        </p:nvSpPr>
        <p:spPr>
          <a:xfrm>
            <a:off x="623392" y="56455"/>
            <a:ext cx="10515600" cy="685753"/>
          </a:xfrm>
        </p:spPr>
        <p:txBody>
          <a:bodyPr/>
          <a:lstStyle/>
          <a:p>
            <a:pPr algn="l" rtl="0"/>
            <a:r>
              <a:rPr lang="sv-fi" b="1" i="0" u="none" baseline="0"/>
              <a:t>rodakorsbutiken.fi.</a:t>
            </a:r>
          </a:p>
        </p:txBody>
      </p:sp>
      <p:pic>
        <p:nvPicPr>
          <p:cNvPr id="6" name="Picture 5">
            <a:extLst>
              <a:ext uri="{FF2B5EF4-FFF2-40B4-BE49-F238E27FC236}">
                <a16:creationId xmlns:a16="http://schemas.microsoft.com/office/drawing/2014/main" id="{CD4A6D97-F6BB-423A-AEB5-42774D483ABE}"/>
              </a:ext>
            </a:extLst>
          </p:cNvPr>
          <p:cNvPicPr>
            <a:picLocks noChangeAspect="1"/>
          </p:cNvPicPr>
          <p:nvPr/>
        </p:nvPicPr>
        <p:blipFill>
          <a:blip r:embed="rId3"/>
          <a:stretch>
            <a:fillRect/>
          </a:stretch>
        </p:blipFill>
        <p:spPr>
          <a:xfrm>
            <a:off x="191345" y="742208"/>
            <a:ext cx="11824222" cy="5567112"/>
          </a:xfrm>
          <a:prstGeom prst="rect">
            <a:avLst/>
          </a:prstGeom>
          <a:noFill/>
        </p:spPr>
      </p:pic>
    </p:spTree>
    <p:extLst>
      <p:ext uri="{BB962C8B-B14F-4D97-AF65-F5344CB8AC3E}">
        <p14:creationId xmlns:p14="http://schemas.microsoft.com/office/powerpoint/2010/main" val="1561240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7F37-59E4-49DA-9645-0BB82E35B7D0}"/>
              </a:ext>
            </a:extLst>
          </p:cNvPr>
          <p:cNvSpPr>
            <a:spLocks noGrp="1"/>
          </p:cNvSpPr>
          <p:nvPr>
            <p:ph type="title"/>
          </p:nvPr>
        </p:nvSpPr>
        <p:spPr>
          <a:xfrm>
            <a:off x="213234" y="428574"/>
            <a:ext cx="9081595" cy="685753"/>
          </a:xfrm>
        </p:spPr>
        <p:txBody>
          <a:bodyPr anchor="t">
            <a:normAutofit fontScale="90000"/>
          </a:bodyPr>
          <a:lstStyle/>
          <a:p>
            <a:pPr algn="l" rtl="0"/>
            <a:r>
              <a:rPr lang="sv-fi" b="1" i="0" u="none" baseline="0" dirty="0"/>
              <a:t>Nödhjälpinsamlingen inleddes 25.2</a:t>
            </a:r>
          </a:p>
        </p:txBody>
      </p:sp>
      <p:pic>
        <p:nvPicPr>
          <p:cNvPr id="11" name="Picture 10">
            <a:extLst>
              <a:ext uri="{FF2B5EF4-FFF2-40B4-BE49-F238E27FC236}">
                <a16:creationId xmlns:a16="http://schemas.microsoft.com/office/drawing/2014/main" id="{F829D042-9A5E-41B5-B96B-F6563716CB53}"/>
              </a:ext>
            </a:extLst>
          </p:cNvPr>
          <p:cNvPicPr>
            <a:picLocks noChangeAspect="1"/>
          </p:cNvPicPr>
          <p:nvPr/>
        </p:nvPicPr>
        <p:blipFill>
          <a:blip r:embed="rId2"/>
          <a:stretch>
            <a:fillRect/>
          </a:stretch>
        </p:blipFill>
        <p:spPr>
          <a:xfrm>
            <a:off x="906131" y="1212964"/>
            <a:ext cx="8635999" cy="4792980"/>
          </a:xfrm>
          <a:prstGeom prst="rect">
            <a:avLst/>
          </a:prstGeom>
          <a:noFill/>
        </p:spPr>
      </p:pic>
      <p:sp>
        <p:nvSpPr>
          <p:cNvPr id="3" name="Tekstiruutu 2">
            <a:extLst>
              <a:ext uri="{FF2B5EF4-FFF2-40B4-BE49-F238E27FC236}">
                <a16:creationId xmlns:a16="http://schemas.microsoft.com/office/drawing/2014/main" id="{CC0DB451-BF13-4A63-B414-5DE7B8E9D2B8}"/>
              </a:ext>
            </a:extLst>
          </p:cNvPr>
          <p:cNvSpPr txBox="1"/>
          <p:nvPr/>
        </p:nvSpPr>
        <p:spPr>
          <a:xfrm>
            <a:off x="9789432" y="0"/>
            <a:ext cx="2292844" cy="6750951"/>
          </a:xfrm>
          <a:prstGeom prst="rect">
            <a:avLst/>
          </a:prstGeom>
          <a:noFill/>
        </p:spPr>
        <p:txBody>
          <a:bodyPr wrap="square" rtlCol="0">
            <a:spAutoFit/>
          </a:bodyPr>
          <a:lstStyle/>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Ukraina 20.2.2022–</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Insamlingens intäkter</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Antal bidrag</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Bidragskanaler dagligen</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rodakorset.fi</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err="1">
                <a:effectLst/>
                <a:latin typeface="Calibri" panose="020F0502020204030204" pitchFamily="34" charset="0"/>
                <a:ea typeface="Calibri" panose="020F0502020204030204" pitchFamily="34" charset="0"/>
                <a:cs typeface="Times New Roman" panose="02020603050405020304" pitchFamily="18" charset="0"/>
              </a:rPr>
              <a:t>MobilePay</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Företagsbidrag</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textmeddelande</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err="1">
                <a:effectLst/>
                <a:latin typeface="Calibri" panose="020F0502020204030204" pitchFamily="34" charset="0"/>
                <a:ea typeface="Calibri" panose="020F0502020204030204" pitchFamily="34" charset="0"/>
                <a:cs typeface="Times New Roman" panose="02020603050405020304" pitchFamily="18" charset="0"/>
              </a:rPr>
              <a:t>iRaiser</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Direkta kontodepositioner (Ukraina P80586)</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Telefon 10€/20€</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Bössinsamling</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Bidragskanal</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Data hämtat</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err="1">
                <a:effectLst/>
                <a:latin typeface="Calibri" panose="020F0502020204030204" pitchFamily="34" charset="0"/>
                <a:ea typeface="Calibri" panose="020F0502020204030204" pitchFamily="34" charset="0"/>
                <a:cs typeface="Times New Roman" panose="02020603050405020304" pitchFamily="18" charset="0"/>
              </a:rPr>
              <a:t>Securycast</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Webbplats</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Bössinsamling</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Direkt kontodeposition (PB0586)</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err="1">
                <a:effectLst/>
                <a:latin typeface="Calibri" panose="020F0502020204030204" pitchFamily="34" charset="0"/>
                <a:ea typeface="Calibri" panose="020F0502020204030204" pitchFamily="34" charset="0"/>
                <a:cs typeface="Times New Roman" panose="02020603050405020304" pitchFamily="18" charset="0"/>
              </a:rPr>
              <a:t>Digia</a:t>
            </a:r>
            <a:r>
              <a:rPr lang="sv-FI" sz="900" dirty="0">
                <a:effectLst/>
                <a:latin typeface="Calibri" panose="020F0502020204030204" pitchFamily="34" charset="0"/>
                <a:ea typeface="Calibri" panose="020F0502020204030204" pitchFamily="34" charset="0"/>
                <a:cs typeface="Times New Roman" panose="02020603050405020304" pitchFamily="18" charset="0"/>
              </a:rPr>
              <a:t> telefoner</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Telefon</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Direkta kontodepositioner</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Bössinsamling</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Företagsbidrag</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Betalning genast</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Faktura beställd</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900" dirty="0">
                <a:effectLst/>
                <a:latin typeface="Calibri" panose="020F0502020204030204" pitchFamily="34" charset="0"/>
                <a:ea typeface="Calibri" panose="020F0502020204030204" pitchFamily="34" charset="0"/>
                <a:cs typeface="Times New Roman" panose="02020603050405020304" pitchFamily="18" charset="0"/>
              </a:rPr>
              <a:t>Kontaktpersoner via </a:t>
            </a:r>
            <a:r>
              <a:rPr lang="sv-FI" sz="900" dirty="0" err="1">
                <a:effectLst/>
                <a:latin typeface="Calibri" panose="020F0502020204030204" pitchFamily="34" charset="0"/>
                <a:ea typeface="Calibri" panose="020F0502020204030204" pitchFamily="34" charset="0"/>
                <a:cs typeface="Times New Roman" panose="02020603050405020304" pitchFamily="18" charset="0"/>
              </a:rPr>
              <a:t>Wolt</a:t>
            </a:r>
            <a:endParaRPr lang="fi-FI" sz="9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900" dirty="0"/>
          </a:p>
        </p:txBody>
      </p:sp>
    </p:spTree>
    <p:extLst>
      <p:ext uri="{BB962C8B-B14F-4D97-AF65-F5344CB8AC3E}">
        <p14:creationId xmlns:p14="http://schemas.microsoft.com/office/powerpoint/2010/main" val="3784756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BD3C8D-E436-452E-A971-485D5568F57C}"/>
              </a:ext>
            </a:extLst>
          </p:cNvPr>
          <p:cNvSpPr>
            <a:spLocks noGrp="1"/>
          </p:cNvSpPr>
          <p:nvPr>
            <p:ph type="title"/>
          </p:nvPr>
        </p:nvSpPr>
        <p:spPr>
          <a:xfrm>
            <a:off x="838200" y="525132"/>
            <a:ext cx="10515600" cy="685753"/>
          </a:xfrm>
        </p:spPr>
        <p:txBody>
          <a:bodyPr>
            <a:normAutofit fontScale="90000"/>
          </a:bodyPr>
          <a:lstStyle/>
          <a:p>
            <a:pPr algn="l" rtl="0"/>
            <a:r>
              <a:rPr lang="sv-fi" sz="3500" b="1" i="0" u="none" baseline="0" dirty="0">
                <a:latin typeface="Verdana"/>
                <a:ea typeface="Verdana"/>
                <a:cs typeface="Verdana"/>
                <a:sym typeface="Verdana"/>
              </a:rPr>
              <a:t>Information om nödhjälpinsamlingen till avdelningarna 25.2.</a:t>
            </a:r>
          </a:p>
        </p:txBody>
      </p:sp>
      <p:sp>
        <p:nvSpPr>
          <p:cNvPr id="3" name="Sisällön paikkamerkki 2">
            <a:extLst>
              <a:ext uri="{FF2B5EF4-FFF2-40B4-BE49-F238E27FC236}">
                <a16:creationId xmlns:a16="http://schemas.microsoft.com/office/drawing/2014/main" id="{1732A0B3-8791-407E-B411-F9D722FA1D55}"/>
              </a:ext>
            </a:extLst>
          </p:cNvPr>
          <p:cNvSpPr>
            <a:spLocks noGrp="1"/>
          </p:cNvSpPr>
          <p:nvPr>
            <p:ph idx="1"/>
          </p:nvPr>
        </p:nvSpPr>
        <p:spPr>
          <a:xfrm>
            <a:off x="994538" y="1543394"/>
            <a:ext cx="10515600" cy="4720181"/>
          </a:xfrm>
        </p:spPr>
        <p:txBody>
          <a:bodyPr vert="horz" lIns="91440" tIns="45720" rIns="91440" bIns="45720" rtlCol="0" anchor="t">
            <a:noAutofit/>
          </a:bodyPr>
          <a:lstStyle/>
          <a:p>
            <a:pPr marL="0" lvl="0" indent="0" algn="l" rtl="0">
              <a:buNone/>
            </a:pPr>
            <a:r>
              <a:rPr lang="sv-fi" sz="1800" b="1"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Så här kan avdelningen hjälpa</a:t>
            </a:r>
          </a:p>
          <a:p>
            <a:pPr algn="l" rtl="0"/>
            <a:r>
              <a:rPr lang="sv-fi" sz="18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genom att ge ett bidrag ur avdelningens egna medel och använda </a:t>
            </a:r>
            <a:r>
              <a:rPr lang="sv-fi" sz="1800" b="1"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er avdelnings referens för katastroffonden</a:t>
            </a:r>
          </a:p>
          <a:p>
            <a:pPr algn="l" rtl="0"/>
            <a:r>
              <a:rPr lang="sv-fi" sz="18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genom att be bidrag via olika kanaler</a:t>
            </a:r>
          </a:p>
          <a:p>
            <a:pPr marL="0" lvl="0" indent="0" algn="l" rtl="0">
              <a:buNone/>
            </a:pPr>
            <a:endParaRPr lang="sv-fi" sz="1800" b="1" dirty="0">
              <a:latin typeface="Arial" panose="020B0604020202020204" pitchFamily="34" charset="0"/>
              <a:cs typeface="Arial" panose="020B0604020202020204" pitchFamily="34" charset="0"/>
            </a:endParaRPr>
          </a:p>
          <a:p>
            <a:pPr marL="0" lvl="0" indent="0" algn="l" rtl="0">
              <a:buNone/>
            </a:pPr>
            <a:r>
              <a:rPr lang="sv-fi" sz="1800" b="1"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Vi hoppas att ni dessutom hjälper:</a:t>
            </a:r>
          </a:p>
          <a:p>
            <a:pPr algn="l" rtl="0">
              <a:lnSpc>
                <a:spcPct val="100000"/>
              </a:lnSpc>
            </a:pPr>
            <a:r>
              <a:rPr lang="sv-fi" sz="18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genom att inleda en bössinsamling</a:t>
            </a:r>
          </a:p>
          <a:p>
            <a:pPr marL="0" lvl="0" indent="0" algn="l" rtl="0">
              <a:buNone/>
            </a:pPr>
            <a:endParaRPr lang="sv-fi" sz="1800" dirty="0">
              <a:latin typeface="Arial" panose="020B0604020202020204" pitchFamily="34" charset="0"/>
              <a:cs typeface="Arial" panose="020B0604020202020204" pitchFamily="34" charset="0"/>
            </a:endParaRPr>
          </a:p>
          <a:p>
            <a:pPr marL="0" lvl="0" indent="0" algn="l" rtl="0">
              <a:buNone/>
            </a:pPr>
            <a:r>
              <a:rPr lang="sv-fi" sz="18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Om ni inleder en bössinsamling, ber vi att ni gör en annons om den i </a:t>
            </a:r>
            <a:r>
              <a:rPr lang="sv-fi" sz="1800" b="0" i="0" u="none" baseline="0" dirty="0" err="1">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Oma</a:t>
            </a:r>
            <a:r>
              <a:rPr lang="sv-fi" sz="18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På så sätt kan vi styra </a:t>
            </a:r>
            <a:r>
              <a:rPr lang="sv-fi" sz="1800" b="0" i="0" u="none" baseline="0" dirty="0" err="1">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bössinsamlarna</a:t>
            </a:r>
            <a:r>
              <a:rPr lang="sv-fi" sz="1800" b="0" i="0" u="none" baseline="0" dirty="0">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 att hitta informationen om insamlingen i deras ort.</a:t>
            </a:r>
          </a:p>
          <a:p>
            <a:pPr marL="0" indent="0" algn="l" rtl="0">
              <a:buNone/>
            </a:pPr>
            <a:endParaRPr lang="sv-fi" sz="1800" dirty="0"/>
          </a:p>
          <a:p>
            <a:pPr marL="0" indent="0" algn="l" rtl="0">
              <a:buNone/>
            </a:pPr>
            <a:r>
              <a:rPr lang="sv-fi" sz="1800" b="1" i="0" u="none" baseline="0" dirty="0"/>
              <a:t>Mer information:</a:t>
            </a:r>
          </a:p>
          <a:p>
            <a:pPr marL="0" indent="0" algn="l" rtl="0">
              <a:buNone/>
            </a:pPr>
            <a:r>
              <a:rPr lang="sv-fi" sz="1800" b="0" i="0" u="none" baseline="0" dirty="0"/>
              <a:t>https://rednet.rodakorset.fi/Kriseniukraina</a:t>
            </a:r>
          </a:p>
          <a:p>
            <a:pPr marL="0" lvl="0" indent="0" algn="l" rtl="0">
              <a:buNone/>
            </a:pPr>
            <a:br>
              <a:rPr lang="sv-fi" sz="1800" dirty="0">
                <a:latin typeface="Arial" panose="020B0604020202020204" pitchFamily="34" charset="0"/>
                <a:ea typeface="Verdana" panose="020B0604030504040204" pitchFamily="34" charset="0"/>
                <a:cs typeface="Arial" panose="020B0604020202020204" pitchFamily="34" charset="0"/>
              </a:rPr>
            </a:br>
            <a:endParaRPr lang="sv-fi" sz="1800" dirty="0">
              <a:latin typeface="Arial" panose="020B060402020202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995224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44FBD-E3F4-4DE1-B2A8-ABF7633A28F9}"/>
              </a:ext>
            </a:extLst>
          </p:cNvPr>
          <p:cNvSpPr>
            <a:spLocks noGrp="1"/>
          </p:cNvSpPr>
          <p:nvPr>
            <p:ph type="title"/>
          </p:nvPr>
        </p:nvSpPr>
        <p:spPr>
          <a:xfrm>
            <a:off x="838199" y="471056"/>
            <a:ext cx="10781145" cy="956906"/>
          </a:xfrm>
        </p:spPr>
        <p:txBody>
          <a:bodyPr>
            <a:normAutofit fontScale="90000"/>
          </a:bodyPr>
          <a:lstStyle/>
          <a:p>
            <a:pPr algn="l" rtl="0"/>
            <a:r>
              <a:rPr lang="sv-fi" b="1" i="0" u="none" baseline="0" dirty="0"/>
              <a:t>Uppdaterad information till avdelningarna 3.3</a:t>
            </a:r>
          </a:p>
        </p:txBody>
      </p:sp>
      <p:sp>
        <p:nvSpPr>
          <p:cNvPr id="5" name="Content Placeholder 4">
            <a:extLst>
              <a:ext uri="{FF2B5EF4-FFF2-40B4-BE49-F238E27FC236}">
                <a16:creationId xmlns:a16="http://schemas.microsoft.com/office/drawing/2014/main" id="{310EA5BA-6383-4DC9-982D-ED4581E9D0A9}"/>
              </a:ext>
            </a:extLst>
          </p:cNvPr>
          <p:cNvSpPr>
            <a:spLocks noGrp="1"/>
          </p:cNvSpPr>
          <p:nvPr>
            <p:ph idx="1"/>
          </p:nvPr>
        </p:nvSpPr>
        <p:spPr>
          <a:xfrm>
            <a:off x="950149" y="1670046"/>
            <a:ext cx="10515600" cy="4072884"/>
          </a:xfrm>
        </p:spPr>
        <p:txBody>
          <a:bodyPr>
            <a:normAutofit fontScale="77500" lnSpcReduction="20000"/>
          </a:bodyPr>
          <a:lstStyle/>
          <a:p>
            <a:pPr marL="0" indent="0" algn="l" rtl="0">
              <a:buNone/>
            </a:pPr>
            <a:r>
              <a:rPr lang="sv-fi" b="0" i="0" u="none" baseline="0" dirty="0"/>
              <a:t>Vi ber avdelningarna att fortsätta insamlingen i mån av möjlighet tills vidare. </a:t>
            </a:r>
          </a:p>
          <a:p>
            <a:pPr algn="l" rtl="0"/>
            <a:r>
              <a:rPr lang="sv-fi" b="0" i="0" u="none" baseline="0" dirty="0"/>
              <a:t>Man får leverera intäkterna från bössinsamlingen till S-bankens verksamhetsställen enligt samma princip som vid Hungerdagen. Närmare instruktioner finns på </a:t>
            </a:r>
            <a:r>
              <a:rPr lang="sv-fi" b="0" i="0" u="none" baseline="0" dirty="0" err="1"/>
              <a:t>Rednet</a:t>
            </a:r>
            <a:r>
              <a:rPr lang="sv-fi" b="0" i="0" u="none" baseline="0" dirty="0"/>
              <a:t>. S-banken erbjuder tjänsten utan avgift.</a:t>
            </a:r>
          </a:p>
          <a:p>
            <a:pPr algn="l" rtl="0"/>
            <a:r>
              <a:rPr lang="sv-fi" b="0" i="0" u="none" baseline="0" dirty="0"/>
              <a:t>I materialbanken finns nytt material till stöd för insamlingens marknadsföring på sociala medier.</a:t>
            </a:r>
          </a:p>
          <a:p>
            <a:pPr algn="l" rtl="0"/>
            <a:r>
              <a:rPr lang="sv-fi" b="0" i="0" u="none" baseline="0" dirty="0" err="1"/>
              <a:t>Tokmanni</a:t>
            </a:r>
            <a:r>
              <a:rPr lang="sv-fi" b="0" i="0" u="none" baseline="0" dirty="0"/>
              <a:t>, </a:t>
            </a:r>
            <a:r>
              <a:rPr lang="sv-fi" b="0" i="0" u="none" baseline="0" dirty="0" err="1"/>
              <a:t>Lidl</a:t>
            </a:r>
            <a:r>
              <a:rPr lang="sv-fi" b="0" i="0" u="none" baseline="0" dirty="0"/>
              <a:t> och Alko har beviljat landsomfattande tillstånd för att samla in i deras lokaler, eller vid ytterdörren.</a:t>
            </a:r>
          </a:p>
          <a:p>
            <a:pPr marL="0" indent="0" algn="l" rtl="0">
              <a:buNone/>
            </a:pPr>
            <a:endParaRPr lang="sv-fi" dirty="0"/>
          </a:p>
          <a:p>
            <a:pPr marL="0" indent="0" algn="l" rtl="0">
              <a:buNone/>
            </a:pPr>
            <a:r>
              <a:rPr lang="sv-fi" b="0" i="0" u="none" baseline="0" dirty="0"/>
              <a:t>Kom ihåg att skapa ett evenemang för er insamling i </a:t>
            </a:r>
            <a:r>
              <a:rPr lang="sv-fi" b="0" i="0" u="none" baseline="0" dirty="0" err="1"/>
              <a:t>Oma</a:t>
            </a:r>
            <a:r>
              <a:rPr lang="sv-fi" b="0" i="0" u="none" baseline="0" dirty="0"/>
              <a:t> och kontrollera att den hittas med sökningen som finns på vår webbplats.</a:t>
            </a:r>
          </a:p>
        </p:txBody>
      </p:sp>
    </p:spTree>
    <p:extLst>
      <p:ext uri="{BB962C8B-B14F-4D97-AF65-F5344CB8AC3E}">
        <p14:creationId xmlns:p14="http://schemas.microsoft.com/office/powerpoint/2010/main" val="749274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73F84DC-E9DE-4EE8-8DC8-528CBA9800E6}"/>
              </a:ext>
            </a:extLst>
          </p:cNvPr>
          <p:cNvPicPr>
            <a:picLocks noChangeAspect="1"/>
          </p:cNvPicPr>
          <p:nvPr/>
        </p:nvPicPr>
        <p:blipFill>
          <a:blip r:embed="rId2"/>
          <a:stretch>
            <a:fillRect/>
          </a:stretch>
        </p:blipFill>
        <p:spPr>
          <a:xfrm>
            <a:off x="428014" y="836712"/>
            <a:ext cx="11500633" cy="5259885"/>
          </a:xfrm>
          <a:prstGeom prst="rect">
            <a:avLst/>
          </a:prstGeom>
        </p:spPr>
      </p:pic>
    </p:spTree>
    <p:extLst>
      <p:ext uri="{BB962C8B-B14F-4D97-AF65-F5344CB8AC3E}">
        <p14:creationId xmlns:p14="http://schemas.microsoft.com/office/powerpoint/2010/main" val="2557482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77BA79-4232-6E41-9D9A-DC4D608B26B4}"/>
              </a:ext>
            </a:extLst>
          </p:cNvPr>
          <p:cNvSpPr>
            <a:spLocks noGrp="1"/>
          </p:cNvSpPr>
          <p:nvPr>
            <p:ph sz="half" idx="4294967295"/>
          </p:nvPr>
        </p:nvSpPr>
        <p:spPr>
          <a:xfrm>
            <a:off x="914400" y="1772816"/>
            <a:ext cx="5181600" cy="4351337"/>
          </a:xfrm>
        </p:spPr>
        <p:txBody>
          <a:bodyPr>
            <a:normAutofit/>
          </a:bodyPr>
          <a:lstStyle/>
          <a:p>
            <a:pPr marL="0" indent="0" algn="l" rtl="0">
              <a:buNone/>
            </a:pPr>
            <a:r>
              <a:rPr lang="sv-fi" sz="2000" b="0" i="0" u="none" baseline="0">
                <a:solidFill>
                  <a:srgbClr val="050505"/>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”Jag hade mycket rörande bemötanden. En ung man sa att ingen tidigare hade frågat om han skulle vilja delta i insamlingen. Han tog leende ut en tjugolapp och stoppade den i bössan.</a:t>
            </a:r>
          </a:p>
          <a:p>
            <a:pPr marL="0" indent="0" algn="l" rtl="0">
              <a:buNone/>
            </a:pPr>
            <a:r>
              <a:rPr lang="sv-fi" sz="2000" b="0" i="0" u="none" baseline="0">
                <a:solidFill>
                  <a:srgbClr val="050505"/>
                </a:solidFill>
                <a:effectLst/>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Jag kommer inte ihåg när jag skulle ha tittat så många i ögonen på så nära hålla eller sagt ”tack” så många gångar. Det var en liten konkret handling som personligen kändes mycket meningsfull, jag rekommenderar detta. Och det kändes också bra att mitt insamlingssaldo var 313,4 euro på en och en halv timme! Tack till uleåborgarna!”</a:t>
            </a:r>
          </a:p>
          <a:p>
            <a:pPr lvl="0" algn="l" rtl="0" fontAlgn="base">
              <a:lnSpc>
                <a:spcPct val="120000"/>
              </a:lnSpc>
              <a:spcAft>
                <a:spcPts val="1000"/>
              </a:spcAft>
            </a:pPr>
            <a:endParaRPr lang="sv-fi" sz="1600"/>
          </a:p>
        </p:txBody>
      </p:sp>
      <p:sp>
        <p:nvSpPr>
          <p:cNvPr id="6" name="Title 5">
            <a:extLst>
              <a:ext uri="{FF2B5EF4-FFF2-40B4-BE49-F238E27FC236}">
                <a16:creationId xmlns:a16="http://schemas.microsoft.com/office/drawing/2014/main" id="{D3227021-16D4-D146-B2E5-F6C202509137}"/>
              </a:ext>
            </a:extLst>
          </p:cNvPr>
          <p:cNvSpPr>
            <a:spLocks noGrp="1"/>
          </p:cNvSpPr>
          <p:nvPr>
            <p:ph type="title" idx="4294967295"/>
          </p:nvPr>
        </p:nvSpPr>
        <p:spPr>
          <a:xfrm>
            <a:off x="914400" y="476672"/>
            <a:ext cx="10515600" cy="685800"/>
          </a:xfrm>
        </p:spPr>
        <p:txBody>
          <a:bodyPr>
            <a:normAutofit/>
          </a:bodyPr>
          <a:lstStyle/>
          <a:p>
            <a:pPr algn="l" rtl="0"/>
            <a:r>
              <a:rPr lang="sv-fi" sz="2600" b="1" i="0" u="none" baseline="0"/>
              <a:t>Bössinsamlingar är en meningsfull hjälpkanal</a:t>
            </a:r>
            <a:endParaRPr lang="sv-fi" sz="2600"/>
          </a:p>
        </p:txBody>
      </p:sp>
      <p:pic>
        <p:nvPicPr>
          <p:cNvPr id="4" name="Picture 3">
            <a:extLst>
              <a:ext uri="{FF2B5EF4-FFF2-40B4-BE49-F238E27FC236}">
                <a16:creationId xmlns:a16="http://schemas.microsoft.com/office/drawing/2014/main" id="{DF255DFC-C66E-429D-B77A-781FF2892F20}"/>
              </a:ext>
            </a:extLst>
          </p:cNvPr>
          <p:cNvPicPr>
            <a:picLocks noChangeAspect="1"/>
          </p:cNvPicPr>
          <p:nvPr/>
        </p:nvPicPr>
        <p:blipFill>
          <a:blip r:embed="rId3"/>
          <a:stretch>
            <a:fillRect/>
          </a:stretch>
        </p:blipFill>
        <p:spPr>
          <a:xfrm>
            <a:off x="7104112" y="1167069"/>
            <a:ext cx="3741440" cy="5003345"/>
          </a:xfrm>
          <a:prstGeom prst="rect">
            <a:avLst/>
          </a:prstGeom>
        </p:spPr>
      </p:pic>
    </p:spTree>
    <p:extLst>
      <p:ext uri="{BB962C8B-B14F-4D97-AF65-F5344CB8AC3E}">
        <p14:creationId xmlns:p14="http://schemas.microsoft.com/office/powerpoint/2010/main" val="602370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588B740-1ED1-40FA-BFD8-F5FBA82026DB}"/>
              </a:ext>
            </a:extLst>
          </p:cNvPr>
          <p:cNvSpPr>
            <a:spLocks noGrp="1"/>
          </p:cNvSpPr>
          <p:nvPr>
            <p:ph type="title"/>
          </p:nvPr>
        </p:nvSpPr>
        <p:spPr/>
        <p:txBody>
          <a:bodyPr/>
          <a:lstStyle/>
          <a:p>
            <a:pPr algn="l" rtl="0"/>
            <a:r>
              <a:rPr lang="sv-fi" b="1" i="0" u="none" baseline="0"/>
              <a:t>Bössinsamling lönar sig!</a:t>
            </a:r>
          </a:p>
        </p:txBody>
      </p:sp>
      <p:pic>
        <p:nvPicPr>
          <p:cNvPr id="6" name="Content Placeholder 5">
            <a:extLst>
              <a:ext uri="{FF2B5EF4-FFF2-40B4-BE49-F238E27FC236}">
                <a16:creationId xmlns:a16="http://schemas.microsoft.com/office/drawing/2014/main" id="{68BB16A9-7C9B-4246-9502-E1546E7386B5}"/>
              </a:ext>
            </a:extLst>
          </p:cNvPr>
          <p:cNvPicPr>
            <a:picLocks noGrp="1" noChangeAspect="1"/>
          </p:cNvPicPr>
          <p:nvPr>
            <p:ph idx="1"/>
          </p:nvPr>
        </p:nvPicPr>
        <p:blipFill>
          <a:blip r:embed="rId2"/>
          <a:stretch>
            <a:fillRect/>
          </a:stretch>
        </p:blipFill>
        <p:spPr>
          <a:xfrm>
            <a:off x="3860800" y="2316956"/>
            <a:ext cx="4781550" cy="3524250"/>
          </a:xfrm>
        </p:spPr>
      </p:pic>
    </p:spTree>
    <p:extLst>
      <p:ext uri="{BB962C8B-B14F-4D97-AF65-F5344CB8AC3E}">
        <p14:creationId xmlns:p14="http://schemas.microsoft.com/office/powerpoint/2010/main" val="2147535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4B150-EC6F-482F-B6E4-AAE780835670}"/>
              </a:ext>
            </a:extLst>
          </p:cNvPr>
          <p:cNvSpPr>
            <a:spLocks noGrp="1"/>
          </p:cNvSpPr>
          <p:nvPr>
            <p:ph type="title"/>
          </p:nvPr>
        </p:nvSpPr>
        <p:spPr>
          <a:xfrm>
            <a:off x="982663" y="590503"/>
            <a:ext cx="10515600" cy="685753"/>
          </a:xfrm>
        </p:spPr>
        <p:txBody>
          <a:bodyPr/>
          <a:lstStyle/>
          <a:p>
            <a:pPr algn="l" rtl="0"/>
            <a:r>
              <a:rPr lang="sv-fi" b="1" i="0" u="none" baseline="0"/>
              <a:t>Kom ihåg säkerheten</a:t>
            </a:r>
          </a:p>
        </p:txBody>
      </p:sp>
      <p:sp>
        <p:nvSpPr>
          <p:cNvPr id="3" name="Content Placeholder 2">
            <a:extLst>
              <a:ext uri="{FF2B5EF4-FFF2-40B4-BE49-F238E27FC236}">
                <a16:creationId xmlns:a16="http://schemas.microsoft.com/office/drawing/2014/main" id="{9BCAD13A-413F-44DD-AD37-9FB6570851B2}"/>
              </a:ext>
            </a:extLst>
          </p:cNvPr>
          <p:cNvSpPr>
            <a:spLocks noGrp="1"/>
          </p:cNvSpPr>
          <p:nvPr>
            <p:ph sz="half" idx="1"/>
          </p:nvPr>
        </p:nvSpPr>
        <p:spPr>
          <a:xfrm>
            <a:off x="914400" y="1498909"/>
            <a:ext cx="5181600" cy="4351338"/>
          </a:xfrm>
        </p:spPr>
        <p:txBody>
          <a:bodyPr>
            <a:normAutofit lnSpcReduction="10000"/>
          </a:bodyPr>
          <a:lstStyle/>
          <a:p>
            <a:pPr marL="342900" lvl="0" indent="-342900" algn="l" rtl="0">
              <a:lnSpc>
                <a:spcPct val="100000"/>
              </a:lnSpc>
              <a:buFont typeface="Symbol" panose="05050102010706020507" pitchFamily="18" charset="2"/>
              <a:buChar char=""/>
            </a:pPr>
            <a:r>
              <a:rPr lang="sv-fi" b="0" i="0" u="none" baseline="0">
                <a:effectLst/>
                <a:latin typeface="Arial" panose="020B0604020202020204" pitchFamily="34" charset="0"/>
                <a:ea typeface="Calibri" panose="020F0502020204030204" pitchFamily="34" charset="0"/>
                <a:cs typeface="Times New Roman" panose="02020603050405020304" pitchFamily="18" charset="0"/>
              </a:rPr>
              <a:t>Använd handsprit och valfritt också mun-nässkydd. </a:t>
            </a:r>
            <a:endParaRPr lang="sv-fi">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0000"/>
              </a:lnSpc>
              <a:buFont typeface="Symbol" panose="05050102010706020507" pitchFamily="18" charset="2"/>
              <a:buChar char=""/>
            </a:pPr>
            <a:r>
              <a:rPr lang="sv-fi" b="0" i="0" u="none" baseline="0">
                <a:effectLst/>
                <a:latin typeface="Arial" panose="020B0604020202020204" pitchFamily="34" charset="0"/>
                <a:ea typeface="Calibri" panose="020F0502020204030204" pitchFamily="34" charset="0"/>
                <a:cs typeface="Times New Roman" panose="02020603050405020304" pitchFamily="18" charset="0"/>
              </a:rPr>
              <a:t>Undvik att röra pengar med bara händer. </a:t>
            </a:r>
            <a:endParaRPr lang="sv-fi">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rtl="0">
              <a:lnSpc>
                <a:spcPct val="100000"/>
              </a:lnSpc>
              <a:spcAft>
                <a:spcPts val="800"/>
              </a:spcAft>
              <a:buFont typeface="Symbol" panose="05050102010706020507" pitchFamily="18" charset="2"/>
              <a:buChar char=""/>
            </a:pPr>
            <a:r>
              <a:rPr lang="sv-fi" b="0" i="0" u="none" baseline="0">
                <a:effectLst/>
                <a:latin typeface="Arial" panose="020B0604020202020204" pitchFamily="34" charset="0"/>
                <a:ea typeface="Calibri" panose="020F0502020204030204" pitchFamily="34" charset="0"/>
                <a:cs typeface="Times New Roman" panose="02020603050405020304" pitchFamily="18" charset="0"/>
              </a:rPr>
              <a:t>Se till att kontakten med bidragsgivarna är minimal.</a:t>
            </a:r>
          </a:p>
          <a:p>
            <a:pPr marL="0" lvl="0" indent="0" algn="l" rtl="0">
              <a:lnSpc>
                <a:spcPct val="100000"/>
              </a:lnSpc>
              <a:spcAft>
                <a:spcPts val="800"/>
              </a:spcAft>
              <a:buNone/>
            </a:pPr>
            <a:r>
              <a:rPr lang="sv-fi" b="0" i="0" u="none" baseline="0">
                <a:latin typeface="Arial" panose="020B0604020202020204" pitchFamily="34" charset="0"/>
                <a:ea typeface="Calibri" panose="020F0502020204030204" pitchFamily="34" charset="0"/>
                <a:cs typeface="Times New Roman" panose="02020603050405020304" pitchFamily="18" charset="0"/>
              </a:rPr>
              <a:t>Obs! Ha inte Ukrainas flagga framme eller färger som hänvisar till den.</a:t>
            </a:r>
            <a:endParaRPr lang="sv-fi">
              <a:effectLst/>
              <a:latin typeface="Calibri" panose="020F0502020204030204" pitchFamily="34" charset="0"/>
              <a:ea typeface="Calibri" panose="020F0502020204030204" pitchFamily="34" charset="0"/>
              <a:cs typeface="Times New Roman" panose="02020603050405020304" pitchFamily="18" charset="0"/>
            </a:endParaRPr>
          </a:p>
          <a:p>
            <a:endParaRPr lang="sv-fi"/>
          </a:p>
        </p:txBody>
      </p:sp>
      <p:pic>
        <p:nvPicPr>
          <p:cNvPr id="5" name="Content Placeholder 4">
            <a:extLst>
              <a:ext uri="{FF2B5EF4-FFF2-40B4-BE49-F238E27FC236}">
                <a16:creationId xmlns:a16="http://schemas.microsoft.com/office/drawing/2014/main" id="{73E1184D-AB05-4B09-B90B-B419C4254DED}"/>
              </a:ext>
            </a:extLst>
          </p:cNvPr>
          <p:cNvPicPr>
            <a:picLocks noGrp="1" noChangeAspect="1"/>
          </p:cNvPicPr>
          <p:nvPr>
            <p:ph sz="half" idx="2"/>
          </p:nvPr>
        </p:nvPicPr>
        <p:blipFill>
          <a:blip r:embed="rId2"/>
          <a:stretch>
            <a:fillRect/>
          </a:stretch>
        </p:blipFill>
        <p:spPr>
          <a:xfrm>
            <a:off x="6953864" y="1339064"/>
            <a:ext cx="3481069" cy="4351337"/>
          </a:xfrm>
          <a:prstGeom prst="rect">
            <a:avLst/>
          </a:prstGeom>
        </p:spPr>
      </p:pic>
    </p:spTree>
    <p:extLst>
      <p:ext uri="{BB962C8B-B14F-4D97-AF65-F5344CB8AC3E}">
        <p14:creationId xmlns:p14="http://schemas.microsoft.com/office/powerpoint/2010/main" val="2889176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BA4E7-493F-41FC-BAAC-314ED79FE3DD}"/>
              </a:ext>
            </a:extLst>
          </p:cNvPr>
          <p:cNvSpPr>
            <a:spLocks noGrp="1"/>
          </p:cNvSpPr>
          <p:nvPr>
            <p:ph type="title"/>
          </p:nvPr>
        </p:nvSpPr>
        <p:spPr>
          <a:xfrm>
            <a:off x="1076850" y="520076"/>
            <a:ext cx="10515600" cy="685753"/>
          </a:xfrm>
        </p:spPr>
        <p:txBody>
          <a:bodyPr/>
          <a:lstStyle/>
          <a:p>
            <a:pPr algn="l" rtl="0"/>
            <a:r>
              <a:rPr lang="sv-fi" b="1" i="0" u="none" baseline="0"/>
              <a:t>Se till att du själv orkar</a:t>
            </a:r>
          </a:p>
        </p:txBody>
      </p:sp>
      <p:sp>
        <p:nvSpPr>
          <p:cNvPr id="3" name="Content Placeholder 2">
            <a:extLst>
              <a:ext uri="{FF2B5EF4-FFF2-40B4-BE49-F238E27FC236}">
                <a16:creationId xmlns:a16="http://schemas.microsoft.com/office/drawing/2014/main" id="{0646068C-05F1-4920-B911-EFB2A8729840}"/>
              </a:ext>
            </a:extLst>
          </p:cNvPr>
          <p:cNvSpPr>
            <a:spLocks noGrp="1"/>
          </p:cNvSpPr>
          <p:nvPr>
            <p:ph sz="half" idx="1"/>
          </p:nvPr>
        </p:nvSpPr>
        <p:spPr>
          <a:xfrm>
            <a:off x="914400" y="1392377"/>
            <a:ext cx="5181600" cy="4351338"/>
          </a:xfrm>
        </p:spPr>
        <p:txBody>
          <a:bodyPr>
            <a:noAutofit/>
          </a:bodyPr>
          <a:lstStyle/>
          <a:p>
            <a:pPr marL="0" indent="0" algn="l" rtl="0">
              <a:lnSpc>
                <a:spcPts val="1575"/>
              </a:lnSpc>
              <a:spcAft>
                <a:spcPts val="800"/>
              </a:spcAft>
              <a:buNone/>
            </a:pPr>
            <a:r>
              <a:rPr lang="sv-fi" sz="1600" b="0" i="0" u="none" baseline="0">
                <a:effectLst/>
                <a:ea typeface="Verdana" panose="020B0604030504040204" pitchFamily="34" charset="0"/>
                <a:cs typeface="Times New Roman" panose="02020603050405020304" pitchFamily="18" charset="0"/>
              </a:rPr>
              <a:t>Läget i Ukraina kan förorsaka många olika slags känslor. I samband med bidragen kan människor fråga, kommentera och avlasta sina egna känslor, rädslor och osäkerhet relaterade till läget. Som bössinsamlare kan du berätta hur Röda Korset hjälper. Det räcker att lyssna och att förmedla en känsla som gör att bidragsgivaren känner att hen blir bemött. </a:t>
            </a:r>
          </a:p>
          <a:p>
            <a:pPr algn="l" rtl="0">
              <a:lnSpc>
                <a:spcPts val="1575"/>
              </a:lnSpc>
              <a:spcAft>
                <a:spcPts val="800"/>
              </a:spcAft>
            </a:pPr>
            <a:r>
              <a:rPr lang="sv-fi" sz="16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Ta hand om dig själv</a:t>
            </a:r>
          </a:p>
          <a:p>
            <a:pPr algn="l" rtl="0"/>
            <a:r>
              <a:rPr lang="sv-fi" sz="16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Ta lämpliga pauser.</a:t>
            </a:r>
          </a:p>
          <a:p>
            <a:pPr algn="l" rtl="0"/>
            <a:r>
              <a:rPr lang="sv-fi" sz="16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Du kan känna dig otillräcklig, frustrerad och trött under insamlingen och efteråt. Det är helt normalt. </a:t>
            </a:r>
          </a:p>
          <a:p>
            <a:pPr algn="l" rtl="0"/>
            <a:r>
              <a:rPr lang="sv-fi" sz="16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Undvik att använda alkohol och andra berusningsmedel för att koppla av. </a:t>
            </a:r>
          </a:p>
          <a:p>
            <a:pPr algn="l" rtl="0"/>
            <a:r>
              <a:rPr lang="sv-fi" sz="1600" b="0" i="0" u="none" baseline="0">
                <a:latin typeface="Verdana" panose="020B0604030504040204" pitchFamily="34" charset="0"/>
                <a:ea typeface="Verdana" panose="020B0604030504040204" pitchFamily="34" charset="0"/>
                <a:cs typeface="Verdana" panose="020B0604030504040204" pitchFamily="34" charset="0"/>
                <a:sym typeface="Verdana" panose="020B0604030504040204" pitchFamily="34" charset="0"/>
              </a:rPr>
              <a:t>Håll en tillräckligt lång paus innan du åker iväg på nästa frivilliguppdrag.</a:t>
            </a:r>
          </a:p>
        </p:txBody>
      </p:sp>
      <p:pic>
        <p:nvPicPr>
          <p:cNvPr id="6" name="Content Placeholder 5">
            <a:extLst>
              <a:ext uri="{FF2B5EF4-FFF2-40B4-BE49-F238E27FC236}">
                <a16:creationId xmlns:a16="http://schemas.microsoft.com/office/drawing/2014/main" id="{35A2C1FC-D38C-4B89-88F6-7B6CFE4993E5}"/>
              </a:ext>
            </a:extLst>
          </p:cNvPr>
          <p:cNvPicPr>
            <a:picLocks noGrp="1" noChangeAspect="1"/>
          </p:cNvPicPr>
          <p:nvPr>
            <p:ph sz="half" idx="2"/>
          </p:nvPr>
        </p:nvPicPr>
        <p:blipFill>
          <a:blip r:embed="rId2"/>
          <a:stretch>
            <a:fillRect/>
          </a:stretch>
        </p:blipFill>
        <p:spPr>
          <a:xfrm>
            <a:off x="7297565" y="1463351"/>
            <a:ext cx="2917955" cy="4351337"/>
          </a:xfrm>
        </p:spPr>
      </p:pic>
    </p:spTree>
    <p:extLst>
      <p:ext uri="{BB962C8B-B14F-4D97-AF65-F5344CB8AC3E}">
        <p14:creationId xmlns:p14="http://schemas.microsoft.com/office/powerpoint/2010/main" val="1285869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BD3C8D-E436-452E-A971-485D5568F57C}"/>
              </a:ext>
            </a:extLst>
          </p:cNvPr>
          <p:cNvSpPr>
            <a:spLocks noGrp="1"/>
          </p:cNvSpPr>
          <p:nvPr>
            <p:ph type="title"/>
          </p:nvPr>
        </p:nvSpPr>
        <p:spPr>
          <a:xfrm>
            <a:off x="588818" y="586366"/>
            <a:ext cx="10515600" cy="685753"/>
          </a:xfrm>
        </p:spPr>
        <p:txBody>
          <a:bodyPr>
            <a:normAutofit/>
          </a:bodyPr>
          <a:lstStyle/>
          <a:p>
            <a:pPr algn="ctr" rtl="0"/>
            <a:r>
              <a:rPr lang="sv-fi" sz="3500" b="1" i="0" u="none" baseline="0">
                <a:latin typeface="Verdana"/>
                <a:ea typeface="Verdana"/>
                <a:cs typeface="Verdana"/>
                <a:sym typeface="Verdana"/>
              </a:rPr>
              <a:t>Mötets program</a:t>
            </a:r>
          </a:p>
        </p:txBody>
      </p:sp>
      <p:sp>
        <p:nvSpPr>
          <p:cNvPr id="3" name="Sisällön paikkamerkki 2">
            <a:extLst>
              <a:ext uri="{FF2B5EF4-FFF2-40B4-BE49-F238E27FC236}">
                <a16:creationId xmlns:a16="http://schemas.microsoft.com/office/drawing/2014/main" id="{1732A0B3-8791-407E-B411-F9D722FA1D55}"/>
              </a:ext>
            </a:extLst>
          </p:cNvPr>
          <p:cNvSpPr>
            <a:spLocks noGrp="1"/>
          </p:cNvSpPr>
          <p:nvPr>
            <p:ph idx="1"/>
          </p:nvPr>
        </p:nvSpPr>
        <p:spPr>
          <a:xfrm>
            <a:off x="491836" y="1275583"/>
            <a:ext cx="11700164" cy="4720181"/>
          </a:xfrm>
        </p:spPr>
        <p:txBody>
          <a:bodyPr vert="horz" lIns="91440" tIns="45720" rIns="91440" bIns="45720" rtlCol="0" anchor="t">
            <a:noAutofit/>
          </a:bodyPr>
          <a:lstStyle/>
          <a:p>
            <a:pPr marL="0" indent="0" algn="l" rtl="0">
              <a:buNone/>
            </a:pPr>
            <a:endParaRPr lang="sv-fi" sz="1900">
              <a:ea typeface="Verdana" panose="020B0604030504040204" pitchFamily="34" charset="0"/>
              <a:cs typeface="Segoe UI" panose="020B0502040204020203" pitchFamily="34" charset="0"/>
            </a:endParaRPr>
          </a:p>
          <a:p>
            <a:pPr marL="0" indent="0" algn="l" rtl="0">
              <a:buNone/>
            </a:pPr>
            <a:r>
              <a:rPr lang="sv-fi" sz="1900" b="1" i="0" u="none" baseline="0">
                <a:latin typeface="Verdana"/>
                <a:ea typeface="Verdana"/>
                <a:cs typeface="Segoe UI"/>
              </a:rPr>
              <a:t>Mål för mötet och anvisningar till deltagarna</a:t>
            </a:r>
            <a:r>
              <a:rPr lang="sv-fi" sz="1900" b="0" i="0" u="none" baseline="0">
                <a:latin typeface="Verdana"/>
                <a:ea typeface="Verdana"/>
                <a:cs typeface="Segoe UI"/>
              </a:rPr>
              <a:t> – Maija Erpestad </a:t>
            </a:r>
            <a:endParaRPr lang="sv-fi" sz="1900">
              <a:ea typeface="Verdana" panose="020B0604030504040204" pitchFamily="34" charset="0"/>
              <a:cs typeface="Segoe UI" panose="020B0502040204020203" pitchFamily="34" charset="0"/>
            </a:endParaRPr>
          </a:p>
          <a:p>
            <a:pPr marL="0" indent="0" algn="l" rtl="0">
              <a:buNone/>
            </a:pPr>
            <a:r>
              <a:rPr lang="sv-fi" sz="1900" b="1" i="0" u="none" baseline="0">
                <a:latin typeface="Verdana"/>
                <a:ea typeface="Verdana"/>
                <a:cs typeface="Segoe UI"/>
              </a:rPr>
              <a:t>Inledning</a:t>
            </a:r>
            <a:r>
              <a:rPr lang="sv-fi" sz="1900" b="0" i="0" u="none" baseline="0">
                <a:latin typeface="Verdana"/>
                <a:ea typeface="Verdana"/>
                <a:cs typeface="Segoe UI"/>
              </a:rPr>
              <a:t> – Kristiina Kumpula </a:t>
            </a:r>
            <a:endParaRPr lang="sv-fi" sz="1900">
              <a:ea typeface="Verdana" panose="020B0604030504040204" pitchFamily="34" charset="0"/>
              <a:cs typeface="Segoe UI" panose="020B0502040204020203" pitchFamily="34" charset="0"/>
            </a:endParaRPr>
          </a:p>
          <a:p>
            <a:pPr marL="0" indent="0" algn="l" rtl="0">
              <a:buNone/>
            </a:pPr>
            <a:r>
              <a:rPr lang="sv-fi" sz="1900" b="1" i="0" u="none" baseline="0">
                <a:latin typeface="Verdana"/>
                <a:ea typeface="Verdana"/>
                <a:cs typeface="Segoe UI"/>
              </a:rPr>
              <a:t>Aktuell översikt över läget </a:t>
            </a:r>
            <a:endParaRPr lang="sv-fi" sz="1900" b="1">
              <a:ea typeface="Verdana" panose="020B0604030504040204" pitchFamily="34" charset="0"/>
              <a:cs typeface="Segoe UI"/>
            </a:endParaRPr>
          </a:p>
          <a:p>
            <a:pPr marL="742950" lvl="1" indent="-285750" algn="l" rtl="0">
              <a:buFont typeface="Courier New" panose="02070309020205020404" pitchFamily="49" charset="0"/>
              <a:buChar char="o"/>
            </a:pPr>
            <a:r>
              <a:rPr lang="sv-fi" sz="1900" b="0" i="0" u="none" baseline="0">
                <a:latin typeface="Verdana"/>
                <a:ea typeface="Verdana"/>
                <a:cs typeface="Segoe UI"/>
              </a:rPr>
              <a:t>Internationellt bistånd – Marko Korhonen</a:t>
            </a:r>
          </a:p>
          <a:p>
            <a:pPr marL="742950" lvl="1" indent="-285750" algn="l" rtl="0"/>
            <a:r>
              <a:rPr lang="sv-fi" sz="1900" b="0" i="0" u="none" baseline="0">
                <a:latin typeface="Verdana"/>
                <a:ea typeface="Verdana"/>
                <a:cs typeface="Segoe UI"/>
              </a:rPr>
              <a:t>Beredskapen i hemlandet – Aki Pihlaja</a:t>
            </a:r>
          </a:p>
          <a:p>
            <a:pPr marL="742950" lvl="1" indent="-285750" algn="l" rtl="0"/>
            <a:r>
              <a:rPr lang="sv-fi" sz="1900" b="0" i="0" u="none" baseline="0">
                <a:latin typeface="Verdana"/>
                <a:ea typeface="Verdana"/>
                <a:cs typeface="Segoe UI"/>
              </a:rPr>
              <a:t>Invandringsberedskap – Anna Buzaeva</a:t>
            </a:r>
            <a:endParaRPr lang="sv-fi" sz="1900">
              <a:latin typeface="Verdana"/>
              <a:ea typeface="Verdana"/>
              <a:cs typeface="Segoe UI"/>
            </a:endParaRPr>
          </a:p>
          <a:p>
            <a:pPr marL="742950" lvl="1" indent="-285750" algn="l" rtl="0">
              <a:buFont typeface="Courier New" panose="02070309020205020404" pitchFamily="49" charset="0"/>
              <a:buChar char="o"/>
            </a:pPr>
            <a:r>
              <a:rPr lang="sv-fi" sz="1900" b="0" i="0" u="none" baseline="0">
                <a:latin typeface="Verdana"/>
                <a:ea typeface="Verdana"/>
                <a:cs typeface="Segoe UI"/>
              </a:rPr>
              <a:t>Psykiskt stöd – Maria Viljanen</a:t>
            </a:r>
          </a:p>
          <a:p>
            <a:pPr marL="742950" lvl="1" indent="-285750" algn="l" rtl="0"/>
            <a:r>
              <a:rPr lang="sv-fi" sz="1900" b="0" i="0" u="none" baseline="0">
                <a:latin typeface="Verdana"/>
                <a:ea typeface="Verdana"/>
                <a:cs typeface="Segoe UI"/>
              </a:rPr>
              <a:t>Medelinsamling – Mia Ekström </a:t>
            </a:r>
            <a:endParaRPr lang="sv-fi" sz="1900">
              <a:ea typeface="Verdana" panose="020B0604030504040204" pitchFamily="34" charset="0"/>
              <a:cs typeface="Segoe UI" panose="020B0502040204020203" pitchFamily="34" charset="0"/>
            </a:endParaRPr>
          </a:p>
          <a:p>
            <a:pPr marL="742950" lvl="1" indent="-285750" algn="l" rtl="0">
              <a:buFont typeface="Courier New" panose="02070309020205020404" pitchFamily="49" charset="0"/>
              <a:buChar char="o"/>
            </a:pPr>
            <a:r>
              <a:rPr lang="sv-fi" sz="1900" b="0" i="0" u="none" baseline="0">
                <a:latin typeface="Verdana"/>
                <a:ea typeface="Verdana"/>
                <a:cs typeface="Segoe UI"/>
              </a:rPr>
              <a:t>Frivilliguppdrag – Maija Erpestad</a:t>
            </a:r>
            <a:endParaRPr lang="sv-fi" sz="1900">
              <a:latin typeface="Verdana"/>
              <a:ea typeface="Verdana"/>
              <a:cs typeface="Segoe UI"/>
            </a:endParaRPr>
          </a:p>
          <a:p>
            <a:pPr marL="0" lvl="0" indent="0" algn="l" rtl="0">
              <a:buNone/>
            </a:pPr>
            <a:endParaRPr lang="sv-fi" sz="1900" b="1">
              <a:ea typeface="Verdana" panose="020B0604030504040204" pitchFamily="34" charset="0"/>
              <a:cs typeface="Segoe UI" panose="020B0502040204020203" pitchFamily="34" charset="0"/>
            </a:endParaRPr>
          </a:p>
          <a:p>
            <a:pPr marL="0" indent="0" algn="l" rtl="0">
              <a:buNone/>
            </a:pPr>
            <a:r>
              <a:rPr lang="sv-fi" sz="1900" b="1" i="0" u="none" baseline="0">
                <a:latin typeface="Verdana"/>
                <a:ea typeface="Verdana"/>
                <a:cs typeface="Segoe UI"/>
              </a:rPr>
              <a:t>Deltagarnas frågor</a:t>
            </a:r>
            <a:r>
              <a:rPr lang="sv-fi" sz="1900" b="0" i="0" u="none" baseline="0">
                <a:latin typeface="Verdana"/>
                <a:ea typeface="Verdana"/>
                <a:cs typeface="Segoe UI"/>
              </a:rPr>
              <a:t> – frågor kan ställas i chatten eller genom att be om ordet </a:t>
            </a:r>
            <a:endParaRPr lang="sv-fi" sz="1900">
              <a:ea typeface="Verdana" panose="020B0604030504040204" pitchFamily="34" charset="0"/>
              <a:cs typeface="Segoe UI" panose="020B0502040204020203" pitchFamily="34" charset="0"/>
            </a:endParaRPr>
          </a:p>
          <a:p>
            <a:pPr marL="363220" indent="-363220" algn="l" rtl="0"/>
            <a:endParaRPr lang="sv-fi" sz="1900">
              <a:ea typeface="Verdana" panose="020B0604030504040204" pitchFamily="34" charset="0"/>
            </a:endParaRPr>
          </a:p>
        </p:txBody>
      </p:sp>
    </p:spTree>
    <p:extLst>
      <p:ext uri="{BB962C8B-B14F-4D97-AF65-F5344CB8AC3E}">
        <p14:creationId xmlns:p14="http://schemas.microsoft.com/office/powerpoint/2010/main" val="1519040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9CB74-3CC0-4F7B-927B-EF6D8A5DE25D}"/>
              </a:ext>
            </a:extLst>
          </p:cNvPr>
          <p:cNvSpPr>
            <a:spLocks noGrp="1"/>
          </p:cNvSpPr>
          <p:nvPr>
            <p:ph type="title"/>
          </p:nvPr>
        </p:nvSpPr>
        <p:spPr>
          <a:xfrm>
            <a:off x="952500" y="614363"/>
            <a:ext cx="10515600" cy="685753"/>
          </a:xfrm>
        </p:spPr>
        <p:txBody>
          <a:bodyPr>
            <a:normAutofit fontScale="90000"/>
          </a:bodyPr>
          <a:lstStyle/>
          <a:p>
            <a:pPr algn="l" rtl="0"/>
            <a:r>
              <a:rPr lang="sv-fi" b="1" i="0" u="none" baseline="0"/>
              <a:t>Hjälp till Ukraina – Stor stödkonsert i</a:t>
            </a:r>
            <a:br>
              <a:rPr lang="sv-fi"/>
            </a:br>
            <a:r>
              <a:rPr lang="sv-fi" b="1" i="0" u="none" baseline="0"/>
              <a:t>Kulturhuset i Helsingfors 12.3</a:t>
            </a:r>
          </a:p>
        </p:txBody>
      </p:sp>
      <p:sp>
        <p:nvSpPr>
          <p:cNvPr id="3" name="Content Placeholder 2">
            <a:extLst>
              <a:ext uri="{FF2B5EF4-FFF2-40B4-BE49-F238E27FC236}">
                <a16:creationId xmlns:a16="http://schemas.microsoft.com/office/drawing/2014/main" id="{0D1D2C73-A57A-4D5A-9446-B8490966580C}"/>
              </a:ext>
            </a:extLst>
          </p:cNvPr>
          <p:cNvSpPr>
            <a:spLocks noGrp="1"/>
          </p:cNvSpPr>
          <p:nvPr>
            <p:ph idx="1"/>
          </p:nvPr>
        </p:nvSpPr>
        <p:spPr>
          <a:xfrm>
            <a:off x="519344" y="1538303"/>
            <a:ext cx="11506200" cy="4337792"/>
          </a:xfrm>
        </p:spPr>
        <p:txBody>
          <a:bodyPr>
            <a:normAutofit fontScale="92500"/>
          </a:bodyPr>
          <a:lstStyle/>
          <a:p>
            <a:pPr marL="0" indent="0" algn="l" rtl="0">
              <a:buNone/>
            </a:pPr>
            <a:endParaRPr lang="sv-fi" b="1" i="0">
              <a:solidFill>
                <a:srgbClr val="000000"/>
              </a:solidFill>
              <a:effectLst/>
              <a:latin typeface="Open Sans" panose="020B0606030504020204" pitchFamily="34" charset="0"/>
            </a:endParaRPr>
          </a:p>
          <a:p>
            <a:pPr marL="0" indent="0" algn="l" rtl="0">
              <a:buNone/>
            </a:pPr>
            <a:r>
              <a:rPr lang="sv-fi" b="1" i="0" u="none" baseline="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Konserten </a:t>
            </a:r>
            <a:r>
              <a:rPr lang="sv-fi" b="1"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samlar berömda artister för att visa sitt stöd för krigets offer. Direktsändningen sänds lördagen 12.3. I Yle TV1, Yle Arenan och Radio Suomi kl. 18.15.</a:t>
            </a:r>
            <a:endParaRPr lang="sv-fi"/>
          </a:p>
          <a:p>
            <a:pPr marL="0" indent="0" algn="l" rtl="0">
              <a:buNone/>
            </a:pPr>
            <a:r>
              <a:rPr lang="sv-fi" b="0"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I direktsändningen uppträder </a:t>
            </a:r>
            <a:r>
              <a:rPr lang="sv-fi" b="1"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Katri Helena</a:t>
            </a:r>
            <a:r>
              <a:rPr lang="sv-fi" b="0"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 </a:t>
            </a:r>
            <a:r>
              <a:rPr lang="sv-fi" b="1"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Robin Packalen</a:t>
            </a:r>
            <a:r>
              <a:rPr lang="sv-fi" b="0"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 </a:t>
            </a:r>
            <a:r>
              <a:rPr lang="sv-fi" b="1"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Maija Vilkkumaa</a:t>
            </a:r>
            <a:r>
              <a:rPr lang="sv-fi" b="0"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 </a:t>
            </a:r>
            <a:r>
              <a:rPr lang="sv-fi" b="1"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Ellinoora</a:t>
            </a:r>
            <a:r>
              <a:rPr lang="sv-fi" b="0"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 </a:t>
            </a:r>
            <a:r>
              <a:rPr lang="sv-fi" b="1"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Tommi Läntinen</a:t>
            </a:r>
            <a:r>
              <a:rPr lang="sv-fi" b="0"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 </a:t>
            </a:r>
            <a:r>
              <a:rPr lang="sv-fi" b="1"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Paleface</a:t>
            </a:r>
            <a:r>
              <a:rPr lang="sv-fi" b="0"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 </a:t>
            </a:r>
            <a:r>
              <a:rPr lang="sv-fi" b="1"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Waltteri Torikka</a:t>
            </a:r>
            <a:r>
              <a:rPr lang="sv-fi" b="0"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 </a:t>
            </a:r>
            <a:r>
              <a:rPr lang="sv-fi" b="1"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Mariska</a:t>
            </a:r>
            <a:r>
              <a:rPr lang="sv-fi" b="0"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 och Studentkårens sångare. I konserten ser vi dessutom Haloo Helsinki, </a:t>
            </a:r>
            <a:r>
              <a:rPr lang="sv-fi" b="1"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Juha Tapio, Anna Puu</a:t>
            </a:r>
            <a:r>
              <a:rPr lang="sv-fi" b="0"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 och </a:t>
            </a:r>
            <a:r>
              <a:rPr lang="sv-fi" b="1"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Olavi Uusivirta</a:t>
            </a:r>
            <a:r>
              <a:rPr lang="sv-fi" b="0" i="0" u="none" baseline="0">
                <a:solidFill>
                  <a:srgbClr val="000000"/>
                </a:solidFill>
                <a:effectLst/>
                <a:latin typeface="Open Sans" panose="020B0606030504020204" pitchFamily="34" charset="0"/>
                <a:ea typeface="Open Sans" panose="020B0606030504020204" pitchFamily="34" charset="0"/>
                <a:cs typeface="Open Sans" panose="020B0606030504020204" pitchFamily="34" charset="0"/>
                <a:sym typeface="Open Sans" panose="020B0606030504020204" pitchFamily="34" charset="0"/>
              </a:rPr>
              <a:t>.</a:t>
            </a:r>
            <a:r>
              <a:rPr lang="sv-fi" b="0" i="0" u="none" baseline="0"/>
              <a:t> </a:t>
            </a:r>
          </a:p>
          <a:p>
            <a:pPr algn="l" rtl="0"/>
            <a:r>
              <a:rPr lang="sv-fi" b="0" i="0" u="none" baseline="0"/>
              <a:t>Reservera en fribiljett via </a:t>
            </a:r>
            <a:r>
              <a:rPr lang="sv-fi" b="0" i="0" u="none" baseline="0">
                <a:hlinkClick r:id="rId2"/>
              </a:rPr>
              <a:t>länken</a:t>
            </a:r>
            <a:r>
              <a:rPr lang="sv-fi" b="0" i="0" u="none" baseline="0"/>
              <a:t> i nyhetsbrevet</a:t>
            </a:r>
            <a:endParaRPr lang="sv-fi"/>
          </a:p>
          <a:p>
            <a:pPr algn="l" rtl="0"/>
            <a:r>
              <a:rPr lang="sv-fi" b="0" i="0" u="none" baseline="0"/>
              <a:t>Det finns 150 st. fribiljetter</a:t>
            </a:r>
          </a:p>
          <a:p>
            <a:pPr algn="l" rtl="0"/>
            <a:endParaRPr lang="sv-fi" b="0" i="0">
              <a:solidFill>
                <a:srgbClr val="000000"/>
              </a:solidFill>
              <a:effectLst/>
              <a:latin typeface="Open Sans" panose="020B0606030504020204" pitchFamily="34" charset="0"/>
            </a:endParaRPr>
          </a:p>
          <a:p>
            <a:endParaRPr lang="sv-fi"/>
          </a:p>
        </p:txBody>
      </p:sp>
    </p:spTree>
    <p:extLst>
      <p:ext uri="{BB962C8B-B14F-4D97-AF65-F5344CB8AC3E}">
        <p14:creationId xmlns:p14="http://schemas.microsoft.com/office/powerpoint/2010/main" val="3542999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0E3F90-0435-42E6-B876-B48CFED08438}"/>
              </a:ext>
            </a:extLst>
          </p:cNvPr>
          <p:cNvSpPr>
            <a:spLocks noGrp="1"/>
          </p:cNvSpPr>
          <p:nvPr>
            <p:ph type="title"/>
          </p:nvPr>
        </p:nvSpPr>
        <p:spPr>
          <a:xfrm>
            <a:off x="602920" y="762611"/>
            <a:ext cx="10515600" cy="685753"/>
          </a:xfrm>
        </p:spPr>
        <p:txBody>
          <a:bodyPr>
            <a:normAutofit/>
          </a:bodyPr>
          <a:lstStyle/>
          <a:p>
            <a:pPr algn="l" rtl="0"/>
            <a:r>
              <a:rPr lang="sv-fi" sz="3000" b="1" i="0" u="none" baseline="0"/>
              <a:t>Vad kan FRK:s frivilliga göra just nu?</a:t>
            </a:r>
          </a:p>
        </p:txBody>
      </p:sp>
      <p:sp>
        <p:nvSpPr>
          <p:cNvPr id="4" name="Rectangle 1">
            <a:extLst>
              <a:ext uri="{FF2B5EF4-FFF2-40B4-BE49-F238E27FC236}">
                <a16:creationId xmlns:a16="http://schemas.microsoft.com/office/drawing/2014/main" id="{BB3F9263-1946-450A-B823-955B974FEA51}"/>
              </a:ext>
            </a:extLst>
          </p:cNvPr>
          <p:cNvSpPr>
            <a:spLocks noGrp="1" noChangeArrowheads="1"/>
          </p:cNvSpPr>
          <p:nvPr>
            <p:ph idx="1"/>
          </p:nvPr>
        </p:nvSpPr>
        <p:spPr bwMode="auto">
          <a:xfrm>
            <a:off x="155340" y="1555330"/>
            <a:ext cx="11881319" cy="539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ctr" anchorCtr="0" compatLnSpc="1">
            <a:prstTxWarp prst="textNoShape">
              <a:avLst/>
            </a:prstTxWarp>
            <a:spAutoFit/>
          </a:bodyPr>
          <a:lstStyle/>
          <a:p>
            <a:pPr marL="0" indent="0" algn="l" rtl="0">
              <a:buNone/>
            </a:pPr>
            <a:r>
              <a:rPr lang="sv-fi" sz="1500" b="1" i="0" u="none" baseline="0">
                <a:effectLst/>
                <a:latin typeface="Verdana"/>
                <a:ea typeface="Verdana"/>
                <a:cs typeface="Verdana"/>
                <a:sym typeface="Verdana"/>
              </a:rPr>
              <a:t>Förbereda sig inför framtiden</a:t>
            </a:r>
          </a:p>
          <a:p>
            <a:pPr marL="715645" lvl="1" algn="l" rtl="0">
              <a:lnSpc>
                <a:spcPct val="100000"/>
              </a:lnSpc>
            </a:pPr>
            <a:r>
              <a:rPr lang="sv-fi" sz="1500" b="0" i="0" u="none" baseline="0">
                <a:latin typeface="Verdana"/>
                <a:ea typeface="Verdana"/>
                <a:cs typeface="Verdana"/>
                <a:sym typeface="Verdana"/>
              </a:rPr>
              <a:t>Nödhjälpinsamlingar</a:t>
            </a:r>
            <a:r>
              <a:rPr lang="sv-fi" sz="1500" b="0" i="0" u="none" baseline="0">
                <a:effectLst/>
                <a:latin typeface="Verdana"/>
                <a:ea typeface="Verdana"/>
                <a:cs typeface="Verdana"/>
                <a:sym typeface="Verdana"/>
              </a:rPr>
              <a:t> (</a:t>
            </a:r>
            <a:r>
              <a:rPr lang="sv-fi" sz="1500" b="0" i="0" u="none" baseline="0">
                <a:latin typeface="Verdana"/>
                <a:ea typeface="Verdana"/>
                <a:cs typeface="Arial"/>
                <a:hlinkClick r:id="rId3">
                  <a:extLst>
                    <a:ext uri="{A12FA001-AC4F-418D-AE19-62706E023703}">
                      <ahyp:hlinkClr xmlns:ahyp="http://schemas.microsoft.com/office/drawing/2018/hyperlinkcolor" val="tx"/>
                    </a:ext>
                  </a:extLst>
                </a:hlinkClick>
              </a:rPr>
              <a:t>insamlingsanvisningar</a:t>
            </a:r>
            <a:r>
              <a:rPr lang="sv-fi" sz="1500" b="0" i="0" u="none" baseline="0">
                <a:latin typeface="Verdana"/>
                <a:ea typeface="Verdana"/>
                <a:cs typeface="Arial"/>
              </a:rPr>
              <a:t>) och </a:t>
            </a:r>
            <a:r>
              <a:rPr lang="sv-fi" sz="1500" b="0" i="0" u="none" baseline="0">
                <a:latin typeface="Verdana"/>
                <a:ea typeface="Verdana"/>
                <a:cs typeface="Arial"/>
                <a:hlinkClick r:id="rId4"/>
              </a:rPr>
              <a:t>webbinsamlingar</a:t>
            </a:r>
            <a:endParaRPr lang="sv-fi" sz="1500">
              <a:effectLst/>
              <a:latin typeface="Verdana"/>
              <a:ea typeface="Verdana"/>
              <a:cs typeface="Arial"/>
            </a:endParaRPr>
          </a:p>
          <a:p>
            <a:pPr marL="715645" lvl="1" algn="l" rtl="0">
              <a:lnSpc>
                <a:spcPct val="100000"/>
              </a:lnSpc>
              <a:spcBef>
                <a:spcPts val="0"/>
              </a:spcBef>
            </a:pPr>
            <a:r>
              <a:rPr lang="sv-fi" sz="1500" b="0" i="0" u="none" baseline="0">
                <a:latin typeface="Verdana"/>
                <a:ea typeface="Verdana"/>
                <a:cs typeface="Verdana"/>
                <a:sym typeface="Verdana"/>
              </a:rPr>
              <a:t>Mottagning av nya frivilliga i avdelningen och inskolning i Röda Korsets principer</a:t>
            </a:r>
          </a:p>
          <a:p>
            <a:pPr marL="715645" lvl="1" algn="l" rtl="0">
              <a:lnSpc>
                <a:spcPct val="100000"/>
              </a:lnSpc>
              <a:spcBef>
                <a:spcPts val="0"/>
              </a:spcBef>
            </a:pPr>
            <a:r>
              <a:rPr lang="sv-fi" sz="1500" b="0" i="0" u="none" baseline="0">
                <a:latin typeface="Verdana"/>
                <a:ea typeface="Verdana"/>
                <a:cs typeface="Verdana"/>
                <a:sym typeface="Verdana"/>
              </a:rPr>
              <a:t>Utbildning av de som deltar i verksamheten, t.ex. </a:t>
            </a:r>
            <a:r>
              <a:rPr lang="sv-fi" sz="1500" b="0" i="0" u="none" baseline="0">
                <a:latin typeface="Verdana"/>
                <a:ea typeface="Verdana"/>
                <a:cs typeface="Verdana"/>
                <a:sym typeface="Verdana"/>
                <a:hlinkClick r:id="rId5"/>
              </a:rPr>
              <a:t>grundkurs i hjälpberedskap </a:t>
            </a:r>
            <a:r>
              <a:rPr lang="sv-fi" sz="1500" b="0" i="0" u="none" baseline="0">
                <a:latin typeface="Verdana"/>
                <a:ea typeface="Verdana"/>
                <a:cs typeface="Verdana"/>
                <a:sym typeface="Verdana"/>
              </a:rPr>
              <a:t>och </a:t>
            </a:r>
            <a:r>
              <a:rPr lang="sv-fi" sz="1500" b="0" i="0" u="none" baseline="0">
                <a:latin typeface="Verdana"/>
                <a:ea typeface="Verdana"/>
                <a:cs typeface="Verdana"/>
                <a:sym typeface="Verdana"/>
                <a:hlinkClick r:id="rId6"/>
              </a:rPr>
              <a:t>mångformighet inom frivilligverksamheten </a:t>
            </a:r>
            <a:endParaRPr lang="sv-fi" sz="1500">
              <a:ea typeface="Verdana" panose="020B0604030504040204" pitchFamily="34" charset="0"/>
            </a:endParaRPr>
          </a:p>
          <a:p>
            <a:pPr lvl="1" algn="l" rtl="0">
              <a:lnSpc>
                <a:spcPct val="100000"/>
              </a:lnSpc>
              <a:spcBef>
                <a:spcPts val="0"/>
              </a:spcBef>
            </a:pPr>
            <a:r>
              <a:rPr lang="sv-fi" sz="1500" b="0" i="0" u="none" baseline="0">
                <a:latin typeface="Verdana"/>
                <a:ea typeface="Verdana"/>
                <a:cs typeface="Verdana"/>
                <a:sym typeface="Verdana"/>
              </a:rPr>
              <a:t>Stärkande av avdelningens </a:t>
            </a:r>
            <a:r>
              <a:rPr lang="sv-fi" sz="1500" b="1" i="0" u="none" baseline="0">
                <a:latin typeface="Verdana"/>
                <a:ea typeface="Verdana"/>
                <a:cs typeface="Verdana"/>
                <a:sym typeface="Verdana"/>
              </a:rPr>
              <a:t>psykiska stöd </a:t>
            </a:r>
            <a:r>
              <a:rPr lang="sv-fi" sz="1500" b="0" i="0" u="none" baseline="0">
                <a:latin typeface="Verdana"/>
                <a:ea typeface="Verdana"/>
                <a:cs typeface="Verdana"/>
                <a:sym typeface="Verdana"/>
              </a:rPr>
              <a:t>och kunnande inom </a:t>
            </a:r>
            <a:r>
              <a:rPr lang="sv-fi" sz="1500" b="1" i="0" u="none" baseline="0">
                <a:latin typeface="Verdana"/>
                <a:ea typeface="Verdana"/>
                <a:cs typeface="Verdana"/>
                <a:sym typeface="Verdana"/>
              </a:rPr>
              <a:t>invandrararbetet</a:t>
            </a:r>
          </a:p>
          <a:p>
            <a:pPr marL="715645" lvl="1" algn="l" rtl="0">
              <a:lnSpc>
                <a:spcPct val="100000"/>
              </a:lnSpc>
              <a:spcBef>
                <a:spcPts val="0"/>
              </a:spcBef>
            </a:pPr>
            <a:r>
              <a:rPr lang="sv-fi" sz="1500" b="0" i="0" u="none" baseline="0">
                <a:latin typeface="Verdana"/>
                <a:ea typeface="Verdana"/>
                <a:cs typeface="Verdana"/>
                <a:sym typeface="Verdana"/>
              </a:rPr>
              <a:t>Deltagande i vänverksamheten och erbjudande av samtalshjälp till de som är oroliga över situationen, t.ex. stöd för ungdomar, </a:t>
            </a:r>
            <a:r>
              <a:rPr lang="sv-fi" sz="1500" b="0" i="0" u="none" baseline="0">
                <a:latin typeface="Verdana"/>
                <a:ea typeface="Verdana"/>
                <a:cs typeface="Arial"/>
                <a:hlinkClick r:id="rId7"/>
              </a:rPr>
              <a:t>https://sekasin247.fi/</a:t>
            </a:r>
            <a:r>
              <a:rPr lang="sv-fi" sz="1500" b="0" i="0" u="none" baseline="0">
                <a:latin typeface="Verdana"/>
                <a:ea typeface="Verdana"/>
                <a:cs typeface="Arial"/>
              </a:rPr>
              <a:t> </a:t>
            </a:r>
            <a:endParaRPr lang="sv-fi" sz="1500">
              <a:ea typeface="Verdana" panose="020B0604030504040204" pitchFamily="34" charset="0"/>
            </a:endParaRPr>
          </a:p>
          <a:p>
            <a:pPr marL="715645" lvl="1" algn="l" rtl="0">
              <a:lnSpc>
                <a:spcPct val="100000"/>
              </a:lnSpc>
              <a:spcBef>
                <a:spcPts val="0"/>
              </a:spcBef>
              <a:spcAft>
                <a:spcPts val="800"/>
              </a:spcAft>
            </a:pPr>
            <a:r>
              <a:rPr lang="sv-fi" sz="1500" b="0" i="0" u="none" baseline="0">
                <a:latin typeface="Verdana"/>
                <a:ea typeface="Verdana"/>
                <a:cs typeface="Verdana"/>
                <a:sym typeface="Verdana"/>
              </a:rPr>
              <a:t>Stödjande av ett Finland utan störningar och rasism – Veckan mot rasism hålls 21–27.3 Mer information om möjligheter att delta</a:t>
            </a:r>
            <a:endParaRPr lang="sv-fi" sz="1500" b="1">
              <a:latin typeface="Verdana"/>
              <a:ea typeface="Verdana"/>
            </a:endParaRPr>
          </a:p>
          <a:p>
            <a:pPr marL="715645" lvl="1" algn="l" rtl="0">
              <a:lnSpc>
                <a:spcPct val="100000"/>
              </a:lnSpc>
              <a:spcBef>
                <a:spcPts val="0"/>
              </a:spcBef>
              <a:spcAft>
                <a:spcPts val="800"/>
              </a:spcAft>
            </a:pPr>
            <a:endParaRPr lang="sv-fi" altLang="fi-FI" sz="1500" b="1">
              <a:latin typeface="Verdana"/>
              <a:ea typeface="Verdana"/>
            </a:endParaRPr>
          </a:p>
          <a:p>
            <a:pPr marL="715645" lvl="1" algn="l" rtl="0">
              <a:lnSpc>
                <a:spcPct val="100000"/>
              </a:lnSpc>
              <a:spcBef>
                <a:spcPts val="0"/>
              </a:spcBef>
              <a:spcAft>
                <a:spcPts val="800"/>
              </a:spcAft>
            </a:pPr>
            <a:endParaRPr lang="sv-fi" altLang="fi-FI" sz="1500" b="1">
              <a:latin typeface="Verdana"/>
              <a:ea typeface="Verdana"/>
            </a:endParaRPr>
          </a:p>
          <a:p>
            <a:pPr marL="715645" lvl="1" algn="l" rtl="0">
              <a:lnSpc>
                <a:spcPct val="100000"/>
              </a:lnSpc>
              <a:spcBef>
                <a:spcPts val="0"/>
              </a:spcBef>
              <a:spcAft>
                <a:spcPts val="800"/>
              </a:spcAft>
            </a:pPr>
            <a:endParaRPr lang="sv-fi" altLang="fi-FI" sz="1500" b="1">
              <a:latin typeface="Verdana"/>
              <a:ea typeface="Verdana"/>
            </a:endParaRPr>
          </a:p>
          <a:p>
            <a:pPr marL="363220" lvl="1" indent="0" algn="l" rtl="0">
              <a:lnSpc>
                <a:spcPct val="100000"/>
              </a:lnSpc>
              <a:spcBef>
                <a:spcPts val="0"/>
              </a:spcBef>
              <a:spcAft>
                <a:spcPts val="800"/>
              </a:spcAft>
              <a:buNone/>
            </a:pPr>
            <a:endParaRPr lang="sv-fi" altLang="fi-FI" sz="1500" b="1">
              <a:latin typeface="Verdana"/>
              <a:ea typeface="Verdana"/>
            </a:endParaRPr>
          </a:p>
          <a:p>
            <a:pPr marL="363220" lvl="1" indent="0" algn="l" rtl="0">
              <a:lnSpc>
                <a:spcPct val="100000"/>
              </a:lnSpc>
              <a:spcBef>
                <a:spcPts val="0"/>
              </a:spcBef>
              <a:spcAft>
                <a:spcPts val="800"/>
              </a:spcAft>
              <a:buNone/>
            </a:pPr>
            <a:endParaRPr lang="sv-fi" altLang="fi-FI" sz="1500" b="1">
              <a:latin typeface="Verdana"/>
              <a:ea typeface="Verdana"/>
            </a:endParaRPr>
          </a:p>
          <a:p>
            <a:pPr marL="0" lvl="0" indent="0" algn="l" rtl="0">
              <a:lnSpc>
                <a:spcPct val="105000"/>
              </a:lnSpc>
              <a:spcAft>
                <a:spcPts val="800"/>
              </a:spcAft>
              <a:buNone/>
            </a:pPr>
            <a:r>
              <a:rPr lang="sv-fi" sz="1500" b="1" i="0" u="none" baseline="0">
                <a:latin typeface="Verdana"/>
                <a:ea typeface="Verdana"/>
                <a:cs typeface="Verdana"/>
                <a:sym typeface="Verdana"/>
              </a:rPr>
              <a:t>Avdelningens kommunikation och användning av OMA</a:t>
            </a:r>
          </a:p>
          <a:p>
            <a:pPr marL="715645" lvl="1" algn="l" rtl="0">
              <a:lnSpc>
                <a:spcPct val="100000"/>
              </a:lnSpc>
              <a:spcBef>
                <a:spcPct val="0"/>
              </a:spcBef>
              <a:spcAft>
                <a:spcPct val="0"/>
              </a:spcAft>
              <a:buClrTx/>
              <a:buSzTx/>
            </a:pPr>
            <a:r>
              <a:rPr lang="sv-fi" sz="1500" b="0" i="0" u="none" baseline="0">
                <a:latin typeface="Verdana"/>
                <a:ea typeface="Verdana"/>
                <a:cs typeface="Verdana"/>
                <a:sym typeface="Verdana"/>
              </a:rPr>
              <a:t>Det är bra om avdelningarnas och frivilligas uppgifter</a:t>
            </a:r>
            <a:r>
              <a:rPr lang="sv-fi" sz="1500" b="1" i="0" u="none" baseline="0">
                <a:latin typeface="Verdana"/>
                <a:ea typeface="Verdana"/>
                <a:cs typeface="Verdana"/>
                <a:sym typeface="Verdana"/>
              </a:rPr>
              <a:t> i OMA</a:t>
            </a:r>
            <a:r>
              <a:rPr lang="sv-fi" sz="1500" b="0" i="0" u="none" baseline="0">
                <a:latin typeface="Verdana"/>
                <a:ea typeface="Verdana"/>
                <a:cs typeface="Verdana"/>
                <a:sym typeface="Verdana"/>
              </a:rPr>
              <a:t> är uppdaterade (kontaktuppgifter, kunnande och användbarhet i hjälpuppgifter)</a:t>
            </a:r>
          </a:p>
          <a:p>
            <a:pPr marL="715645" lvl="1" algn="l" rtl="0">
              <a:lnSpc>
                <a:spcPct val="100000"/>
              </a:lnSpc>
              <a:spcBef>
                <a:spcPct val="0"/>
              </a:spcBef>
              <a:spcAft>
                <a:spcPct val="0"/>
              </a:spcAft>
              <a:buClrTx/>
              <a:buSzTx/>
            </a:pPr>
            <a:r>
              <a:rPr lang="sv-fi" sz="1500" b="0" i="0" u="none" baseline="0">
                <a:latin typeface="Verdana"/>
                <a:ea typeface="Verdana"/>
                <a:cs typeface="Verdana"/>
                <a:sym typeface="Verdana"/>
              </a:rPr>
              <a:t>Nya frivilliga styrs till Oma och vi tar aktivt emot dem i Oma.</a:t>
            </a:r>
            <a:r>
              <a:rPr lang="sv-fi" sz="1500" b="0" i="0" u="none" baseline="0">
                <a:latin typeface="Verdana"/>
                <a:ea typeface="Verdana"/>
                <a:sym typeface="Wingdings" panose="05000000000000000000" pitchFamily="2" charset="2"/>
              </a:rPr>
              <a:t> </a:t>
            </a:r>
            <a:r>
              <a:rPr lang="sv-fi" sz="1500" b="0" i="0" u="none" baseline="0">
                <a:latin typeface="Verdana"/>
                <a:ea typeface="Verdana"/>
                <a:cs typeface="Verdana"/>
                <a:sym typeface="Verdana"/>
              </a:rPr>
              <a:t>Endast genom att ta emot nya frivilliga kan vi säkerställa att de kommer med i hjälparbetet! </a:t>
            </a:r>
          </a:p>
          <a:p>
            <a:pPr marL="715645" lvl="1" algn="l" rtl="0">
              <a:lnSpc>
                <a:spcPct val="100000"/>
              </a:lnSpc>
              <a:spcBef>
                <a:spcPct val="0"/>
              </a:spcBef>
              <a:spcAft>
                <a:spcPct val="0"/>
              </a:spcAft>
              <a:buClrTx/>
              <a:buSzTx/>
            </a:pPr>
            <a:r>
              <a:rPr lang="sv-fi" sz="1500" b="0" i="0" u="none" baseline="0">
                <a:latin typeface="Verdana"/>
                <a:ea typeface="Verdana"/>
                <a:cs typeface="Verdana"/>
                <a:sym typeface="Verdana"/>
                <a:hlinkClick r:id="rId8"/>
              </a:rPr>
              <a:t>Meddelandemall för svar på kontaktförfrågningar till avdelningar</a:t>
            </a:r>
            <a:endParaRPr lang="sv-fi" altLang="fi-FI" sz="1500">
              <a:latin typeface="Verdana"/>
              <a:ea typeface="Verdana"/>
            </a:endParaRPr>
          </a:p>
          <a:p>
            <a:pPr marL="0" indent="0" algn="l" rtl="0" fontAlgn="base">
              <a:lnSpc>
                <a:spcPct val="105000"/>
              </a:lnSpc>
              <a:spcAft>
                <a:spcPts val="800"/>
              </a:spcAft>
              <a:buNone/>
            </a:pPr>
            <a:r>
              <a:rPr lang="sv-fi" sz="1500" b="1" i="0" u="none" baseline="0">
                <a:latin typeface="Verdana"/>
                <a:ea typeface="Verdana"/>
                <a:cs typeface="Verdana"/>
                <a:sym typeface="Verdana"/>
              </a:rPr>
              <a:t>Utbildning och inskolning </a:t>
            </a:r>
            <a:endParaRPr lang="sv-fi" altLang="fi-FI" sz="1500" b="1">
              <a:ea typeface="Verdana" panose="020B0604030504040204" pitchFamily="34" charset="0"/>
            </a:endParaRPr>
          </a:p>
          <a:p>
            <a:pPr marL="715645" lvl="1" algn="l" rtl="0" eaLnBrk="0" fontAlgn="base" hangingPunct="0">
              <a:lnSpc>
                <a:spcPct val="100000"/>
              </a:lnSpc>
              <a:spcBef>
                <a:spcPct val="0"/>
              </a:spcBef>
              <a:spcAft>
                <a:spcPct val="0"/>
              </a:spcAft>
              <a:buClrTx/>
              <a:buSzTx/>
            </a:pPr>
            <a:r>
              <a:rPr lang="sv-fi" sz="1500" b="0" i="0" u="none" baseline="0">
                <a:latin typeface="Verdana"/>
                <a:ea typeface="Verdana"/>
                <a:cs typeface="Arial"/>
              </a:rPr>
              <a:t>Aktuella webbinarier och utbildningar finns samlade på sidan för </a:t>
            </a:r>
            <a:r>
              <a:rPr lang="sv-fi" sz="1500" b="0" i="0" u="none" baseline="0">
                <a:latin typeface="Verdana"/>
                <a:ea typeface="Verdana"/>
                <a:cs typeface="Arial"/>
                <a:hlinkClick r:id="rId9"/>
              </a:rPr>
              <a:t>Ukrainas kris </a:t>
            </a:r>
            <a:r>
              <a:rPr lang="sv-fi" sz="1500" b="0" i="0" u="none" baseline="0">
                <a:latin typeface="Verdana"/>
                <a:ea typeface="Verdana"/>
                <a:cs typeface="Arial"/>
              </a:rPr>
              <a:t> </a:t>
            </a:r>
            <a:endParaRPr lang="sv-fi" altLang="fi-FI" sz="1500">
              <a:ea typeface="Verdana" panose="020B0604030504040204" pitchFamily="34" charset="0"/>
              <a:cs typeface="Arial" panose="020B0604020202020204" pitchFamily="34" charset="0"/>
            </a:endParaRPr>
          </a:p>
          <a:p>
            <a:pPr marL="715645" lvl="1" algn="l" rtl="0" eaLnBrk="0" fontAlgn="base" hangingPunct="0">
              <a:lnSpc>
                <a:spcPct val="100000"/>
              </a:lnSpc>
              <a:spcBef>
                <a:spcPct val="0"/>
              </a:spcBef>
              <a:spcAft>
                <a:spcPct val="0"/>
              </a:spcAft>
              <a:buClrTx/>
              <a:buSzTx/>
            </a:pPr>
            <a:r>
              <a:rPr kumimoji="0" lang="sv-fi" sz="1500" b="0" i="0" u="none" strike="noStrike" cap="none" normalizeH="0" baseline="0">
                <a:ln>
                  <a:noFill/>
                </a:ln>
                <a:effectLst/>
                <a:latin typeface="Verdana"/>
                <a:ea typeface="Verdana"/>
                <a:cs typeface="Arial"/>
              </a:rPr>
              <a:t>Introduktionswebbkurs </a:t>
            </a:r>
            <a:r>
              <a:rPr kumimoji="0" lang="sv-fi" sz="1500" b="0" i="0" u="none" strike="noStrike" cap="none" normalizeH="0" baseline="0">
                <a:ln>
                  <a:noFill/>
                </a:ln>
                <a:solidFill>
                  <a:srgbClr val="0070C0"/>
                </a:solidFill>
                <a:effectLst/>
                <a:latin typeface="Verdana"/>
                <a:ea typeface="Verdana"/>
                <a:cs typeface="Arial"/>
                <a:hlinkClick r:id="rId10">
                  <a:extLst>
                    <a:ext uri="{A12FA001-AC4F-418D-AE19-62706E023703}">
                      <ahyp:hlinkClr xmlns:ahyp="http://schemas.microsoft.com/office/drawing/2018/hyperlinkcolor" val="tx"/>
                    </a:ext>
                  </a:extLst>
                </a:hlinkClick>
              </a:rPr>
              <a:t>Välkommen med i den gemensamma historien</a:t>
            </a:r>
            <a:endParaRPr lang="sv-fi" altLang="fi-FI" sz="1500" b="0" u="none" strike="noStrike" cap="none" normalizeH="0" baseline="0">
              <a:ln>
                <a:noFill/>
              </a:ln>
              <a:solidFill>
                <a:srgbClr val="0070C0"/>
              </a:solidFill>
              <a:effectLst/>
              <a:latin typeface="Verdana"/>
              <a:ea typeface="Verdana"/>
              <a:cs typeface="Arial"/>
            </a:endParaRPr>
          </a:p>
          <a:p>
            <a:pPr marL="715645" lvl="1" algn="l" rtl="0" eaLnBrk="0" fontAlgn="base" hangingPunct="0">
              <a:lnSpc>
                <a:spcPct val="100000"/>
              </a:lnSpc>
              <a:spcBef>
                <a:spcPct val="0"/>
              </a:spcBef>
              <a:spcAft>
                <a:spcPct val="0"/>
              </a:spcAft>
              <a:buClrTx/>
              <a:buSzTx/>
            </a:pPr>
            <a:r>
              <a:rPr lang="sv-fi" sz="1500" b="0" i="0" u="none" baseline="0">
                <a:latin typeface="Verdana"/>
                <a:ea typeface="Verdana"/>
                <a:cs typeface="Arial"/>
                <a:hlinkClick r:id="rId11"/>
              </a:rPr>
              <a:t>Krigets lagar </a:t>
            </a:r>
            <a:endParaRPr lang="sv-fi" altLang="fi-FI" sz="150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658708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6BABC-FD89-044E-90B6-EAD41077CD4D}"/>
              </a:ext>
            </a:extLst>
          </p:cNvPr>
          <p:cNvSpPr>
            <a:spLocks noGrp="1"/>
          </p:cNvSpPr>
          <p:nvPr>
            <p:ph type="title"/>
          </p:nvPr>
        </p:nvSpPr>
        <p:spPr>
          <a:xfrm>
            <a:off x="431799" y="4709251"/>
            <a:ext cx="10515600" cy="1728192"/>
          </a:xfrm>
        </p:spPr>
        <p:txBody>
          <a:bodyPr>
            <a:noAutofit/>
          </a:bodyPr>
          <a:lstStyle/>
          <a:p>
            <a:pPr rtl="0"/>
            <a:r>
              <a:rPr lang="sv-fi" b="0" i="0" u="none" baseline="0" dirty="0">
                <a:latin typeface="Verdana"/>
                <a:ea typeface="Verdana"/>
                <a:cs typeface="Verdana"/>
                <a:sym typeface="Verdana"/>
              </a:rPr>
              <a:t>Tack för att du deltog! </a:t>
            </a:r>
            <a:br>
              <a:rPr lang="sv-fi" b="0" dirty="0"/>
            </a:br>
            <a:br>
              <a:rPr lang="sv-fi" b="0" dirty="0"/>
            </a:br>
            <a:r>
              <a:rPr lang="sv-fi" b="0" i="0" u="none" baseline="0" dirty="0">
                <a:latin typeface="Verdana"/>
                <a:ea typeface="Verdana"/>
                <a:cs typeface="Verdana"/>
                <a:sym typeface="Verdana"/>
              </a:rPr>
              <a:t>Vänligen besvara feedbackenkäten</a:t>
            </a:r>
            <a:br>
              <a:rPr lang="sv-fi" b="0" dirty="0"/>
            </a:br>
            <a:br>
              <a:rPr lang="sv-fi" b="0" dirty="0"/>
            </a:br>
            <a:r>
              <a:rPr lang="sv-fi" b="0" i="0" u="none" baseline="0" dirty="0">
                <a:latin typeface="Verdana"/>
                <a:ea typeface="Verdana"/>
                <a:cs typeface="Verdana"/>
                <a:sym typeface="Verdana"/>
              </a:rPr>
              <a:t>Vi meddelar om kommande informationsmöten </a:t>
            </a:r>
            <a:br>
              <a:rPr lang="sv-fi" b="0" dirty="0"/>
            </a:br>
            <a:br>
              <a:rPr lang="sv-fi" b="0" dirty="0"/>
            </a:br>
            <a:br>
              <a:rPr lang="sv-fi" b="0" dirty="0"/>
            </a:br>
            <a:br>
              <a:rPr lang="sv-fi" b="0" dirty="0"/>
            </a:br>
            <a:br>
              <a:rPr lang="sv-fi" b="0" dirty="0"/>
            </a:br>
            <a:r>
              <a:rPr lang="sv-fi" b="0" i="0" u="none" baseline="0" dirty="0">
                <a:latin typeface="Verdana"/>
                <a:ea typeface="Verdana"/>
                <a:cs typeface="Verdana"/>
                <a:sym typeface="Verdana"/>
              </a:rPr>
              <a:t>och på </a:t>
            </a:r>
            <a:br>
              <a:rPr lang="sv-fi" b="0" dirty="0"/>
            </a:br>
            <a:r>
              <a:rPr lang="sv-fi" b="0" i="0" u="none" baseline="0" dirty="0">
                <a:latin typeface="Verdana"/>
                <a:ea typeface="Verdana"/>
                <a:cs typeface="Verdana"/>
                <a:sym typeface="Verdana"/>
              </a:rPr>
              <a:t>sidan för Ukrainas kris</a:t>
            </a:r>
            <a:br>
              <a:rPr lang="sv-fi" b="0" dirty="0">
                <a:latin typeface="Verdana"/>
                <a:ea typeface="Verdana"/>
              </a:rPr>
            </a:br>
            <a:r>
              <a:rPr lang="sv-fi" sz="3200" b="0" i="0" u="none" baseline="0" dirty="0">
                <a:latin typeface="Verdana"/>
                <a:ea typeface="Verdana"/>
                <a:cs typeface="Verdana"/>
                <a:sym typeface="Verdana"/>
              </a:rPr>
              <a:t> https://rednet.rodakorset.fi/Kriseniukraina </a:t>
            </a:r>
            <a:endParaRPr lang="sv-fi" sz="3200" b="0" dirty="0">
              <a:ea typeface="Verdana"/>
            </a:endParaRPr>
          </a:p>
        </p:txBody>
      </p:sp>
      <p:pic>
        <p:nvPicPr>
          <p:cNvPr id="4" name="Kuva 3" descr="Kuva, joka sisältää kohteen teksti&#10;&#10;Kuvaus luotu automaattisesti">
            <a:hlinkClick r:id="rId3"/>
            <a:extLst>
              <a:ext uri="{FF2B5EF4-FFF2-40B4-BE49-F238E27FC236}">
                <a16:creationId xmlns:a16="http://schemas.microsoft.com/office/drawing/2014/main" id="{0549E53E-4680-404F-BFDC-92EEEF1C42B6}"/>
              </a:ext>
            </a:extLst>
          </p:cNvPr>
          <p:cNvPicPr>
            <a:picLocks noChangeAspect="1"/>
          </p:cNvPicPr>
          <p:nvPr/>
        </p:nvPicPr>
        <p:blipFill rotWithShape="1">
          <a:blip r:embed="rId4"/>
          <a:srcRect l="19962" b="-477"/>
          <a:stretch/>
        </p:blipFill>
        <p:spPr>
          <a:xfrm>
            <a:off x="5326602" y="3797567"/>
            <a:ext cx="1718937" cy="1085151"/>
          </a:xfrm>
          <a:prstGeom prst="rect">
            <a:avLst/>
          </a:prstGeom>
        </p:spPr>
      </p:pic>
    </p:spTree>
    <p:extLst>
      <p:ext uri="{BB962C8B-B14F-4D97-AF65-F5344CB8AC3E}">
        <p14:creationId xmlns:p14="http://schemas.microsoft.com/office/powerpoint/2010/main" val="471734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93E0-F6DB-FF4B-BDDB-86D0D9BD6CC1}"/>
              </a:ext>
            </a:extLst>
          </p:cNvPr>
          <p:cNvSpPr>
            <a:spLocks noGrp="1"/>
          </p:cNvSpPr>
          <p:nvPr>
            <p:ph type="title"/>
          </p:nvPr>
        </p:nvSpPr>
        <p:spPr>
          <a:xfrm>
            <a:off x="688479" y="590503"/>
            <a:ext cx="10515600" cy="685753"/>
          </a:xfrm>
        </p:spPr>
        <p:txBody>
          <a:bodyPr anchor="b">
            <a:normAutofit/>
          </a:bodyPr>
          <a:lstStyle/>
          <a:p>
            <a:pPr algn="l" rtl="0"/>
            <a:r>
              <a:rPr lang="sv-fi" b="1" i="0" u="none" baseline="0"/>
              <a:t>Internationellt bistånd</a:t>
            </a:r>
          </a:p>
        </p:txBody>
      </p:sp>
      <p:sp>
        <p:nvSpPr>
          <p:cNvPr id="3" name="Content Placeholder 2">
            <a:extLst>
              <a:ext uri="{FF2B5EF4-FFF2-40B4-BE49-F238E27FC236}">
                <a16:creationId xmlns:a16="http://schemas.microsoft.com/office/drawing/2014/main" id="{7C77BA79-4232-6E41-9D9A-DC4D608B26B4}"/>
              </a:ext>
            </a:extLst>
          </p:cNvPr>
          <p:cNvSpPr>
            <a:spLocks noGrp="1"/>
          </p:cNvSpPr>
          <p:nvPr>
            <p:ph sz="half" idx="1"/>
          </p:nvPr>
        </p:nvSpPr>
        <p:spPr>
          <a:xfrm>
            <a:off x="366746" y="1435982"/>
            <a:ext cx="6282266" cy="4351338"/>
          </a:xfrm>
        </p:spPr>
        <p:txBody>
          <a:bodyPr vert="horz" lIns="91440" tIns="45720" rIns="91440" bIns="45720" rtlCol="0" anchor="t">
            <a:normAutofit lnSpcReduction="10000"/>
          </a:bodyPr>
          <a:lstStyle/>
          <a:p>
            <a:pPr marL="363220" indent="-363220" algn="l" rtl="0"/>
            <a:r>
              <a:rPr lang="sv-fi" sz="1800" b="0" i="0" u="none" baseline="0">
                <a:latin typeface="Verdana"/>
                <a:ea typeface="Verdana"/>
                <a:cs typeface="Verdana"/>
                <a:sym typeface="Verdana"/>
              </a:rPr>
              <a:t>Ukrainska RK, Kommitté och förbund är verksamma i Ukraina</a:t>
            </a:r>
          </a:p>
          <a:p>
            <a:pPr marL="363220" indent="-363220" algn="l" rtl="0"/>
            <a:r>
              <a:rPr lang="sv-fi" sz="1800" b="0" i="0" u="none" baseline="0">
                <a:latin typeface="Verdana"/>
                <a:ea typeface="Verdana"/>
                <a:cs typeface="Verdana"/>
                <a:sym typeface="Verdana"/>
              </a:rPr>
              <a:t>Människor har stötts i östra Ukraina sedan 2014</a:t>
            </a:r>
          </a:p>
          <a:p>
            <a:pPr marL="363220" indent="-363220" algn="l" rtl="0"/>
            <a:r>
              <a:rPr lang="sv-fi" sz="1800" b="0" i="0" u="none" baseline="0">
                <a:latin typeface="Verdana"/>
                <a:ea typeface="Verdana"/>
                <a:cs typeface="Verdana"/>
                <a:sym typeface="Verdana"/>
              </a:rPr>
              <a:t>Röda Korset hjälper både de som flyr från kriget och de som blir kvar</a:t>
            </a:r>
          </a:p>
          <a:p>
            <a:pPr marL="363220" indent="-363220" algn="l" rtl="0"/>
            <a:r>
              <a:rPr lang="sv-fi" sz="1800" b="0" i="0" u="none" baseline="0">
                <a:latin typeface="Verdana"/>
                <a:ea typeface="Verdana"/>
                <a:cs typeface="Verdana"/>
                <a:sym typeface="Verdana"/>
              </a:rPr>
              <a:t>Det är mycket svårt att leverera hjälpen till stridsområdena</a:t>
            </a:r>
          </a:p>
          <a:p>
            <a:pPr marL="363220" indent="-363220" algn="l" rtl="0"/>
            <a:r>
              <a:rPr lang="sv-fi" sz="1800" b="0" i="0" u="none" baseline="0">
                <a:latin typeface="Verdana"/>
                <a:ea typeface="Verdana"/>
                <a:cs typeface="Verdana"/>
                <a:sym typeface="Verdana"/>
              </a:rPr>
              <a:t>Allt större bistånd får till västra Ukraina</a:t>
            </a:r>
          </a:p>
          <a:p>
            <a:pPr marL="363220" indent="-363220" algn="l" rtl="0"/>
            <a:r>
              <a:rPr lang="sv-fi" sz="1800" b="0" i="0" u="none" baseline="0">
                <a:latin typeface="Verdana"/>
                <a:ea typeface="Verdana"/>
                <a:cs typeface="Verdana"/>
                <a:sym typeface="Verdana"/>
              </a:rPr>
              <a:t>FRK har skickat sju biståndsarbetare, Logistics ERU:s och materiell hjälp med ett värde på 450 000 euro samt 1,55 miljoner euro ur katastroffonden till förbundet</a:t>
            </a:r>
          </a:p>
          <a:p>
            <a:pPr marL="363220" indent="-363220" algn="l" rtl="0"/>
            <a:r>
              <a:rPr lang="sv-fi" sz="1800" b="0" i="0" u="none" baseline="0">
                <a:latin typeface="Verdana"/>
                <a:ea typeface="Verdana"/>
                <a:cs typeface="Verdana"/>
                <a:sym typeface="Verdana"/>
              </a:rPr>
              <a:t>Kommittén stöds med arbetstagare och 1 miljon ur katastroffonden, samt 4 miljoner av utrikesministeriet</a:t>
            </a:r>
            <a:endParaRPr lang="sv-fi" sz="1800">
              <a:ea typeface="Verdana"/>
            </a:endParaRPr>
          </a:p>
        </p:txBody>
      </p:sp>
      <p:pic>
        <p:nvPicPr>
          <p:cNvPr id="7" name="Kuva 6" descr="Kuva, joka sisältää kohteen teksti, henkilö&#10;&#10;Kuvaus luotu automaattisesti">
            <a:extLst>
              <a:ext uri="{FF2B5EF4-FFF2-40B4-BE49-F238E27FC236}">
                <a16:creationId xmlns:a16="http://schemas.microsoft.com/office/drawing/2014/main" id="{2A5547EF-D129-4A1B-85FE-91F76833EE80}"/>
              </a:ext>
            </a:extLst>
          </p:cNvPr>
          <p:cNvPicPr>
            <a:picLocks noChangeAspect="1"/>
          </p:cNvPicPr>
          <p:nvPr/>
        </p:nvPicPr>
        <p:blipFill>
          <a:blip r:embed="rId3"/>
          <a:stretch>
            <a:fillRect/>
          </a:stretch>
        </p:blipFill>
        <p:spPr>
          <a:xfrm>
            <a:off x="6646964" y="1708107"/>
            <a:ext cx="4961467" cy="3306319"/>
          </a:xfrm>
          <a:prstGeom prst="rect">
            <a:avLst/>
          </a:prstGeom>
          <a:noFill/>
        </p:spPr>
      </p:pic>
    </p:spTree>
    <p:extLst>
      <p:ext uri="{BB962C8B-B14F-4D97-AF65-F5344CB8AC3E}">
        <p14:creationId xmlns:p14="http://schemas.microsoft.com/office/powerpoint/2010/main" val="3480079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0A9874F4-1F0C-4C35-BCE1-58B87DDFC900}"/>
              </a:ext>
            </a:extLst>
          </p:cNvPr>
          <p:cNvPicPr>
            <a:picLocks noGrp="1" noChangeAspect="1"/>
          </p:cNvPicPr>
          <p:nvPr>
            <p:ph idx="1"/>
          </p:nvPr>
        </p:nvPicPr>
        <p:blipFill>
          <a:blip r:embed="rId2"/>
          <a:stretch>
            <a:fillRect/>
          </a:stretch>
        </p:blipFill>
        <p:spPr>
          <a:xfrm>
            <a:off x="2790721" y="68263"/>
            <a:ext cx="6610557" cy="6081712"/>
          </a:xfrm>
          <a:noFill/>
        </p:spPr>
      </p:pic>
    </p:spTree>
    <p:extLst>
      <p:ext uri="{BB962C8B-B14F-4D97-AF65-F5344CB8AC3E}">
        <p14:creationId xmlns:p14="http://schemas.microsoft.com/office/powerpoint/2010/main" val="2886073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93E0-F6DB-FF4B-BDDB-86D0D9BD6CC1}"/>
              </a:ext>
            </a:extLst>
          </p:cNvPr>
          <p:cNvSpPr>
            <a:spLocks noGrp="1"/>
          </p:cNvSpPr>
          <p:nvPr>
            <p:ph type="title"/>
          </p:nvPr>
        </p:nvSpPr>
        <p:spPr>
          <a:xfrm>
            <a:off x="683684" y="330730"/>
            <a:ext cx="10515600" cy="685753"/>
          </a:xfrm>
        </p:spPr>
        <p:txBody>
          <a:bodyPr/>
          <a:lstStyle/>
          <a:p>
            <a:pPr algn="l" rtl="0"/>
            <a:r>
              <a:rPr lang="sv-fi" b="1" i="0" u="none" baseline="0">
                <a:latin typeface="Verdana"/>
                <a:ea typeface="Verdana"/>
                <a:cs typeface="Verdana"/>
                <a:sym typeface="Verdana"/>
              </a:rPr>
              <a:t>Beredskapsverksamhet i Finland</a:t>
            </a:r>
            <a:endParaRPr lang="sv-fi">
              <a:ea typeface="Verdana"/>
            </a:endParaRPr>
          </a:p>
        </p:txBody>
      </p:sp>
      <p:sp>
        <p:nvSpPr>
          <p:cNvPr id="3" name="Content Placeholder 2">
            <a:extLst>
              <a:ext uri="{FF2B5EF4-FFF2-40B4-BE49-F238E27FC236}">
                <a16:creationId xmlns:a16="http://schemas.microsoft.com/office/drawing/2014/main" id="{7C77BA79-4232-6E41-9D9A-DC4D608B26B4}"/>
              </a:ext>
            </a:extLst>
          </p:cNvPr>
          <p:cNvSpPr>
            <a:spLocks noGrp="1"/>
          </p:cNvSpPr>
          <p:nvPr>
            <p:ph idx="1"/>
          </p:nvPr>
        </p:nvSpPr>
        <p:spPr>
          <a:xfrm>
            <a:off x="581788" y="1095138"/>
            <a:ext cx="11044766" cy="5298844"/>
          </a:xfrm>
        </p:spPr>
        <p:txBody>
          <a:bodyPr vert="horz" lIns="91440" tIns="45720" rIns="91440" bIns="45720" rtlCol="0" anchor="t">
            <a:normAutofit/>
          </a:bodyPr>
          <a:lstStyle/>
          <a:p>
            <a:pPr marL="715645" lvl="1" indent="-363220" algn="l" rtl="0"/>
            <a:r>
              <a:rPr lang="sv-fi" sz="1800" b="0" i="0" u="none" baseline="0">
                <a:latin typeface="Verdana"/>
                <a:ea typeface="Verdana"/>
                <a:cs typeface="Calibri"/>
              </a:rPr>
              <a:t>I Finland är vi ständigt redo att hjälpa och stötta myndigheterna vid olyckor och störningar.</a:t>
            </a:r>
          </a:p>
          <a:p>
            <a:pPr marL="715645" lvl="1" indent="-363220" algn="l" rtl="0"/>
            <a:r>
              <a:rPr lang="sv-fi" sz="1800" b="0" i="0" u="none" baseline="0">
                <a:latin typeface="Verdana"/>
                <a:ea typeface="Verdana"/>
                <a:cs typeface="Calibri"/>
              </a:rPr>
              <a:t>När det gäller beredskapsverksamhet i hemlandet för Ukraina betonas två riktlinjer för verksamheten – att stödja befolkningens psykiska välbefinnande och förbereda sig för att hjälpa människor som flyr från konflikter. </a:t>
            </a:r>
          </a:p>
          <a:p>
            <a:pPr marL="715645" lvl="1" indent="-363220" algn="l" rtl="0"/>
            <a:r>
              <a:rPr lang="sv-fi" sz="1800" b="0" i="0" u="none" baseline="0">
                <a:latin typeface="Verdana"/>
                <a:ea typeface="Verdana"/>
                <a:cs typeface="Calibri"/>
              </a:rPr>
              <a:t>Ledning av operationen</a:t>
            </a:r>
            <a:endParaRPr lang="sv-fi" sz="1800">
              <a:latin typeface="Verdana"/>
              <a:ea typeface="Verdana"/>
              <a:cs typeface="Calibri"/>
            </a:endParaRPr>
          </a:p>
          <a:p>
            <a:pPr lvl="2" indent="-353695" algn="l" rtl="0"/>
            <a:r>
              <a:rPr lang="sv-fi" sz="1400" b="0" i="0" u="none" baseline="0">
                <a:latin typeface="Verdana"/>
                <a:ea typeface="Verdana"/>
                <a:cs typeface="Calibri"/>
              </a:rPr>
              <a:t>Främst i enlighet med normala ledningsansvar</a:t>
            </a:r>
            <a:endParaRPr lang="sv-fi" sz="1400">
              <a:latin typeface="Verdana"/>
              <a:ea typeface="Verdana"/>
              <a:cs typeface="Calibri"/>
            </a:endParaRPr>
          </a:p>
          <a:p>
            <a:pPr lvl="2" indent="-353695" algn="l" rtl="0"/>
            <a:r>
              <a:rPr lang="sv-fi" sz="1400" b="0" i="0" u="none" baseline="0">
                <a:latin typeface="Verdana"/>
                <a:ea typeface="Verdana"/>
                <a:cs typeface="Calibri"/>
              </a:rPr>
              <a:t>Centralbyråns Task Force</a:t>
            </a:r>
          </a:p>
          <a:p>
            <a:pPr lvl="2" indent="-353695" algn="l" rtl="0"/>
            <a:r>
              <a:rPr lang="sv-fi" sz="1400" b="0" i="0" u="none" baseline="0">
                <a:latin typeface="Verdana"/>
                <a:ea typeface="Verdana"/>
                <a:cs typeface="Calibri"/>
              </a:rPr>
              <a:t>Centralbyråns lägescentral (må–sö 9–16, övriga tider normal jour)</a:t>
            </a:r>
          </a:p>
          <a:p>
            <a:pPr lvl="2" indent="-353695" algn="l" rtl="0"/>
            <a:r>
              <a:rPr lang="sv-fi" sz="1400" b="0" i="0" u="none" baseline="0">
                <a:latin typeface="Verdana"/>
                <a:ea typeface="Verdana"/>
                <a:cs typeface="Calibri"/>
              </a:rPr>
              <a:t>Infopunkt (på finska) (må-fr 9–16, </a:t>
            </a:r>
            <a:r>
              <a:rPr lang="sv-fi" sz="1400" b="0" i="0" u="sng" baseline="0">
                <a:latin typeface="Verdana"/>
                <a:ea typeface="Verdana"/>
                <a:cs typeface="Calibri"/>
                <a:hlinkClick r:id="rId3"/>
              </a:rPr>
              <a:t>punainenristi.fi/ukrainainfo</a:t>
            </a:r>
            <a:r>
              <a:rPr lang="sv-fi" sz="1400" b="0" i="0" u="none" baseline="0">
                <a:latin typeface="Verdana"/>
                <a:ea typeface="Verdana"/>
                <a:cs typeface="Calibri"/>
              </a:rPr>
              <a:t>)</a:t>
            </a:r>
          </a:p>
          <a:p>
            <a:pPr lvl="2" indent="-353695" algn="l" rtl="0"/>
            <a:r>
              <a:rPr lang="sv-fi" sz="1400" b="0" i="0" u="none" baseline="0">
                <a:latin typeface="Verdana"/>
                <a:ea typeface="Verdana"/>
                <a:cs typeface="Calibri"/>
              </a:rPr>
              <a:t>Samarbete med myndigheterna, nordiskt samarbete</a:t>
            </a:r>
          </a:p>
          <a:p>
            <a:pPr marL="715645" lvl="1" indent="-363220" algn="l" rtl="0"/>
            <a:r>
              <a:rPr lang="sv-fi" sz="1800" b="0" i="0" u="none" baseline="0">
                <a:latin typeface="Verdana"/>
                <a:ea typeface="Verdana"/>
                <a:cs typeface="Calibri"/>
              </a:rPr>
              <a:t>Distrikten koordinerar och samordnar hjälpverksamheten i sina områden på vanligt sätt</a:t>
            </a:r>
          </a:p>
          <a:p>
            <a:pPr marL="715645" lvl="1" indent="-363220" algn="l" rtl="0"/>
            <a:r>
              <a:rPr lang="sv-fi" sz="1800" b="0" i="0" u="none" baseline="0">
                <a:latin typeface="Verdana"/>
                <a:ea typeface="Verdana"/>
                <a:cs typeface="Calibri"/>
              </a:rPr>
              <a:t>Det finns inget särskilt behov av att uppfinna nya verksamhetsformer. Utöver att upprätthålla normal hjälpverksamhet, är det bra för avdelningarna att uppmärksamma</a:t>
            </a:r>
          </a:p>
          <a:p>
            <a:pPr lvl="2" indent="-353695" algn="l" rtl="0"/>
            <a:r>
              <a:rPr lang="sv-fi" sz="1400" b="0" i="0" u="none" baseline="0">
                <a:latin typeface="Verdana"/>
                <a:ea typeface="Verdana"/>
                <a:cs typeface="Calibri"/>
              </a:rPr>
              <a:t>Beredskapsplaner och utbildningar</a:t>
            </a:r>
          </a:p>
          <a:p>
            <a:pPr lvl="2" indent="-353695" algn="l" rtl="0"/>
            <a:r>
              <a:rPr lang="sv-fi" sz="1400" b="0" i="0" u="none" baseline="0">
                <a:latin typeface="Verdana"/>
                <a:ea typeface="Verdana"/>
                <a:cs typeface="Calibri"/>
              </a:rPr>
              <a:t>Kontakt med myndigheter</a:t>
            </a:r>
          </a:p>
          <a:p>
            <a:pPr lvl="2" indent="-353695" algn="l" rtl="0"/>
            <a:r>
              <a:rPr lang="sv-fi" sz="1400" b="0" i="0" u="none" baseline="0">
                <a:latin typeface="Verdana"/>
                <a:ea typeface="Verdana"/>
                <a:cs typeface="Calibri"/>
              </a:rPr>
              <a:t>Förvärva frivilliga</a:t>
            </a:r>
          </a:p>
          <a:p>
            <a:pPr lvl="2" indent="-353695" algn="l" rtl="0"/>
            <a:r>
              <a:rPr lang="sv-fi" sz="1400" b="0" i="0" u="none" baseline="0">
                <a:latin typeface="Verdana"/>
                <a:ea typeface="Verdana"/>
                <a:cs typeface="Calibri"/>
              </a:rPr>
              <a:t>Medelinsamling, speciellt nödhjälpsinsamling</a:t>
            </a:r>
          </a:p>
          <a:p>
            <a:pPr lvl="2" indent="-353695" algn="l" rtl="0"/>
            <a:r>
              <a:rPr lang="sv-fi" sz="1400" b="0" i="0" u="none" baseline="0">
                <a:latin typeface="Verdana"/>
                <a:ea typeface="Verdana"/>
                <a:cs typeface="Calibri"/>
              </a:rPr>
              <a:t>Deltagande i diskussionen, synlighet</a:t>
            </a:r>
          </a:p>
        </p:txBody>
      </p:sp>
    </p:spTree>
    <p:extLst>
      <p:ext uri="{BB962C8B-B14F-4D97-AF65-F5344CB8AC3E}">
        <p14:creationId xmlns:p14="http://schemas.microsoft.com/office/powerpoint/2010/main" val="2084535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93E0-F6DB-FF4B-BDDB-86D0D9BD6CC1}"/>
              </a:ext>
            </a:extLst>
          </p:cNvPr>
          <p:cNvSpPr>
            <a:spLocks noGrp="1"/>
          </p:cNvSpPr>
          <p:nvPr>
            <p:ph type="title"/>
          </p:nvPr>
        </p:nvSpPr>
        <p:spPr>
          <a:xfrm>
            <a:off x="683684" y="330730"/>
            <a:ext cx="10515600" cy="685753"/>
          </a:xfrm>
        </p:spPr>
        <p:txBody>
          <a:bodyPr/>
          <a:lstStyle/>
          <a:p>
            <a:pPr algn="l" rtl="0"/>
            <a:r>
              <a:rPr lang="sv-fi" b="1" i="0" u="none" baseline="0">
                <a:latin typeface="Verdana"/>
                <a:ea typeface="Verdana"/>
                <a:cs typeface="Verdana"/>
                <a:sym typeface="Verdana"/>
              </a:rPr>
              <a:t>Invandringsberedskap</a:t>
            </a:r>
            <a:endParaRPr lang="sv-fi">
              <a:ea typeface="Verdana"/>
            </a:endParaRPr>
          </a:p>
        </p:txBody>
      </p:sp>
      <p:sp>
        <p:nvSpPr>
          <p:cNvPr id="3" name="Content Placeholder 2">
            <a:extLst>
              <a:ext uri="{FF2B5EF4-FFF2-40B4-BE49-F238E27FC236}">
                <a16:creationId xmlns:a16="http://schemas.microsoft.com/office/drawing/2014/main" id="{7C77BA79-4232-6E41-9D9A-DC4D608B26B4}"/>
              </a:ext>
            </a:extLst>
          </p:cNvPr>
          <p:cNvSpPr>
            <a:spLocks noGrp="1"/>
          </p:cNvSpPr>
          <p:nvPr>
            <p:ph idx="1"/>
          </p:nvPr>
        </p:nvSpPr>
        <p:spPr>
          <a:xfrm>
            <a:off x="573617" y="1016483"/>
            <a:ext cx="11044766" cy="5525823"/>
          </a:xfrm>
        </p:spPr>
        <p:txBody>
          <a:bodyPr vert="horz" lIns="91440" tIns="45720" rIns="91440" bIns="45720" rtlCol="0" anchor="t">
            <a:noAutofit/>
          </a:bodyPr>
          <a:lstStyle/>
          <a:p>
            <a:pPr marL="715645" lvl="1" indent="-363220" algn="l" rtl="0"/>
            <a:r>
              <a:rPr lang="sv-fi" sz="1600" b="0" i="0" u="none" baseline="0" dirty="0">
                <a:latin typeface="Verdana"/>
                <a:ea typeface="Verdana"/>
                <a:cs typeface="Calibri"/>
              </a:rPr>
              <a:t>Invandringsberedskapen och den snabba verksamhetsberedskapen för mottagandet av asylsökande, grundar sig både på beredskapsplaneringen och mottagningscentralernas verksamhet och det kunnande som FRK upprätthåller i olika delar av Finland. </a:t>
            </a:r>
            <a:endParaRPr lang="sv-fi" sz="1600" dirty="0">
              <a:latin typeface="Verdana"/>
              <a:ea typeface="Verdana"/>
              <a:cs typeface="Calibri"/>
            </a:endParaRPr>
          </a:p>
          <a:p>
            <a:pPr marL="715645" lvl="1" indent="-363220" algn="l" rtl="0"/>
            <a:r>
              <a:rPr lang="sv-fi" sz="1600" b="0" i="0" u="none" baseline="0" dirty="0">
                <a:latin typeface="Verdana"/>
                <a:ea typeface="Verdana"/>
                <a:cs typeface="Calibri"/>
              </a:rPr>
              <a:t>Mottagningscentraler sin FRK upprätthåller:</a:t>
            </a:r>
            <a:endParaRPr lang="sv-fi" sz="1600" dirty="0">
              <a:latin typeface="Verdana"/>
              <a:ea typeface="Verdana"/>
              <a:cs typeface="Calibri"/>
            </a:endParaRPr>
          </a:p>
          <a:p>
            <a:pPr marL="1069340" lvl="2" indent="-353695" algn="l" rtl="0"/>
            <a:r>
              <a:rPr lang="sv-fi" sz="1600" b="0" i="0" u="none" baseline="0" dirty="0">
                <a:latin typeface="Verdana"/>
                <a:ea typeface="Verdana"/>
                <a:cs typeface="Calibri"/>
              </a:rPr>
              <a:t>Tio enheter för vuxna och familjer (i åtta distriktsområden)</a:t>
            </a:r>
          </a:p>
          <a:p>
            <a:pPr marL="1069340" lvl="2" indent="-353695" algn="l" rtl="0"/>
            <a:r>
              <a:rPr lang="sv-fi" sz="1600" b="0" i="0" u="none" baseline="0" dirty="0">
                <a:latin typeface="Verdana"/>
                <a:ea typeface="Verdana"/>
                <a:cs typeface="Calibri"/>
              </a:rPr>
              <a:t>Två enheter för minderåriga</a:t>
            </a:r>
            <a:endParaRPr lang="sv-fi" sz="1600" dirty="0">
              <a:latin typeface="Verdana"/>
              <a:ea typeface="Verdana"/>
              <a:cs typeface="Calibri"/>
            </a:endParaRPr>
          </a:p>
          <a:p>
            <a:pPr marL="1069340" lvl="2" indent="-353695" algn="l" rtl="0"/>
            <a:r>
              <a:rPr lang="sv-fi" sz="1600" b="0" i="0" u="none" baseline="0" dirty="0">
                <a:latin typeface="Verdana"/>
                <a:ea typeface="Verdana"/>
                <a:cs typeface="Calibri"/>
              </a:rPr>
              <a:t>Över 1 000 asylsökande inkvarteras i mottagningscentraler, utöver detta bor ca 900 asylsökande i privat inkvartering</a:t>
            </a:r>
          </a:p>
          <a:p>
            <a:pPr marL="715645" lvl="1" indent="-363220" algn="l" rtl="0"/>
            <a:r>
              <a:rPr lang="sv-fi" sz="1600" b="0" i="0" u="none" baseline="0" dirty="0">
                <a:latin typeface="Verdana"/>
                <a:ea typeface="Verdana"/>
                <a:cs typeface="Calibri"/>
              </a:rPr>
              <a:t>FRK:s distrikt har beredskap att höja mottagningskapaciteten till </a:t>
            </a:r>
            <a:r>
              <a:rPr lang="sv-fi" sz="1600" b="0" i="0" u="sng" baseline="0" dirty="0">
                <a:latin typeface="Verdana"/>
                <a:ea typeface="Verdana"/>
                <a:cs typeface="Calibri"/>
              </a:rPr>
              <a:t>ca 10 000 platser</a:t>
            </a:r>
          </a:p>
          <a:p>
            <a:pPr marL="715645" lvl="1" indent="-363220" algn="l" rtl="0"/>
            <a:r>
              <a:rPr lang="sv-fi" sz="1600" b="0" i="0" u="none" baseline="0" dirty="0">
                <a:latin typeface="Verdana"/>
                <a:ea typeface="Verdana"/>
                <a:cs typeface="Calibri"/>
              </a:rPr>
              <a:t>Vi har ett tätt samarbete med Migrationsverket  </a:t>
            </a:r>
            <a:endParaRPr lang="sv-fi" sz="1600" dirty="0">
              <a:latin typeface="Verdana"/>
              <a:ea typeface="Verdana"/>
              <a:cs typeface="Calibri"/>
            </a:endParaRPr>
          </a:p>
          <a:p>
            <a:pPr marL="1069340" lvl="2" indent="-353695" algn="l" rtl="0"/>
            <a:r>
              <a:rPr lang="sv-fi" sz="1600" b="0" i="0" u="none" baseline="0" dirty="0" err="1">
                <a:latin typeface="Verdana"/>
                <a:ea typeface="Verdana"/>
                <a:cs typeface="Calibri"/>
              </a:rPr>
              <a:t>Migri</a:t>
            </a:r>
            <a:r>
              <a:rPr lang="sv-fi" sz="1600" b="0" i="0" u="none" baseline="0" dirty="0">
                <a:latin typeface="Verdana"/>
                <a:ea typeface="Verdana"/>
                <a:cs typeface="Calibri"/>
              </a:rPr>
              <a:t> beslöt att höja mottagningscentralernas kapacitet med 999 platser (6.3) </a:t>
            </a:r>
          </a:p>
          <a:p>
            <a:pPr marL="1069340" lvl="2" indent="-353695" algn="l" rtl="0"/>
            <a:r>
              <a:rPr lang="sv-fi" sz="1600" b="0" i="0" u="none" baseline="0" dirty="0">
                <a:latin typeface="Verdana"/>
                <a:ea typeface="Verdana"/>
                <a:cs typeface="Calibri"/>
              </a:rPr>
              <a:t>Över 700 nya ansökningar om asyl under de senaste dagarna (7.3)</a:t>
            </a:r>
          </a:p>
          <a:p>
            <a:pPr marL="715645" lvl="1" indent="-363220" algn="l" rtl="0"/>
            <a:r>
              <a:rPr lang="sv-fi" sz="1600" b="0" i="0" u="none" baseline="0" dirty="0">
                <a:latin typeface="Verdana"/>
                <a:ea typeface="Verdana"/>
                <a:cs typeface="Calibri"/>
              </a:rPr>
              <a:t>Det är en utmaning att ge en uppskattning på antalet som kommer, Ukrainas medborgare har visumfrihet till Schengenområdet i 90 dagar. Alla som kommer söker inte asyl i Finland</a:t>
            </a:r>
            <a:endParaRPr lang="sv-fi" sz="1600" dirty="0">
              <a:latin typeface="Verdana"/>
              <a:ea typeface="Verdana"/>
              <a:cs typeface="Calibri"/>
            </a:endParaRPr>
          </a:p>
          <a:p>
            <a:pPr marL="715645" lvl="1" indent="-363220" algn="l" rtl="0"/>
            <a:r>
              <a:rPr lang="sv-fi" sz="1600" b="0" i="0" u="none" baseline="0" dirty="0">
                <a:latin typeface="Verdana"/>
                <a:ea typeface="Verdana"/>
                <a:cs typeface="Calibri"/>
              </a:rPr>
              <a:t>I Finland bor ca 7 200 ukrainare</a:t>
            </a:r>
          </a:p>
          <a:p>
            <a:pPr marL="715645" lvl="1" indent="-363220" algn="l" rtl="0"/>
            <a:r>
              <a:rPr lang="sv-fi" sz="1600" b="0" i="0" u="none" baseline="0" dirty="0" err="1">
                <a:latin typeface="Verdana"/>
                <a:ea typeface="Verdana"/>
                <a:cs typeface="Calibri"/>
              </a:rPr>
              <a:t>Kalkku</a:t>
            </a:r>
            <a:r>
              <a:rPr lang="sv-fi" sz="1600" b="0" i="0" u="none" baseline="0" dirty="0">
                <a:latin typeface="Verdana"/>
                <a:ea typeface="Verdana"/>
                <a:cs typeface="Calibri"/>
              </a:rPr>
              <a:t> logistikcenters lager har filtar, liggunderlag för </a:t>
            </a:r>
            <a:r>
              <a:rPr lang="sv-fi" sz="1600" b="0" i="0" u="sng" baseline="0" dirty="0">
                <a:latin typeface="Verdana"/>
                <a:ea typeface="Verdana"/>
                <a:cs typeface="Calibri"/>
              </a:rPr>
              <a:t>ca 10 tusen personer</a:t>
            </a:r>
            <a:r>
              <a:rPr lang="sv-fi" sz="1600" b="0" i="0" u="none" baseline="0" dirty="0">
                <a:latin typeface="Verdana"/>
                <a:ea typeface="Verdana"/>
                <a:cs typeface="Calibri"/>
              </a:rPr>
              <a:t>, och det finns tillräckligt med proviantering och andra förnödenheter för de första </a:t>
            </a:r>
            <a:r>
              <a:rPr lang="sv-fi" sz="1600" b="0" i="0" u="sng" baseline="0" dirty="0">
                <a:latin typeface="Verdana"/>
                <a:ea typeface="Verdana"/>
                <a:cs typeface="Calibri"/>
              </a:rPr>
              <a:t>hundratals</a:t>
            </a:r>
            <a:r>
              <a:rPr lang="sv-fi" sz="1600" b="0" i="0" u="none" baseline="0" dirty="0">
                <a:latin typeface="Verdana"/>
                <a:ea typeface="Verdana"/>
                <a:cs typeface="Calibri"/>
              </a:rPr>
              <a:t> som kommer. I </a:t>
            </a:r>
            <a:r>
              <a:rPr lang="sv-fi" sz="1600" b="0" i="0" u="none" baseline="0" dirty="0" err="1">
                <a:latin typeface="Verdana"/>
                <a:ea typeface="Verdana"/>
                <a:cs typeface="Calibri"/>
              </a:rPr>
              <a:t>Kalkku</a:t>
            </a:r>
            <a:r>
              <a:rPr lang="sv-fi" sz="1600" b="0" i="0" u="none" baseline="0" dirty="0">
                <a:latin typeface="Verdana"/>
                <a:ea typeface="Verdana"/>
                <a:cs typeface="Calibri"/>
              </a:rPr>
              <a:t> finns en stor mängd skyddsutrustning i lager. Dessutom har mottagningscentralerna egna beredskapsförråd.</a:t>
            </a:r>
          </a:p>
          <a:p>
            <a:pPr marL="715645" lvl="1" indent="-363220" algn="l" rtl="0"/>
            <a:endParaRPr lang="sv-fi" sz="1600" dirty="0">
              <a:latin typeface="Verdana"/>
              <a:ea typeface="Verdana"/>
              <a:cs typeface="Calibri"/>
            </a:endParaRPr>
          </a:p>
        </p:txBody>
      </p:sp>
    </p:spTree>
    <p:extLst>
      <p:ext uri="{BB962C8B-B14F-4D97-AF65-F5344CB8AC3E}">
        <p14:creationId xmlns:p14="http://schemas.microsoft.com/office/powerpoint/2010/main" val="218958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C93E0-F6DB-FF4B-BDDB-86D0D9BD6CC1}"/>
              </a:ext>
            </a:extLst>
          </p:cNvPr>
          <p:cNvSpPr>
            <a:spLocks noGrp="1"/>
          </p:cNvSpPr>
          <p:nvPr>
            <p:ph type="title"/>
          </p:nvPr>
        </p:nvSpPr>
        <p:spPr>
          <a:xfrm>
            <a:off x="542026" y="358278"/>
            <a:ext cx="10515600" cy="685753"/>
          </a:xfrm>
        </p:spPr>
        <p:txBody>
          <a:bodyPr>
            <a:normAutofit fontScale="90000"/>
          </a:bodyPr>
          <a:lstStyle/>
          <a:p>
            <a:pPr algn="l" rtl="0"/>
            <a:r>
              <a:rPr lang="sv-fi" b="0" i="0" u="none" baseline="0">
                <a:latin typeface="Verdana"/>
                <a:ea typeface="Verdana"/>
                <a:cs typeface="Verdana"/>
                <a:sym typeface="Verdana"/>
              </a:rPr>
              <a:t>Inkvartering och mottagningstjänster i en </a:t>
            </a:r>
            <a:r>
              <a:rPr lang="sv-fi" b="1" i="0" u="none" baseline="0">
                <a:latin typeface="Verdana"/>
                <a:ea typeface="Verdana"/>
                <a:cs typeface="Verdana"/>
                <a:sym typeface="Verdana"/>
              </a:rPr>
              <a:t>storskalig</a:t>
            </a:r>
            <a:r>
              <a:rPr lang="sv-fi" b="0" i="0" u="none" baseline="0">
                <a:latin typeface="Verdana"/>
                <a:ea typeface="Verdana"/>
                <a:cs typeface="Verdana"/>
                <a:sym typeface="Verdana"/>
              </a:rPr>
              <a:t> invandring</a:t>
            </a:r>
            <a:endParaRPr lang="sv-fi">
              <a:latin typeface="Verdana"/>
            </a:endParaRPr>
          </a:p>
        </p:txBody>
      </p:sp>
      <p:pic>
        <p:nvPicPr>
          <p:cNvPr id="4" name="Picture 4">
            <a:extLst>
              <a:ext uri="{FF2B5EF4-FFF2-40B4-BE49-F238E27FC236}">
                <a16:creationId xmlns:a16="http://schemas.microsoft.com/office/drawing/2014/main" id="{2DA8CFA5-5EBE-48B0-A91E-5CB4C29F0FCB}"/>
              </a:ext>
            </a:extLst>
          </p:cNvPr>
          <p:cNvPicPr>
            <a:picLocks noGrp="1" noChangeAspect="1"/>
          </p:cNvPicPr>
          <p:nvPr>
            <p:ph idx="1"/>
          </p:nvPr>
        </p:nvPicPr>
        <p:blipFill>
          <a:blip r:embed="rId3"/>
          <a:stretch>
            <a:fillRect/>
          </a:stretch>
        </p:blipFill>
        <p:spPr>
          <a:xfrm>
            <a:off x="2361952" y="1713087"/>
            <a:ext cx="7985488" cy="4357212"/>
          </a:xfrm>
        </p:spPr>
      </p:pic>
      <p:sp>
        <p:nvSpPr>
          <p:cNvPr id="3" name="Tekstiruutu 2">
            <a:extLst>
              <a:ext uri="{FF2B5EF4-FFF2-40B4-BE49-F238E27FC236}">
                <a16:creationId xmlns:a16="http://schemas.microsoft.com/office/drawing/2014/main" id="{BDB03DE2-BA95-438E-AD44-A59AB44EEB2E}"/>
              </a:ext>
            </a:extLst>
          </p:cNvPr>
          <p:cNvSpPr txBox="1"/>
          <p:nvPr/>
        </p:nvSpPr>
        <p:spPr>
          <a:xfrm>
            <a:off x="395736" y="2109795"/>
            <a:ext cx="3267115" cy="3563796"/>
          </a:xfrm>
          <a:prstGeom prst="rect">
            <a:avLst/>
          </a:prstGeom>
          <a:noFill/>
        </p:spPr>
        <p:txBody>
          <a:bodyPr wrap="square" rtlCol="0">
            <a:spAutoFit/>
          </a:bodyPr>
          <a:lstStyle/>
          <a:p>
            <a:pPr>
              <a:lnSpc>
                <a:spcPct val="107000"/>
              </a:lnSpc>
              <a:spcAft>
                <a:spcPts val="800"/>
              </a:spcAft>
            </a:pPr>
            <a:r>
              <a:rPr lang="sv-FI" sz="1100" dirty="0">
                <a:effectLst/>
                <a:latin typeface="Calibri" panose="020F0502020204030204" pitchFamily="34" charset="0"/>
                <a:ea typeface="Calibri" panose="020F0502020204030204" pitchFamily="34" charset="0"/>
                <a:cs typeface="Times New Roman" panose="02020603050405020304" pitchFamily="18" charset="0"/>
              </a:rPr>
              <a:t>1. Finlands gräns</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1100" dirty="0">
                <a:effectLst/>
                <a:latin typeface="Calibri" panose="020F0502020204030204" pitchFamily="34" charset="0"/>
                <a:ea typeface="Calibri" panose="020F0502020204030204" pitchFamily="34" charset="0"/>
                <a:cs typeface="Times New Roman" panose="02020603050405020304" pitchFamily="18" charset="0"/>
              </a:rPr>
              <a:t>asylansökan</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v-FI" sz="1100" dirty="0">
                <a:effectLst/>
                <a:latin typeface="Calibri" panose="020F0502020204030204" pitchFamily="34" charset="0"/>
                <a:ea typeface="Calibri" panose="020F0502020204030204" pitchFamily="34" charset="0"/>
                <a:cs typeface="Times New Roman" panose="02020603050405020304" pitchFamily="18" charset="0"/>
              </a:rPr>
              <a:t>2. Flyktingsluss</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1100" dirty="0">
                <a:effectLst/>
                <a:latin typeface="Calibri" panose="020F0502020204030204" pitchFamily="34" charset="0"/>
                <a:ea typeface="Calibri" panose="020F0502020204030204" pitchFamily="34" charset="0"/>
                <a:cs typeface="Times New Roman" panose="02020603050405020304" pitchFamily="18" charset="0"/>
              </a:rPr>
              <a:t>registrering</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v-FI" sz="1100" dirty="0">
                <a:effectLst/>
                <a:latin typeface="Calibri" panose="020F0502020204030204" pitchFamily="34" charset="0"/>
                <a:ea typeface="Calibri" panose="020F0502020204030204" pitchFamily="34" charset="0"/>
                <a:cs typeface="Times New Roman" panose="02020603050405020304" pitchFamily="18" charset="0"/>
              </a:rPr>
              <a:t>3. Tillfällig inkvartering</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1100" dirty="0">
                <a:effectLst/>
                <a:latin typeface="Calibri" panose="020F0502020204030204" pitchFamily="34" charset="0"/>
                <a:ea typeface="Calibri" panose="020F0502020204030204" pitchFamily="34" charset="0"/>
                <a:cs typeface="Times New Roman" panose="02020603050405020304" pitchFamily="18" charset="0"/>
              </a:rPr>
              <a:t>kortvarig inkvartering vid behov</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sv-FI" sz="1100" dirty="0">
                <a:effectLst/>
                <a:latin typeface="Calibri" panose="020F0502020204030204" pitchFamily="34" charset="0"/>
                <a:ea typeface="Calibri" panose="020F0502020204030204" pitchFamily="34" charset="0"/>
                <a:cs typeface="Times New Roman" panose="02020603050405020304" pitchFamily="18" charset="0"/>
              </a:rPr>
              <a:t>4. Asylförläggning</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FI" sz="1100" dirty="0">
                <a:effectLst/>
                <a:latin typeface="Calibri" panose="020F0502020204030204" pitchFamily="34" charset="0"/>
                <a:ea typeface="Calibri" panose="020F0502020204030204" pitchFamily="34" charset="0"/>
                <a:cs typeface="Times New Roman" panose="02020603050405020304" pitchFamily="18" charset="0"/>
              </a:rPr>
              <a:t>vistelse under handläggningstiden, så länge som handläggningen tar</a:t>
            </a:r>
            <a:endParaRPr lang="fi-FI"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1100" dirty="0"/>
          </a:p>
        </p:txBody>
      </p:sp>
    </p:spTree>
    <p:extLst>
      <p:ext uri="{BB962C8B-B14F-4D97-AF65-F5344CB8AC3E}">
        <p14:creationId xmlns:p14="http://schemas.microsoft.com/office/powerpoint/2010/main" val="2493763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D421031-A335-4817-AA98-2454AEA42BD2}"/>
              </a:ext>
            </a:extLst>
          </p:cNvPr>
          <p:cNvSpPr>
            <a:spLocks noGrp="1"/>
          </p:cNvSpPr>
          <p:nvPr>
            <p:ph type="title"/>
          </p:nvPr>
        </p:nvSpPr>
        <p:spPr>
          <a:xfrm>
            <a:off x="605812" y="366983"/>
            <a:ext cx="10515600" cy="685753"/>
          </a:xfrm>
        </p:spPr>
        <p:txBody>
          <a:bodyPr/>
          <a:lstStyle/>
          <a:p>
            <a:pPr algn="l" rtl="0"/>
            <a:r>
              <a:rPr lang="sv-fi" b="1" i="0" u="none" baseline="0"/>
              <a:t>Psykiskt stöd – RedNet-sidor</a:t>
            </a:r>
            <a:endParaRPr lang="sv-fi"/>
          </a:p>
        </p:txBody>
      </p:sp>
      <p:pic>
        <p:nvPicPr>
          <p:cNvPr id="10" name="Content Placeholder 9">
            <a:extLst>
              <a:ext uri="{FF2B5EF4-FFF2-40B4-BE49-F238E27FC236}">
                <a16:creationId xmlns:a16="http://schemas.microsoft.com/office/drawing/2014/main" id="{56C9ECFC-FB20-44F7-B40D-D5AFF8109672}"/>
              </a:ext>
            </a:extLst>
          </p:cNvPr>
          <p:cNvPicPr>
            <a:picLocks noGrp="1" noChangeAspect="1"/>
          </p:cNvPicPr>
          <p:nvPr>
            <p:ph sz="half" idx="2"/>
          </p:nvPr>
        </p:nvPicPr>
        <p:blipFill>
          <a:blip r:embed="rId2"/>
          <a:stretch>
            <a:fillRect/>
          </a:stretch>
        </p:blipFill>
        <p:spPr>
          <a:xfrm>
            <a:off x="6096000" y="1690221"/>
            <a:ext cx="5896142" cy="3888000"/>
          </a:xfrm>
        </p:spPr>
      </p:pic>
      <p:sp>
        <p:nvSpPr>
          <p:cNvPr id="12" name="TextBox 11">
            <a:extLst>
              <a:ext uri="{FF2B5EF4-FFF2-40B4-BE49-F238E27FC236}">
                <a16:creationId xmlns:a16="http://schemas.microsoft.com/office/drawing/2014/main" id="{D05A4F3E-27F2-48DB-A1EF-25E2D60B0A4A}"/>
              </a:ext>
            </a:extLst>
          </p:cNvPr>
          <p:cNvSpPr txBox="1"/>
          <p:nvPr/>
        </p:nvSpPr>
        <p:spPr>
          <a:xfrm>
            <a:off x="1034438" y="5783658"/>
            <a:ext cx="4829174" cy="369332"/>
          </a:xfrm>
          <a:prstGeom prst="rect">
            <a:avLst/>
          </a:prstGeom>
          <a:noFill/>
        </p:spPr>
        <p:txBody>
          <a:bodyPr wrap="square" rtlCol="0">
            <a:spAutoFit/>
          </a:bodyPr>
          <a:lstStyle/>
          <a:p>
            <a:pPr algn="l" rtl="0"/>
            <a:r>
              <a:rPr lang="sv-fi" b="0" i="0" u="none" baseline="0" dirty="0">
                <a:solidFill>
                  <a:srgbClr val="FF0000"/>
                </a:solidFill>
              </a:rPr>
              <a:t>https://rednet.punainenristi.fi/node/46672</a:t>
            </a:r>
          </a:p>
        </p:txBody>
      </p:sp>
      <p:pic>
        <p:nvPicPr>
          <p:cNvPr id="5" name="Picture 4">
            <a:extLst>
              <a:ext uri="{FF2B5EF4-FFF2-40B4-BE49-F238E27FC236}">
                <a16:creationId xmlns:a16="http://schemas.microsoft.com/office/drawing/2014/main" id="{F970C2A8-8704-496B-B992-D8A883E224AC}"/>
              </a:ext>
            </a:extLst>
          </p:cNvPr>
          <p:cNvPicPr>
            <a:picLocks noChangeAspect="1"/>
          </p:cNvPicPr>
          <p:nvPr/>
        </p:nvPicPr>
        <p:blipFill>
          <a:blip r:embed="rId3"/>
          <a:stretch>
            <a:fillRect/>
          </a:stretch>
        </p:blipFill>
        <p:spPr>
          <a:xfrm>
            <a:off x="243195" y="1690221"/>
            <a:ext cx="5708789" cy="3888000"/>
          </a:xfrm>
          <a:prstGeom prst="rect">
            <a:avLst/>
          </a:prstGeom>
        </p:spPr>
      </p:pic>
      <p:sp>
        <p:nvSpPr>
          <p:cNvPr id="9" name="TextBox 8">
            <a:extLst>
              <a:ext uri="{FF2B5EF4-FFF2-40B4-BE49-F238E27FC236}">
                <a16:creationId xmlns:a16="http://schemas.microsoft.com/office/drawing/2014/main" id="{02A1BFA3-7853-420A-8BF9-53D7330E9249}"/>
              </a:ext>
            </a:extLst>
          </p:cNvPr>
          <p:cNvSpPr txBox="1"/>
          <p:nvPr/>
        </p:nvSpPr>
        <p:spPr>
          <a:xfrm>
            <a:off x="6851070" y="5835192"/>
            <a:ext cx="4270342" cy="369332"/>
          </a:xfrm>
          <a:prstGeom prst="rect">
            <a:avLst/>
          </a:prstGeom>
          <a:noFill/>
        </p:spPr>
        <p:txBody>
          <a:bodyPr wrap="square" rtlCol="0">
            <a:spAutoFit/>
          </a:bodyPr>
          <a:lstStyle/>
          <a:p>
            <a:r>
              <a:rPr lang="fi-FI" dirty="0">
                <a:solidFill>
                  <a:srgbClr val="FF0000"/>
                </a:solidFill>
              </a:rPr>
              <a:t>https://rednet.punainenristi.fi/henkinentuki</a:t>
            </a:r>
          </a:p>
        </p:txBody>
      </p:sp>
    </p:spTree>
    <p:extLst>
      <p:ext uri="{BB962C8B-B14F-4D97-AF65-F5344CB8AC3E}">
        <p14:creationId xmlns:p14="http://schemas.microsoft.com/office/powerpoint/2010/main" val="1070688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55">
            <a:extLst>
              <a:ext uri="{FF2B5EF4-FFF2-40B4-BE49-F238E27FC236}">
                <a16:creationId xmlns:a16="http://schemas.microsoft.com/office/drawing/2014/main" id="{560A56C1-6022-D348-9BFB-A94347A1D961}"/>
              </a:ext>
            </a:extLst>
          </p:cNvPr>
          <p:cNvSpPr txBox="1"/>
          <p:nvPr/>
        </p:nvSpPr>
        <p:spPr>
          <a:xfrm>
            <a:off x="839416" y="1844824"/>
            <a:ext cx="10080997" cy="2024080"/>
          </a:xfrm>
          <a:prstGeom prst="rect">
            <a:avLst/>
          </a:prstGeom>
          <a:noFill/>
        </p:spPr>
        <p:txBody>
          <a:bodyPr wrap="square" rtlCol="0" anchor="ctr">
            <a:noAutofit/>
          </a:bodyPr>
          <a:lstStyle/>
          <a:p>
            <a:pPr algn="ctr" rtl="0">
              <a:lnSpc>
                <a:spcPct val="150000"/>
              </a:lnSpc>
            </a:pPr>
            <a:endParaRPr lang="sv-fi" sz="3200">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CAB4AAC1-3CD8-4660-AA59-6A08D80A9332}"/>
              </a:ext>
            </a:extLst>
          </p:cNvPr>
          <p:cNvSpPr>
            <a:spLocks noGrp="1"/>
          </p:cNvSpPr>
          <p:nvPr>
            <p:ph type="title"/>
          </p:nvPr>
        </p:nvSpPr>
        <p:spPr>
          <a:xfrm>
            <a:off x="191344" y="164642"/>
            <a:ext cx="11665296" cy="792087"/>
          </a:xfrm>
        </p:spPr>
        <p:txBody>
          <a:bodyPr/>
          <a:lstStyle/>
          <a:p>
            <a:pPr algn="l" rtl="0"/>
            <a:r>
              <a:rPr lang="sv-fi" b="1" i="0" u="none" baseline="0"/>
              <a:t>Psykiskt stöd – </a:t>
            </a:r>
            <a:r>
              <a:rPr lang="sv-fi" sz="2800" b="1" i="0" u="none" baseline="0"/>
              <a:t>utbildningar oma.rodakorset.fi</a:t>
            </a:r>
          </a:p>
        </p:txBody>
      </p:sp>
      <p:pic>
        <p:nvPicPr>
          <p:cNvPr id="6" name="Content Placeholder 5">
            <a:extLst>
              <a:ext uri="{FF2B5EF4-FFF2-40B4-BE49-F238E27FC236}">
                <a16:creationId xmlns:a16="http://schemas.microsoft.com/office/drawing/2014/main" id="{DE4250BE-0AD3-4E08-B816-0A6F5ACBCCC7}"/>
              </a:ext>
            </a:extLst>
          </p:cNvPr>
          <p:cNvPicPr>
            <a:picLocks noGrp="1" noChangeAspect="1"/>
          </p:cNvPicPr>
          <p:nvPr>
            <p:ph idx="1"/>
          </p:nvPr>
        </p:nvPicPr>
        <p:blipFill>
          <a:blip r:embed="rId3"/>
          <a:stretch>
            <a:fillRect/>
          </a:stretch>
        </p:blipFill>
        <p:spPr>
          <a:xfrm>
            <a:off x="364982" y="1124744"/>
            <a:ext cx="11347642" cy="4805728"/>
          </a:xfrm>
        </p:spPr>
      </p:pic>
      <p:sp>
        <p:nvSpPr>
          <p:cNvPr id="7" name="TextBox 6">
            <a:extLst>
              <a:ext uri="{FF2B5EF4-FFF2-40B4-BE49-F238E27FC236}">
                <a16:creationId xmlns:a16="http://schemas.microsoft.com/office/drawing/2014/main" id="{C575771D-9BA6-4E0F-A946-B126FBA0DF10}"/>
              </a:ext>
            </a:extLst>
          </p:cNvPr>
          <p:cNvSpPr txBox="1"/>
          <p:nvPr/>
        </p:nvSpPr>
        <p:spPr>
          <a:xfrm>
            <a:off x="839416" y="5908630"/>
            <a:ext cx="7399420" cy="369332"/>
          </a:xfrm>
          <a:prstGeom prst="rect">
            <a:avLst/>
          </a:prstGeom>
          <a:noFill/>
        </p:spPr>
        <p:txBody>
          <a:bodyPr wrap="square" rtlCol="0">
            <a:spAutoFit/>
          </a:bodyPr>
          <a:lstStyle/>
          <a:p>
            <a:pPr algn="l" rtl="0"/>
            <a:r>
              <a:rPr lang="sv-fi" b="1" i="0" u="none" baseline="0" dirty="0">
                <a:solidFill>
                  <a:srgbClr val="FF0000"/>
                </a:solidFill>
              </a:rPr>
              <a:t>Utbildningsmaterialen är översatta också till svenska och engelska </a:t>
            </a:r>
          </a:p>
        </p:txBody>
      </p:sp>
    </p:spTree>
    <p:extLst>
      <p:ext uri="{BB962C8B-B14F-4D97-AF65-F5344CB8AC3E}">
        <p14:creationId xmlns:p14="http://schemas.microsoft.com/office/powerpoint/2010/main" val="210989564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leiskokous_pohja_FIN" id="{B2A1037B-8BD0-224F-A2BD-F4845ED297CA}" vid="{41E1D21A-4F5A-FD44-BC15-8450403A1D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E3379548D709B48A44BFD7AF31ABD8D" ma:contentTypeVersion="13" ma:contentTypeDescription="Skapa ett nytt dokument." ma:contentTypeScope="" ma:versionID="1212a5810ee140c1eec6c9efcbbda986">
  <xsd:schema xmlns:xsd="http://www.w3.org/2001/XMLSchema" xmlns:xs="http://www.w3.org/2001/XMLSchema" xmlns:p="http://schemas.microsoft.com/office/2006/metadata/properties" xmlns:ns3="69125f16-667f-49fe-9eda-24972be4ad8a" xmlns:ns4="da86d097-e80a-47c4-a313-50828a0d07ea" targetNamespace="http://schemas.microsoft.com/office/2006/metadata/properties" ma:root="true" ma:fieldsID="3e6c2e528b805a78da8905cb93ea4c8c" ns3:_="" ns4:_="">
    <xsd:import namespace="69125f16-667f-49fe-9eda-24972be4ad8a"/>
    <xsd:import namespace="da86d097-e80a-47c4-a313-50828a0d07e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125f16-667f-49fe-9eda-24972be4ad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a86d097-e80a-47c4-a313-50828a0d07ea"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SharingHintHash" ma:index="12"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DD3D0A-B5AC-4BE1-953E-E77ACE00304F}">
  <ds:schemaRefs>
    <ds:schemaRef ds:uri="69125f16-667f-49fe-9eda-24972be4ad8a"/>
    <ds:schemaRef ds:uri="da86d097-e80a-47c4-a313-50828a0d07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466A9C4-83D5-45AF-99EB-06A09E13691A}">
  <ds:schemaRefs>
    <ds:schemaRef ds:uri="http://schemas.microsoft.com/sharepoint/v3/contenttype/forms"/>
  </ds:schemaRefs>
</ds:datastoreItem>
</file>

<file path=customXml/itemProps3.xml><?xml version="1.0" encoding="utf-8"?>
<ds:datastoreItem xmlns:ds="http://schemas.openxmlformats.org/officeDocument/2006/customXml" ds:itemID="{C67F4A79-42C5-4A33-8144-043C7576B100}">
  <ds:schemaRefs>
    <ds:schemaRef ds:uri="69125f16-667f-49fe-9eda-24972be4ad8a"/>
    <ds:schemaRef ds:uri="da86d097-e80a-47c4-a313-50828a0d07e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32</TotalTime>
  <Words>2699</Words>
  <Application>Microsoft Office PowerPoint</Application>
  <PresentationFormat>Widescreen</PresentationFormat>
  <Paragraphs>252</Paragraphs>
  <Slides>22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Open Sans</vt:lpstr>
      <vt:lpstr>Segoe UI</vt:lpstr>
      <vt:lpstr>Calibri</vt:lpstr>
      <vt:lpstr>Gill Sans MT</vt:lpstr>
      <vt:lpstr>Courier New</vt:lpstr>
      <vt:lpstr>Arial</vt:lpstr>
      <vt:lpstr>Verdana</vt:lpstr>
      <vt:lpstr>Symbol</vt:lpstr>
      <vt:lpstr>1_Office Theme</vt:lpstr>
      <vt:lpstr>Välkommen! Informationsmöte om FRK och läget i Ukraina 8.3.2022 kl. 18–19.30    Chatten är inte i bruk i början av mötet, vi öppnar den i slutet av mötet för frågor. Vänligen ha era mikrofoner och kameror avstängda tills vidare. Mötet spelas inte in.   Vi börjar kl. 18.   Efter mötet finns presentationen på https://rednet.rodakorset.fi/Kriseniukraina </vt:lpstr>
      <vt:lpstr>Mötets program</vt:lpstr>
      <vt:lpstr>Internationellt bistånd</vt:lpstr>
      <vt:lpstr>PowerPoint Presentation</vt:lpstr>
      <vt:lpstr>Beredskapsverksamhet i Finland</vt:lpstr>
      <vt:lpstr>Invandringsberedskap</vt:lpstr>
      <vt:lpstr>Inkvartering och mottagningstjänster i en storskalig invandring</vt:lpstr>
      <vt:lpstr>Psykiskt stöd – RedNet-sidor</vt:lpstr>
      <vt:lpstr>Psykiskt stöd – utbildningar oma.rodakorset.fi</vt:lpstr>
      <vt:lpstr>Hjälptelefoner </vt:lpstr>
      <vt:lpstr>rodakorsbutiken.fi.</vt:lpstr>
      <vt:lpstr>Nödhjälpinsamlingen inleddes 25.2</vt:lpstr>
      <vt:lpstr>Information om nödhjälpinsamlingen till avdelningarna 25.2.</vt:lpstr>
      <vt:lpstr>Uppdaterad information till avdelningarna 3.3</vt:lpstr>
      <vt:lpstr>PowerPoint Presentation</vt:lpstr>
      <vt:lpstr>Bössinsamlingar är en meningsfull hjälpkanal</vt:lpstr>
      <vt:lpstr>Bössinsamling lönar sig!</vt:lpstr>
      <vt:lpstr>Kom ihåg säkerheten</vt:lpstr>
      <vt:lpstr>Se till att du själv orkar</vt:lpstr>
      <vt:lpstr>Hjälp till Ukraina – Stor stödkonsert i Kulturhuset i Helsingfors 12.3</vt:lpstr>
      <vt:lpstr>Vad kan FRK:s frivilliga göra just nu?</vt:lpstr>
      <vt:lpstr>Tack för att du deltog!   Vänligen besvara feedbackenkäten  Vi meddelar om kommande informationsmöten      och på  sidan för Ukrainas kris  https://rednet.rodakorset.fi/Kriseniukraina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Keränen Marja</dc:creator>
  <cp:lastModifiedBy>Kylmäoja Johanna</cp:lastModifiedBy>
  <cp:revision>6</cp:revision>
  <dcterms:created xsi:type="dcterms:W3CDTF">2020-09-01T09:28:24Z</dcterms:created>
  <dcterms:modified xsi:type="dcterms:W3CDTF">2022-04-04T05:38:52Z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0x0101006E3379548D709B48A44BFD7AF31ABD8D</vt:lpwstr>
  </property>
</Properties>
</file>