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62" r:id="rId2"/>
    <p:sldId id="364" r:id="rId3"/>
    <p:sldId id="366" r:id="rId4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996"/>
    <a:srgbClr val="7F181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90"/>
    <p:restoredTop sz="96327"/>
  </p:normalViewPr>
  <p:slideViewPr>
    <p:cSldViewPr snapToGrid="0" snapToObjects="1">
      <p:cViewPr varScale="1">
        <p:scale>
          <a:sx n="154" d="100"/>
          <a:sy n="154" d="100"/>
        </p:scale>
        <p:origin x="22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86ED7-E594-284A-BCB0-7DD2E0F5F816}" type="datetimeFigureOut">
              <a:rPr lang="fi-FI" smtClean="0"/>
              <a:t>12.10.2023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1C9AF-C8A2-E248-9C2D-AAFE8E0C60B5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09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34DE3F7-DC73-574E-BBEF-067A7B976E7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D6800-9BC3-F541-B95C-B3A42CD5E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7ECA8-1040-107D-3374-0C40DB47811D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427B2116-41B6-96DF-AA40-1FF6405D1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1726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91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763489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082700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3FD0F4A-62D2-D935-BC88-590E264F57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5863" y="763121"/>
            <a:ext cx="5083175" cy="48529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618A466E-7612-724E-82B9-C7B47FA75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2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Font typeface="Arial" panose="020B0604020202020204" pitchFamily="34" charset="0"/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1470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1430214"/>
            <a:ext cx="4068792" cy="542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>
              <a:solidFill>
                <a:schemeClr val="bg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1430215"/>
            <a:ext cx="4068792" cy="542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1430214"/>
            <a:ext cx="4068792" cy="54277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01F7B3-E497-3049-89EB-99DA34C19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429917"/>
            <a:ext cx="10515600" cy="78175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00C0C4A-6664-F44A-825B-15E820DCE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2681800"/>
            <a:ext cx="3562350" cy="3890449"/>
          </a:xfrm>
          <a:solidFill>
            <a:schemeClr val="accent6"/>
          </a:solidFill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BA4081A-9EBF-214E-887F-4F3D6CBC04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2672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5EFE7FF-BFC1-754C-A2F8-6DE833B6B7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3900" y="1653101"/>
            <a:ext cx="3562350" cy="823912"/>
          </a:xfrm>
        </p:spPr>
        <p:txBody>
          <a:bodyPr anchor="b"/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2681800"/>
            <a:ext cx="3562350" cy="389044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3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C9842C-3555-7E45-9644-0950E85E0A2A}"/>
              </a:ext>
            </a:extLst>
          </p:cNvPr>
          <p:cNvSpPr/>
          <p:nvPr userDrawn="1"/>
        </p:nvSpPr>
        <p:spPr>
          <a:xfrm>
            <a:off x="4068792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AF164FC-7E76-C94C-8284-BB996EB9F5C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2672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812320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439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68763" y="0"/>
            <a:ext cx="405447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02189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IJAKO KÄYTTÖESIMERKK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40687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4054418" y="0"/>
            <a:ext cx="40687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94159" y="1483775"/>
            <a:ext cx="3562350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solidFill>
                  <a:schemeClr val="bg1"/>
                </a:solidFill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solidFill>
                  <a:schemeClr val="bg1"/>
                </a:solidFill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3210" y="-1"/>
            <a:ext cx="4122769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885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VÄR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842C13-CE2E-A64A-9716-170794CB41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6096000" y="0"/>
            <a:ext cx="609600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170BD7-4792-AB4E-BA25-33FFD4081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66701" y="1483775"/>
            <a:ext cx="5562596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62701" y="1483775"/>
            <a:ext cx="5562598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305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-41334" y="0"/>
            <a:ext cx="613733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218104" y="1483775"/>
            <a:ext cx="5562764" cy="3890449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8646" y="-1"/>
            <a:ext cx="6137334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9997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KÄYTTÖESIMERKK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14104" y="1483776"/>
            <a:ext cx="5562764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00" b="0" i="0">
                <a:latin typeface="Georgia" panose="02040502050405020303" pitchFamily="18" charset="0"/>
              </a:defRPr>
            </a:lvl1pPr>
            <a:lvl2pPr marL="457200" indent="0">
              <a:buNone/>
              <a:defRPr sz="2300" b="0" i="0">
                <a:latin typeface="Georgia" panose="02040502050405020303" pitchFamily="18" charset="0"/>
              </a:defRPr>
            </a:lvl2pPr>
            <a:lvl3pPr marL="914400" indent="0">
              <a:buNone/>
              <a:defRPr sz="2300" b="0">
                <a:latin typeface="Georgia" panose="02040502050405020303" pitchFamily="18" charset="0"/>
              </a:defRPr>
            </a:lvl3pPr>
            <a:lvl4pPr marL="1371600" indent="0">
              <a:buNone/>
              <a:defRPr sz="2300" b="0">
                <a:latin typeface="Georgia" panose="02040502050405020303" pitchFamily="18" charset="0"/>
              </a:defRPr>
            </a:lvl4pPr>
            <a:lvl5pPr marL="1828800" indent="0">
              <a:buNone/>
              <a:defRPr sz="2300" b="0">
                <a:latin typeface="Georgia" panose="02040502050405020303" pitchFamily="18" charset="0"/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6314104" y="5063883"/>
            <a:ext cx="5562764" cy="790817"/>
          </a:xfrm>
        </p:spPr>
        <p:txBody>
          <a:bodyPr anchor="t"/>
          <a:lstStyle>
            <a:lvl1pPr marL="0" indent="0">
              <a:buNone/>
              <a:defRPr sz="1500" b="1" i="0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82989412-63EB-90D8-78BF-6C8D323BB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0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8596" y="594194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99389" y="1913405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16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OMA KUVAVALIN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lking on a dirt path&#10;&#10;Description automatically generated with medium confidence">
            <a:extLst>
              <a:ext uri="{FF2B5EF4-FFF2-40B4-BE49-F238E27FC236}">
                <a16:creationId xmlns:a16="http://schemas.microsoft.com/office/drawing/2014/main" id="{A926111C-0DA8-4AC2-9D64-685C0A608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191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DC6D6EFD-CA23-ED3F-2613-7D17BDA5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3244"/>
            <a:ext cx="9144000" cy="2681191"/>
          </a:xfrm>
          <a:prstGeom prst="rect">
            <a:avLst/>
          </a:prstGeom>
        </p:spPr>
        <p:txBody>
          <a:bodyPr anchor="b"/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1D5C1B7-F23F-FCAF-9CB6-47CA1E3BE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5382"/>
            <a:ext cx="9144000" cy="72842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B820BF-F0B5-7D0F-C96A-95CE300BC1B0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2045B2C8-35FB-6A0C-FA91-9FDC546535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1726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90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37334" y="-1"/>
            <a:ext cx="6054666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6280" y="621087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7073" y="1940298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86201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TIAJAKO BULLET LI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50466E-BA06-BF44-A0C7-DD2604FD37F8}"/>
              </a:ext>
            </a:extLst>
          </p:cNvPr>
          <p:cNvSpPr/>
          <p:nvPr userDrawn="1"/>
        </p:nvSpPr>
        <p:spPr>
          <a:xfrm>
            <a:off x="0" y="1596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3953435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2DFA2BD3-67AE-CE40-81F5-ED91F3745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6007" y="795899"/>
            <a:ext cx="7114112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AA2085A-3AF4-184B-AC8F-B15DE17501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17594" y="2115110"/>
            <a:ext cx="7114112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45458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B4A7CF-52A9-2744-A095-A908B8D40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4347C94-D7F6-5149-B2B6-878580DA36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8522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2CC56C-5124-B44F-BB14-8E822851C0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F16F6DF9-7A54-B89F-510D-A644465937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48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KUVA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15B939-FDDC-D043-B727-03F8A4AE38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618DDC4-4CB8-9F41-A4F3-94272928F7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503" y="6129789"/>
            <a:ext cx="9863378" cy="543711"/>
          </a:xfrm>
        </p:spPr>
        <p:txBody>
          <a:bodyPr/>
          <a:lstStyle>
            <a:lvl1pPr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>
              <a:buNone/>
              <a:defRPr sz="1800" b="0" i="0">
                <a:latin typeface="Georgia" panose="02040502050405020303" pitchFamily="18" charset="0"/>
              </a:defRPr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E15EFB3B-362E-B54E-8F33-0414F89DD3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51095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3688C02F-996C-014B-A63A-A5E9141B60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6006" y="0"/>
            <a:ext cx="6096000" cy="591978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FA40A713-94A1-667B-2D6F-75EA3868A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7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ACA1C-0C0D-034E-8DD7-F83206FDF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1483776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34607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650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BRÄNDIKUVA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869AD-BD96-C14A-AEB2-942F637BC6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984354" y="863844"/>
            <a:ext cx="10223292" cy="339560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3200" b="0" i="1">
                <a:solidFill>
                  <a:schemeClr val="accent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3200" b="0" i="1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823114" y="5532684"/>
            <a:ext cx="3384532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1500" b="0" i="0">
                <a:latin typeface="Georgia" panose="02040502050405020303" pitchFamily="18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1983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1">
    <p:bg>
      <p:bgPr>
        <a:solidFill>
          <a:srgbClr val="BEA9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E7B409-AC43-514B-A8E4-5299EA4812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2252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OTSIKKO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C8940-CA53-B241-B3C6-97DCD388C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88404"/>
            <a:ext cx="9144000" cy="2681191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92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771F2C8-4C72-9543-8994-0E84699E66F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10515599" cy="341135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 b="1">
                <a:solidFill>
                  <a:schemeClr val="bg1"/>
                </a:solidFill>
              </a:defRPr>
            </a:lvl2pPr>
            <a:lvl3pPr marL="914400" indent="0">
              <a:buNone/>
              <a:defRPr sz="3000" b="1">
                <a:solidFill>
                  <a:schemeClr val="bg1"/>
                </a:solidFill>
              </a:defRPr>
            </a:lvl3pPr>
            <a:lvl4pPr marL="1371600" indent="0">
              <a:buNone/>
              <a:defRPr sz="3000" b="1">
                <a:solidFill>
                  <a:schemeClr val="bg1"/>
                </a:solidFill>
              </a:defRPr>
            </a:lvl4pPr>
            <a:lvl5pPr marL="1828800" indent="0">
              <a:buNone/>
              <a:defRPr sz="3000" b="1">
                <a:solidFill>
                  <a:schemeClr val="bg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FA3EEEAA-4C13-7B0E-8418-445D73949E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9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CAAC1F-E6E6-C340-9D7F-D43AF53099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CB073-26A7-F544-9A4D-31072FFB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63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8DF1F-C7B8-5B46-B3C4-EC48EEFA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7581"/>
            <a:ext cx="10515600" cy="2875824"/>
          </a:xfrm>
        </p:spPr>
        <p:txBody>
          <a:bodyPr/>
          <a:lstStyle>
            <a:lvl1pP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03562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TT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1090E76-AB31-4B40-9E6F-0CB05B0EAC7E}"/>
              </a:ext>
            </a:extLst>
          </p:cNvPr>
          <p:cNvSpPr/>
          <p:nvPr userDrawn="1"/>
        </p:nvSpPr>
        <p:spPr>
          <a:xfrm>
            <a:off x="0" y="0"/>
            <a:ext cx="12192000" cy="59203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79095"/>
            <a:ext cx="10515600" cy="57552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39FDE1E-3511-2C4E-BFC7-4C76B43B31D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38199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B674FD2-0BD4-BF49-9017-115079CE1EA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25745" y="2004918"/>
            <a:ext cx="5130115" cy="331869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6DE0208A-12D3-7388-4152-38DEAD9C5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3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81AA8F9-A1F0-F148-9941-A3CB0FBABE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08329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DCB8AE-9890-DE43-B3F1-9FA29E70D7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409482" y="1483776"/>
            <a:ext cx="3467386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E27E95-2F25-7142-A76B-83C64B137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409481" y="5063883"/>
            <a:ext cx="3467386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92314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D8815578-C438-1811-9858-40DC4D3641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690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ÄNDI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655B871-CB14-7146-97D4-FC529108C6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3ADEAE9-EC47-FB4E-AD53-1133E44F217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79489" y="1483776"/>
            <a:ext cx="4572000" cy="3395608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646917A-06E7-C040-BBCF-18F90E5BBD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79489" y="5063883"/>
            <a:ext cx="4572000" cy="790817"/>
          </a:xfrm>
        </p:spPr>
        <p:txBody>
          <a:bodyPr anchor="t"/>
          <a:lstStyle>
            <a:lvl1pPr marL="0" indent="0" algn="ctr">
              <a:buNone/>
              <a:defRPr sz="1500" b="0" i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66C1485E-F86C-854C-8F4D-CB20D9A8E2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3208" y="-1"/>
            <a:ext cx="4068792" cy="6858000"/>
          </a:xfrm>
        </p:spPr>
        <p:txBody>
          <a:bodyPr/>
          <a:lstStyle/>
          <a:p>
            <a:r>
              <a:rPr lang="en-GB" noProof="0"/>
              <a:t>Click icon to add picture</a:t>
            </a:r>
            <a:endParaRPr lang="fi-FI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91C178-6E34-F148-940F-05E15C7B661F}"/>
              </a:ext>
            </a:extLst>
          </p:cNvPr>
          <p:cNvSpPr/>
          <p:nvPr userDrawn="1"/>
        </p:nvSpPr>
        <p:spPr>
          <a:xfrm>
            <a:off x="6094538" y="0"/>
            <a:ext cx="20286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2F3DEC-9E8C-FE4C-B57C-8D3E6F47D213}"/>
              </a:ext>
            </a:extLst>
          </p:cNvPr>
          <p:cNvSpPr/>
          <p:nvPr userDrawn="1"/>
        </p:nvSpPr>
        <p:spPr>
          <a:xfrm>
            <a:off x="8128935" y="0"/>
            <a:ext cx="2028669" cy="6858000"/>
          </a:xfrm>
          <a:prstGeom prst="rect">
            <a:avLst/>
          </a:prstGeom>
          <a:solidFill>
            <a:schemeClr val="accent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3DDE911D-98E8-8A9F-F2C8-0DFAEA3E4A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66107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8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AKAN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D76D147-9687-9344-8C8D-BD2F3636457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2B85F9E-919D-2A4C-BFCD-A5FBB3C69DD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326065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4D3AE2-5E57-E440-BDFF-C77D11465E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279127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177CB89-4E83-6D49-8E76-46F59C95AD7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9232189" y="5346074"/>
            <a:ext cx="2175325" cy="1009756"/>
          </a:xfrm>
        </p:spPr>
        <p:txBody>
          <a:bodyPr anchor="t"/>
          <a:lstStyle>
            <a:lvl1pPr marL="0" indent="0">
              <a:buNone/>
              <a:defRPr sz="1500" b="1" i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4BB03E-A11C-C130-F4C8-6C81BDF84849}"/>
              </a:ext>
            </a:extLst>
          </p:cNvPr>
          <p:cNvSpPr/>
          <p:nvPr userDrawn="1"/>
        </p:nvSpPr>
        <p:spPr>
          <a:xfrm>
            <a:off x="9890449" y="0"/>
            <a:ext cx="2301551" cy="102324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B6910E90-65C6-ECA6-0291-5EA8BAC9C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081727" y="193316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43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8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YHYT KITEYT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/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BFCDF27-C1CA-A513-4B11-CC1B369D6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7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9491"/>
            <a:ext cx="10515600" cy="369543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 b="0">
                <a:latin typeface="Georgia" panose="02040502050405020303" pitchFamily="18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AFAB894C-4B41-E9D5-6303-BDF5D06595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50335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1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498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99F695-8668-224C-8AFC-D44698FF566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317115"/>
            <a:ext cx="10515600" cy="2800486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58B2654-D836-4347-9069-004B90A0A553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199" y="1867410"/>
            <a:ext cx="10515600" cy="336550"/>
          </a:xfrm>
        </p:spPr>
        <p:txBody>
          <a:bodyPr anchor="t"/>
          <a:lstStyle>
            <a:lvl1pPr marL="0" indent="0">
              <a:buNone/>
              <a:defRPr sz="23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7C08BCD6-19C2-6611-BD82-C8ACF88C1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C4B7-37CD-E244-A476-3A80A647D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0836"/>
            <a:ext cx="10515600" cy="781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25BBE2-965C-4042-BAD8-4FC805621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33819"/>
            <a:ext cx="10515600" cy="29448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340DE17E-3899-8594-1E65-12B481D7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10725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10725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6078FF3-7CF2-B747-84A2-136E76FC7CC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38199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5D56223-2B0B-BF47-A473-46887AC2D84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89688" y="2129936"/>
            <a:ext cx="5181602" cy="3534125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3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B7AAFB52-96C9-8A5F-6753-D50805C9B1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A KAKSI KOLUM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E267E-97C1-F248-9AFC-610387D73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857618"/>
            <a:ext cx="515778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7243B-BAA3-D940-A23E-6F1DF1E6D8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857618"/>
            <a:ext cx="5183188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D694F22-1DF2-BA4B-86A9-3FCCF15BE1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176829"/>
            <a:ext cx="5157787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5A15A47-6782-C54A-93D2-C9A076009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2993" y="2176829"/>
            <a:ext cx="5181601" cy="3534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2" name="Picture 1" descr="Logo&#10;&#10;Description automatically generated with low confidence">
            <a:extLst>
              <a:ext uri="{FF2B5EF4-FFF2-40B4-BE49-F238E27FC236}">
                <a16:creationId xmlns:a16="http://schemas.microsoft.com/office/drawing/2014/main" id="{B156A5A5-0996-4DBB-2201-84AFDBC16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21593" y="6036888"/>
            <a:ext cx="1918995" cy="63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F7963-B688-6345-9742-540145AD6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1" name="Title Placeholder 10">
            <a:extLst>
              <a:ext uri="{FF2B5EF4-FFF2-40B4-BE49-F238E27FC236}">
                <a16:creationId xmlns:a16="http://schemas.microsoft.com/office/drawing/2014/main" id="{13ADB4FF-36A8-5847-9E28-618A7E3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3EEA6-F284-034E-8910-605416FAEBAF}"/>
              </a:ext>
            </a:extLst>
          </p:cNvPr>
          <p:cNvSpPr txBox="1"/>
          <p:nvPr userDrawn="1"/>
        </p:nvSpPr>
        <p:spPr>
          <a:xfrm>
            <a:off x="314925" y="7196416"/>
            <a:ext cx="4252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0" i="0" noProof="1">
                <a:latin typeface="Arial" panose="020B0604020202020204" pitchFamily="34" charset="0"/>
                <a:cs typeface="Arial" panose="020B0604020202020204" pitchFamily="34" charset="0"/>
              </a:rPr>
              <a:t>Title｜date </a:t>
            </a:r>
          </a:p>
        </p:txBody>
      </p:sp>
    </p:spTree>
    <p:extLst>
      <p:ext uri="{BB962C8B-B14F-4D97-AF65-F5344CB8AC3E}">
        <p14:creationId xmlns:p14="http://schemas.microsoft.com/office/powerpoint/2010/main" val="19237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2" r:id="rId5"/>
    <p:sldLayoutId id="2147483664" r:id="rId6"/>
    <p:sldLayoutId id="2147483665" r:id="rId7"/>
    <p:sldLayoutId id="2147483653" r:id="rId8"/>
    <p:sldLayoutId id="2147483692" r:id="rId9"/>
    <p:sldLayoutId id="2147483703" r:id="rId10"/>
    <p:sldLayoutId id="2147483667" r:id="rId11"/>
    <p:sldLayoutId id="2147483699" r:id="rId12"/>
    <p:sldLayoutId id="2147483668" r:id="rId13"/>
    <p:sldLayoutId id="2147483669" r:id="rId14"/>
    <p:sldLayoutId id="2147483691" r:id="rId15"/>
    <p:sldLayoutId id="2147483672" r:id="rId16"/>
    <p:sldLayoutId id="2147483671" r:id="rId17"/>
    <p:sldLayoutId id="2147483673" r:id="rId18"/>
    <p:sldLayoutId id="2147483701" r:id="rId19"/>
    <p:sldLayoutId id="2147483702" r:id="rId20"/>
    <p:sldLayoutId id="2147483704" r:id="rId21"/>
    <p:sldLayoutId id="2147483674" r:id="rId22"/>
    <p:sldLayoutId id="2147483675" r:id="rId23"/>
    <p:sldLayoutId id="2147483676" r:id="rId24"/>
    <p:sldLayoutId id="2147483678" r:id="rId25"/>
    <p:sldLayoutId id="2147483679" r:id="rId26"/>
    <p:sldLayoutId id="2147483681" r:id="rId27"/>
    <p:sldLayoutId id="2147483680" r:id="rId28"/>
    <p:sldLayoutId id="2147483684" r:id="rId29"/>
    <p:sldLayoutId id="2147483686" r:id="rId30"/>
    <p:sldLayoutId id="2147483705" r:id="rId31"/>
    <p:sldLayoutId id="2147483687" r:id="rId32"/>
    <p:sldLayoutId id="2147483688" r:id="rId33"/>
    <p:sldLayoutId id="2147483689" r:id="rId34"/>
    <p:sldLayoutId id="214748370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5870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660" y="854280"/>
            <a:ext cx="3217732" cy="1831787"/>
          </a:xfrm>
        </p:spPr>
        <p:txBody>
          <a:bodyPr/>
          <a:lstStyle/>
          <a:p>
            <a:r>
              <a:rPr lang="en-GB" sz="2900" dirty="0">
                <a:solidFill>
                  <a:srgbClr val="004B79"/>
                </a:solidFill>
              </a:rPr>
              <a:t>Seven principles </a:t>
            </a:r>
            <a:br>
              <a:rPr lang="en-GB" sz="2900" dirty="0">
                <a:solidFill>
                  <a:srgbClr val="004B79"/>
                </a:solidFill>
              </a:rPr>
            </a:br>
            <a:r>
              <a:rPr lang="en-GB" sz="2900" dirty="0">
                <a:solidFill>
                  <a:srgbClr val="004B79"/>
                </a:solidFill>
              </a:rPr>
              <a:t>of safer spaces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146062" y="1046268"/>
            <a:ext cx="20787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Meet new people and things without prejudice. Approach every encounter as an opportunity to learn something new and develop. </a:t>
            </a:r>
            <a:endParaRPr lang="en-GB" sz="12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146062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Be open</a:t>
            </a:r>
            <a:endParaRPr lang="en-GB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7104599" y="1046268"/>
            <a:ext cx="2101182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Pay attention to your </a:t>
            </a:r>
            <a:br>
              <a:rPr lang="en-GB" sz="1200" dirty="0">
                <a:solidFill>
                  <a:srgbClr val="241F20"/>
                </a:solidFill>
              </a:rPr>
            </a:br>
            <a:r>
              <a:rPr lang="en-GB" sz="1200" dirty="0">
                <a:solidFill>
                  <a:srgbClr val="241F20"/>
                </a:solidFill>
              </a:rPr>
              <a:t>choice of words and value the opinion of others. </a:t>
            </a:r>
            <a:br>
              <a:rPr lang="en-GB" sz="1200" dirty="0">
                <a:solidFill>
                  <a:srgbClr val="241F20"/>
                </a:solidFill>
              </a:rPr>
            </a:br>
            <a:r>
              <a:rPr lang="en-GB" sz="1200" dirty="0">
                <a:solidFill>
                  <a:srgbClr val="241F20"/>
                </a:solidFill>
              </a:rPr>
              <a:t>Do not mock, embarrass </a:t>
            </a:r>
            <a:br>
              <a:rPr lang="en-GB" sz="1200" dirty="0">
                <a:solidFill>
                  <a:srgbClr val="241F20"/>
                </a:solidFill>
              </a:rPr>
            </a:br>
            <a:r>
              <a:rPr lang="en-GB" sz="1200" dirty="0">
                <a:solidFill>
                  <a:srgbClr val="241F20"/>
                </a:solidFill>
              </a:rPr>
              <a:t>or judge anyone with your words or behaviour. </a:t>
            </a:r>
            <a:endParaRPr lang="en-GB" sz="120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7104599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Respect </a:t>
            </a:r>
            <a:endParaRPr lang="en-GB" sz="1800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9899487" y="1334881"/>
            <a:ext cx="2132416" cy="71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Also take responsibility for the experience of others. Listen, compliment and encourage. </a:t>
            </a:r>
            <a:endParaRPr lang="en-GB" sz="12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9899487" y="64612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Create a positive atmosphere</a:t>
            </a:r>
            <a:endParaRPr lang="en-GB" sz="1800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4158891" y="3061937"/>
            <a:ext cx="2308699" cy="1355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Do not make assumptions based on external characteristics, skin colour, ethnicity, religion, gender, age or speech. Do not make assumptions about gender, background or functional ability. </a:t>
            </a:r>
            <a:endParaRPr lang="en-GB" sz="12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4158889" y="2661798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Avoid assumptions</a:t>
            </a:r>
            <a:endParaRPr lang="en-GB" sz="1800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CDDBBBC-0C54-7C1B-2A31-2D1B5AEDC9FA}"/>
              </a:ext>
            </a:extLst>
          </p:cNvPr>
          <p:cNvSpPr txBox="1">
            <a:spLocks/>
          </p:cNvSpPr>
          <p:nvPr/>
        </p:nvSpPr>
        <p:spPr>
          <a:xfrm>
            <a:off x="7104599" y="3054698"/>
            <a:ext cx="2220196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dirty="0">
                <a:solidFill>
                  <a:srgbClr val="241F20"/>
                </a:solidFill>
              </a:rPr>
              <a:t>Respect the personal space, privacy and personal autonomy of others. Make sure that everyone is heard and give everyone the opportunity to participate. </a:t>
            </a:r>
            <a:endParaRPr lang="en-GB" sz="12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30244-5FA6-0094-3EBA-E0269DA37B62}"/>
              </a:ext>
            </a:extLst>
          </p:cNvPr>
          <p:cNvSpPr txBox="1">
            <a:spLocks/>
          </p:cNvSpPr>
          <p:nvPr/>
        </p:nvSpPr>
        <p:spPr>
          <a:xfrm>
            <a:off x="7104599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Give space</a:t>
            </a:r>
            <a:endParaRPr lang="en-GB" sz="1800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35D29E2B-AC8D-DAD4-0652-9289C8FDDA6D}"/>
              </a:ext>
            </a:extLst>
          </p:cNvPr>
          <p:cNvSpPr txBox="1">
            <a:spLocks/>
          </p:cNvSpPr>
          <p:nvPr/>
        </p:nvSpPr>
        <p:spPr>
          <a:xfrm>
            <a:off x="9899487" y="3054698"/>
            <a:ext cx="1849827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Do not stand idly by if you witness harassment or other inappropriate treatment. </a:t>
            </a:r>
            <a:endParaRPr lang="en-GB" sz="120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53441D1-EC30-38A9-9AE2-ADE417AB3010}"/>
              </a:ext>
            </a:extLst>
          </p:cNvPr>
          <p:cNvSpPr txBox="1">
            <a:spLocks/>
          </p:cNvSpPr>
          <p:nvPr/>
        </p:nvSpPr>
        <p:spPr>
          <a:xfrm>
            <a:off x="9899487" y="2654559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Intervene</a:t>
            </a:r>
            <a:endParaRPr lang="en-GB" sz="1800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63627746-02DB-9109-2460-2AF72FE8D7D1}"/>
              </a:ext>
            </a:extLst>
          </p:cNvPr>
          <p:cNvSpPr txBox="1">
            <a:spLocks/>
          </p:cNvSpPr>
          <p:nvPr/>
        </p:nvSpPr>
        <p:spPr>
          <a:xfrm>
            <a:off x="7104599" y="5171739"/>
            <a:ext cx="2058459" cy="11511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2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Have fun! Ask questions and search for information if you find anything confusing. </a:t>
            </a:r>
            <a:endParaRPr lang="en-GB" sz="120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2B6E1560-38CD-D015-91B9-4027088AED38}"/>
              </a:ext>
            </a:extLst>
          </p:cNvPr>
          <p:cNvSpPr txBox="1">
            <a:spLocks/>
          </p:cNvSpPr>
          <p:nvPr/>
        </p:nvSpPr>
        <p:spPr>
          <a:xfrm>
            <a:off x="7104599" y="4771600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Enjoy</a:t>
            </a:r>
            <a:br>
              <a:rPr lang="en-GB" sz="1400" dirty="0"/>
            </a:br>
            <a:endParaRPr lang="en-GB" sz="1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3619943" y="50664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6587479" y="48893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9390910" y="47536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3630952" y="2522311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080F9-A5ED-AF73-E088-94B4FA3548C1}"/>
              </a:ext>
            </a:extLst>
          </p:cNvPr>
          <p:cNvSpPr txBox="1"/>
          <p:nvPr/>
        </p:nvSpPr>
        <p:spPr>
          <a:xfrm>
            <a:off x="6587479" y="2515072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1CB8E1-09D6-EED9-C079-080FA9A9777A}"/>
              </a:ext>
            </a:extLst>
          </p:cNvPr>
          <p:cNvSpPr txBox="1"/>
          <p:nvPr/>
        </p:nvSpPr>
        <p:spPr>
          <a:xfrm>
            <a:off x="9390910" y="2482840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C91DB9-50BB-664D-24D8-B34F1B31E428}"/>
              </a:ext>
            </a:extLst>
          </p:cNvPr>
          <p:cNvSpPr txBox="1"/>
          <p:nvPr/>
        </p:nvSpPr>
        <p:spPr>
          <a:xfrm>
            <a:off x="6587479" y="4632113"/>
            <a:ext cx="7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3657381" y="2549244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DBE3D08-8763-7CA3-F350-12B32B80F29E}"/>
              </a:ext>
            </a:extLst>
          </p:cNvPr>
          <p:cNvCxnSpPr>
            <a:cxnSpLocks/>
          </p:cNvCxnSpPr>
          <p:nvPr/>
        </p:nvCxnSpPr>
        <p:spPr>
          <a:xfrm>
            <a:off x="3657381" y="4648666"/>
            <a:ext cx="82949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6533707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D23A6C1-EE97-8499-6821-5F76225B4A4D}"/>
              </a:ext>
            </a:extLst>
          </p:cNvPr>
          <p:cNvCxnSpPr>
            <a:cxnSpLocks/>
          </p:cNvCxnSpPr>
          <p:nvPr/>
        </p:nvCxnSpPr>
        <p:spPr>
          <a:xfrm>
            <a:off x="9285325" y="272143"/>
            <a:ext cx="0" cy="6268578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0A583F-BAF6-1BF6-56DA-FAF1A9E4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2" y="3511705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5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0187B6-F678-B86F-21E3-2CF75969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441" y="1056656"/>
            <a:ext cx="3507251" cy="1831787"/>
          </a:xfrm>
        </p:spPr>
        <p:txBody>
          <a:bodyPr/>
          <a:lstStyle/>
          <a:p>
            <a:r>
              <a:rPr lang="en-GB" dirty="0">
                <a:solidFill>
                  <a:srgbClr val="004B79"/>
                </a:solidFill>
              </a:rPr>
              <a:t>Seven principles </a:t>
            </a:r>
            <a:br>
              <a:rPr lang="en-GB" dirty="0">
                <a:solidFill>
                  <a:srgbClr val="004B79"/>
                </a:solidFill>
              </a:rPr>
            </a:br>
            <a:r>
              <a:rPr lang="en-GB" dirty="0">
                <a:solidFill>
                  <a:srgbClr val="004B79"/>
                </a:solidFill>
              </a:rPr>
              <a:t>of safer spaces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E374A83-E01D-88EE-625B-8D5D904CC60E}"/>
              </a:ext>
            </a:extLst>
          </p:cNvPr>
          <p:cNvSpPr txBox="1">
            <a:spLocks/>
          </p:cNvSpPr>
          <p:nvPr/>
        </p:nvSpPr>
        <p:spPr>
          <a:xfrm>
            <a:off x="4535600" y="1150202"/>
            <a:ext cx="2801518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Meet new people and things without prejudice. Approach every encounter as an opportunity to learn something new and develop.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A85D4F0-3FD1-32BE-9725-337C76300404}"/>
              </a:ext>
            </a:extLst>
          </p:cNvPr>
          <p:cNvSpPr txBox="1">
            <a:spLocks/>
          </p:cNvSpPr>
          <p:nvPr/>
        </p:nvSpPr>
        <p:spPr>
          <a:xfrm>
            <a:off x="4535599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Be open</a:t>
            </a:r>
          </a:p>
          <a:p>
            <a:endParaRPr lang="en-GB" sz="30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4133CA-055D-2A6E-114C-B4D219ED5FBA}"/>
              </a:ext>
            </a:extLst>
          </p:cNvPr>
          <p:cNvSpPr txBox="1">
            <a:spLocks/>
          </p:cNvSpPr>
          <p:nvPr/>
        </p:nvSpPr>
        <p:spPr>
          <a:xfrm>
            <a:off x="8653821" y="1150202"/>
            <a:ext cx="3274996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Pay attention to your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choice of words and value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the opinion of others.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Do not mock, embarrass </a:t>
            </a:r>
            <a:br>
              <a:rPr lang="en-GB" sz="1700" dirty="0">
                <a:solidFill>
                  <a:srgbClr val="241F20"/>
                </a:solidFill>
              </a:rPr>
            </a:br>
            <a:r>
              <a:rPr lang="en-GB" sz="1700" dirty="0">
                <a:solidFill>
                  <a:srgbClr val="241F20"/>
                </a:solidFill>
              </a:rPr>
              <a:t>or judge anyone with your words or behaviour.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3AB684-1570-E29B-DDA4-9727A73BDE33}"/>
              </a:ext>
            </a:extLst>
          </p:cNvPr>
          <p:cNvSpPr txBox="1">
            <a:spLocks/>
          </p:cNvSpPr>
          <p:nvPr/>
        </p:nvSpPr>
        <p:spPr>
          <a:xfrm>
            <a:off x="8653821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Respect </a:t>
            </a:r>
          </a:p>
          <a:p>
            <a:endParaRPr lang="en-GB" sz="30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2F3024-3DB2-5174-64A8-B7C220E5DC30}"/>
              </a:ext>
            </a:extLst>
          </p:cNvPr>
          <p:cNvSpPr txBox="1">
            <a:spLocks/>
          </p:cNvSpPr>
          <p:nvPr/>
        </p:nvSpPr>
        <p:spPr>
          <a:xfrm>
            <a:off x="4535600" y="4342786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Also take responsibility for the experience of others. Listen, compliment and encourage. </a:t>
            </a:r>
          </a:p>
          <a:p>
            <a:pPr fontAlgn="base"/>
            <a:endParaRPr lang="en-GB" sz="1700" b="0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FD9114D-D406-32F7-E458-AB2E0E80888C}"/>
              </a:ext>
            </a:extLst>
          </p:cNvPr>
          <p:cNvSpPr txBox="1">
            <a:spLocks/>
          </p:cNvSpPr>
          <p:nvPr/>
        </p:nvSpPr>
        <p:spPr>
          <a:xfrm>
            <a:off x="4535599" y="3235402"/>
            <a:ext cx="336580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Create a positive atmosphere</a:t>
            </a:r>
          </a:p>
          <a:p>
            <a:endParaRPr lang="en-GB" sz="30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D08E80E6-BDA7-5DC6-00F9-28D352FEA05A}"/>
              </a:ext>
            </a:extLst>
          </p:cNvPr>
          <p:cNvSpPr txBox="1">
            <a:spLocks/>
          </p:cNvSpPr>
          <p:nvPr/>
        </p:nvSpPr>
        <p:spPr>
          <a:xfrm>
            <a:off x="8653822" y="4224215"/>
            <a:ext cx="3497138" cy="1612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Do not make assumptions based on external characteristics, skin colour, ethnicity, religion, gender, age or speech. Do not make assumptions about gender, background or functional ability.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B40E8B4-77D2-0F12-7574-B81A6DA724B6}"/>
              </a:ext>
            </a:extLst>
          </p:cNvPr>
          <p:cNvSpPr txBox="1">
            <a:spLocks/>
          </p:cNvSpPr>
          <p:nvPr/>
        </p:nvSpPr>
        <p:spPr>
          <a:xfrm>
            <a:off x="8653821" y="3235402"/>
            <a:ext cx="3150724" cy="406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Avoid assumptions</a:t>
            </a:r>
          </a:p>
          <a:p>
            <a:endParaRPr lang="en-GB" sz="30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02A8E-720F-A25E-8ADF-38C07BB97072}"/>
              </a:ext>
            </a:extLst>
          </p:cNvPr>
          <p:cNvSpPr txBox="1"/>
          <p:nvPr/>
        </p:nvSpPr>
        <p:spPr>
          <a:xfrm>
            <a:off x="3902596" y="418672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8B3073-7026-F21E-6A3A-13504DA58440}"/>
              </a:ext>
            </a:extLst>
          </p:cNvPr>
          <p:cNvSpPr txBox="1"/>
          <p:nvPr/>
        </p:nvSpPr>
        <p:spPr>
          <a:xfrm>
            <a:off x="8023392" y="418672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AE86F0-0965-19C9-815B-B8DB9F997506}"/>
              </a:ext>
            </a:extLst>
          </p:cNvPr>
          <p:cNvSpPr txBox="1"/>
          <p:nvPr/>
        </p:nvSpPr>
        <p:spPr>
          <a:xfrm>
            <a:off x="3902596" y="3088320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604DB8-F0BB-389F-BD50-8155B8772713}"/>
              </a:ext>
            </a:extLst>
          </p:cNvPr>
          <p:cNvSpPr txBox="1"/>
          <p:nvPr/>
        </p:nvSpPr>
        <p:spPr>
          <a:xfrm>
            <a:off x="8023392" y="3088320"/>
            <a:ext cx="7083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>
                <a:solidFill>
                  <a:schemeClr val="accent1"/>
                </a:solidFill>
              </a:rPr>
              <a:t>4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4C61806-F3A9-3AF8-CA71-2FF68C48FE6E}"/>
              </a:ext>
            </a:extLst>
          </p:cNvPr>
          <p:cNvCxnSpPr>
            <a:cxnSpLocks/>
          </p:cNvCxnSpPr>
          <p:nvPr/>
        </p:nvCxnSpPr>
        <p:spPr>
          <a:xfrm>
            <a:off x="4024581" y="2978552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3DE19CE-3BC7-0F90-8ECD-465560EC63D5}"/>
              </a:ext>
            </a:extLst>
          </p:cNvPr>
          <p:cNvCxnSpPr>
            <a:cxnSpLocks/>
          </p:cNvCxnSpPr>
          <p:nvPr/>
        </p:nvCxnSpPr>
        <p:spPr>
          <a:xfrm>
            <a:off x="7902191" y="548327"/>
            <a:ext cx="0" cy="5094162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60D3F1-7506-C993-10B1-4018D13A8C1F}"/>
              </a:ext>
            </a:extLst>
          </p:cNvPr>
          <p:cNvSpPr/>
          <p:nvPr/>
        </p:nvSpPr>
        <p:spPr>
          <a:xfrm>
            <a:off x="-106728" y="0"/>
            <a:ext cx="3845407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B4D9FC-BA33-F6A6-FFE9-B6B425AB7B5C}"/>
              </a:ext>
            </a:extLst>
          </p:cNvPr>
          <p:cNvCxnSpPr>
            <a:cxnSpLocks/>
          </p:cNvCxnSpPr>
          <p:nvPr/>
        </p:nvCxnSpPr>
        <p:spPr>
          <a:xfrm>
            <a:off x="15326539" y="-3373739"/>
            <a:ext cx="0" cy="412295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93155CFF-AB1B-A017-2CC7-05A092F25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2" y="3653473"/>
            <a:ext cx="2370503" cy="1788709"/>
          </a:xfrm>
          <a:prstGeom prst="rect">
            <a:avLst/>
          </a:prstGeom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1239A161-F0FC-364C-B390-DB179DC89079}"/>
              </a:ext>
            </a:extLst>
          </p:cNvPr>
          <p:cNvSpPr txBox="1">
            <a:spLocks/>
          </p:cNvSpPr>
          <p:nvPr/>
        </p:nvSpPr>
        <p:spPr>
          <a:xfrm>
            <a:off x="4535599" y="1150202"/>
            <a:ext cx="3033185" cy="1863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700" dirty="0">
                <a:solidFill>
                  <a:srgbClr val="241F20"/>
                </a:solidFill>
              </a:rPr>
              <a:t>Respect the personal space, privacy and personal autonomy of others. Make sure that everyone is heard and give everyone the opportunity to participate. </a:t>
            </a:r>
          </a:p>
          <a:p>
            <a:pPr fontAlgn="base"/>
            <a:endParaRPr lang="en-GB" sz="1700" dirty="0" err="1">
              <a:solidFill>
                <a:srgbClr val="241F20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B2EA718-D1D1-0C59-4C0C-7A795EEFBE8C}"/>
              </a:ext>
            </a:extLst>
          </p:cNvPr>
          <p:cNvSpPr txBox="1">
            <a:spLocks/>
          </p:cNvSpPr>
          <p:nvPr/>
        </p:nvSpPr>
        <p:spPr>
          <a:xfrm>
            <a:off x="4535599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Give space</a:t>
            </a:r>
          </a:p>
          <a:p>
            <a:endParaRPr lang="en-GB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78D83AC6-BEC6-D5D0-1415-8F78CC431973}"/>
              </a:ext>
            </a:extLst>
          </p:cNvPr>
          <p:cNvSpPr txBox="1">
            <a:spLocks/>
          </p:cNvSpPr>
          <p:nvPr/>
        </p:nvSpPr>
        <p:spPr>
          <a:xfrm>
            <a:off x="8653822" y="1150202"/>
            <a:ext cx="2745072" cy="19878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800" dirty="0">
                <a:solidFill>
                  <a:srgbClr val="241F20"/>
                </a:solidFill>
              </a:rPr>
              <a:t>Do not stand idly by if you witness harassment or other inappropriate treatment. </a:t>
            </a:r>
          </a:p>
          <a:p>
            <a:pPr fontAlgn="base"/>
            <a:endParaRPr lang="en-GB" sz="1800" dirty="0">
              <a:solidFill>
                <a:srgbClr val="241F20"/>
              </a:solidFill>
            </a:endParaRPr>
          </a:p>
          <a:p>
            <a:pPr fontAlgn="base"/>
            <a:endParaRPr lang="en-GB" sz="1800" dirty="0">
              <a:solidFill>
                <a:srgbClr val="241F20"/>
              </a:solidFill>
            </a:endParaRPr>
          </a:p>
          <a:p>
            <a:pPr fontAlgn="base"/>
            <a:endParaRPr lang="en-GB" sz="1800" dirty="0">
              <a:solidFill>
                <a:srgbClr val="241F20"/>
              </a:solidFill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CAD0176-A118-11E5-13E1-B63FAB1C387F}"/>
              </a:ext>
            </a:extLst>
          </p:cNvPr>
          <p:cNvSpPr txBox="1">
            <a:spLocks/>
          </p:cNvSpPr>
          <p:nvPr/>
        </p:nvSpPr>
        <p:spPr>
          <a:xfrm>
            <a:off x="8653821" y="548327"/>
            <a:ext cx="2524714" cy="336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Intervene</a:t>
            </a:r>
          </a:p>
          <a:p>
            <a:endParaRPr lang="en-GB" sz="2800" b="1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5875B27-4F0B-2EE4-BC98-151622AE1F2B}"/>
              </a:ext>
            </a:extLst>
          </p:cNvPr>
          <p:cNvSpPr txBox="1">
            <a:spLocks/>
          </p:cNvSpPr>
          <p:nvPr/>
        </p:nvSpPr>
        <p:spPr>
          <a:xfrm>
            <a:off x="4535600" y="4150647"/>
            <a:ext cx="2945044" cy="18193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GB" sz="1800" b="0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Have fun! Ask questions and search for information if you find anything confusing. </a:t>
            </a:r>
          </a:p>
          <a:p>
            <a:pPr fontAlgn="base"/>
            <a:endParaRPr lang="en-GB" sz="1800" b="0" i="0" dirty="0" err="1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9CECB06-7EA7-A8F4-7BE9-879B8AFABB8D}"/>
              </a:ext>
            </a:extLst>
          </p:cNvPr>
          <p:cNvSpPr txBox="1">
            <a:spLocks/>
          </p:cNvSpPr>
          <p:nvPr/>
        </p:nvSpPr>
        <p:spPr>
          <a:xfrm>
            <a:off x="4535599" y="3539007"/>
            <a:ext cx="3365807" cy="1096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  <a:t>Enjoy</a:t>
            </a:r>
            <a:br>
              <a:rPr lang="en-GB" sz="2800" b="1" i="0" dirty="0">
                <a:solidFill>
                  <a:srgbClr val="241F20"/>
                </a:solidFill>
                <a:effectLst/>
                <a:latin typeface="Arial" panose="020B0604020202020204" pitchFamily="34" charset="0"/>
              </a:rPr>
            </a:br>
            <a:endParaRPr lang="en-GB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  <a:p>
            <a:endParaRPr lang="en-GB" sz="2800" b="1" i="0" dirty="0">
              <a:solidFill>
                <a:srgbClr val="241F2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8AFC1D-0A32-4228-B893-AD80FE67D714}"/>
              </a:ext>
            </a:extLst>
          </p:cNvPr>
          <p:cNvSpPr txBox="1"/>
          <p:nvPr/>
        </p:nvSpPr>
        <p:spPr>
          <a:xfrm>
            <a:off x="3902596" y="418672"/>
            <a:ext cx="708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9EECD3-FFB7-FD28-08EF-E939A2EFBEC1}"/>
              </a:ext>
            </a:extLst>
          </p:cNvPr>
          <p:cNvSpPr txBox="1"/>
          <p:nvPr/>
        </p:nvSpPr>
        <p:spPr>
          <a:xfrm>
            <a:off x="8023392" y="418672"/>
            <a:ext cx="708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29BB5F-A4D1-5D2B-B025-743AD171D16F}"/>
              </a:ext>
            </a:extLst>
          </p:cNvPr>
          <p:cNvSpPr txBox="1"/>
          <p:nvPr/>
        </p:nvSpPr>
        <p:spPr>
          <a:xfrm>
            <a:off x="3902596" y="3391925"/>
            <a:ext cx="708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accent1"/>
                </a:solidFill>
              </a:rPr>
              <a:t>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21EE260-A153-DFD7-ACB9-AE27F82CA05D}"/>
              </a:ext>
            </a:extLst>
          </p:cNvPr>
          <p:cNvCxnSpPr>
            <a:cxnSpLocks/>
          </p:cNvCxnSpPr>
          <p:nvPr/>
        </p:nvCxnSpPr>
        <p:spPr>
          <a:xfrm>
            <a:off x="4024581" y="3138083"/>
            <a:ext cx="7841956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A81626-89EE-0A46-D130-D98A834609AC}"/>
              </a:ext>
            </a:extLst>
          </p:cNvPr>
          <p:cNvCxnSpPr>
            <a:cxnSpLocks/>
          </p:cNvCxnSpPr>
          <p:nvPr/>
        </p:nvCxnSpPr>
        <p:spPr>
          <a:xfrm>
            <a:off x="7902191" y="548327"/>
            <a:ext cx="0" cy="5421665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972A6E-A520-E11F-5E55-63FAFA7FE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441" y="1056656"/>
            <a:ext cx="3507251" cy="1831787"/>
          </a:xfrm>
        </p:spPr>
        <p:txBody>
          <a:bodyPr/>
          <a:lstStyle/>
          <a:p>
            <a:r>
              <a:rPr lang="en-GB" dirty="0">
                <a:solidFill>
                  <a:srgbClr val="004B79"/>
                </a:solidFill>
              </a:rPr>
              <a:t>Seven principles </a:t>
            </a:r>
            <a:br>
              <a:rPr lang="en-GB" dirty="0">
                <a:solidFill>
                  <a:srgbClr val="004B79"/>
                </a:solidFill>
              </a:rPr>
            </a:br>
            <a:r>
              <a:rPr lang="en-GB" dirty="0">
                <a:solidFill>
                  <a:srgbClr val="004B79"/>
                </a:solidFill>
              </a:rPr>
              <a:t>of safer spaces </a:t>
            </a:r>
          </a:p>
        </p:txBody>
      </p:sp>
    </p:spTree>
    <p:extLst>
      <p:ext uri="{BB962C8B-B14F-4D97-AF65-F5344CB8AC3E}">
        <p14:creationId xmlns:p14="http://schemas.microsoft.com/office/powerpoint/2010/main" val="257641346"/>
      </p:ext>
    </p:extLst>
  </p:cSld>
  <p:clrMapOvr>
    <a:masterClrMapping/>
  </p:clrMapOvr>
</p:sld>
</file>

<file path=ppt/theme/theme1.xml><?xml version="1.0" encoding="utf-8"?>
<a:theme xmlns:a="http://schemas.openxmlformats.org/drawingml/2006/main" name="SPR">
  <a:themeElements>
    <a:clrScheme name="Punainen Risti 2023 1">
      <a:dk1>
        <a:srgbClr val="000000"/>
      </a:dk1>
      <a:lt1>
        <a:srgbClr val="FFFFFF"/>
      </a:lt1>
      <a:dk2>
        <a:srgbClr val="C3DFF6"/>
      </a:dk2>
      <a:lt2>
        <a:srgbClr val="6D6E70"/>
      </a:lt2>
      <a:accent1>
        <a:srgbClr val="CC0000"/>
      </a:accent1>
      <a:accent2>
        <a:srgbClr val="E6E7E8"/>
      </a:accent2>
      <a:accent3>
        <a:srgbClr val="9F9FA3"/>
      </a:accent3>
      <a:accent4>
        <a:srgbClr val="6D6E70"/>
      </a:accent4>
      <a:accent5>
        <a:srgbClr val="E2D7AC"/>
      </a:accent5>
      <a:accent6>
        <a:srgbClr val="E8E2D8"/>
      </a:accent6>
      <a:hlink>
        <a:srgbClr val="3850A2"/>
      </a:hlink>
      <a:folHlink>
        <a:srgbClr val="7F18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_Powerpoint_pohja_EN_päivitetty_9_2023_template" id="{C34EC26E-9EBE-3942-83E7-E4C00AFF14A2}" vid="{1FC5F799-90D1-0746-AC3D-159FB72E0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</Template>
  <TotalTime>148</TotalTime>
  <Words>373</Words>
  <Application>Microsoft Macintosh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Georgia</vt:lpstr>
      <vt:lpstr>SPR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Salminen Tuuli</dc:creator>
  <cp:lastModifiedBy>Salminen Tuuli</cp:lastModifiedBy>
  <cp:revision>7</cp:revision>
  <dcterms:created xsi:type="dcterms:W3CDTF">2023-10-12T09:39:16Z</dcterms:created>
  <dcterms:modified xsi:type="dcterms:W3CDTF">2023-10-12T12:10:01Z</dcterms:modified>
</cp:coreProperties>
</file>