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sldIdLst>
    <p:sldId id="298" r:id="rId5"/>
    <p:sldId id="1206" r:id="rId6"/>
    <p:sldId id="482" r:id="rId7"/>
    <p:sldId id="1205" r:id="rId8"/>
    <p:sldId id="1210" r:id="rId9"/>
    <p:sldId id="1208" r:id="rId10"/>
    <p:sldId id="1211" r:id="rId11"/>
    <p:sldId id="1212" r:id="rId12"/>
    <p:sldId id="1213" r:id="rId13"/>
    <p:sldId id="1214" r:id="rId14"/>
    <p:sldId id="1216" r:id="rId15"/>
    <p:sldId id="1217" r:id="rId16"/>
    <p:sldId id="1218" r:id="rId17"/>
    <p:sldId id="309" r:id="rId18"/>
    <p:sldId id="1219" r:id="rId19"/>
    <p:sldId id="1215" r:id="rId20"/>
    <p:sldId id="310" r:id="rId21"/>
    <p:sldId id="302" r:id="rId22"/>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7F181B"/>
    <a:srgbClr val="BEA9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Vaalea tyyli 2 - Korostus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829"/>
    <p:restoredTop sz="90452" autoAdjust="0"/>
  </p:normalViewPr>
  <p:slideViewPr>
    <p:cSldViewPr snapToGrid="0" snapToObjects="1">
      <p:cViewPr varScale="1">
        <p:scale>
          <a:sx n="77" d="100"/>
          <a:sy n="77" d="100"/>
        </p:scale>
        <p:origin x="13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itunen Maaria" userId="d9ad47d4-c416-4cf9-b8fd-1d4381b27c34" providerId="ADAL" clId="{4AE3C466-D3B6-41D9-8D64-D123E29251C6}"/>
    <pc:docChg chg="modMainMaster">
      <pc:chgData name="Kuitunen Maaria" userId="d9ad47d4-c416-4cf9-b8fd-1d4381b27c34" providerId="ADAL" clId="{4AE3C466-D3B6-41D9-8D64-D123E29251C6}" dt="2022-04-25T06:18:08.031" v="26" actId="20577"/>
      <pc:docMkLst>
        <pc:docMk/>
      </pc:docMkLst>
      <pc:sldMasterChg chg="modSp mod">
        <pc:chgData name="Kuitunen Maaria" userId="d9ad47d4-c416-4cf9-b8fd-1d4381b27c34" providerId="ADAL" clId="{4AE3C466-D3B6-41D9-8D64-D123E29251C6}" dt="2022-04-25T06:18:08.031" v="26" actId="20577"/>
        <pc:sldMasterMkLst>
          <pc:docMk/>
          <pc:sldMasterMk cId="1923731498" sldId="2147483648"/>
        </pc:sldMasterMkLst>
        <pc:spChg chg="mod">
          <ac:chgData name="Kuitunen Maaria" userId="d9ad47d4-c416-4cf9-b8fd-1d4381b27c34" providerId="ADAL" clId="{4AE3C466-D3B6-41D9-8D64-D123E29251C6}" dt="2022-04-25T06:18:08.031" v="26" actId="20577"/>
          <ac:spMkLst>
            <pc:docMk/>
            <pc:sldMasterMk cId="1923731498" sldId="2147483648"/>
            <ac:spMk id="4" creationId="{87BA43F0-4796-3548-B09F-2023ADCCE521}"/>
          </ac:spMkLst>
        </pc:sp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8FE574-D4F3-4ED2-B4C9-A685427F137E}"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949B5F9-0BFA-4714-9EC7-017591D5D93F}">
      <dgm:prSet custT="1"/>
      <dgm:spPr/>
      <dgm:t>
        <a:bodyPr/>
        <a:lstStyle/>
        <a:p>
          <a:pPr>
            <a:lnSpc>
              <a:spcPct val="100000"/>
            </a:lnSpc>
            <a:defRPr cap="all"/>
          </a:pPr>
          <a:r>
            <a:rPr lang="fi-FI" sz="1600" dirty="0">
              <a:solidFill>
                <a:schemeClr val="bg1"/>
              </a:solidFill>
              <a:latin typeface="Arial" panose="020B0604020202020204" pitchFamily="34" charset="0"/>
              <a:cs typeface="Arial" panose="020B0604020202020204" pitchFamily="34" charset="0"/>
            </a:rPr>
            <a:t>ALOITUS ja OHJEET</a:t>
          </a:r>
          <a:endParaRPr lang="en-US" sz="1600" dirty="0">
            <a:solidFill>
              <a:schemeClr val="bg1"/>
            </a:solidFill>
            <a:latin typeface="Arial" panose="020B0604020202020204" pitchFamily="34" charset="0"/>
            <a:cs typeface="Arial" panose="020B0604020202020204" pitchFamily="34" charset="0"/>
          </a:endParaRPr>
        </a:p>
      </dgm:t>
    </dgm:pt>
    <dgm:pt modelId="{12CAC516-4C77-44FD-A170-07099E611462}" type="parTrans" cxnId="{8319F1CE-9762-4439-AC91-AFF2497CEBDC}">
      <dgm:prSet/>
      <dgm:spPr/>
      <dgm:t>
        <a:bodyPr/>
        <a:lstStyle/>
        <a:p>
          <a:endParaRPr lang="en-US"/>
        </a:p>
      </dgm:t>
    </dgm:pt>
    <dgm:pt modelId="{C7CD50CB-4131-4583-8ED6-1F1A6B271A01}" type="sibTrans" cxnId="{8319F1CE-9762-4439-AC91-AFF2497CEBDC}">
      <dgm:prSet/>
      <dgm:spPr/>
      <dgm:t>
        <a:bodyPr/>
        <a:lstStyle/>
        <a:p>
          <a:endParaRPr lang="en-US"/>
        </a:p>
      </dgm:t>
    </dgm:pt>
    <dgm:pt modelId="{D8C3BC83-5268-4A4F-8916-4DC4447C3499}">
      <dgm:prSet custT="1"/>
      <dgm:spPr/>
      <dgm:t>
        <a:bodyPr/>
        <a:lstStyle/>
        <a:p>
          <a:pPr>
            <a:lnSpc>
              <a:spcPct val="100000"/>
            </a:lnSpc>
            <a:defRPr cap="all"/>
          </a:pPr>
          <a:r>
            <a:rPr lang="fi-FI" sz="1600" dirty="0">
              <a:solidFill>
                <a:schemeClr val="bg1"/>
              </a:solidFill>
              <a:latin typeface="Arial" panose="020B0604020202020204" pitchFamily="34" charset="0"/>
              <a:cs typeface="Arial" panose="020B0604020202020204" pitchFamily="34" charset="0"/>
            </a:rPr>
            <a:t>TYÖSKENTELYVAIHE</a:t>
          </a:r>
          <a:endParaRPr lang="en-US" sz="1600" dirty="0">
            <a:solidFill>
              <a:schemeClr val="bg1"/>
            </a:solidFill>
            <a:latin typeface="Arial" panose="020B0604020202020204" pitchFamily="34" charset="0"/>
            <a:cs typeface="Arial" panose="020B0604020202020204" pitchFamily="34" charset="0"/>
          </a:endParaRPr>
        </a:p>
      </dgm:t>
    </dgm:pt>
    <dgm:pt modelId="{F5F4B0BC-B60D-4733-9370-1D973097BA04}" type="parTrans" cxnId="{FFF8D947-9966-4399-83A0-6F9F35BEED1D}">
      <dgm:prSet/>
      <dgm:spPr/>
      <dgm:t>
        <a:bodyPr/>
        <a:lstStyle/>
        <a:p>
          <a:endParaRPr lang="en-US"/>
        </a:p>
      </dgm:t>
    </dgm:pt>
    <dgm:pt modelId="{A4F03985-4C5E-4D89-8285-7322E6F59063}" type="sibTrans" cxnId="{FFF8D947-9966-4399-83A0-6F9F35BEED1D}">
      <dgm:prSet/>
      <dgm:spPr/>
      <dgm:t>
        <a:bodyPr/>
        <a:lstStyle/>
        <a:p>
          <a:endParaRPr lang="en-US"/>
        </a:p>
      </dgm:t>
    </dgm:pt>
    <dgm:pt modelId="{0B53B602-5408-42AD-A168-AF46F5645521}">
      <dgm:prSet custT="1"/>
      <dgm:spPr/>
      <dgm:t>
        <a:bodyPr/>
        <a:lstStyle/>
        <a:p>
          <a:pPr>
            <a:lnSpc>
              <a:spcPct val="100000"/>
            </a:lnSpc>
            <a:defRPr cap="all"/>
          </a:pPr>
          <a:r>
            <a:rPr lang="fi-FI" sz="1600" noProof="0" dirty="0">
              <a:solidFill>
                <a:schemeClr val="bg1"/>
              </a:solidFill>
              <a:latin typeface="Arial" panose="020B0604020202020204" pitchFamily="34" charset="0"/>
              <a:cs typeface="Arial" panose="020B0604020202020204" pitchFamily="34" charset="0"/>
            </a:rPr>
            <a:t>jälkipurku</a:t>
          </a:r>
          <a:r>
            <a:rPr lang="en-US" sz="1600" dirty="0">
              <a:solidFill>
                <a:schemeClr val="bg1"/>
              </a:solidFill>
              <a:latin typeface="Arial" panose="020B0604020202020204" pitchFamily="34" charset="0"/>
              <a:cs typeface="Arial" panose="020B0604020202020204" pitchFamily="34" charset="0"/>
            </a:rPr>
            <a:t> ja loppukeskustelu</a:t>
          </a:r>
        </a:p>
      </dgm:t>
    </dgm:pt>
    <dgm:pt modelId="{A4B8B28B-2021-4895-AA8E-8949D2A721E1}" type="parTrans" cxnId="{9BD92159-32D9-454C-86FE-F364A3D8A720}">
      <dgm:prSet/>
      <dgm:spPr/>
      <dgm:t>
        <a:bodyPr/>
        <a:lstStyle/>
        <a:p>
          <a:endParaRPr lang="en-US"/>
        </a:p>
      </dgm:t>
    </dgm:pt>
    <dgm:pt modelId="{C6D9968C-D4EE-444B-BCC9-80E86DE1C2A7}" type="sibTrans" cxnId="{9BD92159-32D9-454C-86FE-F364A3D8A720}">
      <dgm:prSet/>
      <dgm:spPr/>
      <dgm:t>
        <a:bodyPr/>
        <a:lstStyle/>
        <a:p>
          <a:endParaRPr lang="en-US"/>
        </a:p>
      </dgm:t>
    </dgm:pt>
    <dgm:pt modelId="{48279634-E5D7-4B53-8196-9C400803EEE9}" type="pres">
      <dgm:prSet presAssocID="{958FE574-D4F3-4ED2-B4C9-A685427F137E}" presName="root" presStyleCnt="0">
        <dgm:presLayoutVars>
          <dgm:dir/>
          <dgm:resizeHandles val="exact"/>
        </dgm:presLayoutVars>
      </dgm:prSet>
      <dgm:spPr/>
    </dgm:pt>
    <dgm:pt modelId="{4F1332A8-BDEF-4BC9-B884-103B5D9D347E}" type="pres">
      <dgm:prSet presAssocID="{8949B5F9-0BFA-4714-9EC7-017591D5D93F}" presName="compNode" presStyleCnt="0"/>
      <dgm:spPr/>
    </dgm:pt>
    <dgm:pt modelId="{D05F6BBB-6B9A-41E1-8798-24FA01904583}" type="pres">
      <dgm:prSet presAssocID="{8949B5F9-0BFA-4714-9EC7-017591D5D93F}" presName="iconBgRect" presStyleLbl="bgShp" presStyleIdx="0" presStyleCnt="3"/>
      <dgm:spPr/>
    </dgm:pt>
    <dgm:pt modelId="{034833FE-31E7-4051-8591-4CFF377033F8}" type="pres">
      <dgm:prSet presAssocID="{8949B5F9-0BFA-4714-9EC7-017591D5D93F}"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siakaspalaute"/>
        </a:ext>
      </dgm:extLst>
    </dgm:pt>
    <dgm:pt modelId="{BE2E1ACB-E1D6-4FCD-8A60-8054477E9745}" type="pres">
      <dgm:prSet presAssocID="{8949B5F9-0BFA-4714-9EC7-017591D5D93F}" presName="spaceRect" presStyleCnt="0"/>
      <dgm:spPr/>
    </dgm:pt>
    <dgm:pt modelId="{B086620B-D442-4FE4-97F3-1DEF96B5C846}" type="pres">
      <dgm:prSet presAssocID="{8949B5F9-0BFA-4714-9EC7-017591D5D93F}" presName="textRect" presStyleLbl="revTx" presStyleIdx="0" presStyleCnt="3">
        <dgm:presLayoutVars>
          <dgm:chMax val="1"/>
          <dgm:chPref val="1"/>
        </dgm:presLayoutVars>
      </dgm:prSet>
      <dgm:spPr/>
    </dgm:pt>
    <dgm:pt modelId="{871911E6-43DA-43A6-9FE0-E743AB15560F}" type="pres">
      <dgm:prSet presAssocID="{C7CD50CB-4131-4583-8ED6-1F1A6B271A01}" presName="sibTrans" presStyleCnt="0"/>
      <dgm:spPr/>
    </dgm:pt>
    <dgm:pt modelId="{D6786AB4-C3F9-45F6-9A3B-9D8A9353C0D0}" type="pres">
      <dgm:prSet presAssocID="{D8C3BC83-5268-4A4F-8916-4DC4447C3499}" presName="compNode" presStyleCnt="0"/>
      <dgm:spPr/>
    </dgm:pt>
    <dgm:pt modelId="{090AB3FC-E3AF-4EEA-9BEC-A75A29462057}" type="pres">
      <dgm:prSet presAssocID="{D8C3BC83-5268-4A4F-8916-4DC4447C3499}" presName="iconBgRect" presStyleLbl="bgShp" presStyleIdx="1" presStyleCnt="3"/>
      <dgm:spPr/>
    </dgm:pt>
    <dgm:pt modelId="{2083E705-1303-4E8C-80F6-A8172E6D9349}" type="pres">
      <dgm:prSet presAssocID="{D8C3BC83-5268-4A4F-8916-4DC4447C349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ekuntikello"/>
        </a:ext>
      </dgm:extLst>
    </dgm:pt>
    <dgm:pt modelId="{5AEDADA3-2362-45F7-A2E6-302E96B253A8}" type="pres">
      <dgm:prSet presAssocID="{D8C3BC83-5268-4A4F-8916-4DC4447C3499}" presName="spaceRect" presStyleCnt="0"/>
      <dgm:spPr/>
    </dgm:pt>
    <dgm:pt modelId="{FBC4E994-D36F-411E-B80B-29B303E332B4}" type="pres">
      <dgm:prSet presAssocID="{D8C3BC83-5268-4A4F-8916-4DC4447C3499}" presName="textRect" presStyleLbl="revTx" presStyleIdx="1" presStyleCnt="3">
        <dgm:presLayoutVars>
          <dgm:chMax val="1"/>
          <dgm:chPref val="1"/>
        </dgm:presLayoutVars>
      </dgm:prSet>
      <dgm:spPr/>
    </dgm:pt>
    <dgm:pt modelId="{17573862-4D80-46BD-BE37-0D082DE8B81F}" type="pres">
      <dgm:prSet presAssocID="{A4F03985-4C5E-4D89-8285-7322E6F59063}" presName="sibTrans" presStyleCnt="0"/>
      <dgm:spPr/>
    </dgm:pt>
    <dgm:pt modelId="{AD239915-1FDD-4DD1-ACD2-14F3FD780C5A}" type="pres">
      <dgm:prSet presAssocID="{0B53B602-5408-42AD-A168-AF46F5645521}" presName="compNode" presStyleCnt="0"/>
      <dgm:spPr/>
    </dgm:pt>
    <dgm:pt modelId="{CDF01E45-B2AF-466E-87C8-0DDDC2CA5964}" type="pres">
      <dgm:prSet presAssocID="{0B53B602-5408-42AD-A168-AF46F5645521}" presName="iconBgRect" presStyleLbl="bgShp" presStyleIdx="2" presStyleCnt="3"/>
      <dgm:spPr/>
    </dgm:pt>
    <dgm:pt modelId="{ADE15E7F-E8D2-4003-B298-BC7424A3BA71}" type="pres">
      <dgm:prSet presAssocID="{0B53B602-5408-42AD-A168-AF46F564552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ustomer Review"/>
        </a:ext>
      </dgm:extLst>
    </dgm:pt>
    <dgm:pt modelId="{98A1566B-B96B-4B74-984C-6396FE75E830}" type="pres">
      <dgm:prSet presAssocID="{0B53B602-5408-42AD-A168-AF46F5645521}" presName="spaceRect" presStyleCnt="0"/>
      <dgm:spPr/>
    </dgm:pt>
    <dgm:pt modelId="{DB8867EA-4E80-4092-A6C4-6469309FC3BC}" type="pres">
      <dgm:prSet presAssocID="{0B53B602-5408-42AD-A168-AF46F5645521}" presName="textRect" presStyleLbl="revTx" presStyleIdx="2" presStyleCnt="3">
        <dgm:presLayoutVars>
          <dgm:chMax val="1"/>
          <dgm:chPref val="1"/>
        </dgm:presLayoutVars>
      </dgm:prSet>
      <dgm:spPr/>
    </dgm:pt>
  </dgm:ptLst>
  <dgm:cxnLst>
    <dgm:cxn modelId="{5FF8D129-D007-4AC9-BE98-3C98353B0816}" type="presOf" srcId="{D8C3BC83-5268-4A4F-8916-4DC4447C3499}" destId="{FBC4E994-D36F-411E-B80B-29B303E332B4}" srcOrd="0" destOrd="0" presId="urn:microsoft.com/office/officeart/2018/5/layout/IconCircleLabelList"/>
    <dgm:cxn modelId="{FFF8D947-9966-4399-83A0-6F9F35BEED1D}" srcId="{958FE574-D4F3-4ED2-B4C9-A685427F137E}" destId="{D8C3BC83-5268-4A4F-8916-4DC4447C3499}" srcOrd="1" destOrd="0" parTransId="{F5F4B0BC-B60D-4733-9370-1D973097BA04}" sibTransId="{A4F03985-4C5E-4D89-8285-7322E6F59063}"/>
    <dgm:cxn modelId="{5F93684A-08D3-438A-8963-EC7CB666CE21}" type="presOf" srcId="{8949B5F9-0BFA-4714-9EC7-017591D5D93F}" destId="{B086620B-D442-4FE4-97F3-1DEF96B5C846}" srcOrd="0" destOrd="0" presId="urn:microsoft.com/office/officeart/2018/5/layout/IconCircleLabelList"/>
    <dgm:cxn modelId="{9BD92159-32D9-454C-86FE-F364A3D8A720}" srcId="{958FE574-D4F3-4ED2-B4C9-A685427F137E}" destId="{0B53B602-5408-42AD-A168-AF46F5645521}" srcOrd="2" destOrd="0" parTransId="{A4B8B28B-2021-4895-AA8E-8949D2A721E1}" sibTransId="{C6D9968C-D4EE-444B-BCC9-80E86DE1C2A7}"/>
    <dgm:cxn modelId="{3113747C-E2A2-4D21-88E8-8F7939BF7B4C}" type="presOf" srcId="{0B53B602-5408-42AD-A168-AF46F5645521}" destId="{DB8867EA-4E80-4092-A6C4-6469309FC3BC}" srcOrd="0" destOrd="0" presId="urn:microsoft.com/office/officeart/2018/5/layout/IconCircleLabelList"/>
    <dgm:cxn modelId="{8319F1CE-9762-4439-AC91-AFF2497CEBDC}" srcId="{958FE574-D4F3-4ED2-B4C9-A685427F137E}" destId="{8949B5F9-0BFA-4714-9EC7-017591D5D93F}" srcOrd="0" destOrd="0" parTransId="{12CAC516-4C77-44FD-A170-07099E611462}" sibTransId="{C7CD50CB-4131-4583-8ED6-1F1A6B271A01}"/>
    <dgm:cxn modelId="{195D00E4-25F4-43BE-8436-C135DA52539C}" type="presOf" srcId="{958FE574-D4F3-4ED2-B4C9-A685427F137E}" destId="{48279634-E5D7-4B53-8196-9C400803EEE9}" srcOrd="0" destOrd="0" presId="urn:microsoft.com/office/officeart/2018/5/layout/IconCircleLabelList"/>
    <dgm:cxn modelId="{32A80B31-AB45-4F05-A044-5F385D097FCF}" type="presParOf" srcId="{48279634-E5D7-4B53-8196-9C400803EEE9}" destId="{4F1332A8-BDEF-4BC9-B884-103B5D9D347E}" srcOrd="0" destOrd="0" presId="urn:microsoft.com/office/officeart/2018/5/layout/IconCircleLabelList"/>
    <dgm:cxn modelId="{8530B0D9-3CD4-4431-914A-4F2F56DFB876}" type="presParOf" srcId="{4F1332A8-BDEF-4BC9-B884-103B5D9D347E}" destId="{D05F6BBB-6B9A-41E1-8798-24FA01904583}" srcOrd="0" destOrd="0" presId="urn:microsoft.com/office/officeart/2018/5/layout/IconCircleLabelList"/>
    <dgm:cxn modelId="{A398F35E-D644-40F3-A988-08691C59C946}" type="presParOf" srcId="{4F1332A8-BDEF-4BC9-B884-103B5D9D347E}" destId="{034833FE-31E7-4051-8591-4CFF377033F8}" srcOrd="1" destOrd="0" presId="urn:microsoft.com/office/officeart/2018/5/layout/IconCircleLabelList"/>
    <dgm:cxn modelId="{EF9C918A-1FEE-4252-AC5B-E9E7C9D3700E}" type="presParOf" srcId="{4F1332A8-BDEF-4BC9-B884-103B5D9D347E}" destId="{BE2E1ACB-E1D6-4FCD-8A60-8054477E9745}" srcOrd="2" destOrd="0" presId="urn:microsoft.com/office/officeart/2018/5/layout/IconCircleLabelList"/>
    <dgm:cxn modelId="{D1E189FD-D63B-4A9A-B5B1-CE7CBD05F953}" type="presParOf" srcId="{4F1332A8-BDEF-4BC9-B884-103B5D9D347E}" destId="{B086620B-D442-4FE4-97F3-1DEF96B5C846}" srcOrd="3" destOrd="0" presId="urn:microsoft.com/office/officeart/2018/5/layout/IconCircleLabelList"/>
    <dgm:cxn modelId="{827F8634-BC7C-4C18-B4D8-B6818B00766B}" type="presParOf" srcId="{48279634-E5D7-4B53-8196-9C400803EEE9}" destId="{871911E6-43DA-43A6-9FE0-E743AB15560F}" srcOrd="1" destOrd="0" presId="urn:microsoft.com/office/officeart/2018/5/layout/IconCircleLabelList"/>
    <dgm:cxn modelId="{50FE469C-423D-4FE1-9D5D-16AEB787EFA0}" type="presParOf" srcId="{48279634-E5D7-4B53-8196-9C400803EEE9}" destId="{D6786AB4-C3F9-45F6-9A3B-9D8A9353C0D0}" srcOrd="2" destOrd="0" presId="urn:microsoft.com/office/officeart/2018/5/layout/IconCircleLabelList"/>
    <dgm:cxn modelId="{D67A4CF7-86B2-4A1B-BFC1-4224E0547CE7}" type="presParOf" srcId="{D6786AB4-C3F9-45F6-9A3B-9D8A9353C0D0}" destId="{090AB3FC-E3AF-4EEA-9BEC-A75A29462057}" srcOrd="0" destOrd="0" presId="urn:microsoft.com/office/officeart/2018/5/layout/IconCircleLabelList"/>
    <dgm:cxn modelId="{8844A771-8B9C-4A35-B184-620723E7173B}" type="presParOf" srcId="{D6786AB4-C3F9-45F6-9A3B-9D8A9353C0D0}" destId="{2083E705-1303-4E8C-80F6-A8172E6D9349}" srcOrd="1" destOrd="0" presId="urn:microsoft.com/office/officeart/2018/5/layout/IconCircleLabelList"/>
    <dgm:cxn modelId="{49C2656E-68DA-4908-9B1B-2BA51481D82C}" type="presParOf" srcId="{D6786AB4-C3F9-45F6-9A3B-9D8A9353C0D0}" destId="{5AEDADA3-2362-45F7-A2E6-302E96B253A8}" srcOrd="2" destOrd="0" presId="urn:microsoft.com/office/officeart/2018/5/layout/IconCircleLabelList"/>
    <dgm:cxn modelId="{45BC9473-1FDF-4D59-89D5-E58588430624}" type="presParOf" srcId="{D6786AB4-C3F9-45F6-9A3B-9D8A9353C0D0}" destId="{FBC4E994-D36F-411E-B80B-29B303E332B4}" srcOrd="3" destOrd="0" presId="urn:microsoft.com/office/officeart/2018/5/layout/IconCircleLabelList"/>
    <dgm:cxn modelId="{E8567CE5-CFEE-49CD-BAA3-FEB76170249B}" type="presParOf" srcId="{48279634-E5D7-4B53-8196-9C400803EEE9}" destId="{17573862-4D80-46BD-BE37-0D082DE8B81F}" srcOrd="3" destOrd="0" presId="urn:microsoft.com/office/officeart/2018/5/layout/IconCircleLabelList"/>
    <dgm:cxn modelId="{74853FA9-DCBD-4A96-86C8-9639C648C3B1}" type="presParOf" srcId="{48279634-E5D7-4B53-8196-9C400803EEE9}" destId="{AD239915-1FDD-4DD1-ACD2-14F3FD780C5A}" srcOrd="4" destOrd="0" presId="urn:microsoft.com/office/officeart/2018/5/layout/IconCircleLabelList"/>
    <dgm:cxn modelId="{973CEE38-82F4-4AB2-BC0B-BE0A7FCD94F4}" type="presParOf" srcId="{AD239915-1FDD-4DD1-ACD2-14F3FD780C5A}" destId="{CDF01E45-B2AF-466E-87C8-0DDDC2CA5964}" srcOrd="0" destOrd="0" presId="urn:microsoft.com/office/officeart/2018/5/layout/IconCircleLabelList"/>
    <dgm:cxn modelId="{D5D3E03B-8512-4824-B8F0-914E89828EA4}" type="presParOf" srcId="{AD239915-1FDD-4DD1-ACD2-14F3FD780C5A}" destId="{ADE15E7F-E8D2-4003-B298-BC7424A3BA71}" srcOrd="1" destOrd="0" presId="urn:microsoft.com/office/officeart/2018/5/layout/IconCircleLabelList"/>
    <dgm:cxn modelId="{16000F40-218F-4B97-8646-A04C83E1EEF7}" type="presParOf" srcId="{AD239915-1FDD-4DD1-ACD2-14F3FD780C5A}" destId="{98A1566B-B96B-4B74-984C-6396FE75E830}" srcOrd="2" destOrd="0" presId="urn:microsoft.com/office/officeart/2018/5/layout/IconCircleLabelList"/>
    <dgm:cxn modelId="{8B826762-04E8-4666-A32E-1F5D694F4738}" type="presParOf" srcId="{AD239915-1FDD-4DD1-ACD2-14F3FD780C5A}" destId="{DB8867EA-4E80-4092-A6C4-6469309FC3BC}"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F6BBB-6B9A-41E1-8798-24FA01904583}">
      <dsp:nvSpPr>
        <dsp:cNvPr id="0" name=""/>
        <dsp:cNvSpPr/>
      </dsp:nvSpPr>
      <dsp:spPr>
        <a:xfrm>
          <a:off x="530099" y="8937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4833FE-31E7-4051-8591-4CFF377033F8}">
      <dsp:nvSpPr>
        <dsp:cNvPr id="0" name=""/>
        <dsp:cNvSpPr/>
      </dsp:nvSpPr>
      <dsp:spPr>
        <a:xfrm>
          <a:off x="829912" y="1193584"/>
          <a:ext cx="807187" cy="80718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86620B-D442-4FE4-97F3-1DEF96B5C846}">
      <dsp:nvSpPr>
        <dsp:cNvPr id="0" name=""/>
        <dsp:cNvSpPr/>
      </dsp:nvSpPr>
      <dsp:spPr>
        <a:xfrm>
          <a:off x="80381" y="273877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fi-FI" sz="1600" kern="1200" dirty="0">
              <a:solidFill>
                <a:schemeClr val="bg1"/>
              </a:solidFill>
              <a:latin typeface="Arial" panose="020B0604020202020204" pitchFamily="34" charset="0"/>
              <a:cs typeface="Arial" panose="020B0604020202020204" pitchFamily="34" charset="0"/>
            </a:rPr>
            <a:t>ALOITUS ja OHJEET</a:t>
          </a:r>
          <a:endParaRPr lang="en-US" sz="1600" kern="1200" dirty="0">
            <a:solidFill>
              <a:schemeClr val="bg1"/>
            </a:solidFill>
            <a:latin typeface="Arial" panose="020B0604020202020204" pitchFamily="34" charset="0"/>
            <a:cs typeface="Arial" panose="020B0604020202020204" pitchFamily="34" charset="0"/>
          </a:endParaRPr>
        </a:p>
      </dsp:txBody>
      <dsp:txXfrm>
        <a:off x="80381" y="2738772"/>
        <a:ext cx="2306250" cy="720000"/>
      </dsp:txXfrm>
    </dsp:sp>
    <dsp:sp modelId="{090AB3FC-E3AF-4EEA-9BEC-A75A29462057}">
      <dsp:nvSpPr>
        <dsp:cNvPr id="0" name=""/>
        <dsp:cNvSpPr/>
      </dsp:nvSpPr>
      <dsp:spPr>
        <a:xfrm>
          <a:off x="3239943" y="8937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83E705-1303-4E8C-80F6-A8172E6D9349}">
      <dsp:nvSpPr>
        <dsp:cNvPr id="0" name=""/>
        <dsp:cNvSpPr/>
      </dsp:nvSpPr>
      <dsp:spPr>
        <a:xfrm>
          <a:off x="3539756" y="1193584"/>
          <a:ext cx="807187" cy="807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C4E994-D36F-411E-B80B-29B303E332B4}">
      <dsp:nvSpPr>
        <dsp:cNvPr id="0" name=""/>
        <dsp:cNvSpPr/>
      </dsp:nvSpPr>
      <dsp:spPr>
        <a:xfrm>
          <a:off x="2790224" y="273877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fi-FI" sz="1600" kern="1200" dirty="0">
              <a:solidFill>
                <a:schemeClr val="bg1"/>
              </a:solidFill>
              <a:latin typeface="Arial" panose="020B0604020202020204" pitchFamily="34" charset="0"/>
              <a:cs typeface="Arial" panose="020B0604020202020204" pitchFamily="34" charset="0"/>
            </a:rPr>
            <a:t>TYÖSKENTELYVAIHE</a:t>
          </a:r>
          <a:endParaRPr lang="en-US" sz="1600" kern="1200" dirty="0">
            <a:solidFill>
              <a:schemeClr val="bg1"/>
            </a:solidFill>
            <a:latin typeface="Arial" panose="020B0604020202020204" pitchFamily="34" charset="0"/>
            <a:cs typeface="Arial" panose="020B0604020202020204" pitchFamily="34" charset="0"/>
          </a:endParaRPr>
        </a:p>
      </dsp:txBody>
      <dsp:txXfrm>
        <a:off x="2790224" y="2738772"/>
        <a:ext cx="2306250" cy="720000"/>
      </dsp:txXfrm>
    </dsp:sp>
    <dsp:sp modelId="{CDF01E45-B2AF-466E-87C8-0DDDC2CA5964}">
      <dsp:nvSpPr>
        <dsp:cNvPr id="0" name=""/>
        <dsp:cNvSpPr/>
      </dsp:nvSpPr>
      <dsp:spPr>
        <a:xfrm>
          <a:off x="5949787" y="8937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E15E7F-E8D2-4003-B298-BC7424A3BA71}">
      <dsp:nvSpPr>
        <dsp:cNvPr id="0" name=""/>
        <dsp:cNvSpPr/>
      </dsp:nvSpPr>
      <dsp:spPr>
        <a:xfrm>
          <a:off x="6249600" y="1193584"/>
          <a:ext cx="807187" cy="807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B8867EA-4E80-4092-A6C4-6469309FC3BC}">
      <dsp:nvSpPr>
        <dsp:cNvPr id="0" name=""/>
        <dsp:cNvSpPr/>
      </dsp:nvSpPr>
      <dsp:spPr>
        <a:xfrm>
          <a:off x="5500068" y="273877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fi-FI" sz="1600" kern="1200" noProof="0" dirty="0">
              <a:solidFill>
                <a:schemeClr val="bg1"/>
              </a:solidFill>
              <a:latin typeface="Arial" panose="020B0604020202020204" pitchFamily="34" charset="0"/>
              <a:cs typeface="Arial" panose="020B0604020202020204" pitchFamily="34" charset="0"/>
            </a:rPr>
            <a:t>jälkipurku</a:t>
          </a:r>
          <a:r>
            <a:rPr lang="en-US" sz="1600" kern="1200" dirty="0">
              <a:solidFill>
                <a:schemeClr val="bg1"/>
              </a:solidFill>
              <a:latin typeface="Arial" panose="020B0604020202020204" pitchFamily="34" charset="0"/>
              <a:cs typeface="Arial" panose="020B0604020202020204" pitchFamily="34" charset="0"/>
            </a:rPr>
            <a:t> ja loppukeskustelu</a:t>
          </a:r>
        </a:p>
      </dsp:txBody>
      <dsp:txXfrm>
        <a:off x="5500068" y="2738772"/>
        <a:ext cx="23062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86ED7-E594-284A-BCB0-7DD2E0F5F816}" type="datetimeFigureOut">
              <a:rPr lang="fi-FI" smtClean="0"/>
              <a:t>25.4.2022</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1C9AF-C8A2-E248-9C2D-AAFE8E0C60B5}" type="slidenum">
              <a:rPr lang="fi-FI" smtClean="0"/>
              <a:t>‹#›</a:t>
            </a:fld>
            <a:endParaRPr lang="fi-FI"/>
          </a:p>
        </p:txBody>
      </p:sp>
    </p:spTree>
    <p:extLst>
      <p:ext uri="{BB962C8B-B14F-4D97-AF65-F5344CB8AC3E}">
        <p14:creationId xmlns:p14="http://schemas.microsoft.com/office/powerpoint/2010/main" val="363093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Päivitetty 23.4.2022/ Maaria Kuitunen</a:t>
            </a:r>
          </a:p>
        </p:txBody>
      </p:sp>
      <p:sp>
        <p:nvSpPr>
          <p:cNvPr id="4" name="Dian numeron paikkamerkki 3"/>
          <p:cNvSpPr>
            <a:spLocks noGrp="1"/>
          </p:cNvSpPr>
          <p:nvPr>
            <p:ph type="sldNum" sz="quarter" idx="5"/>
          </p:nvPr>
        </p:nvSpPr>
        <p:spPr/>
        <p:txBody>
          <a:bodyPr/>
          <a:lstStyle/>
          <a:p>
            <a:fld id="{D9D1C9AF-C8A2-E248-9C2D-AAFE8E0C60B5}" type="slidenum">
              <a:rPr lang="fi-FI" smtClean="0"/>
              <a:t>1</a:t>
            </a:fld>
            <a:endParaRPr lang="fi-FI"/>
          </a:p>
        </p:txBody>
      </p:sp>
    </p:spTree>
    <p:extLst>
      <p:ext uri="{BB962C8B-B14F-4D97-AF65-F5344CB8AC3E}">
        <p14:creationId xmlns:p14="http://schemas.microsoft.com/office/powerpoint/2010/main" val="2536175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Kun kehitysideoita pysähtyy miettimään, niitä saattaa keksiä valtavan määrän. Toiminnan kehittäminen vaatii kuitenkin aikaa ja vaivaa kaiken osaston normaalin toiminnan rinnalla, joten monen asian kehittäminen kerralla ei välttämättä ole järkevää (riippuu osaston resursseista). Kannattaa valita 3-5 tavoitetta ja esimerkiksi vuoden jälkeen arvioida toimintaa uudestaan ja valita seuraavat tavoitteet.</a:t>
            </a:r>
          </a:p>
        </p:txBody>
      </p:sp>
      <p:sp>
        <p:nvSpPr>
          <p:cNvPr id="4" name="Dian numeron paikkamerkki 3"/>
          <p:cNvSpPr>
            <a:spLocks noGrp="1"/>
          </p:cNvSpPr>
          <p:nvPr>
            <p:ph type="sldNum" sz="quarter" idx="5"/>
          </p:nvPr>
        </p:nvSpPr>
        <p:spPr/>
        <p:txBody>
          <a:bodyPr/>
          <a:lstStyle/>
          <a:p>
            <a:fld id="{D9D1C9AF-C8A2-E248-9C2D-AAFE8E0C60B5}" type="slidenum">
              <a:rPr lang="fi-FI" smtClean="0"/>
              <a:t>14</a:t>
            </a:fld>
            <a:endParaRPr lang="fi-FI"/>
          </a:p>
        </p:txBody>
      </p:sp>
    </p:spTree>
    <p:extLst>
      <p:ext uri="{BB962C8B-B14F-4D97-AF65-F5344CB8AC3E}">
        <p14:creationId xmlns:p14="http://schemas.microsoft.com/office/powerpoint/2010/main" val="2927965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Ohjeet jälkipurun pitämiseen: https://rednet.punainenristi.fi/system/files/branch/SPR_Henkinen%20tuki_Purkukeskustelu.pdf </a:t>
            </a:r>
          </a:p>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17</a:t>
            </a:fld>
            <a:endParaRPr lang="fi-FI"/>
          </a:p>
        </p:txBody>
      </p:sp>
    </p:spTree>
    <p:extLst>
      <p:ext uri="{BB962C8B-B14F-4D97-AF65-F5344CB8AC3E}">
        <p14:creationId xmlns:p14="http://schemas.microsoft.com/office/powerpoint/2010/main" val="1928378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Jos osallistujia on yli 10, jaa heidät 4-5 hengen pienryhmiin. Keskustelut käydään pienryhmissä.</a:t>
            </a:r>
          </a:p>
          <a:p>
            <a:endParaRPr lang="fi-FI" dirty="0"/>
          </a:p>
          <a:p>
            <a:r>
              <a:rPr lang="fi-FI" dirty="0"/>
              <a:t>Voit lisätä tarkemmat kellonajat.</a:t>
            </a:r>
          </a:p>
        </p:txBody>
      </p:sp>
      <p:sp>
        <p:nvSpPr>
          <p:cNvPr id="4" name="Dian numeron paikkamerkki 3"/>
          <p:cNvSpPr>
            <a:spLocks noGrp="1"/>
          </p:cNvSpPr>
          <p:nvPr>
            <p:ph type="sldNum" sz="quarter" idx="5"/>
          </p:nvPr>
        </p:nvSpPr>
        <p:spPr/>
        <p:txBody>
          <a:bodyPr/>
          <a:lstStyle/>
          <a:p>
            <a:fld id="{E88BDF49-8DAF-4E81-8F89-D4EAD3531C66}" type="slidenum">
              <a:rPr lang="fi-FI" smtClean="0"/>
              <a:t>3</a:t>
            </a:fld>
            <a:endParaRPr lang="fi-FI" dirty="0"/>
          </a:p>
        </p:txBody>
      </p:sp>
    </p:spTree>
    <p:extLst>
      <p:ext uri="{BB962C8B-B14F-4D97-AF65-F5344CB8AC3E}">
        <p14:creationId xmlns:p14="http://schemas.microsoft.com/office/powerpoint/2010/main" val="2649360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Täydennä tarvittaessa.</a:t>
            </a:r>
          </a:p>
        </p:txBody>
      </p:sp>
      <p:sp>
        <p:nvSpPr>
          <p:cNvPr id="4" name="Dian numeron paikkamerkki 3"/>
          <p:cNvSpPr>
            <a:spLocks noGrp="1"/>
          </p:cNvSpPr>
          <p:nvPr>
            <p:ph type="sldNum" sz="quarter" idx="5"/>
          </p:nvPr>
        </p:nvSpPr>
        <p:spPr/>
        <p:txBody>
          <a:bodyPr/>
          <a:lstStyle/>
          <a:p>
            <a:fld id="{E88BDF49-8DAF-4E81-8F89-D4EAD3531C66}" type="slidenum">
              <a:rPr lang="fi-FI" smtClean="0"/>
              <a:t>4</a:t>
            </a:fld>
            <a:endParaRPr lang="fi-FI" dirty="0"/>
          </a:p>
        </p:txBody>
      </p:sp>
    </p:spTree>
    <p:extLst>
      <p:ext uri="{BB962C8B-B14F-4D97-AF65-F5344CB8AC3E}">
        <p14:creationId xmlns:p14="http://schemas.microsoft.com/office/powerpoint/2010/main" val="1539781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Palaute vapaaehtoisilta, viranomaisilta ja avunsaajilta olisi hyvä kerätä jo ennen kokousta. Palautetta voi kerätä suullisesti, paperisella tai sähköisellä lomakkeella. Hyviä kysymyksiä voi olla esimerkiksi:</a:t>
            </a:r>
          </a:p>
          <a:p>
            <a:pPr marL="171450" indent="-171450">
              <a:buFont typeface="Arial" panose="020B0604020202020204" pitchFamily="34" charset="0"/>
              <a:buChar char="•"/>
            </a:pPr>
            <a:r>
              <a:rPr lang="fi-FI" dirty="0"/>
              <a:t>Onko Punaisen Ristin apu vastannut avuntarpeeseen?</a:t>
            </a:r>
          </a:p>
          <a:p>
            <a:pPr marL="171450" indent="-171450">
              <a:buFont typeface="Arial" panose="020B0604020202020204" pitchFamily="34" charset="0"/>
              <a:buChar char="•"/>
            </a:pPr>
            <a:r>
              <a:rPr lang="fi-FI" dirty="0"/>
              <a:t>Mitkä asiat ovat menneet erityisen hyvin?</a:t>
            </a:r>
          </a:p>
          <a:p>
            <a:pPr marL="171450" indent="-171450">
              <a:buFont typeface="Arial" panose="020B0604020202020204" pitchFamily="34" charset="0"/>
              <a:buChar char="•"/>
            </a:pPr>
            <a:r>
              <a:rPr lang="fi-FI" dirty="0"/>
              <a:t>Missä olisi kehittämisen varaa?</a:t>
            </a:r>
          </a:p>
          <a:p>
            <a:pPr marL="171450" indent="-171450">
              <a:buFont typeface="Arial" panose="020B0604020202020204" pitchFamily="34" charset="0"/>
              <a:buChar char="•"/>
            </a:pPr>
            <a:r>
              <a:rPr lang="fi-FI" dirty="0"/>
              <a:t>Onko Punaisen Ristin johtaminen ja viestintä selkeää?</a:t>
            </a:r>
          </a:p>
          <a:p>
            <a:pPr marL="171450" indent="-171450">
              <a:buFont typeface="Arial" panose="020B0604020202020204" pitchFamily="34" charset="0"/>
              <a:buChar char="•"/>
            </a:pPr>
            <a:r>
              <a:rPr lang="fi-FI" dirty="0"/>
              <a:t>Onko Punaisen Ristin vapaaehtoisten kanssa helppo toimia/keskustella?</a:t>
            </a:r>
          </a:p>
          <a:p>
            <a:pPr marL="171450" indent="-171450">
              <a:buFont typeface="Arial" panose="020B0604020202020204" pitchFamily="34" charset="0"/>
              <a:buChar char="•"/>
            </a:pPr>
            <a:r>
              <a:rPr lang="fi-FI" dirty="0"/>
              <a:t>Saavatko viranomaiset Punaiselta Ristiltä riittävästi tilannekuvatietoa?</a:t>
            </a:r>
          </a:p>
          <a:p>
            <a:pPr marL="171450" indent="-171450">
              <a:buFont typeface="Arial" panose="020B0604020202020204" pitchFamily="34" charset="0"/>
              <a:buChar char="•"/>
            </a:pPr>
            <a:r>
              <a:rPr lang="fi-FI" dirty="0"/>
              <a:t>Onko autettavilla turvallinen olo? Onko autettavien erilaiset tarpeet huomioitu?</a:t>
            </a:r>
          </a:p>
          <a:p>
            <a:pPr marL="171450" indent="-171450">
              <a:buFont typeface="Arial" panose="020B0604020202020204" pitchFamily="34" charset="0"/>
              <a:buChar char="•"/>
            </a:pPr>
            <a:r>
              <a:rPr lang="fi-FI" dirty="0"/>
              <a:t>Mitä pitää kehittää esimerkiksi suunnitelmien tasolla, että toiminnan aloittaminen seuraavan kerran on vielä helpompaa ja nopeampaa?</a:t>
            </a:r>
          </a:p>
        </p:txBody>
      </p:sp>
      <p:sp>
        <p:nvSpPr>
          <p:cNvPr id="4" name="Dian numeron paikkamerkki 3"/>
          <p:cNvSpPr>
            <a:spLocks noGrp="1"/>
          </p:cNvSpPr>
          <p:nvPr>
            <p:ph type="sldNum" sz="quarter" idx="5"/>
          </p:nvPr>
        </p:nvSpPr>
        <p:spPr/>
        <p:txBody>
          <a:bodyPr/>
          <a:lstStyle/>
          <a:p>
            <a:fld id="{E88BDF49-8DAF-4E81-8F89-D4EAD3531C66}" type="slidenum">
              <a:rPr lang="fi-FI" smtClean="0"/>
              <a:t>5</a:t>
            </a:fld>
            <a:endParaRPr lang="fi-FI" dirty="0"/>
          </a:p>
        </p:txBody>
      </p:sp>
    </p:spTree>
    <p:extLst>
      <p:ext uri="{BB962C8B-B14F-4D97-AF65-F5344CB8AC3E}">
        <p14:creationId xmlns:p14="http://schemas.microsoft.com/office/powerpoint/2010/main" val="1392278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Tutustu ennen harjoituksen vetämistä Suoja 2022 –harjoituksen tavoitteisiin. Valitse 3-5 tavoitetta, joihin tässä harjoituksessa erityisesti keskitytte. Voit lisätä valitut tavoitteet tähän. https://rednet.punainenristi.fi/system/files/page/Osastojen%20tavoitteet.pptx </a:t>
            </a:r>
          </a:p>
          <a:p>
            <a:endParaRPr lang="fi-FI" dirty="0"/>
          </a:p>
          <a:p>
            <a:r>
              <a:rPr lang="fi-FI" dirty="0"/>
              <a:t>Tavoitteista ja harjoituksen suunnittelusta lisää webinaaritallenteessa: https://rednet.punainenristi.fi/node/63902</a:t>
            </a:r>
          </a:p>
        </p:txBody>
      </p:sp>
      <p:sp>
        <p:nvSpPr>
          <p:cNvPr id="4" name="Dian numeron paikkamerkki 3"/>
          <p:cNvSpPr>
            <a:spLocks noGrp="1"/>
          </p:cNvSpPr>
          <p:nvPr>
            <p:ph type="sldNum" sz="quarter" idx="5"/>
          </p:nvPr>
        </p:nvSpPr>
        <p:spPr/>
        <p:txBody>
          <a:bodyPr/>
          <a:lstStyle/>
          <a:p>
            <a:fld id="{E88BDF49-8DAF-4E81-8F89-D4EAD3531C66}" type="slidenum">
              <a:rPr lang="fi-FI" smtClean="0"/>
              <a:t>6</a:t>
            </a:fld>
            <a:endParaRPr lang="fi-FI" dirty="0"/>
          </a:p>
        </p:txBody>
      </p:sp>
    </p:spTree>
    <p:extLst>
      <p:ext uri="{BB962C8B-B14F-4D97-AF65-F5344CB8AC3E}">
        <p14:creationId xmlns:p14="http://schemas.microsoft.com/office/powerpoint/2010/main" val="1223616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Vastatkaa lyhyesti seuraaviin kysymyksiin. Kysymykset auttavat hahmottamaan ja muistuttamaan, mitä operaatiossa on tähän mennessä tapahtunut. Samalla varmistetaan, että kaikilla osallistujilla on yhteinen tilannekuva operaatiosta.</a:t>
            </a:r>
          </a:p>
          <a:p>
            <a:endParaRPr lang="fi-FI" dirty="0"/>
          </a:p>
          <a:p>
            <a:r>
              <a:rPr lang="fi-FI" dirty="0"/>
              <a:t>Kysymyksiä voi lisätä tai poistaa tarpeen mukaan. Itsestään selvyyksiä ei kokouksessa tarvitse toistaa.</a:t>
            </a:r>
          </a:p>
          <a:p>
            <a:endParaRPr lang="fi-FI" dirty="0"/>
          </a:p>
          <a:p>
            <a:r>
              <a:rPr lang="fi-FI" dirty="0"/>
              <a:t>Vastaukset voi kirjoittaa suoraan dioihin tai esim. </a:t>
            </a:r>
            <a:r>
              <a:rPr lang="fi-FI" dirty="0" err="1"/>
              <a:t>fläppipaperille</a:t>
            </a:r>
            <a:r>
              <a:rPr lang="fi-FI" dirty="0"/>
              <a:t>.</a:t>
            </a:r>
          </a:p>
        </p:txBody>
      </p:sp>
      <p:sp>
        <p:nvSpPr>
          <p:cNvPr id="4" name="Dian numeron paikkamerkki 3"/>
          <p:cNvSpPr>
            <a:spLocks noGrp="1"/>
          </p:cNvSpPr>
          <p:nvPr>
            <p:ph type="sldNum" sz="quarter" idx="5"/>
          </p:nvPr>
        </p:nvSpPr>
        <p:spPr/>
        <p:txBody>
          <a:bodyPr/>
          <a:lstStyle/>
          <a:p>
            <a:fld id="{D9D1C9AF-C8A2-E248-9C2D-AAFE8E0C60B5}" type="slidenum">
              <a:rPr lang="fi-FI" smtClean="0"/>
              <a:t>7</a:t>
            </a:fld>
            <a:endParaRPr lang="fi-FI"/>
          </a:p>
        </p:txBody>
      </p:sp>
    </p:spTree>
    <p:extLst>
      <p:ext uri="{BB962C8B-B14F-4D97-AF65-F5344CB8AC3E}">
        <p14:creationId xmlns:p14="http://schemas.microsoft.com/office/powerpoint/2010/main" val="22820346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Vastatkaa lyhyesti seuraaviin </a:t>
            </a:r>
            <a:r>
              <a:rPr lang="fi-FI" dirty="0" err="1"/>
              <a:t>kysymy</a:t>
            </a:r>
            <a:endParaRPr lang="fi-FI" dirty="0"/>
          </a:p>
        </p:txBody>
      </p:sp>
      <p:sp>
        <p:nvSpPr>
          <p:cNvPr id="4" name="Dian numeron paikkamerkki 3"/>
          <p:cNvSpPr>
            <a:spLocks noGrp="1"/>
          </p:cNvSpPr>
          <p:nvPr>
            <p:ph type="sldNum" sz="quarter" idx="5"/>
          </p:nvPr>
        </p:nvSpPr>
        <p:spPr/>
        <p:txBody>
          <a:bodyPr/>
          <a:lstStyle/>
          <a:p>
            <a:fld id="{D9D1C9AF-C8A2-E248-9C2D-AAFE8E0C60B5}" type="slidenum">
              <a:rPr lang="fi-FI" smtClean="0"/>
              <a:t>8</a:t>
            </a:fld>
            <a:endParaRPr lang="fi-FI"/>
          </a:p>
        </p:txBody>
      </p:sp>
    </p:spTree>
    <p:extLst>
      <p:ext uri="{BB962C8B-B14F-4D97-AF65-F5344CB8AC3E}">
        <p14:creationId xmlns:p14="http://schemas.microsoft.com/office/powerpoint/2010/main" val="1228482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Seuraava dia on vastaava taulukko tyhjänä. Kirjatkaa siihen nimenomaan tähän operaatioon liittyvät vahvuudet ja heikkoudet (asiat, missä osasto on hyvä tai ei ole kovin hyvä) ja mahdollisuudet ja uhat (ulkoiset asiat, jotka joko tukevat tai estävät operaatiossa onnistumista).</a:t>
            </a:r>
          </a:p>
        </p:txBody>
      </p:sp>
      <p:sp>
        <p:nvSpPr>
          <p:cNvPr id="4" name="Dian numeron paikkamerkki 3"/>
          <p:cNvSpPr>
            <a:spLocks noGrp="1"/>
          </p:cNvSpPr>
          <p:nvPr>
            <p:ph type="sldNum" sz="quarter" idx="5"/>
          </p:nvPr>
        </p:nvSpPr>
        <p:spPr/>
        <p:txBody>
          <a:bodyPr/>
          <a:lstStyle/>
          <a:p>
            <a:fld id="{D9D1C9AF-C8A2-E248-9C2D-AAFE8E0C60B5}" type="slidenum">
              <a:rPr lang="fi-FI" smtClean="0"/>
              <a:t>12</a:t>
            </a:fld>
            <a:endParaRPr lang="fi-FI"/>
          </a:p>
        </p:txBody>
      </p:sp>
    </p:spTree>
    <p:extLst>
      <p:ext uri="{BB962C8B-B14F-4D97-AF65-F5344CB8AC3E}">
        <p14:creationId xmlns:p14="http://schemas.microsoft.com/office/powerpoint/2010/main" val="83080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D9D1C9AF-C8A2-E248-9C2D-AAFE8E0C60B5}" type="slidenum">
              <a:rPr lang="fi-FI" smtClean="0"/>
              <a:t>13</a:t>
            </a:fld>
            <a:endParaRPr lang="fi-FI"/>
          </a:p>
        </p:txBody>
      </p:sp>
    </p:spTree>
    <p:extLst>
      <p:ext uri="{BB962C8B-B14F-4D97-AF65-F5344CB8AC3E}">
        <p14:creationId xmlns:p14="http://schemas.microsoft.com/office/powerpoint/2010/main" val="28352946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KANSI">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67BE3B9-7DCF-D541-8EE5-0F3E1BA9665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Logo, company name&#10;&#10;Description automatically generated">
            <a:extLst>
              <a:ext uri="{FF2B5EF4-FFF2-40B4-BE49-F238E27FC236}">
                <a16:creationId xmlns:a16="http://schemas.microsoft.com/office/drawing/2014/main" id="{7910E586-AF65-324E-929D-7C0421AC8869}"/>
              </a:ext>
            </a:extLst>
          </p:cNvPr>
          <p:cNvPicPr>
            <a:picLocks noChangeAspect="1"/>
          </p:cNvPicPr>
          <p:nvPr userDrawn="1"/>
        </p:nvPicPr>
        <p:blipFill>
          <a:blip r:embed="rId2"/>
          <a:stretch>
            <a:fillRect/>
          </a:stretch>
        </p:blipFill>
        <p:spPr>
          <a:xfrm>
            <a:off x="3340376" y="355843"/>
            <a:ext cx="5511248" cy="4634459"/>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815487" y="4833140"/>
            <a:ext cx="10561027" cy="1371600"/>
          </a:xfrm>
        </p:spPr>
        <p:txBody>
          <a:bodyPr anchor="ctr">
            <a:noAutofit/>
          </a:bodyPr>
          <a:lstStyle>
            <a:lvl1pPr algn="ctr">
              <a:defRPr sz="5500">
                <a:solidFill>
                  <a:schemeClr val="accent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spTree>
    <p:extLst>
      <p:ext uri="{BB962C8B-B14F-4D97-AF65-F5344CB8AC3E}">
        <p14:creationId xmlns:p14="http://schemas.microsoft.com/office/powerpoint/2010/main" val="415221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HTIAJAKO BULLET LISTA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
        <p:nvSpPr>
          <p:cNvPr id="5" name="Text Placeholder 4">
            <a:extLst>
              <a:ext uri="{FF2B5EF4-FFF2-40B4-BE49-F238E27FC236}">
                <a16:creationId xmlns:a16="http://schemas.microsoft.com/office/drawing/2014/main" id="{C489D680-591B-1945-823B-163C02A0737D}"/>
              </a:ext>
            </a:extLst>
          </p:cNvPr>
          <p:cNvSpPr>
            <a:spLocks noGrp="1"/>
          </p:cNvSpPr>
          <p:nvPr>
            <p:ph type="body" sz="quarter" idx="11"/>
          </p:nvPr>
        </p:nvSpPr>
        <p:spPr>
          <a:xfrm>
            <a:off x="6484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6" name="Text Placeholder 2">
            <a:extLst>
              <a:ext uri="{FF2B5EF4-FFF2-40B4-BE49-F238E27FC236}">
                <a16:creationId xmlns:a16="http://schemas.microsoft.com/office/drawing/2014/main" id="{926BDA65-9E85-AC43-9F80-262127314C30}"/>
              </a:ext>
            </a:extLst>
          </p:cNvPr>
          <p:cNvSpPr>
            <a:spLocks noGrp="1"/>
          </p:cNvSpPr>
          <p:nvPr>
            <p:ph type="body" idx="1"/>
          </p:nvPr>
        </p:nvSpPr>
        <p:spPr>
          <a:xfrm>
            <a:off x="650005"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429149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AHTIAJAKO KUVA JA TEKST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708513"/>
            <a:ext cx="5562764" cy="3170870"/>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3796547"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13" name="Picture 12" descr="Logo&#10;&#10;Description automatically generated with medium confidence">
            <a:extLst>
              <a:ext uri="{FF2B5EF4-FFF2-40B4-BE49-F238E27FC236}">
                <a16:creationId xmlns:a16="http://schemas.microsoft.com/office/drawing/2014/main" id="{F81D78AA-F114-D44D-B091-3D5C6EB5D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4" name="Picture 13" descr="Logo, company name&#10;&#10;Description automatically generated">
            <a:extLst>
              <a:ext uri="{FF2B5EF4-FFF2-40B4-BE49-F238E27FC236}">
                <a16:creationId xmlns:a16="http://schemas.microsoft.com/office/drawing/2014/main" id="{A149651C-475E-F544-8827-765062D2BE7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38640" y="5308229"/>
            <a:ext cx="1638228" cy="1377601"/>
          </a:xfrm>
          <a:prstGeom prst="rect">
            <a:avLst/>
          </a:prstGeom>
        </p:spPr>
      </p:pic>
    </p:spTree>
    <p:extLst>
      <p:ext uri="{BB962C8B-B14F-4D97-AF65-F5344CB8AC3E}">
        <p14:creationId xmlns:p14="http://schemas.microsoft.com/office/powerpoint/2010/main" val="2543301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HTIAJAKO KUVA JA BULLET LIST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pic>
        <p:nvPicPr>
          <p:cNvPr id="13" name="Picture 12" descr="Logo&#10;&#10;Description automatically generated with medium confidence">
            <a:extLst>
              <a:ext uri="{FF2B5EF4-FFF2-40B4-BE49-F238E27FC236}">
                <a16:creationId xmlns:a16="http://schemas.microsoft.com/office/drawing/2014/main" id="{F81D78AA-F114-D44D-B091-3D5C6EB5D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4" name="Picture 13" descr="Logo, company name&#10;&#10;Description automatically generated">
            <a:extLst>
              <a:ext uri="{FF2B5EF4-FFF2-40B4-BE49-F238E27FC236}">
                <a16:creationId xmlns:a16="http://schemas.microsoft.com/office/drawing/2014/main" id="{A149651C-475E-F544-8827-765062D2BE7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38640" y="5308229"/>
            <a:ext cx="1638228" cy="1377601"/>
          </a:xfrm>
          <a:prstGeom prst="rect">
            <a:avLst/>
          </a:prstGeom>
        </p:spPr>
      </p:pic>
      <p:sp>
        <p:nvSpPr>
          <p:cNvPr id="8" name="Text Placeholder 4">
            <a:extLst>
              <a:ext uri="{FF2B5EF4-FFF2-40B4-BE49-F238E27FC236}">
                <a16:creationId xmlns:a16="http://schemas.microsoft.com/office/drawing/2014/main" id="{E8C1137B-42FA-AF47-BB9B-8D67D5647582}"/>
              </a:ext>
            </a:extLst>
          </p:cNvPr>
          <p:cNvSpPr>
            <a:spLocks noGrp="1"/>
          </p:cNvSpPr>
          <p:nvPr>
            <p:ph type="body" sz="quarter" idx="16"/>
          </p:nvPr>
        </p:nvSpPr>
        <p:spPr>
          <a:xfrm>
            <a:off x="64405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0" name="Text Placeholder 4">
            <a:extLst>
              <a:ext uri="{FF2B5EF4-FFF2-40B4-BE49-F238E27FC236}">
                <a16:creationId xmlns:a16="http://schemas.microsoft.com/office/drawing/2014/main" id="{EA1D2B30-A9E1-D54B-8380-4E460BA827BE}"/>
              </a:ext>
            </a:extLst>
          </p:cNvPr>
          <p:cNvSpPr>
            <a:spLocks noGrp="1"/>
          </p:cNvSpPr>
          <p:nvPr>
            <p:ph type="body" sz="quarter" idx="3"/>
          </p:nvPr>
        </p:nvSpPr>
        <p:spPr>
          <a:xfrm>
            <a:off x="6430992"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3507293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KOKUV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endParaRPr lang="fi-FI"/>
          </a:p>
        </p:txBody>
      </p:sp>
    </p:spTree>
    <p:extLst>
      <p:ext uri="{BB962C8B-B14F-4D97-AF65-F5344CB8AC3E}">
        <p14:creationId xmlns:p14="http://schemas.microsoft.com/office/powerpoint/2010/main" val="1958522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ÄLILEHTI OTSIKKO 3">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D10B1B-B759-5544-8921-AB36AF059EEB}"/>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p:spPr>
        <p:txBody>
          <a:bodyPr anchor="ctr"/>
          <a:lstStyle>
            <a:lvl1pPr algn="l">
              <a:defRPr sz="6600">
                <a:solidFill>
                  <a:schemeClr val="bg1"/>
                </a:solidFill>
              </a:defRPr>
            </a:lvl1pPr>
          </a:lstStyle>
          <a:p>
            <a:r>
              <a:rPr lang="fi-FI" noProof="0"/>
              <a:t>Click to edit Master title style</a:t>
            </a:r>
          </a:p>
        </p:txBody>
      </p:sp>
    </p:spTree>
    <p:extLst>
      <p:ext uri="{BB962C8B-B14F-4D97-AF65-F5344CB8AC3E}">
        <p14:creationId xmlns:p14="http://schemas.microsoft.com/office/powerpoint/2010/main" val="338928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6C3739-5DA8-1D40-BB21-0BDF4D316AB0}"/>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p:spPr>
        <p:txBody>
          <a:bodyPr/>
          <a:lstStyle>
            <a:lvl1pPr>
              <a:defRPr sz="2800">
                <a:solidFill>
                  <a:schemeClr val="bg1"/>
                </a:solidFill>
              </a:defRPr>
            </a:lvl1pPr>
          </a:lstStyle>
          <a:p>
            <a:r>
              <a:rPr lang="fi-FI" noProof="0"/>
              <a:t>Click to edit Master title style</a:t>
            </a:r>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extLst>
      <p:ext uri="{BB962C8B-B14F-4D97-AF65-F5344CB8AC3E}">
        <p14:creationId xmlns:p14="http://schemas.microsoft.com/office/powerpoint/2010/main" val="350035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54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4" name="Picture 3" descr="Logo, company name&#10;&#10;Description automatically generated">
            <a:extLst>
              <a:ext uri="{FF2B5EF4-FFF2-40B4-BE49-F238E27FC236}">
                <a16:creationId xmlns:a16="http://schemas.microsoft.com/office/drawing/2014/main" id="{BFC1E0AB-CDC6-664E-8A93-32ABFB3CE4B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pic>
        <p:nvPicPr>
          <p:cNvPr id="6" name="Picture 5" descr="Logo&#10;&#10;Description automatically generated with medium confidence">
            <a:extLst>
              <a:ext uri="{FF2B5EF4-FFF2-40B4-BE49-F238E27FC236}">
                <a16:creationId xmlns:a16="http://schemas.microsoft.com/office/drawing/2014/main" id="{2EAE4B44-2728-2545-B361-AF5AB0E1D0E2}"/>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spTree>
    <p:extLst>
      <p:ext uri="{BB962C8B-B14F-4D97-AF65-F5344CB8AC3E}">
        <p14:creationId xmlns:p14="http://schemas.microsoft.com/office/powerpoint/2010/main" val="3042871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2800" b="0">
                <a:latin typeface="Georgia" panose="02040502050405020303" pitchFamily="18" charset="0"/>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2909AF18-D0F6-224B-B9FF-CB5F8666ACC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8" name="Picture 7" descr="Logo, company name&#10;&#10;Description automatically generated">
            <a:extLst>
              <a:ext uri="{FF2B5EF4-FFF2-40B4-BE49-F238E27FC236}">
                <a16:creationId xmlns:a16="http://schemas.microsoft.com/office/drawing/2014/main" id="{6300BB7D-9119-2646-B9BC-1DE6ACF9F02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1197217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19259"/>
            <a:ext cx="10515599"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555876"/>
            <a:ext cx="10515600" cy="2677975"/>
          </a:xfrm>
        </p:spPr>
        <p:txBody>
          <a:bodyPr anchor="t"/>
          <a:lstStyle>
            <a:lvl1pPr marL="0" indent="0">
              <a:lnSpc>
                <a:spcPct val="100000"/>
              </a:lnSpc>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106171"/>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8" name="Picture 7" descr="Logo&#10;&#10;Description automatically generated with medium confidence">
            <a:extLst>
              <a:ext uri="{FF2B5EF4-FFF2-40B4-BE49-F238E27FC236}">
                <a16:creationId xmlns:a16="http://schemas.microsoft.com/office/drawing/2014/main" id="{4AB9AADC-EF46-D94A-AE75-590600F6447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93D013E1-C2A3-194A-BDB8-376A83824E6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141473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01404"/>
            <a:ext cx="10515600"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1870075"/>
            <a:ext cx="10515600" cy="343403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pic>
        <p:nvPicPr>
          <p:cNvPr id="8" name="Picture 7" descr="Logo&#10;&#10;Description automatically generated with medium confidence">
            <a:extLst>
              <a:ext uri="{FF2B5EF4-FFF2-40B4-BE49-F238E27FC236}">
                <a16:creationId xmlns:a16="http://schemas.microsoft.com/office/drawing/2014/main" id="{7FC04650-E05D-C344-971A-31D9D231024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814F3D4C-6A37-DA4B-B1EE-EF47BE8AEC4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357545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I KAKSI KOLUMNI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7" name="Picture 6" descr="Logo&#10;&#10;Description automatically generated with medium confidence">
            <a:extLst>
              <a:ext uri="{FF2B5EF4-FFF2-40B4-BE49-F238E27FC236}">
                <a16:creationId xmlns:a16="http://schemas.microsoft.com/office/drawing/2014/main" id="{CE266D34-2632-4142-A82C-61F58B8C53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pic>
        <p:nvPicPr>
          <p:cNvPr id="9" name="Picture 8" descr="Logo&#10;&#10;Description automatically generated with medium confidence">
            <a:extLst>
              <a:ext uri="{FF2B5EF4-FFF2-40B4-BE49-F238E27FC236}">
                <a16:creationId xmlns:a16="http://schemas.microsoft.com/office/drawing/2014/main" id="{836BA958-71A0-D143-9D6B-39B52052185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D516D6C6-D5A9-D142-BEEF-A1EA80517AF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3467467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A 2 KOLUMNIA">
    <p:spTree>
      <p:nvGrpSpPr>
        <p:cNvPr id="1" name=""/>
        <p:cNvGrpSpPr/>
        <p:nvPr/>
      </p:nvGrpSpPr>
      <p:grpSpPr>
        <a:xfrm>
          <a:off x="0" y="0"/>
          <a:ext cx="0" cy="0"/>
          <a:chOff x="0" y="0"/>
          <a:chExt cx="0" cy="0"/>
        </a:xfrm>
      </p:grpSpPr>
      <p:sp>
        <p:nvSpPr>
          <p:cNvPr id="9" name="Text Placeholder 4">
            <a:extLst>
              <a:ext uri="{FF2B5EF4-FFF2-40B4-BE49-F238E27FC236}">
                <a16:creationId xmlns:a16="http://schemas.microsoft.com/office/drawing/2014/main" id="{B2A295D2-63F8-9A4B-B1A1-6C3D3D034583}"/>
              </a:ext>
            </a:extLst>
          </p:cNvPr>
          <p:cNvSpPr>
            <a:spLocks noGrp="1"/>
          </p:cNvSpPr>
          <p:nvPr>
            <p:ph type="body" sz="quarter" idx="11"/>
          </p:nvPr>
        </p:nvSpPr>
        <p:spPr>
          <a:xfrm>
            <a:off x="838200"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2" name="Text Placeholder 4">
            <a:extLst>
              <a:ext uri="{FF2B5EF4-FFF2-40B4-BE49-F238E27FC236}">
                <a16:creationId xmlns:a16="http://schemas.microsoft.com/office/drawing/2014/main" id="{C53D8726-4ED0-AA42-BCC0-A783D3D80FAC}"/>
              </a:ext>
            </a:extLst>
          </p:cNvPr>
          <p:cNvSpPr>
            <a:spLocks noGrp="1"/>
          </p:cNvSpPr>
          <p:nvPr>
            <p:ph type="body" sz="quarter" idx="16"/>
          </p:nvPr>
        </p:nvSpPr>
        <p:spPr>
          <a:xfrm>
            <a:off x="6181725"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pic>
        <p:nvPicPr>
          <p:cNvPr id="10" name="Picture 9" descr="Logo&#10;&#10;Description automatically generated with medium confidence">
            <a:extLst>
              <a:ext uri="{FF2B5EF4-FFF2-40B4-BE49-F238E27FC236}">
                <a16:creationId xmlns:a16="http://schemas.microsoft.com/office/drawing/2014/main" id="{B6E56A9D-5657-784B-8A70-AEC1007C93A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1" name="Picture 10" descr="Logo, company name&#10;&#10;Description automatically generated">
            <a:extLst>
              <a:ext uri="{FF2B5EF4-FFF2-40B4-BE49-F238E27FC236}">
                <a16:creationId xmlns:a16="http://schemas.microsoft.com/office/drawing/2014/main" id="{E3094BEB-2012-3D4E-9805-78607ABA5F3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
        <p:nvSpPr>
          <p:cNvPr id="13" name="Text Placeholder 2">
            <a:extLst>
              <a:ext uri="{FF2B5EF4-FFF2-40B4-BE49-F238E27FC236}">
                <a16:creationId xmlns:a16="http://schemas.microsoft.com/office/drawing/2014/main" id="{E898265F-DF00-A248-9630-E5C99BF8168D}"/>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4">
            <a:extLst>
              <a:ext uri="{FF2B5EF4-FFF2-40B4-BE49-F238E27FC236}">
                <a16:creationId xmlns:a16="http://schemas.microsoft.com/office/drawing/2014/main" id="{CC2099DD-3F3D-B840-94F0-21235011A58D}"/>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352905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HTIAJAKO TEKSTI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Tree>
    <p:extLst>
      <p:ext uri="{BB962C8B-B14F-4D97-AF65-F5344CB8AC3E}">
        <p14:creationId xmlns:p14="http://schemas.microsoft.com/office/powerpoint/2010/main" val="769997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73FF0-1A14-0D4B-BDF6-29763526C0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4" name="TextBox 3">
            <a:extLst>
              <a:ext uri="{FF2B5EF4-FFF2-40B4-BE49-F238E27FC236}">
                <a16:creationId xmlns:a16="http://schemas.microsoft.com/office/drawing/2014/main" id="{87BA43F0-4796-3548-B09F-2023ADCCE521}"/>
              </a:ext>
            </a:extLst>
          </p:cNvPr>
          <p:cNvSpPr txBox="1"/>
          <p:nvPr userDrawn="1"/>
        </p:nvSpPr>
        <p:spPr>
          <a:xfrm>
            <a:off x="786443" y="6229757"/>
            <a:ext cx="3600400" cy="30777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i="0" baseline="0" noProof="1">
                <a:solidFill>
                  <a:schemeClr val="tx1"/>
                </a:solidFill>
                <a:latin typeface="Arial" panose="020B0604020202020204" pitchFamily="34" charset="0"/>
                <a:cs typeface="Arial" panose="020B0604020202020204" pitchFamily="34" charset="0"/>
              </a:rPr>
              <a:t>Suoja 2022｜6.-7.5.</a:t>
            </a:r>
          </a:p>
        </p:txBody>
      </p:sp>
    </p:spTree>
    <p:extLst>
      <p:ext uri="{BB962C8B-B14F-4D97-AF65-F5344CB8AC3E}">
        <p14:creationId xmlns:p14="http://schemas.microsoft.com/office/powerpoint/2010/main" val="1923731498"/>
      </p:ext>
    </p:extLst>
  </p:cSld>
  <p:clrMap bg1="lt1" tx1="dk1" bg2="lt2" tx2="dk2" accent1="accent1" accent2="accent2" accent3="accent3" accent4="accent4" accent5="accent5" accent6="accent6" hlink="hlink" folHlink="folHlink"/>
  <p:sldLayoutIdLst>
    <p:sldLayoutId id="2147483692" r:id="rId1"/>
    <p:sldLayoutId id="2147483650" r:id="rId2"/>
    <p:sldLayoutId id="2147483654" r:id="rId3"/>
    <p:sldLayoutId id="2147483662" r:id="rId4"/>
    <p:sldLayoutId id="2147483664" r:id="rId5"/>
    <p:sldLayoutId id="2147483665" r:id="rId6"/>
    <p:sldLayoutId id="2147483653" r:id="rId7"/>
    <p:sldLayoutId id="2147483695" r:id="rId8"/>
    <p:sldLayoutId id="2147483671" r:id="rId9"/>
    <p:sldLayoutId id="2147483696" r:id="rId10"/>
    <p:sldLayoutId id="2147483673" r:id="rId11"/>
    <p:sldLayoutId id="2147483697" r:id="rId12"/>
    <p:sldLayoutId id="2147483674" r:id="rId13"/>
    <p:sldLayoutId id="2147483680" r:id="rId14"/>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C6C76-4850-A347-9CCC-5BDEA952B000}"/>
              </a:ext>
            </a:extLst>
          </p:cNvPr>
          <p:cNvSpPr>
            <a:spLocks noGrp="1"/>
          </p:cNvSpPr>
          <p:nvPr>
            <p:ph type="ctrTitle"/>
          </p:nvPr>
        </p:nvSpPr>
        <p:spPr/>
        <p:txBody>
          <a:bodyPr>
            <a:normAutofit/>
          </a:bodyPr>
          <a:lstStyle/>
          <a:p>
            <a:r>
              <a:rPr lang="fi-FI" dirty="0"/>
              <a:t>Operaation arviointi</a:t>
            </a:r>
          </a:p>
        </p:txBody>
      </p:sp>
    </p:spTree>
    <p:extLst>
      <p:ext uri="{BB962C8B-B14F-4D97-AF65-F5344CB8AC3E}">
        <p14:creationId xmlns:p14="http://schemas.microsoft.com/office/powerpoint/2010/main" val="428246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901A09-2850-48ED-A84C-7DBCC19E6F06}"/>
              </a:ext>
            </a:extLst>
          </p:cNvPr>
          <p:cNvSpPr>
            <a:spLocks noGrp="1"/>
          </p:cNvSpPr>
          <p:nvPr>
            <p:ph type="title"/>
          </p:nvPr>
        </p:nvSpPr>
        <p:spPr/>
        <p:txBody>
          <a:bodyPr/>
          <a:lstStyle/>
          <a:p>
            <a:r>
              <a:rPr lang="fi-FI" dirty="0"/>
              <a:t>Toiminnan jatkaminen</a:t>
            </a:r>
          </a:p>
        </p:txBody>
      </p:sp>
      <p:sp>
        <p:nvSpPr>
          <p:cNvPr id="3" name="Tekstin paikkamerkki 2">
            <a:extLst>
              <a:ext uri="{FF2B5EF4-FFF2-40B4-BE49-F238E27FC236}">
                <a16:creationId xmlns:a16="http://schemas.microsoft.com/office/drawing/2014/main" id="{CA548BC9-F00B-4823-B94D-8A8FF0BC5AB8}"/>
              </a:ext>
            </a:extLst>
          </p:cNvPr>
          <p:cNvSpPr>
            <a:spLocks noGrp="1"/>
          </p:cNvSpPr>
          <p:nvPr>
            <p:ph type="body" sz="quarter" idx="11"/>
          </p:nvPr>
        </p:nvSpPr>
        <p:spPr/>
        <p:txBody>
          <a:bodyPr/>
          <a:lstStyle/>
          <a:p>
            <a:r>
              <a:rPr lang="fi-FI" dirty="0"/>
              <a:t>Ovatko osaston tehtävät muuttuneet tai tarkentuneet aloituksen jälkeen?</a:t>
            </a:r>
          </a:p>
          <a:p>
            <a:r>
              <a:rPr lang="fi-FI" dirty="0"/>
              <a:t>Onko noussut uusia avuntarpeita?</a:t>
            </a:r>
          </a:p>
          <a:p>
            <a:r>
              <a:rPr lang="fi-FI" dirty="0"/>
              <a:t>Onko toiminnassa ollut jotain muita merkittäviä muutoksia?</a:t>
            </a:r>
          </a:p>
          <a:p>
            <a:r>
              <a:rPr lang="fi-FI" dirty="0"/>
              <a:t>Miten pitkään toiminnan oletetaan jatkuvan?</a:t>
            </a:r>
          </a:p>
        </p:txBody>
      </p:sp>
    </p:spTree>
    <p:extLst>
      <p:ext uri="{BB962C8B-B14F-4D97-AF65-F5344CB8AC3E}">
        <p14:creationId xmlns:p14="http://schemas.microsoft.com/office/powerpoint/2010/main" val="1949451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91DA72F-C9A5-45D2-AADC-116DD5B41B47}"/>
              </a:ext>
            </a:extLst>
          </p:cNvPr>
          <p:cNvSpPr>
            <a:spLocks noGrp="1"/>
          </p:cNvSpPr>
          <p:nvPr>
            <p:ph type="ctrTitle"/>
          </p:nvPr>
        </p:nvSpPr>
        <p:spPr/>
        <p:txBody>
          <a:bodyPr/>
          <a:lstStyle/>
          <a:p>
            <a:r>
              <a:rPr lang="fi-FI" dirty="0"/>
              <a:t>Vahvuudet ja heikkoudet</a:t>
            </a:r>
          </a:p>
        </p:txBody>
      </p:sp>
    </p:spTree>
    <p:extLst>
      <p:ext uri="{BB962C8B-B14F-4D97-AF65-F5344CB8AC3E}">
        <p14:creationId xmlns:p14="http://schemas.microsoft.com/office/powerpoint/2010/main" val="2095563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Kuvan paikkamerkki 5">
            <a:extLst>
              <a:ext uri="{FF2B5EF4-FFF2-40B4-BE49-F238E27FC236}">
                <a16:creationId xmlns:a16="http://schemas.microsoft.com/office/drawing/2014/main" id="{BDC1C8DD-4505-4981-815A-43752A72699E}"/>
              </a:ext>
            </a:extLst>
          </p:cNvPr>
          <p:cNvSpPr>
            <a:spLocks noGrp="1"/>
          </p:cNvSpPr>
          <p:nvPr>
            <p:ph type="pic" sz="quarter" idx="10"/>
          </p:nvPr>
        </p:nvSpPr>
        <p:spPr/>
      </p:sp>
      <p:graphicFrame>
        <p:nvGraphicFramePr>
          <p:cNvPr id="5" name="Taulukko 4">
            <a:extLst>
              <a:ext uri="{FF2B5EF4-FFF2-40B4-BE49-F238E27FC236}">
                <a16:creationId xmlns:a16="http://schemas.microsoft.com/office/drawing/2014/main" id="{8BC92D88-FDA9-42D7-A29B-0B1BDE6E21CE}"/>
              </a:ext>
            </a:extLst>
          </p:cNvPr>
          <p:cNvGraphicFramePr>
            <a:graphicFrameLocks noGrp="1"/>
          </p:cNvGraphicFramePr>
          <p:nvPr>
            <p:extLst>
              <p:ext uri="{D42A27DB-BD31-4B8C-83A1-F6EECF244321}">
                <p14:modId xmlns:p14="http://schemas.microsoft.com/office/powerpoint/2010/main" val="1330059644"/>
              </p:ext>
            </p:extLst>
          </p:nvPr>
        </p:nvGraphicFramePr>
        <p:xfrm>
          <a:off x="0" y="0"/>
          <a:ext cx="12192000" cy="6858000"/>
        </p:xfrm>
        <a:graphic>
          <a:graphicData uri="http://schemas.openxmlformats.org/drawingml/2006/table">
            <a:tbl>
              <a:tblPr firstRow="1" firstCol="1" bandRow="1">
                <a:tableStyleId>{69012ECD-51FC-41F1-AA8D-1B2483CD663E}</a:tableStyleId>
              </a:tblPr>
              <a:tblGrid>
                <a:gridCol w="6096000">
                  <a:extLst>
                    <a:ext uri="{9D8B030D-6E8A-4147-A177-3AD203B41FA5}">
                      <a16:colId xmlns:a16="http://schemas.microsoft.com/office/drawing/2014/main" val="4004157831"/>
                    </a:ext>
                  </a:extLst>
                </a:gridCol>
                <a:gridCol w="6096000">
                  <a:extLst>
                    <a:ext uri="{9D8B030D-6E8A-4147-A177-3AD203B41FA5}">
                      <a16:colId xmlns:a16="http://schemas.microsoft.com/office/drawing/2014/main" val="3612483916"/>
                    </a:ext>
                  </a:extLst>
                </a:gridCol>
              </a:tblGrid>
              <a:tr h="413060">
                <a:tc>
                  <a:txBody>
                    <a:bodyPr/>
                    <a:lstStyle/>
                    <a:p>
                      <a:pPr algn="ctr">
                        <a:lnSpc>
                          <a:spcPct val="115000"/>
                        </a:lnSpc>
                      </a:pPr>
                      <a:r>
                        <a:rPr lang="fi-FI" sz="2000" dirty="0">
                          <a:effectLst/>
                        </a:rPr>
                        <a:t>Vahvuudet (sisäiset)</a:t>
                      </a:r>
                      <a:endParaRPr lang="fi-FI"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fi-FI" sz="2000" dirty="0">
                          <a:effectLst/>
                        </a:rPr>
                        <a:t>Heikkoudet (sisäiset)</a:t>
                      </a:r>
                      <a:endParaRPr lang="fi-FI"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6171335"/>
                  </a:ext>
                </a:extLst>
              </a:tr>
              <a:tr h="2919033">
                <a:tc>
                  <a:txBody>
                    <a:bodyPr/>
                    <a:lstStyle/>
                    <a:p>
                      <a:pPr marL="285750" lvl="0" indent="-285750">
                        <a:lnSpc>
                          <a:spcPct val="115000"/>
                        </a:lnSpc>
                        <a:buFont typeface="Arial" panose="020B0604020202020204" pitchFamily="34" charset="0"/>
                        <a:buChar char="•"/>
                      </a:pPr>
                      <a:r>
                        <a:rPr lang="fi-FI" sz="1600" b="0" dirty="0">
                          <a:effectLst/>
                        </a:rPr>
                        <a:t>Mitä ainutlaatuisia voimavaroja osastolla on?</a:t>
                      </a:r>
                    </a:p>
                    <a:p>
                      <a:pPr marL="285750" lvl="0" indent="-285750">
                        <a:lnSpc>
                          <a:spcPct val="115000"/>
                        </a:lnSpc>
                        <a:buFont typeface="Arial" panose="020B0604020202020204" pitchFamily="34" charset="0"/>
                        <a:buChar char="•"/>
                      </a:pPr>
                      <a:r>
                        <a:rPr lang="fi-FI" sz="1600" b="0" dirty="0">
                          <a:effectLst/>
                        </a:rPr>
                        <a:t>Mitä muut näkevät osaston vahvuuksina?</a:t>
                      </a:r>
                    </a:p>
                    <a:p>
                      <a:pPr marL="285750" lvl="0" indent="-285750">
                        <a:lnSpc>
                          <a:spcPct val="115000"/>
                        </a:lnSpc>
                        <a:buFont typeface="Arial" panose="020B0604020202020204" pitchFamily="34" charset="0"/>
                        <a:buChar char="•"/>
                      </a:pPr>
                      <a:r>
                        <a:rPr lang="fi-FI" sz="1600" b="0" dirty="0">
                          <a:effectLst/>
                        </a:rPr>
                        <a:t>Mitä osasto tekee hyvin, muita paremmin? </a:t>
                      </a:r>
                    </a:p>
                    <a:p>
                      <a:pPr marL="285750" lvl="0" indent="-285750">
                        <a:lnSpc>
                          <a:spcPct val="115000"/>
                        </a:lnSpc>
                        <a:buFont typeface="Arial" panose="020B0604020202020204" pitchFamily="34" charset="0"/>
                        <a:buChar char="•"/>
                      </a:pPr>
                      <a:r>
                        <a:rPr lang="fi-FI" sz="1600" b="0" dirty="0">
                          <a:effectLst/>
                        </a:rPr>
                        <a:t>Mikä operaation johtamisessa, viestinnässä ja työnjaossa toimii hyvin?</a:t>
                      </a:r>
                    </a:p>
                    <a:p>
                      <a:pPr marL="285750" lvl="0" indent="-285750">
                        <a:lnSpc>
                          <a:spcPct val="115000"/>
                        </a:lnSpc>
                        <a:buFont typeface="Arial" panose="020B0604020202020204" pitchFamily="34" charset="0"/>
                        <a:buChar char="•"/>
                      </a:pPr>
                      <a:r>
                        <a:rPr lang="fi-FI" sz="1600" b="0" dirty="0">
                          <a:effectLst/>
                        </a:rPr>
                        <a:t>Mitä osaamista ja taitoja meillä on, jotka tukevat onnistumista?</a:t>
                      </a:r>
                    </a:p>
                    <a:p>
                      <a:pPr marL="285750" lvl="0" indent="-285750">
                        <a:lnSpc>
                          <a:spcPct val="115000"/>
                        </a:lnSpc>
                        <a:buFont typeface="Arial" panose="020B0604020202020204" pitchFamily="34" charset="0"/>
                        <a:buChar char="•"/>
                      </a:pPr>
                      <a:r>
                        <a:rPr lang="fi-FI" sz="1600" b="0" dirty="0">
                          <a:effectLst/>
                        </a:rPr>
                        <a:t>Mitä materiaaliresursseja meillä on, joista on hyötyä?</a:t>
                      </a:r>
                    </a:p>
                    <a:p>
                      <a:pPr marL="285750" lvl="0" indent="-285750">
                        <a:lnSpc>
                          <a:spcPct val="115000"/>
                        </a:lnSpc>
                        <a:buFont typeface="Arial" panose="020B0604020202020204" pitchFamily="34" charset="0"/>
                        <a:buChar char="•"/>
                      </a:pPr>
                      <a:r>
                        <a:rPr lang="fi-FI" sz="1600" b="0" dirty="0">
                          <a:effectLst/>
                        </a:rPr>
                        <a:t>Mikä on auttanut vastaamaan avun tarpeeseen?</a:t>
                      </a:r>
                    </a:p>
                    <a:p>
                      <a:pPr marL="285750" lvl="0" indent="-285750">
                        <a:lnSpc>
                          <a:spcPct val="115000"/>
                        </a:lnSpc>
                        <a:buFont typeface="Arial" panose="020B0604020202020204" pitchFamily="34" charset="0"/>
                        <a:buChar char="•"/>
                      </a:pPr>
                      <a:r>
                        <a:rPr lang="fi-FI" sz="1600" b="0" dirty="0">
                          <a:effectLst/>
                        </a:rPr>
                        <a:t>Mitä hyviä uusia ratkaisuja operaation aikana on tehty?</a:t>
                      </a:r>
                      <a:r>
                        <a:rPr lang="fi-FI" sz="1600" dirty="0">
                          <a:effectLst/>
                        </a:rPr>
                        <a:t>	</a:t>
                      </a:r>
                    </a:p>
                  </a:txBody>
                  <a:tcPr marL="68580" marR="68580" marT="0" marB="0"/>
                </a:tc>
                <a:tc>
                  <a:txBody>
                    <a:bodyPr/>
                    <a:lstStyle/>
                    <a:p>
                      <a:pPr marL="171450" lvl="0" indent="-171450">
                        <a:lnSpc>
                          <a:spcPct val="115000"/>
                        </a:lnSpc>
                        <a:buFont typeface="Arial" panose="020B0604020202020204" pitchFamily="34" charset="0"/>
                        <a:buChar char="•"/>
                      </a:pPr>
                      <a:r>
                        <a:rPr lang="fi-FI" sz="1600" dirty="0">
                          <a:effectLst/>
                        </a:rPr>
                        <a:t>Mitä toiminnassa voisi parantaa?</a:t>
                      </a:r>
                    </a:p>
                    <a:p>
                      <a:pPr marL="171450" lvl="0" indent="-171450">
                        <a:lnSpc>
                          <a:spcPct val="115000"/>
                        </a:lnSpc>
                        <a:buFont typeface="Arial" panose="020B0604020202020204" pitchFamily="34" charset="0"/>
                        <a:buChar char="•"/>
                      </a:pPr>
                      <a:r>
                        <a:rPr lang="fi-FI" sz="1600" dirty="0">
                          <a:effectLst/>
                        </a:rPr>
                        <a:t>Mitä muut todennäköisesti näkevät osaston heikkouksina?</a:t>
                      </a:r>
                    </a:p>
                    <a:p>
                      <a:pPr marL="171450" lvl="0" indent="-171450">
                        <a:lnSpc>
                          <a:spcPct val="115000"/>
                        </a:lnSpc>
                        <a:buFont typeface="Arial" panose="020B0604020202020204" pitchFamily="34" charset="0"/>
                        <a:buChar char="•"/>
                      </a:pPr>
                      <a:r>
                        <a:rPr lang="fi-FI" sz="1600" dirty="0">
                          <a:effectLst/>
                        </a:rPr>
                        <a:t>Mitä pitäisi parantaa johtamisessa, viestinnässä tai työnjaossa? </a:t>
                      </a:r>
                    </a:p>
                    <a:p>
                      <a:pPr marL="171450" lvl="0" indent="-171450">
                        <a:lnSpc>
                          <a:spcPct val="115000"/>
                        </a:lnSpc>
                        <a:buFont typeface="Arial" panose="020B0604020202020204" pitchFamily="34" charset="0"/>
                        <a:buChar char="•"/>
                      </a:pPr>
                      <a:r>
                        <a:rPr lang="fi-FI" sz="1600" dirty="0">
                          <a:effectLst/>
                        </a:rPr>
                        <a:t>Mitä käytänteitä ja toimintatapoja tulisi välttää?</a:t>
                      </a:r>
                    </a:p>
                    <a:p>
                      <a:pPr marL="171450" lvl="0" indent="-171450">
                        <a:lnSpc>
                          <a:spcPct val="115000"/>
                        </a:lnSpc>
                        <a:buFont typeface="Arial" panose="020B0604020202020204" pitchFamily="34" charset="0"/>
                        <a:buChar char="•"/>
                      </a:pPr>
                      <a:r>
                        <a:rPr lang="fi-FI" sz="1600" dirty="0">
                          <a:effectLst/>
                        </a:rPr>
                        <a:t>Mitä osaamista tai resursseja puuttuu?</a:t>
                      </a:r>
                    </a:p>
                    <a:p>
                      <a:pPr marL="171450" lvl="0" indent="-171450">
                        <a:lnSpc>
                          <a:spcPct val="115000"/>
                        </a:lnSpc>
                        <a:buFont typeface="Arial" panose="020B0604020202020204" pitchFamily="34" charset="0"/>
                        <a:buChar char="•"/>
                      </a:pPr>
                      <a:r>
                        <a:rPr lang="fi-FI" sz="1600" dirty="0">
                          <a:effectLst/>
                        </a:rPr>
                        <a:t>Onko avuntarpeita, mihin ei ole voitu vastata?</a:t>
                      </a:r>
                    </a:p>
                    <a:p>
                      <a:pPr marL="171450" lvl="0" indent="-171450">
                        <a:lnSpc>
                          <a:spcPct val="115000"/>
                        </a:lnSpc>
                        <a:buFont typeface="Arial" panose="020B0604020202020204" pitchFamily="34" charset="0"/>
                        <a:buChar char="•"/>
                      </a:pPr>
                      <a:r>
                        <a:rPr lang="fi-FI" sz="1600" dirty="0">
                          <a:effectLst/>
                        </a:rPr>
                        <a:t>Onko toiminnassa ongelmia, joita ei ole osattu ratkaista?</a:t>
                      </a:r>
                    </a:p>
                  </a:txBody>
                  <a:tcPr marL="68580" marR="68580" marT="0" marB="0"/>
                </a:tc>
                <a:extLst>
                  <a:ext uri="{0D108BD9-81ED-4DB2-BD59-A6C34878D82A}">
                    <a16:rowId xmlns:a16="http://schemas.microsoft.com/office/drawing/2014/main" val="1193445983"/>
                  </a:ext>
                </a:extLst>
              </a:tr>
              <a:tr h="413060">
                <a:tc>
                  <a:txBody>
                    <a:bodyPr/>
                    <a:lstStyle/>
                    <a:p>
                      <a:pPr algn="ctr">
                        <a:lnSpc>
                          <a:spcPct val="115000"/>
                        </a:lnSpc>
                      </a:pPr>
                      <a:r>
                        <a:rPr lang="fi-FI" sz="2000" dirty="0">
                          <a:solidFill>
                            <a:schemeClr val="bg1"/>
                          </a:solidFill>
                          <a:effectLst/>
                        </a:rPr>
                        <a:t>Mahdollisuudet (ulkoiset)</a:t>
                      </a:r>
                      <a:endParaRPr lang="fi-FI"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c>
                  <a:txBody>
                    <a:bodyPr/>
                    <a:lstStyle/>
                    <a:p>
                      <a:pPr algn="ctr">
                        <a:lnSpc>
                          <a:spcPct val="115000"/>
                        </a:lnSpc>
                      </a:pPr>
                      <a:r>
                        <a:rPr lang="fi-FI" sz="2000" b="1" dirty="0">
                          <a:solidFill>
                            <a:schemeClr val="bg1"/>
                          </a:solidFill>
                          <a:effectLst/>
                        </a:rPr>
                        <a:t>Uhat (ulkoiset)</a:t>
                      </a:r>
                      <a:endParaRPr lang="fi-FI"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extLst>
                  <a:ext uri="{0D108BD9-81ED-4DB2-BD59-A6C34878D82A}">
                    <a16:rowId xmlns:a16="http://schemas.microsoft.com/office/drawing/2014/main" val="556146160"/>
                  </a:ext>
                </a:extLst>
              </a:tr>
              <a:tr h="3112847">
                <a:tc>
                  <a:txBody>
                    <a:bodyPr/>
                    <a:lstStyle/>
                    <a:p>
                      <a:pPr marL="171450" indent="-171450">
                        <a:lnSpc>
                          <a:spcPct val="115000"/>
                        </a:lnSpc>
                        <a:buFont typeface="Arial" panose="020B0604020202020204" pitchFamily="34" charset="0"/>
                        <a:buChar char="•"/>
                      </a:pPr>
                      <a:r>
                        <a:rPr lang="fi-FI" sz="1600" b="0" dirty="0">
                          <a:effectLst/>
                        </a:rPr>
                        <a:t>Mitä </a:t>
                      </a:r>
                      <a:r>
                        <a:rPr lang="fi-FI" sz="1600" b="0" dirty="0" err="1">
                          <a:effectLst/>
                        </a:rPr>
                        <a:t>mahdollisuudsia</a:t>
                      </a:r>
                      <a:r>
                        <a:rPr lang="fi-FI" sz="1600" b="0" dirty="0">
                          <a:effectLst/>
                        </a:rPr>
                        <a:t> toiminnassa on?</a:t>
                      </a:r>
                    </a:p>
                    <a:p>
                      <a:pPr marL="171450" indent="-171450">
                        <a:lnSpc>
                          <a:spcPct val="115000"/>
                        </a:lnSpc>
                        <a:buFont typeface="Arial" panose="020B0604020202020204" pitchFamily="34" charset="0"/>
                        <a:buChar char="•"/>
                      </a:pPr>
                      <a:r>
                        <a:rPr lang="fi-FI" sz="1600" b="0" dirty="0">
                          <a:effectLst/>
                        </a:rPr>
                        <a:t>Miten osasto voisi hyödyntää paremmin vahvuuksiaan tässä operaatiossa?</a:t>
                      </a:r>
                    </a:p>
                    <a:p>
                      <a:pPr marL="171450" indent="-171450">
                        <a:lnSpc>
                          <a:spcPct val="115000"/>
                        </a:lnSpc>
                        <a:buFont typeface="Arial" panose="020B0604020202020204" pitchFamily="34" charset="0"/>
                        <a:buChar char="•"/>
                      </a:pPr>
                      <a:r>
                        <a:rPr lang="fi-FI" sz="1600" b="0" dirty="0">
                          <a:effectLst/>
                        </a:rPr>
                        <a:t>Onko jotain tapahtumia, jotka voivat avata mahdollisuuksia?</a:t>
                      </a:r>
                    </a:p>
                    <a:p>
                      <a:pPr marL="171450" indent="-171450">
                        <a:lnSpc>
                          <a:spcPct val="115000"/>
                        </a:lnSpc>
                        <a:buFont typeface="Arial" panose="020B0604020202020204" pitchFamily="34" charset="0"/>
                        <a:buChar char="•"/>
                      </a:pPr>
                      <a:r>
                        <a:rPr lang="fi-FI" sz="1600" b="0" dirty="0">
                          <a:effectLst/>
                        </a:rPr>
                        <a:t>Miten viranomaiset, muut järjestöt tai yhteiskunta on tukenut operaation onnistumista?</a:t>
                      </a:r>
                    </a:p>
                    <a:p>
                      <a:pPr marL="171450" indent="-171450">
                        <a:lnSpc>
                          <a:spcPct val="115000"/>
                        </a:lnSpc>
                        <a:buFont typeface="Arial" panose="020B0604020202020204" pitchFamily="34" charset="0"/>
                        <a:buChar char="•"/>
                      </a:pPr>
                      <a:r>
                        <a:rPr lang="fi-FI" sz="1600" b="0" dirty="0">
                          <a:effectLst/>
                        </a:rPr>
                        <a:t>Mitä hyvää on viranomaisten ja osaston yhteistyössä?</a:t>
                      </a:r>
                    </a:p>
                    <a:p>
                      <a:pPr marL="171450" indent="-171450">
                        <a:lnSpc>
                          <a:spcPct val="115000"/>
                        </a:lnSpc>
                        <a:buFont typeface="Arial" panose="020B0604020202020204" pitchFamily="34" charset="0"/>
                        <a:buChar char="•"/>
                      </a:pPr>
                      <a:r>
                        <a:rPr lang="fi-FI" sz="1600" b="0" dirty="0">
                          <a:effectLst/>
                        </a:rPr>
                        <a:t>Mitä hyvää on avunsaajien ja osaston yhteistyössä?</a:t>
                      </a:r>
                    </a:p>
                    <a:p>
                      <a:pPr marL="171450" indent="-171450">
                        <a:lnSpc>
                          <a:spcPct val="115000"/>
                        </a:lnSpc>
                        <a:buFont typeface="Arial" panose="020B0604020202020204" pitchFamily="34" charset="0"/>
                        <a:buChar char="•"/>
                      </a:pPr>
                      <a:r>
                        <a:rPr lang="fi-FI" sz="1600" b="0" dirty="0">
                          <a:effectLst/>
                        </a:rPr>
                        <a:t>Miten operaatio vaikuttaa pitkällä aikavälillä osaston ja viranomaisten suhteisiin?</a:t>
                      </a:r>
                      <a:r>
                        <a:rPr lang="da-DK" sz="1000" b="0" dirty="0">
                          <a:effectLst/>
                        </a:rPr>
                        <a:t> </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85750" indent="-285750">
                        <a:buFont typeface="Arial" panose="020B0604020202020204" pitchFamily="34" charset="0"/>
                        <a:buChar char="•"/>
                      </a:pPr>
                      <a:r>
                        <a:rPr lang="fi-FI" sz="1600" dirty="0">
                          <a:effectLst/>
                        </a:rPr>
                        <a:t>Mitkä uhat voisivat vahingoittaa vaikeuttaa toimintaa?</a:t>
                      </a:r>
                    </a:p>
                    <a:p>
                      <a:pPr marL="285750" indent="-285750">
                        <a:buFont typeface="Arial" panose="020B0604020202020204" pitchFamily="34" charset="0"/>
                        <a:buChar char="•"/>
                      </a:pPr>
                      <a:r>
                        <a:rPr lang="fi-FI" sz="1600" dirty="0">
                          <a:effectLst/>
                        </a:rPr>
                        <a:t>Mille uhille heikkoudet altistavat toiminnan?</a:t>
                      </a:r>
                    </a:p>
                    <a:p>
                      <a:pPr marL="285750" indent="-285750">
                        <a:buFont typeface="Arial" panose="020B0604020202020204" pitchFamily="34" charset="0"/>
                        <a:buChar char="•"/>
                      </a:pPr>
                      <a:r>
                        <a:rPr lang="fi-FI" sz="1600" dirty="0">
                          <a:effectLst/>
                        </a:rPr>
                        <a:t>Mitä esteitä ja haittoja todennäköisesti alkaa esiintyä?</a:t>
                      </a:r>
                    </a:p>
                    <a:p>
                      <a:pPr marL="285750" indent="-285750">
                        <a:buFont typeface="Arial" panose="020B0604020202020204" pitchFamily="34" charset="0"/>
                        <a:buChar char="•"/>
                      </a:pPr>
                      <a:r>
                        <a:rPr lang="fi-FI" sz="1600" dirty="0">
                          <a:effectLst/>
                        </a:rPr>
                        <a:t>Voiko yhteiskunnassa tapahtuma muutoksia, jotka vaikeuttavat toimintaa?</a:t>
                      </a:r>
                    </a:p>
                    <a:p>
                      <a:pPr marL="285750" indent="-285750">
                        <a:buFont typeface="Arial" panose="020B0604020202020204" pitchFamily="34" charset="0"/>
                        <a:buChar char="•"/>
                      </a:pPr>
                      <a:r>
                        <a:rPr lang="fi-FI" sz="1600" dirty="0">
                          <a:effectLst/>
                        </a:rPr>
                        <a:t>Voiko viranomaisten toiminnassa tapahtua muutoksia, joista tulee vaikeuksia?</a:t>
                      </a:r>
                    </a:p>
                  </a:txBody>
                  <a:tcPr marL="68580" marR="68580" marT="0" marB="0"/>
                </a:tc>
                <a:extLst>
                  <a:ext uri="{0D108BD9-81ED-4DB2-BD59-A6C34878D82A}">
                    <a16:rowId xmlns:a16="http://schemas.microsoft.com/office/drawing/2014/main" val="2775929644"/>
                  </a:ext>
                </a:extLst>
              </a:tr>
            </a:tbl>
          </a:graphicData>
        </a:graphic>
      </p:graphicFrame>
    </p:spTree>
    <p:extLst>
      <p:ext uri="{BB962C8B-B14F-4D97-AF65-F5344CB8AC3E}">
        <p14:creationId xmlns:p14="http://schemas.microsoft.com/office/powerpoint/2010/main" val="776102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ulukko 7">
            <a:extLst>
              <a:ext uri="{FF2B5EF4-FFF2-40B4-BE49-F238E27FC236}">
                <a16:creationId xmlns:a16="http://schemas.microsoft.com/office/drawing/2014/main" id="{70BCC26A-9A71-4AE7-9438-960C93FCAA9C}"/>
              </a:ext>
            </a:extLst>
          </p:cNvPr>
          <p:cNvGraphicFramePr>
            <a:graphicFrameLocks noGrp="1"/>
          </p:cNvGraphicFramePr>
          <p:nvPr>
            <p:extLst>
              <p:ext uri="{D42A27DB-BD31-4B8C-83A1-F6EECF244321}">
                <p14:modId xmlns:p14="http://schemas.microsoft.com/office/powerpoint/2010/main" val="157902599"/>
              </p:ext>
            </p:extLst>
          </p:nvPr>
        </p:nvGraphicFramePr>
        <p:xfrm>
          <a:off x="0" y="0"/>
          <a:ext cx="12192000" cy="6858000"/>
        </p:xfrm>
        <a:graphic>
          <a:graphicData uri="http://schemas.openxmlformats.org/drawingml/2006/table">
            <a:tbl>
              <a:tblPr firstRow="1" firstCol="1" bandRow="1">
                <a:tableStyleId>{69012ECD-51FC-41F1-AA8D-1B2483CD663E}</a:tableStyleId>
              </a:tblPr>
              <a:tblGrid>
                <a:gridCol w="6096000">
                  <a:extLst>
                    <a:ext uri="{9D8B030D-6E8A-4147-A177-3AD203B41FA5}">
                      <a16:colId xmlns:a16="http://schemas.microsoft.com/office/drawing/2014/main" val="4004157831"/>
                    </a:ext>
                  </a:extLst>
                </a:gridCol>
                <a:gridCol w="6096000">
                  <a:extLst>
                    <a:ext uri="{9D8B030D-6E8A-4147-A177-3AD203B41FA5}">
                      <a16:colId xmlns:a16="http://schemas.microsoft.com/office/drawing/2014/main" val="3612483916"/>
                    </a:ext>
                  </a:extLst>
                </a:gridCol>
              </a:tblGrid>
              <a:tr h="413060">
                <a:tc>
                  <a:txBody>
                    <a:bodyPr/>
                    <a:lstStyle/>
                    <a:p>
                      <a:pPr algn="ctr">
                        <a:lnSpc>
                          <a:spcPct val="115000"/>
                        </a:lnSpc>
                      </a:pPr>
                      <a:r>
                        <a:rPr lang="fi-FI" sz="2000" dirty="0">
                          <a:effectLst/>
                        </a:rPr>
                        <a:t>Vahvuudet (sisäiset)</a:t>
                      </a:r>
                      <a:endParaRPr lang="fi-FI"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algn="ctr">
                        <a:lnSpc>
                          <a:spcPct val="115000"/>
                        </a:lnSpc>
                      </a:pPr>
                      <a:r>
                        <a:rPr lang="fi-FI" sz="2000" dirty="0">
                          <a:effectLst/>
                        </a:rPr>
                        <a:t>Heikkoudet (sisäiset)</a:t>
                      </a:r>
                      <a:endParaRPr lang="fi-FI"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6171335"/>
                  </a:ext>
                </a:extLst>
              </a:tr>
              <a:tr h="2919033">
                <a:tc>
                  <a:txBody>
                    <a:bodyPr/>
                    <a:lstStyle/>
                    <a:p>
                      <a:pPr marL="285750" lvl="0" indent="-285750">
                        <a:lnSpc>
                          <a:spcPct val="115000"/>
                        </a:lnSpc>
                        <a:buFont typeface="Arial" panose="020B0604020202020204" pitchFamily="34" charset="0"/>
                        <a:buChar char="•"/>
                      </a:pPr>
                      <a:r>
                        <a:rPr lang="fi-FI" sz="1600" dirty="0">
                          <a:effectLst/>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lvl="0" indent="-171450">
                        <a:lnSpc>
                          <a:spcPct val="115000"/>
                        </a:lnSpc>
                        <a:buFont typeface="Arial" panose="020B0604020202020204" pitchFamily="34" charset="0"/>
                        <a:buChar char="•"/>
                      </a:pPr>
                      <a:endParaRPr lang="fi-FI" sz="1600" dirty="0">
                        <a:effectLs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3445983"/>
                  </a:ext>
                </a:extLst>
              </a:tr>
              <a:tr h="413060">
                <a:tc>
                  <a:txBody>
                    <a:bodyPr/>
                    <a:lstStyle/>
                    <a:p>
                      <a:pPr algn="ctr">
                        <a:lnSpc>
                          <a:spcPct val="115000"/>
                        </a:lnSpc>
                      </a:pPr>
                      <a:r>
                        <a:rPr lang="fi-FI" sz="2000" dirty="0">
                          <a:solidFill>
                            <a:schemeClr val="bg1"/>
                          </a:solidFill>
                          <a:effectLst/>
                        </a:rPr>
                        <a:t>Mahdollisuudet (ulkoiset)</a:t>
                      </a:r>
                      <a:endParaRPr lang="fi-FI"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lnSpc>
                          <a:spcPct val="115000"/>
                        </a:lnSpc>
                      </a:pPr>
                      <a:r>
                        <a:rPr lang="fi-FI" sz="2000" b="1" dirty="0">
                          <a:solidFill>
                            <a:schemeClr val="bg1"/>
                          </a:solidFill>
                          <a:effectLst/>
                        </a:rPr>
                        <a:t>Uhat (ulkoiset)</a:t>
                      </a:r>
                      <a:endParaRPr lang="fi-FI"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556146160"/>
                  </a:ext>
                </a:extLst>
              </a:tr>
              <a:tr h="3112847">
                <a:tc>
                  <a:txBody>
                    <a:bodyPr/>
                    <a:lstStyle/>
                    <a:p>
                      <a:pPr marL="171450" indent="-171450">
                        <a:lnSpc>
                          <a:spcPct val="115000"/>
                        </a:lnSpc>
                        <a:buFont typeface="Arial" panose="020B0604020202020204" pitchFamily="34" charset="0"/>
                        <a:buChar char="•"/>
                      </a:pP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endParaRPr lang="fi-FI" sz="1600" dirty="0">
                        <a:effectLs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75929644"/>
                  </a:ext>
                </a:extLst>
              </a:tr>
            </a:tbl>
          </a:graphicData>
        </a:graphic>
      </p:graphicFrame>
    </p:spTree>
    <p:extLst>
      <p:ext uri="{BB962C8B-B14F-4D97-AF65-F5344CB8AC3E}">
        <p14:creationId xmlns:p14="http://schemas.microsoft.com/office/powerpoint/2010/main" val="2831557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8B5B083-7B9F-954E-ABD9-211096187ABA}"/>
              </a:ext>
            </a:extLst>
          </p:cNvPr>
          <p:cNvSpPr>
            <a:spLocks noGrp="1"/>
          </p:cNvSpPr>
          <p:nvPr>
            <p:ph type="pic" sz="quarter" idx="15"/>
          </p:nvPr>
        </p:nvSpPr>
        <p:spPr/>
      </p:sp>
      <p:sp>
        <p:nvSpPr>
          <p:cNvPr id="7" name="Text Placeholder 6">
            <a:extLst>
              <a:ext uri="{FF2B5EF4-FFF2-40B4-BE49-F238E27FC236}">
                <a16:creationId xmlns:a16="http://schemas.microsoft.com/office/drawing/2014/main" id="{6525FE67-9F14-7A40-8E4E-65C2821D1B6B}"/>
              </a:ext>
            </a:extLst>
          </p:cNvPr>
          <p:cNvSpPr>
            <a:spLocks noGrp="1"/>
          </p:cNvSpPr>
          <p:nvPr>
            <p:ph type="body" sz="quarter" idx="11"/>
          </p:nvPr>
        </p:nvSpPr>
        <p:spPr/>
        <p:txBody>
          <a:bodyPr/>
          <a:lstStyle/>
          <a:p>
            <a:r>
              <a:rPr lang="fi-FI" dirty="0"/>
              <a:t>Miltä uhkien ja mahdollisuuksien miettiminen tuntui?</a:t>
            </a:r>
          </a:p>
          <a:p>
            <a:r>
              <a:rPr lang="fi-FI" dirty="0"/>
              <a:t>Nousiko heti havaintoja, joita halutaan nostaa esiin?</a:t>
            </a:r>
          </a:p>
          <a:p>
            <a:r>
              <a:rPr lang="fi-FI" dirty="0"/>
              <a:t>Valitkaa 3-5 tavoitetta, joita haluatte kehittää joko operaation aikana tai pidemmällä aikavälillä.</a:t>
            </a:r>
          </a:p>
          <a:p>
            <a:endParaRPr lang="fi-FI" dirty="0"/>
          </a:p>
        </p:txBody>
      </p:sp>
      <p:sp>
        <p:nvSpPr>
          <p:cNvPr id="6" name="Text Placeholder 5">
            <a:extLst>
              <a:ext uri="{FF2B5EF4-FFF2-40B4-BE49-F238E27FC236}">
                <a16:creationId xmlns:a16="http://schemas.microsoft.com/office/drawing/2014/main" id="{84FF6F96-E118-3246-A526-40AFCDED3ED1}"/>
              </a:ext>
            </a:extLst>
          </p:cNvPr>
          <p:cNvSpPr>
            <a:spLocks noGrp="1"/>
          </p:cNvSpPr>
          <p:nvPr>
            <p:ph type="body" idx="1"/>
          </p:nvPr>
        </p:nvSpPr>
        <p:spPr/>
        <p:txBody>
          <a:bodyPr/>
          <a:lstStyle/>
          <a:p>
            <a:r>
              <a:rPr lang="fi-FI" dirty="0"/>
              <a:t>Arvioinnista suunnitteluun</a:t>
            </a:r>
          </a:p>
        </p:txBody>
      </p:sp>
      <p:pic>
        <p:nvPicPr>
          <p:cNvPr id="11" name="Picture Placeholder 4">
            <a:extLst>
              <a:ext uri="{FF2B5EF4-FFF2-40B4-BE49-F238E27FC236}">
                <a16:creationId xmlns:a16="http://schemas.microsoft.com/office/drawing/2014/main" id="{FC9CD50A-79F5-354E-9912-21E395797FD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54666" y="0"/>
            <a:ext cx="6137334" cy="6858000"/>
          </a:xfrm>
          <a:prstGeom prst="rect">
            <a:avLst/>
          </a:prstGeom>
        </p:spPr>
      </p:pic>
    </p:spTree>
    <p:extLst>
      <p:ext uri="{BB962C8B-B14F-4D97-AF65-F5344CB8AC3E}">
        <p14:creationId xmlns:p14="http://schemas.microsoft.com/office/powerpoint/2010/main" val="929314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n paikkamerkki 4">
            <a:extLst>
              <a:ext uri="{FF2B5EF4-FFF2-40B4-BE49-F238E27FC236}">
                <a16:creationId xmlns:a16="http://schemas.microsoft.com/office/drawing/2014/main" id="{0451A319-3612-409E-BFB6-F1004217E04A}"/>
              </a:ext>
            </a:extLst>
          </p:cNvPr>
          <p:cNvSpPr>
            <a:spLocks noGrp="1"/>
          </p:cNvSpPr>
          <p:nvPr>
            <p:ph type="body" sz="quarter" idx="11"/>
          </p:nvPr>
        </p:nvSpPr>
        <p:spPr>
          <a:xfrm>
            <a:off x="828675" y="1626290"/>
            <a:ext cx="5181601" cy="3561039"/>
          </a:xfrm>
        </p:spPr>
        <p:txBody>
          <a:bodyPr/>
          <a:lstStyle/>
          <a:p>
            <a:r>
              <a:rPr lang="fi-FI" dirty="0"/>
              <a:t>Tavoitteiden pitää olla mahdollisimman konkreettisia ja realistisia, että niiden saavuttaminen on mahdollista</a:t>
            </a:r>
          </a:p>
          <a:p>
            <a:r>
              <a:rPr lang="fi-FI" dirty="0"/>
              <a:t>Seuraavassa diassa tehdään suunnitelma tavoitteiden saavuttamiseksi. Tukikysymyksistä on siinä apua.</a:t>
            </a:r>
          </a:p>
        </p:txBody>
      </p:sp>
      <p:sp>
        <p:nvSpPr>
          <p:cNvPr id="6" name="Tekstin paikkamerkki 5">
            <a:extLst>
              <a:ext uri="{FF2B5EF4-FFF2-40B4-BE49-F238E27FC236}">
                <a16:creationId xmlns:a16="http://schemas.microsoft.com/office/drawing/2014/main" id="{E03BF9C1-BC08-40F3-8492-B06DB819CF79}"/>
              </a:ext>
            </a:extLst>
          </p:cNvPr>
          <p:cNvSpPr>
            <a:spLocks noGrp="1"/>
          </p:cNvSpPr>
          <p:nvPr>
            <p:ph type="body" sz="quarter" idx="16"/>
          </p:nvPr>
        </p:nvSpPr>
        <p:spPr>
          <a:xfrm>
            <a:off x="6096000" y="1427507"/>
            <a:ext cx="5181601" cy="4744693"/>
          </a:xfrm>
        </p:spPr>
        <p:txBody>
          <a:bodyPr/>
          <a:lstStyle/>
          <a:p>
            <a:pPr marL="800100" lvl="1" indent="-342900">
              <a:lnSpc>
                <a:spcPct val="120000"/>
              </a:lnSpc>
              <a:buFont typeface="+mj-lt"/>
              <a:buAutoNum type="arabicPeriod"/>
            </a:pPr>
            <a:r>
              <a:rPr lang="fi-FI" sz="1800" dirty="0"/>
              <a:t>Miksi: tavoite, mihin tähdätään. Mikä muutos toteutetaan?</a:t>
            </a:r>
          </a:p>
          <a:p>
            <a:pPr marL="800100" lvl="1" indent="-342900">
              <a:lnSpc>
                <a:spcPct val="120000"/>
              </a:lnSpc>
              <a:buFont typeface="+mj-lt"/>
              <a:buAutoNum type="arabicPeriod"/>
            </a:pPr>
            <a:r>
              <a:rPr lang="fi-FI" sz="1800" dirty="0"/>
              <a:t>Mitä: toimenpide, jolla selvä alku ja loppu</a:t>
            </a:r>
          </a:p>
          <a:p>
            <a:pPr marL="800100" lvl="1" indent="-342900">
              <a:lnSpc>
                <a:spcPct val="120000"/>
              </a:lnSpc>
              <a:buFont typeface="+mj-lt"/>
              <a:buAutoNum type="arabicPeriod"/>
            </a:pPr>
            <a:r>
              <a:rPr lang="fi-FI" sz="1800" dirty="0"/>
              <a:t>Kuka: nimetty vastuuhenkilö, joka varmistaa toteutuksen</a:t>
            </a:r>
          </a:p>
          <a:p>
            <a:pPr marL="800100" lvl="1" indent="-342900">
              <a:lnSpc>
                <a:spcPct val="120000"/>
              </a:lnSpc>
              <a:buFont typeface="+mj-lt"/>
              <a:buAutoNum type="arabicPeriod"/>
            </a:pPr>
            <a:r>
              <a:rPr lang="fi-FI" sz="1800" dirty="0"/>
              <a:t>Ketkä: osallistujat, jotka ovat mukana toteutuksessa</a:t>
            </a:r>
          </a:p>
          <a:p>
            <a:pPr marL="800100" lvl="1" indent="-342900">
              <a:lnSpc>
                <a:spcPct val="120000"/>
              </a:lnSpc>
              <a:buFont typeface="+mj-lt"/>
              <a:buAutoNum type="arabicPeriod"/>
            </a:pPr>
            <a:r>
              <a:rPr lang="fi-FI" sz="1800" dirty="0"/>
              <a:t>Koska: mihin mennessä tehtävä on valmis</a:t>
            </a:r>
          </a:p>
          <a:p>
            <a:pPr marL="800100" lvl="1" indent="-342900">
              <a:lnSpc>
                <a:spcPct val="120000"/>
              </a:lnSpc>
              <a:buFont typeface="+mj-lt"/>
              <a:buAutoNum type="arabicPeriod"/>
            </a:pPr>
            <a:r>
              <a:rPr lang="fi-FI" sz="1800" dirty="0"/>
              <a:t>Miten onnistuttiin: miten toimenpiteen onnistumista ja tavoitteen saavuttamista arvioidaan. Rima, joka halutaan saavuttaa.</a:t>
            </a:r>
            <a:endParaRPr lang="fi-FI" sz="1800" dirty="0">
              <a:solidFill>
                <a:srgbClr val="000000"/>
              </a:solidFill>
            </a:endParaRPr>
          </a:p>
          <a:p>
            <a:endParaRPr lang="fi-FI" sz="1800" dirty="0"/>
          </a:p>
          <a:p>
            <a:endParaRPr lang="fi-FI" dirty="0"/>
          </a:p>
        </p:txBody>
      </p:sp>
      <p:sp>
        <p:nvSpPr>
          <p:cNvPr id="2" name="Otsikko 1">
            <a:extLst>
              <a:ext uri="{FF2B5EF4-FFF2-40B4-BE49-F238E27FC236}">
                <a16:creationId xmlns:a16="http://schemas.microsoft.com/office/drawing/2014/main" id="{67786CEC-67CF-4A24-A889-C455B12741D5}"/>
              </a:ext>
            </a:extLst>
          </p:cNvPr>
          <p:cNvSpPr>
            <a:spLocks noGrp="1"/>
          </p:cNvSpPr>
          <p:nvPr>
            <p:ph type="title" idx="4294967295"/>
          </p:nvPr>
        </p:nvSpPr>
        <p:spPr>
          <a:xfrm>
            <a:off x="477078" y="364090"/>
            <a:ext cx="10515600" cy="782637"/>
          </a:xfrm>
        </p:spPr>
        <p:txBody>
          <a:bodyPr/>
          <a:lstStyle/>
          <a:p>
            <a:r>
              <a:rPr lang="fi-FI" dirty="0"/>
              <a:t>Tavoitteiden suunnittelu</a:t>
            </a:r>
          </a:p>
        </p:txBody>
      </p:sp>
    </p:spTree>
    <p:extLst>
      <p:ext uri="{BB962C8B-B14F-4D97-AF65-F5344CB8AC3E}">
        <p14:creationId xmlns:p14="http://schemas.microsoft.com/office/powerpoint/2010/main" val="3333474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87A2D4C-7036-4DD9-8C86-E521DB9D5D17}"/>
              </a:ext>
            </a:extLst>
          </p:cNvPr>
          <p:cNvSpPr>
            <a:spLocks noGrp="1"/>
          </p:cNvSpPr>
          <p:nvPr>
            <p:ph type="title" idx="4294967295"/>
          </p:nvPr>
        </p:nvSpPr>
        <p:spPr>
          <a:xfrm>
            <a:off x="372979" y="215900"/>
            <a:ext cx="10515600" cy="781050"/>
          </a:xfrm>
        </p:spPr>
        <p:txBody>
          <a:bodyPr/>
          <a:lstStyle/>
          <a:p>
            <a:r>
              <a:rPr lang="fi-FI" dirty="0"/>
              <a:t>Toimintasuunnitelma</a:t>
            </a:r>
          </a:p>
        </p:txBody>
      </p:sp>
      <p:graphicFrame>
        <p:nvGraphicFramePr>
          <p:cNvPr id="6" name="Taulukko 5">
            <a:extLst>
              <a:ext uri="{FF2B5EF4-FFF2-40B4-BE49-F238E27FC236}">
                <a16:creationId xmlns:a16="http://schemas.microsoft.com/office/drawing/2014/main" id="{E4BE2621-3C09-4C3E-85FA-D9094A77A689}"/>
              </a:ext>
            </a:extLst>
          </p:cNvPr>
          <p:cNvGraphicFramePr>
            <a:graphicFrameLocks noGrp="1"/>
          </p:cNvGraphicFramePr>
          <p:nvPr>
            <p:extLst>
              <p:ext uri="{D42A27DB-BD31-4B8C-83A1-F6EECF244321}">
                <p14:modId xmlns:p14="http://schemas.microsoft.com/office/powerpoint/2010/main" val="336535223"/>
              </p:ext>
            </p:extLst>
          </p:nvPr>
        </p:nvGraphicFramePr>
        <p:xfrm>
          <a:off x="297900" y="1141732"/>
          <a:ext cx="11420857" cy="4464985"/>
        </p:xfrm>
        <a:graphic>
          <a:graphicData uri="http://schemas.openxmlformats.org/drawingml/2006/table">
            <a:tbl>
              <a:tblPr firstRow="1" bandRow="1">
                <a:tableStyleId>{5C22544A-7EE6-4342-B048-85BDC9FD1C3A}</a:tableStyleId>
              </a:tblPr>
              <a:tblGrid>
                <a:gridCol w="1573913">
                  <a:extLst>
                    <a:ext uri="{9D8B030D-6E8A-4147-A177-3AD203B41FA5}">
                      <a16:colId xmlns:a16="http://schemas.microsoft.com/office/drawing/2014/main" val="20000"/>
                    </a:ext>
                  </a:extLst>
                </a:gridCol>
                <a:gridCol w="2233038">
                  <a:extLst>
                    <a:ext uri="{9D8B030D-6E8A-4147-A177-3AD203B41FA5}">
                      <a16:colId xmlns:a16="http://schemas.microsoft.com/office/drawing/2014/main" val="20001"/>
                    </a:ext>
                  </a:extLst>
                </a:gridCol>
                <a:gridCol w="1903476">
                  <a:extLst>
                    <a:ext uri="{9D8B030D-6E8A-4147-A177-3AD203B41FA5}">
                      <a16:colId xmlns:a16="http://schemas.microsoft.com/office/drawing/2014/main" val="20002"/>
                    </a:ext>
                  </a:extLst>
                </a:gridCol>
                <a:gridCol w="2001757">
                  <a:extLst>
                    <a:ext uri="{9D8B030D-6E8A-4147-A177-3AD203B41FA5}">
                      <a16:colId xmlns:a16="http://schemas.microsoft.com/office/drawing/2014/main" val="20003"/>
                    </a:ext>
                  </a:extLst>
                </a:gridCol>
                <a:gridCol w="1888697">
                  <a:extLst>
                    <a:ext uri="{9D8B030D-6E8A-4147-A177-3AD203B41FA5}">
                      <a16:colId xmlns:a16="http://schemas.microsoft.com/office/drawing/2014/main" val="20004"/>
                    </a:ext>
                  </a:extLst>
                </a:gridCol>
                <a:gridCol w="1819976">
                  <a:extLst>
                    <a:ext uri="{9D8B030D-6E8A-4147-A177-3AD203B41FA5}">
                      <a16:colId xmlns:a16="http://schemas.microsoft.com/office/drawing/2014/main" val="20005"/>
                    </a:ext>
                  </a:extLst>
                </a:gridCol>
              </a:tblGrid>
              <a:tr h="668633">
                <a:tc>
                  <a:txBody>
                    <a:bodyPr/>
                    <a:lstStyle/>
                    <a:p>
                      <a:r>
                        <a:rPr lang="fi-FI" sz="1800" dirty="0"/>
                        <a:t>Tavoite</a:t>
                      </a:r>
                    </a:p>
                  </a:txBody>
                  <a:tcPr/>
                </a:tc>
                <a:tc>
                  <a:txBody>
                    <a:bodyPr/>
                    <a:lstStyle/>
                    <a:p>
                      <a:r>
                        <a:rPr lang="fi-FI" sz="1800" dirty="0"/>
                        <a:t>Toimenpide</a:t>
                      </a:r>
                    </a:p>
                  </a:txBody>
                  <a:tcPr/>
                </a:tc>
                <a:tc>
                  <a:txBody>
                    <a:bodyPr/>
                    <a:lstStyle/>
                    <a:p>
                      <a:r>
                        <a:rPr lang="fi-FI" sz="1800" dirty="0"/>
                        <a:t>Vastuu-henkilö</a:t>
                      </a:r>
                    </a:p>
                  </a:txBody>
                  <a:tcPr/>
                </a:tc>
                <a:tc>
                  <a:txBody>
                    <a:bodyPr/>
                    <a:lstStyle/>
                    <a:p>
                      <a:r>
                        <a:rPr lang="fi-FI" sz="1800" dirty="0"/>
                        <a:t>Osallistujat</a:t>
                      </a:r>
                    </a:p>
                  </a:txBody>
                  <a:tcPr/>
                </a:tc>
                <a:tc>
                  <a:txBody>
                    <a:bodyPr/>
                    <a:lstStyle/>
                    <a:p>
                      <a:r>
                        <a:rPr lang="fi-FI" sz="1800" dirty="0"/>
                        <a:t>Määräaika</a:t>
                      </a:r>
                    </a:p>
                  </a:txBody>
                  <a:tcPr/>
                </a:tc>
                <a:tc>
                  <a:txBody>
                    <a:bodyPr/>
                    <a:lstStyle/>
                    <a:p>
                      <a:r>
                        <a:rPr lang="fi-FI" sz="1800" dirty="0"/>
                        <a:t>Mittari/ seuranta</a:t>
                      </a:r>
                    </a:p>
                  </a:txBody>
                  <a:tcPr/>
                </a:tc>
                <a:extLst>
                  <a:ext uri="{0D108BD9-81ED-4DB2-BD59-A6C34878D82A}">
                    <a16:rowId xmlns:a16="http://schemas.microsoft.com/office/drawing/2014/main" val="10000"/>
                  </a:ext>
                </a:extLst>
              </a:tr>
              <a:tr h="542336">
                <a:tc>
                  <a:txBody>
                    <a:bodyPr/>
                    <a:lstStyle/>
                    <a:p>
                      <a:endParaRPr lang="fi-FI" sz="1400" dirty="0"/>
                    </a:p>
                  </a:txBody>
                  <a:tcPr/>
                </a:tc>
                <a:tc>
                  <a:txBody>
                    <a:bodyPr/>
                    <a:lstStyle/>
                    <a:p>
                      <a:endParaRPr lang="fi-FI" sz="1400"/>
                    </a:p>
                  </a:txBody>
                  <a:tcPr/>
                </a:tc>
                <a:tc>
                  <a:txBody>
                    <a:bodyPr/>
                    <a:lstStyle/>
                    <a:p>
                      <a:endParaRPr lang="fi-FI" sz="1400" dirty="0"/>
                    </a:p>
                  </a:txBody>
                  <a:tcPr/>
                </a:tc>
                <a:tc>
                  <a:txBody>
                    <a:bodyPr/>
                    <a:lstStyle/>
                    <a:p>
                      <a:endParaRPr lang="fi-FI" sz="1400"/>
                    </a:p>
                  </a:txBody>
                  <a:tcPr/>
                </a:tc>
                <a:tc>
                  <a:txBody>
                    <a:bodyPr/>
                    <a:lstStyle/>
                    <a:p>
                      <a:endParaRPr lang="fi-FI" sz="1400"/>
                    </a:p>
                  </a:txBody>
                  <a:tcPr/>
                </a:tc>
                <a:tc>
                  <a:txBody>
                    <a:bodyPr/>
                    <a:lstStyle/>
                    <a:p>
                      <a:endParaRPr lang="fi-FI" sz="1400"/>
                    </a:p>
                  </a:txBody>
                  <a:tcPr/>
                </a:tc>
                <a:extLst>
                  <a:ext uri="{0D108BD9-81ED-4DB2-BD59-A6C34878D82A}">
                    <a16:rowId xmlns:a16="http://schemas.microsoft.com/office/drawing/2014/main" val="10001"/>
                  </a:ext>
                </a:extLst>
              </a:tr>
              <a:tr h="542336">
                <a:tc>
                  <a:txBody>
                    <a:bodyPr/>
                    <a:lstStyle/>
                    <a:p>
                      <a:endParaRPr lang="fi-FI" sz="1400" dirty="0"/>
                    </a:p>
                  </a:txBody>
                  <a:tcPr/>
                </a:tc>
                <a:tc>
                  <a:txBody>
                    <a:bodyPr/>
                    <a:lstStyle/>
                    <a:p>
                      <a:endParaRPr lang="fi-FI" sz="1400" dirty="0"/>
                    </a:p>
                  </a:txBody>
                  <a:tcPr/>
                </a:tc>
                <a:tc>
                  <a:txBody>
                    <a:bodyPr/>
                    <a:lstStyle/>
                    <a:p>
                      <a:endParaRPr lang="fi-FI" sz="1400"/>
                    </a:p>
                  </a:txBody>
                  <a:tcPr/>
                </a:tc>
                <a:tc>
                  <a:txBody>
                    <a:bodyPr/>
                    <a:lstStyle/>
                    <a:p>
                      <a:endParaRPr lang="fi-FI" sz="1400"/>
                    </a:p>
                  </a:txBody>
                  <a:tcPr/>
                </a:tc>
                <a:tc>
                  <a:txBody>
                    <a:bodyPr/>
                    <a:lstStyle/>
                    <a:p>
                      <a:endParaRPr lang="fi-FI" sz="1400"/>
                    </a:p>
                  </a:txBody>
                  <a:tcPr/>
                </a:tc>
                <a:tc>
                  <a:txBody>
                    <a:bodyPr/>
                    <a:lstStyle/>
                    <a:p>
                      <a:endParaRPr lang="fi-FI" sz="1400" dirty="0"/>
                    </a:p>
                  </a:txBody>
                  <a:tcPr/>
                </a:tc>
                <a:extLst>
                  <a:ext uri="{0D108BD9-81ED-4DB2-BD59-A6C34878D82A}">
                    <a16:rowId xmlns:a16="http://schemas.microsoft.com/office/drawing/2014/main" val="10002"/>
                  </a:ext>
                </a:extLst>
              </a:tr>
              <a:tr h="542336">
                <a:tc>
                  <a:txBody>
                    <a:bodyPr/>
                    <a:lstStyle/>
                    <a:p>
                      <a:endParaRPr lang="fi-FI" sz="1400" dirty="0"/>
                    </a:p>
                  </a:txBody>
                  <a:tcPr/>
                </a:tc>
                <a:tc>
                  <a:txBody>
                    <a:bodyPr/>
                    <a:lstStyle/>
                    <a:p>
                      <a:endParaRPr lang="fi-FI" sz="1400" dirty="0"/>
                    </a:p>
                  </a:txBody>
                  <a:tcPr/>
                </a:tc>
                <a:tc>
                  <a:txBody>
                    <a:bodyPr/>
                    <a:lstStyle/>
                    <a:p>
                      <a:endParaRPr lang="fi-FI" sz="1400"/>
                    </a:p>
                  </a:txBody>
                  <a:tcPr/>
                </a:tc>
                <a:tc>
                  <a:txBody>
                    <a:bodyPr/>
                    <a:lstStyle/>
                    <a:p>
                      <a:endParaRPr lang="fi-FI" sz="1400"/>
                    </a:p>
                  </a:txBody>
                  <a:tcPr/>
                </a:tc>
                <a:tc>
                  <a:txBody>
                    <a:bodyPr/>
                    <a:lstStyle/>
                    <a:p>
                      <a:endParaRPr lang="fi-FI" sz="1400"/>
                    </a:p>
                  </a:txBody>
                  <a:tcPr/>
                </a:tc>
                <a:tc>
                  <a:txBody>
                    <a:bodyPr/>
                    <a:lstStyle/>
                    <a:p>
                      <a:endParaRPr lang="fi-FI" sz="1400" dirty="0"/>
                    </a:p>
                  </a:txBody>
                  <a:tcPr/>
                </a:tc>
                <a:extLst>
                  <a:ext uri="{0D108BD9-81ED-4DB2-BD59-A6C34878D82A}">
                    <a16:rowId xmlns:a16="http://schemas.microsoft.com/office/drawing/2014/main" val="1078086333"/>
                  </a:ext>
                </a:extLst>
              </a:tr>
              <a:tr h="542336">
                <a:tc>
                  <a:txBody>
                    <a:bodyPr/>
                    <a:lstStyle/>
                    <a:p>
                      <a:endParaRPr lang="fi-FI" sz="1400" dirty="0"/>
                    </a:p>
                  </a:txBody>
                  <a:tcPr/>
                </a:tc>
                <a:tc>
                  <a:txBody>
                    <a:bodyPr/>
                    <a:lstStyle/>
                    <a:p>
                      <a:endParaRPr lang="fi-FI" sz="1400" dirty="0"/>
                    </a:p>
                  </a:txBody>
                  <a:tcPr/>
                </a:tc>
                <a:tc>
                  <a:txBody>
                    <a:bodyPr/>
                    <a:lstStyle/>
                    <a:p>
                      <a:endParaRPr lang="fi-FI" sz="1400" dirty="0"/>
                    </a:p>
                  </a:txBody>
                  <a:tcPr/>
                </a:tc>
                <a:tc>
                  <a:txBody>
                    <a:bodyPr/>
                    <a:lstStyle/>
                    <a:p>
                      <a:endParaRPr lang="fi-FI" sz="1400" dirty="0"/>
                    </a:p>
                  </a:txBody>
                  <a:tcPr/>
                </a:tc>
                <a:tc>
                  <a:txBody>
                    <a:bodyPr/>
                    <a:lstStyle/>
                    <a:p>
                      <a:endParaRPr lang="fi-FI" sz="1400"/>
                    </a:p>
                  </a:txBody>
                  <a:tcPr/>
                </a:tc>
                <a:tc>
                  <a:txBody>
                    <a:bodyPr/>
                    <a:lstStyle/>
                    <a:p>
                      <a:endParaRPr lang="fi-FI" sz="1400" dirty="0"/>
                    </a:p>
                  </a:txBody>
                  <a:tcPr/>
                </a:tc>
                <a:extLst>
                  <a:ext uri="{0D108BD9-81ED-4DB2-BD59-A6C34878D82A}">
                    <a16:rowId xmlns:a16="http://schemas.microsoft.com/office/drawing/2014/main" val="2544008150"/>
                  </a:ext>
                </a:extLst>
              </a:tr>
              <a:tr h="542336">
                <a:tc>
                  <a:txBody>
                    <a:bodyPr/>
                    <a:lstStyle/>
                    <a:p>
                      <a:endParaRPr lang="fi-FI" sz="1400" dirty="0"/>
                    </a:p>
                  </a:txBody>
                  <a:tcPr/>
                </a:tc>
                <a:tc>
                  <a:txBody>
                    <a:bodyPr/>
                    <a:lstStyle/>
                    <a:p>
                      <a:endParaRPr lang="fi-FI" sz="1400" dirty="0"/>
                    </a:p>
                  </a:txBody>
                  <a:tcPr/>
                </a:tc>
                <a:tc>
                  <a:txBody>
                    <a:bodyPr/>
                    <a:lstStyle/>
                    <a:p>
                      <a:endParaRPr lang="fi-FI" sz="1400"/>
                    </a:p>
                  </a:txBody>
                  <a:tcPr/>
                </a:tc>
                <a:tc>
                  <a:txBody>
                    <a:bodyPr/>
                    <a:lstStyle/>
                    <a:p>
                      <a:endParaRPr lang="fi-FI" sz="1400" dirty="0"/>
                    </a:p>
                  </a:txBody>
                  <a:tcPr/>
                </a:tc>
                <a:tc>
                  <a:txBody>
                    <a:bodyPr/>
                    <a:lstStyle/>
                    <a:p>
                      <a:endParaRPr lang="fi-FI" sz="1400" dirty="0"/>
                    </a:p>
                  </a:txBody>
                  <a:tcPr/>
                </a:tc>
                <a:tc>
                  <a:txBody>
                    <a:bodyPr/>
                    <a:lstStyle/>
                    <a:p>
                      <a:endParaRPr lang="fi-FI" sz="1400" dirty="0"/>
                    </a:p>
                  </a:txBody>
                  <a:tcPr/>
                </a:tc>
                <a:extLst>
                  <a:ext uri="{0D108BD9-81ED-4DB2-BD59-A6C34878D82A}">
                    <a16:rowId xmlns:a16="http://schemas.microsoft.com/office/drawing/2014/main" val="3075101104"/>
                  </a:ext>
                </a:extLst>
              </a:tr>
              <a:tr h="542336">
                <a:tc>
                  <a:txBody>
                    <a:bodyPr/>
                    <a:lstStyle/>
                    <a:p>
                      <a:endParaRPr lang="fi-FI" sz="1400" dirty="0"/>
                    </a:p>
                  </a:txBody>
                  <a:tcPr/>
                </a:tc>
                <a:tc>
                  <a:txBody>
                    <a:bodyPr/>
                    <a:lstStyle/>
                    <a:p>
                      <a:endParaRPr lang="fi-FI" sz="1400" dirty="0"/>
                    </a:p>
                  </a:txBody>
                  <a:tcPr/>
                </a:tc>
                <a:tc>
                  <a:txBody>
                    <a:bodyPr/>
                    <a:lstStyle/>
                    <a:p>
                      <a:endParaRPr lang="fi-FI" sz="1400"/>
                    </a:p>
                  </a:txBody>
                  <a:tcPr/>
                </a:tc>
                <a:tc>
                  <a:txBody>
                    <a:bodyPr/>
                    <a:lstStyle/>
                    <a:p>
                      <a:endParaRPr lang="fi-FI" sz="1400"/>
                    </a:p>
                  </a:txBody>
                  <a:tcPr/>
                </a:tc>
                <a:tc>
                  <a:txBody>
                    <a:bodyPr/>
                    <a:lstStyle/>
                    <a:p>
                      <a:endParaRPr lang="fi-FI" sz="1400" dirty="0"/>
                    </a:p>
                  </a:txBody>
                  <a:tcPr/>
                </a:tc>
                <a:tc>
                  <a:txBody>
                    <a:bodyPr/>
                    <a:lstStyle/>
                    <a:p>
                      <a:endParaRPr lang="fi-FI" sz="1400" dirty="0"/>
                    </a:p>
                  </a:txBody>
                  <a:tcPr/>
                </a:tc>
                <a:extLst>
                  <a:ext uri="{0D108BD9-81ED-4DB2-BD59-A6C34878D82A}">
                    <a16:rowId xmlns:a16="http://schemas.microsoft.com/office/drawing/2014/main" val="3253257737"/>
                  </a:ext>
                </a:extLst>
              </a:tr>
              <a:tr h="542336">
                <a:tc>
                  <a:txBody>
                    <a:bodyPr/>
                    <a:lstStyle/>
                    <a:p>
                      <a:endParaRPr lang="fi-FI" sz="1400" dirty="0"/>
                    </a:p>
                  </a:txBody>
                  <a:tcPr/>
                </a:tc>
                <a:tc>
                  <a:txBody>
                    <a:bodyPr/>
                    <a:lstStyle/>
                    <a:p>
                      <a:endParaRPr lang="fi-FI" sz="1400" dirty="0"/>
                    </a:p>
                  </a:txBody>
                  <a:tcPr/>
                </a:tc>
                <a:tc>
                  <a:txBody>
                    <a:bodyPr/>
                    <a:lstStyle/>
                    <a:p>
                      <a:endParaRPr lang="fi-FI" sz="1400"/>
                    </a:p>
                  </a:txBody>
                  <a:tcPr/>
                </a:tc>
                <a:tc>
                  <a:txBody>
                    <a:bodyPr/>
                    <a:lstStyle/>
                    <a:p>
                      <a:endParaRPr lang="fi-FI" sz="1400"/>
                    </a:p>
                  </a:txBody>
                  <a:tcPr/>
                </a:tc>
                <a:tc>
                  <a:txBody>
                    <a:bodyPr/>
                    <a:lstStyle/>
                    <a:p>
                      <a:endParaRPr lang="fi-FI" sz="1400"/>
                    </a:p>
                  </a:txBody>
                  <a:tcPr/>
                </a:tc>
                <a:tc>
                  <a:txBody>
                    <a:bodyPr/>
                    <a:lstStyle/>
                    <a:p>
                      <a:endParaRPr lang="fi-FI" sz="1400" dirty="0"/>
                    </a:p>
                  </a:txBody>
                  <a:tcPr/>
                </a:tc>
                <a:extLst>
                  <a:ext uri="{0D108BD9-81ED-4DB2-BD59-A6C34878D82A}">
                    <a16:rowId xmlns:a16="http://schemas.microsoft.com/office/drawing/2014/main" val="116506852"/>
                  </a:ext>
                </a:extLst>
              </a:tr>
            </a:tbl>
          </a:graphicData>
        </a:graphic>
      </p:graphicFrame>
    </p:spTree>
    <p:extLst>
      <p:ext uri="{BB962C8B-B14F-4D97-AF65-F5344CB8AC3E}">
        <p14:creationId xmlns:p14="http://schemas.microsoft.com/office/powerpoint/2010/main" val="3440376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51ECDB71-555B-A14F-A7CC-4128E1060FF2}"/>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a:stretch/>
        </p:blipFill>
        <p:spPr/>
      </p:pic>
      <p:sp>
        <p:nvSpPr>
          <p:cNvPr id="4" name="Text Placeholder 3">
            <a:extLst>
              <a:ext uri="{FF2B5EF4-FFF2-40B4-BE49-F238E27FC236}">
                <a16:creationId xmlns:a16="http://schemas.microsoft.com/office/drawing/2014/main" id="{FF84271C-E60E-F24C-9AFF-6F05E661F6A5}"/>
              </a:ext>
            </a:extLst>
          </p:cNvPr>
          <p:cNvSpPr>
            <a:spLocks noGrp="1"/>
          </p:cNvSpPr>
          <p:nvPr>
            <p:ph type="body" sz="quarter" idx="16"/>
          </p:nvPr>
        </p:nvSpPr>
        <p:spPr/>
        <p:txBody>
          <a:bodyPr/>
          <a:lstStyle/>
          <a:p>
            <a:r>
              <a:rPr lang="fi-FI" dirty="0"/>
              <a:t>Käykää fiiliskierros niin, että kaikki pääsevät kertomaan ajatuksistaan harjoituksen jälkeen</a:t>
            </a:r>
          </a:p>
          <a:p>
            <a:r>
              <a:rPr lang="fi-FI" dirty="0"/>
              <a:t>Mitä ajatuksia ja tunteita heräsi?</a:t>
            </a:r>
          </a:p>
          <a:p>
            <a:r>
              <a:rPr lang="fi-FI" dirty="0"/>
              <a:t>Jäikö jokin asia askarruttamaan?</a:t>
            </a:r>
          </a:p>
        </p:txBody>
      </p:sp>
      <p:sp>
        <p:nvSpPr>
          <p:cNvPr id="2" name="Text Placeholder 1">
            <a:extLst>
              <a:ext uri="{FF2B5EF4-FFF2-40B4-BE49-F238E27FC236}">
                <a16:creationId xmlns:a16="http://schemas.microsoft.com/office/drawing/2014/main" id="{AAD513C7-FE16-3F4D-9E6E-FC21EA504E1B}"/>
              </a:ext>
            </a:extLst>
          </p:cNvPr>
          <p:cNvSpPr>
            <a:spLocks noGrp="1"/>
          </p:cNvSpPr>
          <p:nvPr>
            <p:ph type="body" sz="quarter" idx="3"/>
          </p:nvPr>
        </p:nvSpPr>
        <p:spPr/>
        <p:txBody>
          <a:bodyPr/>
          <a:lstStyle/>
          <a:p>
            <a:r>
              <a:rPr lang="fi-FI" dirty="0"/>
              <a:t>Jälkipurku</a:t>
            </a:r>
          </a:p>
        </p:txBody>
      </p:sp>
    </p:spTree>
    <p:extLst>
      <p:ext uri="{BB962C8B-B14F-4D97-AF65-F5344CB8AC3E}">
        <p14:creationId xmlns:p14="http://schemas.microsoft.com/office/powerpoint/2010/main" val="1462125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157A0-A50B-1745-B35F-97A066AF99C6}"/>
              </a:ext>
            </a:extLst>
          </p:cNvPr>
          <p:cNvSpPr>
            <a:spLocks noGrp="1"/>
          </p:cNvSpPr>
          <p:nvPr>
            <p:ph type="ctrTitle"/>
          </p:nvPr>
        </p:nvSpPr>
        <p:spPr/>
        <p:txBody>
          <a:bodyPr/>
          <a:lstStyle/>
          <a:p>
            <a:r>
              <a:rPr lang="fi-FI" dirty="0"/>
              <a:t>Kiitos!</a:t>
            </a:r>
          </a:p>
        </p:txBody>
      </p:sp>
    </p:spTree>
    <p:extLst>
      <p:ext uri="{BB962C8B-B14F-4D97-AF65-F5344CB8AC3E}">
        <p14:creationId xmlns:p14="http://schemas.microsoft.com/office/powerpoint/2010/main" val="106671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4352CA57-81E2-453A-B688-D7A92889C697}"/>
              </a:ext>
            </a:extLst>
          </p:cNvPr>
          <p:cNvSpPr>
            <a:spLocks noGrp="1"/>
          </p:cNvSpPr>
          <p:nvPr>
            <p:ph type="ctrTitle"/>
          </p:nvPr>
        </p:nvSpPr>
        <p:spPr/>
        <p:txBody>
          <a:bodyPr/>
          <a:lstStyle/>
          <a:p>
            <a:r>
              <a:rPr lang="fi-FI" dirty="0"/>
              <a:t>Tervetuloa!</a:t>
            </a:r>
          </a:p>
        </p:txBody>
      </p:sp>
    </p:spTree>
    <p:extLst>
      <p:ext uri="{BB962C8B-B14F-4D97-AF65-F5344CB8AC3E}">
        <p14:creationId xmlns:p14="http://schemas.microsoft.com/office/powerpoint/2010/main" val="109661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557189"/>
            <a:ext cx="7886700" cy="1133499"/>
          </a:xfrm>
        </p:spPr>
        <p:txBody>
          <a:bodyPr>
            <a:normAutofit/>
          </a:bodyPr>
          <a:lstStyle/>
          <a:p>
            <a:pPr algn="ctr">
              <a:lnSpc>
                <a:spcPct val="90000"/>
              </a:lnSpc>
            </a:pPr>
            <a:r>
              <a:rPr lang="fi-FI" dirty="0"/>
              <a:t>Harjoituksen ohjelma</a:t>
            </a:r>
            <a:endParaRPr lang="en-US" dirty="0"/>
          </a:p>
        </p:txBody>
      </p:sp>
      <p:graphicFrame>
        <p:nvGraphicFramePr>
          <p:cNvPr id="7" name="Content Placeholder 2">
            <a:extLst>
              <a:ext uri="{FF2B5EF4-FFF2-40B4-BE49-F238E27FC236}">
                <a16:creationId xmlns:a16="http://schemas.microsoft.com/office/drawing/2014/main" id="{035FEE9A-8D3F-4181-AE40-6D9FB847D404}"/>
              </a:ext>
            </a:extLst>
          </p:cNvPr>
          <p:cNvGraphicFramePr>
            <a:graphicFrameLocks noGrp="1"/>
          </p:cNvGraphicFramePr>
          <p:nvPr>
            <p:ph idx="1"/>
          </p:nvPr>
        </p:nvGraphicFramePr>
        <p:xfrm>
          <a:off x="2152650" y="1828800"/>
          <a:ext cx="78867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8454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C202D2-3EF6-415A-BD43-ADD6BFD052FF}"/>
              </a:ext>
            </a:extLst>
          </p:cNvPr>
          <p:cNvSpPr>
            <a:spLocks noGrp="1"/>
          </p:cNvSpPr>
          <p:nvPr>
            <p:ph type="title"/>
          </p:nvPr>
        </p:nvSpPr>
        <p:spPr/>
        <p:txBody>
          <a:bodyPr>
            <a:normAutofit/>
          </a:bodyPr>
          <a:lstStyle/>
          <a:p>
            <a:r>
              <a:rPr lang="fi-FI" dirty="0"/>
              <a:t>Käytännön asiat</a:t>
            </a:r>
          </a:p>
        </p:txBody>
      </p:sp>
      <p:sp>
        <p:nvSpPr>
          <p:cNvPr id="3" name="Sisällön paikkamerkki 2">
            <a:extLst>
              <a:ext uri="{FF2B5EF4-FFF2-40B4-BE49-F238E27FC236}">
                <a16:creationId xmlns:a16="http://schemas.microsoft.com/office/drawing/2014/main" id="{D2E03E8D-9740-4626-B57C-589F98B1252C}"/>
              </a:ext>
            </a:extLst>
          </p:cNvPr>
          <p:cNvSpPr>
            <a:spLocks noGrp="1"/>
          </p:cNvSpPr>
          <p:nvPr>
            <p:ph type="body" sz="quarter" idx="11"/>
          </p:nvPr>
        </p:nvSpPr>
        <p:spPr/>
        <p:txBody>
          <a:bodyPr>
            <a:normAutofit/>
          </a:bodyPr>
          <a:lstStyle/>
          <a:p>
            <a:r>
              <a:rPr lang="fi-FI" dirty="0"/>
              <a:t>Turvallisuus</a:t>
            </a:r>
          </a:p>
          <a:p>
            <a:pPr lvl="1"/>
            <a:r>
              <a:rPr lang="fi-FI" dirty="0"/>
              <a:t>Hätäpoistumistiet</a:t>
            </a:r>
          </a:p>
          <a:p>
            <a:pPr lvl="1"/>
            <a:r>
              <a:rPr lang="fi-FI" dirty="0"/>
              <a:t>Alkusammutusvälineet, ensiapuvälineet ym.</a:t>
            </a:r>
          </a:p>
          <a:p>
            <a:pPr lvl="1"/>
            <a:r>
              <a:rPr lang="fi-FI" dirty="0"/>
              <a:t>Kokoontumispaikka</a:t>
            </a:r>
          </a:p>
          <a:p>
            <a:r>
              <a:rPr lang="fi-FI" dirty="0"/>
              <a:t>Vessat</a:t>
            </a:r>
          </a:p>
          <a:p>
            <a:r>
              <a:rPr lang="fi-FI" dirty="0"/>
              <a:t>Aikataulu, tauot</a:t>
            </a:r>
          </a:p>
          <a:p>
            <a:r>
              <a:rPr lang="fi-FI" dirty="0"/>
              <a:t>Terveysturvallisuus</a:t>
            </a:r>
          </a:p>
        </p:txBody>
      </p:sp>
    </p:spTree>
    <p:extLst>
      <p:ext uri="{BB962C8B-B14F-4D97-AF65-F5344CB8AC3E}">
        <p14:creationId xmlns:p14="http://schemas.microsoft.com/office/powerpoint/2010/main" val="1144243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6665A2-7C59-47F5-8D34-FF12AA1857F5}"/>
              </a:ext>
            </a:extLst>
          </p:cNvPr>
          <p:cNvSpPr>
            <a:spLocks noGrp="1"/>
          </p:cNvSpPr>
          <p:nvPr>
            <p:ph type="title"/>
          </p:nvPr>
        </p:nvSpPr>
        <p:spPr/>
        <p:txBody>
          <a:bodyPr/>
          <a:lstStyle/>
          <a:p>
            <a:r>
              <a:rPr lang="fi-FI" dirty="0"/>
              <a:t>Ohjeet harjoitukseen</a:t>
            </a:r>
          </a:p>
        </p:txBody>
      </p:sp>
      <p:sp>
        <p:nvSpPr>
          <p:cNvPr id="3" name="Sisällön paikkamerkki 2">
            <a:extLst>
              <a:ext uri="{FF2B5EF4-FFF2-40B4-BE49-F238E27FC236}">
                <a16:creationId xmlns:a16="http://schemas.microsoft.com/office/drawing/2014/main" id="{E3D1E5AE-BCAE-4DE7-93AC-473A33E9A1FD}"/>
              </a:ext>
            </a:extLst>
          </p:cNvPr>
          <p:cNvSpPr>
            <a:spLocks noGrp="1"/>
          </p:cNvSpPr>
          <p:nvPr>
            <p:ph type="body" sz="quarter" idx="11"/>
          </p:nvPr>
        </p:nvSpPr>
        <p:spPr>
          <a:xfrm>
            <a:off x="838200" y="1870075"/>
            <a:ext cx="10515600" cy="4258351"/>
          </a:xfrm>
        </p:spPr>
        <p:txBody>
          <a:bodyPr>
            <a:normAutofit/>
          </a:bodyPr>
          <a:lstStyle/>
          <a:p>
            <a:pPr marL="0" indent="0">
              <a:buNone/>
            </a:pPr>
            <a:r>
              <a:rPr lang="fi-FI" dirty="0"/>
              <a:t>Kun osasto on mukana äkillisessä auttamistilanteessa, usein kaikki huomio ja resurssit suunnataan tilanteen johtamiseen ja käytännön toimintaan. </a:t>
            </a:r>
          </a:p>
          <a:p>
            <a:pPr marL="0" indent="0">
              <a:buNone/>
            </a:pPr>
            <a:r>
              <a:rPr lang="fi-FI" dirty="0"/>
              <a:t>Nopeissa auttamistilanteissa pian tilanteen jälkeen ja pitkäkestoisemmissa tilanteissa ehkä jo tilanteen aikana on kuitenkin hyvä pysähtyä miettimään, miten auttaminen sujuu. Miten hyvin osasto pystyy vastaamaan avun tarpeeseen? Onko asioita, joita kehittämällä käynnissä oleva operaatio tai seuraavat operaatiot toimisivat paremmin?</a:t>
            </a:r>
          </a:p>
          <a:p>
            <a:pPr marL="0" indent="0">
              <a:buNone/>
            </a:pPr>
            <a:r>
              <a:rPr lang="fi-FI" dirty="0"/>
              <a:t>Operaation arvioimiseen riittää muutaman tunnin kokous, jossa on mukana ainakin operaation avainvapaaehtoiset. Palautetta on hyvä pyytää myös muilta vapaaehtoisilta, viranomaisilta ja avunsaajilta. </a:t>
            </a:r>
          </a:p>
        </p:txBody>
      </p:sp>
    </p:spTree>
    <p:extLst>
      <p:ext uri="{BB962C8B-B14F-4D97-AF65-F5344CB8AC3E}">
        <p14:creationId xmlns:p14="http://schemas.microsoft.com/office/powerpoint/2010/main" val="2885560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n paikkamerkki 5">
            <a:extLst>
              <a:ext uri="{FF2B5EF4-FFF2-40B4-BE49-F238E27FC236}">
                <a16:creationId xmlns:a16="http://schemas.microsoft.com/office/drawing/2014/main" id="{68F41F49-FD69-4EB3-9D81-D338D1413997}"/>
              </a:ext>
            </a:extLst>
          </p:cNvPr>
          <p:cNvSpPr>
            <a:spLocks noGrp="1"/>
          </p:cNvSpPr>
          <p:nvPr>
            <p:ph type="body" sz="quarter" idx="11"/>
          </p:nvPr>
        </p:nvSpPr>
        <p:spPr>
          <a:xfrm>
            <a:off x="836612" y="2034617"/>
            <a:ext cx="5181601" cy="3509698"/>
          </a:xfrm>
        </p:spPr>
        <p:txBody>
          <a:bodyPr/>
          <a:lstStyle/>
          <a:p>
            <a:pPr marL="457200" indent="-457200">
              <a:buFont typeface="+mj-lt"/>
              <a:buAutoNum type="arabicPeriod"/>
            </a:pPr>
            <a:r>
              <a:rPr lang="fi-FI" sz="2000" dirty="0"/>
              <a:t>Punainen Risti on tehokas ja nopea avun kanava</a:t>
            </a:r>
          </a:p>
          <a:p>
            <a:pPr marL="457200" indent="-457200">
              <a:buFont typeface="+mj-lt"/>
              <a:buAutoNum type="arabicPeriod"/>
            </a:pPr>
            <a:r>
              <a:rPr lang="fi-FI" sz="2000" dirty="0"/>
              <a:t>Punainen Risti käyttää valmiustilanteissa monipuolisesti ja joustavasti kaikkia resurssejaan</a:t>
            </a:r>
          </a:p>
          <a:p>
            <a:pPr marL="457200" indent="-457200">
              <a:buFont typeface="+mj-lt"/>
              <a:buAutoNum type="arabicPeriod"/>
            </a:pPr>
            <a:r>
              <a:rPr lang="fi-FI" sz="2000" dirty="0"/>
              <a:t>Punainen Risti osaa johtaa valmiustilanteita ja pitää yllä tilannekuvaa</a:t>
            </a:r>
          </a:p>
          <a:p>
            <a:r>
              <a:rPr lang="fi-FI" sz="2000" dirty="0">
                <a:highlight>
                  <a:srgbClr val="FFFF00"/>
                </a:highlight>
              </a:rPr>
              <a:t>Tähän voit lisätä osaston omat tavoitteet</a:t>
            </a:r>
          </a:p>
        </p:txBody>
      </p:sp>
      <p:sp>
        <p:nvSpPr>
          <p:cNvPr id="7" name="Tekstin paikkamerkki 6">
            <a:extLst>
              <a:ext uri="{FF2B5EF4-FFF2-40B4-BE49-F238E27FC236}">
                <a16:creationId xmlns:a16="http://schemas.microsoft.com/office/drawing/2014/main" id="{3B4FFEEF-BC72-4DE3-9E41-E53653C8AB7A}"/>
              </a:ext>
            </a:extLst>
          </p:cNvPr>
          <p:cNvSpPr>
            <a:spLocks noGrp="1"/>
          </p:cNvSpPr>
          <p:nvPr>
            <p:ph type="body" sz="quarter" idx="16"/>
          </p:nvPr>
        </p:nvSpPr>
        <p:spPr>
          <a:xfrm>
            <a:off x="6096000" y="2034617"/>
            <a:ext cx="5181601" cy="2944813"/>
          </a:xfrm>
        </p:spPr>
        <p:txBody>
          <a:bodyPr/>
          <a:lstStyle/>
          <a:p>
            <a:pPr marL="457200" indent="-457200">
              <a:buFont typeface="+mj-lt"/>
              <a:buAutoNum type="arabicPeriod"/>
            </a:pPr>
            <a:r>
              <a:rPr lang="fi-FI" sz="2000" dirty="0"/>
              <a:t>Tunnistaa osaston vahvuuksia ja kehittämisen paikkoja käynnissä olevassa operaatiossa</a:t>
            </a:r>
          </a:p>
          <a:p>
            <a:pPr marL="457200" indent="-457200">
              <a:buFont typeface="+mj-lt"/>
              <a:buAutoNum type="arabicPeriod"/>
            </a:pPr>
            <a:r>
              <a:rPr lang="fi-FI" sz="2000" dirty="0">
                <a:solidFill>
                  <a:srgbClr val="000000"/>
                </a:solidFill>
                <a:ea typeface="Verdana" panose="020B0604030504040204" pitchFamily="34" charset="0"/>
              </a:rPr>
              <a:t>Pystyä paremmin vastaamaan operaation avunsaajien ja viranomaisten tarpeisiin toimintaa kehittämällä</a:t>
            </a:r>
          </a:p>
          <a:p>
            <a:pPr marL="457200" indent="-457200">
              <a:buFont typeface="+mj-lt"/>
              <a:buAutoNum type="arabicPeriod"/>
            </a:pPr>
            <a:r>
              <a:rPr lang="fi-FI" sz="2000" dirty="0">
                <a:solidFill>
                  <a:srgbClr val="000000"/>
                </a:solidFill>
                <a:ea typeface="Verdana" panose="020B0604030504040204" pitchFamily="34" charset="0"/>
              </a:rPr>
              <a:t>Löytää konkreettisia asioita, joita kehittämällä osaston auttamisvalmius paranee pitkällä aikavälillä</a:t>
            </a:r>
          </a:p>
          <a:p>
            <a:endParaRPr lang="fi-FI" dirty="0"/>
          </a:p>
          <a:p>
            <a:endParaRPr lang="fi-FI" dirty="0"/>
          </a:p>
        </p:txBody>
      </p:sp>
      <p:sp>
        <p:nvSpPr>
          <p:cNvPr id="3" name="Sisällön paikkamerkki 2">
            <a:extLst>
              <a:ext uri="{FF2B5EF4-FFF2-40B4-BE49-F238E27FC236}">
                <a16:creationId xmlns:a16="http://schemas.microsoft.com/office/drawing/2014/main" id="{50CFEBF2-575A-43F7-8185-A8F2B3A4F318}"/>
              </a:ext>
            </a:extLst>
          </p:cNvPr>
          <p:cNvSpPr>
            <a:spLocks noGrp="1"/>
          </p:cNvSpPr>
          <p:nvPr>
            <p:ph type="body" idx="1"/>
          </p:nvPr>
        </p:nvSpPr>
        <p:spPr>
          <a:xfrm>
            <a:off x="838200" y="759661"/>
            <a:ext cx="5180013" cy="823912"/>
          </a:xfrm>
        </p:spPr>
        <p:txBody>
          <a:bodyPr>
            <a:normAutofit/>
          </a:bodyPr>
          <a:lstStyle/>
          <a:p>
            <a:r>
              <a:rPr lang="fi-FI" dirty="0"/>
              <a:t>Suoja 2022 tavoitteet </a:t>
            </a:r>
            <a:endParaRPr lang="fi-FI" dirty="0">
              <a:highlight>
                <a:srgbClr val="FFFF00"/>
              </a:highlight>
            </a:endParaRPr>
          </a:p>
        </p:txBody>
      </p:sp>
      <p:sp>
        <p:nvSpPr>
          <p:cNvPr id="9" name="Tekstin paikkamerkki 8">
            <a:extLst>
              <a:ext uri="{FF2B5EF4-FFF2-40B4-BE49-F238E27FC236}">
                <a16:creationId xmlns:a16="http://schemas.microsoft.com/office/drawing/2014/main" id="{44C692BF-78F1-4548-B213-4547406980E0}"/>
              </a:ext>
            </a:extLst>
          </p:cNvPr>
          <p:cNvSpPr>
            <a:spLocks noGrp="1"/>
          </p:cNvSpPr>
          <p:nvPr>
            <p:ph type="body" sz="quarter" idx="3"/>
          </p:nvPr>
        </p:nvSpPr>
        <p:spPr>
          <a:xfrm>
            <a:off x="6173788" y="1054659"/>
            <a:ext cx="5180012" cy="823912"/>
          </a:xfrm>
        </p:spPr>
        <p:txBody>
          <a:bodyPr/>
          <a:lstStyle/>
          <a:p>
            <a:r>
              <a:rPr lang="fi-FI" dirty="0"/>
              <a:t>Pöytäharjoituksen tavoitteet </a:t>
            </a:r>
          </a:p>
        </p:txBody>
      </p:sp>
    </p:spTree>
    <p:extLst>
      <p:ext uri="{BB962C8B-B14F-4D97-AF65-F5344CB8AC3E}">
        <p14:creationId xmlns:p14="http://schemas.microsoft.com/office/powerpoint/2010/main" val="1166656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1EC7A68-1955-48B2-8192-877D94539535}"/>
              </a:ext>
            </a:extLst>
          </p:cNvPr>
          <p:cNvSpPr>
            <a:spLocks noGrp="1"/>
          </p:cNvSpPr>
          <p:nvPr>
            <p:ph type="ctrTitle"/>
          </p:nvPr>
        </p:nvSpPr>
        <p:spPr/>
        <p:txBody>
          <a:bodyPr/>
          <a:lstStyle/>
          <a:p>
            <a:r>
              <a:rPr lang="fi-FI" dirty="0"/>
              <a:t>Mitä operaation aikana on tehty?</a:t>
            </a:r>
          </a:p>
        </p:txBody>
      </p:sp>
    </p:spTree>
    <p:extLst>
      <p:ext uri="{BB962C8B-B14F-4D97-AF65-F5344CB8AC3E}">
        <p14:creationId xmlns:p14="http://schemas.microsoft.com/office/powerpoint/2010/main" val="4196299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715CBA1-71FB-461C-9606-5B640843E152}"/>
              </a:ext>
            </a:extLst>
          </p:cNvPr>
          <p:cNvSpPr>
            <a:spLocks noGrp="1"/>
          </p:cNvSpPr>
          <p:nvPr>
            <p:ph type="title"/>
          </p:nvPr>
        </p:nvSpPr>
        <p:spPr/>
        <p:txBody>
          <a:bodyPr/>
          <a:lstStyle/>
          <a:p>
            <a:r>
              <a:rPr lang="fi-FI" dirty="0"/>
              <a:t>Hälyttäminen</a:t>
            </a:r>
          </a:p>
        </p:txBody>
      </p:sp>
      <p:sp>
        <p:nvSpPr>
          <p:cNvPr id="3" name="Tekstin paikkamerkki 2">
            <a:extLst>
              <a:ext uri="{FF2B5EF4-FFF2-40B4-BE49-F238E27FC236}">
                <a16:creationId xmlns:a16="http://schemas.microsoft.com/office/drawing/2014/main" id="{CDB4B0CD-3F88-4ED8-AFC7-DE2D3464DD29}"/>
              </a:ext>
            </a:extLst>
          </p:cNvPr>
          <p:cNvSpPr>
            <a:spLocks noGrp="1"/>
          </p:cNvSpPr>
          <p:nvPr>
            <p:ph type="body" sz="quarter" idx="11"/>
          </p:nvPr>
        </p:nvSpPr>
        <p:spPr/>
        <p:txBody>
          <a:bodyPr/>
          <a:lstStyle/>
          <a:p>
            <a:r>
              <a:rPr lang="fi-FI" dirty="0"/>
              <a:t>Koska osasto sai hälytyksen tehtävään / päätti käynnistää toiminnan?</a:t>
            </a:r>
          </a:p>
          <a:p>
            <a:r>
              <a:rPr lang="fi-FI" dirty="0"/>
              <a:t>Mistä avunpyyntö tuli?</a:t>
            </a:r>
          </a:p>
          <a:p>
            <a:r>
              <a:rPr lang="fi-FI" dirty="0"/>
              <a:t>Mikä oli avunpyynnön sisältö?</a:t>
            </a:r>
          </a:p>
          <a:p>
            <a:r>
              <a:rPr lang="fi-FI" dirty="0"/>
              <a:t>Miten vapaaehtoiset hälytettiin? </a:t>
            </a:r>
          </a:p>
        </p:txBody>
      </p:sp>
    </p:spTree>
    <p:extLst>
      <p:ext uri="{BB962C8B-B14F-4D97-AF65-F5344CB8AC3E}">
        <p14:creationId xmlns:p14="http://schemas.microsoft.com/office/powerpoint/2010/main" val="1533240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4DC597-6818-41FC-94BC-0984DE8E5DD4}"/>
              </a:ext>
            </a:extLst>
          </p:cNvPr>
          <p:cNvSpPr>
            <a:spLocks noGrp="1"/>
          </p:cNvSpPr>
          <p:nvPr>
            <p:ph type="title"/>
          </p:nvPr>
        </p:nvSpPr>
        <p:spPr/>
        <p:txBody>
          <a:bodyPr/>
          <a:lstStyle/>
          <a:p>
            <a:r>
              <a:rPr lang="fi-FI" dirty="0"/>
              <a:t>Toiminnan käynnistäminen</a:t>
            </a:r>
          </a:p>
        </p:txBody>
      </p:sp>
      <p:sp>
        <p:nvSpPr>
          <p:cNvPr id="3" name="Tekstin paikkamerkki 2">
            <a:extLst>
              <a:ext uri="{FF2B5EF4-FFF2-40B4-BE49-F238E27FC236}">
                <a16:creationId xmlns:a16="http://schemas.microsoft.com/office/drawing/2014/main" id="{E4FC4152-8264-4452-9972-F1A41D6E3445}"/>
              </a:ext>
            </a:extLst>
          </p:cNvPr>
          <p:cNvSpPr>
            <a:spLocks noGrp="1"/>
          </p:cNvSpPr>
          <p:nvPr>
            <p:ph type="body" sz="quarter" idx="11"/>
          </p:nvPr>
        </p:nvSpPr>
        <p:spPr/>
        <p:txBody>
          <a:bodyPr/>
          <a:lstStyle/>
          <a:p>
            <a:r>
              <a:rPr lang="fi-FI" dirty="0"/>
              <a:t>Miten monta vapaaehtoista toimintaan saatiin mukaan?</a:t>
            </a:r>
          </a:p>
          <a:p>
            <a:r>
              <a:rPr lang="fi-FI" dirty="0"/>
              <a:t>Ketä muita (järjestöjä, viranomaisia) operaatiossa on mukana?</a:t>
            </a:r>
          </a:p>
          <a:p>
            <a:r>
              <a:rPr lang="fi-FI" dirty="0"/>
              <a:t>Mitä tehtäviä Punaisella Ristillä on operaatiossa?</a:t>
            </a:r>
          </a:p>
          <a:p>
            <a:r>
              <a:rPr lang="fi-FI" dirty="0"/>
              <a:t>Miten toimintaa johdetaan?</a:t>
            </a:r>
          </a:p>
          <a:p>
            <a:r>
              <a:rPr lang="fi-FI" dirty="0"/>
              <a:t>Miten pidetään tilannekuvaa yllä, mihin ja miten raportoidaan?</a:t>
            </a:r>
          </a:p>
          <a:p>
            <a:endParaRPr lang="fi-FI" dirty="0"/>
          </a:p>
        </p:txBody>
      </p:sp>
    </p:spTree>
    <p:extLst>
      <p:ext uri="{BB962C8B-B14F-4D97-AF65-F5344CB8AC3E}">
        <p14:creationId xmlns:p14="http://schemas.microsoft.com/office/powerpoint/2010/main" val="3610830478"/>
      </p:ext>
    </p:extLst>
  </p:cSld>
  <p:clrMapOvr>
    <a:masterClrMapping/>
  </p:clrMapOvr>
</p:sld>
</file>

<file path=ppt/theme/theme1.xml><?xml version="1.0" encoding="utf-8"?>
<a:theme xmlns:a="http://schemas.openxmlformats.org/drawingml/2006/main" name="SPR">
  <a:themeElements>
    <a:clrScheme name="Custom 1">
      <a:dk1>
        <a:srgbClr val="000000"/>
      </a:dk1>
      <a:lt1>
        <a:srgbClr val="FFFFFF"/>
      </a:lt1>
      <a:dk2>
        <a:srgbClr val="C3DFF6"/>
      </a:dk2>
      <a:lt2>
        <a:srgbClr val="56A0D3"/>
      </a:lt2>
      <a:accent1>
        <a:srgbClr val="FF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6586A1BFB0D8514EA19DAEE68CBAF545" ma:contentTypeVersion="9" ma:contentTypeDescription="Skapa ett nytt dokument." ma:contentTypeScope="" ma:versionID="0d7d01d4f2e3d6ec8828fde5453e1560">
  <xsd:schema xmlns:xsd="http://www.w3.org/2001/XMLSchema" xmlns:xs="http://www.w3.org/2001/XMLSchema" xmlns:p="http://schemas.microsoft.com/office/2006/metadata/properties" xmlns:ns2="00942aac-1c47-4211-a590-fd85b1b7843c" targetNamespace="http://schemas.microsoft.com/office/2006/metadata/properties" ma:root="true" ma:fieldsID="2968e3e722b21100c3ee0c638ac03005" ns2:_="">
    <xsd:import namespace="00942aac-1c47-4211-a590-fd85b1b784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942aac-1c47-4211-a590-fd85b1b784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C1838C-DA34-4CDB-A25D-DB2F5FB2FC41}">
  <ds:schemaRefs>
    <ds:schemaRef ds:uri="http://schemas.openxmlformats.org/package/2006/metadata/core-properties"/>
    <ds:schemaRef ds:uri="http://purl.org/dc/dcmitype/"/>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terms/"/>
    <ds:schemaRef ds:uri="00942aac-1c47-4211-a590-fd85b1b7843c"/>
    <ds:schemaRef ds:uri="http://www.w3.org/XML/1998/namespace"/>
  </ds:schemaRefs>
</ds:datastoreItem>
</file>

<file path=customXml/itemProps2.xml><?xml version="1.0" encoding="utf-8"?>
<ds:datastoreItem xmlns:ds="http://schemas.openxmlformats.org/officeDocument/2006/customXml" ds:itemID="{F2A17701-34A3-4589-BDE3-1CE1074F44EA}"/>
</file>

<file path=customXml/itemProps3.xml><?xml version="1.0" encoding="utf-8"?>
<ds:datastoreItem xmlns:ds="http://schemas.openxmlformats.org/officeDocument/2006/customXml" ds:itemID="{1764A62F-FFCC-4BF2-9706-4D07C72DF7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8125</TotalTime>
  <Words>1086</Words>
  <Application>Microsoft Office PowerPoint</Application>
  <PresentationFormat>Laajakuva</PresentationFormat>
  <Paragraphs>143</Paragraphs>
  <Slides>18</Slides>
  <Notes>11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18</vt:i4>
      </vt:variant>
    </vt:vector>
  </HeadingPairs>
  <TitlesOfParts>
    <vt:vector size="22" baseType="lpstr">
      <vt:lpstr>Arial</vt:lpstr>
      <vt:lpstr>Calibri</vt:lpstr>
      <vt:lpstr>Georgia</vt:lpstr>
      <vt:lpstr>SPR</vt:lpstr>
      <vt:lpstr>Operaation arviointi</vt:lpstr>
      <vt:lpstr>Tervetuloa!</vt:lpstr>
      <vt:lpstr>Harjoituksen ohjelma</vt:lpstr>
      <vt:lpstr>Käytännön asiat</vt:lpstr>
      <vt:lpstr>Ohjeet harjoitukseen</vt:lpstr>
      <vt:lpstr>PowerPoint-esitys</vt:lpstr>
      <vt:lpstr>Mitä operaation aikana on tehty?</vt:lpstr>
      <vt:lpstr>Hälyttäminen</vt:lpstr>
      <vt:lpstr>Toiminnan käynnistäminen</vt:lpstr>
      <vt:lpstr>Toiminnan jatkaminen</vt:lpstr>
      <vt:lpstr>Vahvuudet ja heikkoudet</vt:lpstr>
      <vt:lpstr>PowerPoint-esitys</vt:lpstr>
      <vt:lpstr>PowerPoint-esitys</vt:lpstr>
      <vt:lpstr>PowerPoint-esitys</vt:lpstr>
      <vt:lpstr>Tavoitteiden suunnittelu</vt:lpstr>
      <vt:lpstr>Toimintasuunnitelma</vt:lpstr>
      <vt:lpstr>PowerPoint-esitys</vt:lpstr>
      <vt:lpstr>Kiitos!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Salminen Tuuli</dc:creator>
  <cp:lastModifiedBy>Kuitunen Maaria</cp:lastModifiedBy>
  <cp:revision>66</cp:revision>
  <dcterms:created xsi:type="dcterms:W3CDTF">2022-01-20T10:13:04Z</dcterms:created>
  <dcterms:modified xsi:type="dcterms:W3CDTF">2022-04-25T06:18:13Z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0x0101006586A1BFB0D8514EA19DAEE68CBAF545</vt:lpwstr>
  </property>
</Properties>
</file>