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5113000" cy="21374100"/>
  <p:notesSz cx="6858000" cy="9144000"/>
  <p:embeddedFontLst>
    <p:embeddedFont>
      <p:font typeface="Arial" panose="020B0604020202020204" pitchFamily="34" charset="0"/>
      <p:regular r:id="rId7"/>
    </p:embeddedFont>
    <p:embeddedFont>
      <p:font typeface="Arial Bold" panose="020B0704020202020204" pitchFamily="34" charset="0"/>
      <p:regular r:id="rId8"/>
      <p:bold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7" d="100"/>
          <a:sy n="47" d="100"/>
        </p:scale>
        <p:origin x="96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ruoka-apu.fi/wp-content/uploads/2021/11/Vapaaehtoiseksi_ruoka_apuun_Perehdytysopa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31406" y="0"/>
            <a:ext cx="2988594" cy="1356891"/>
          </a:xfrm>
          <a:custGeom>
            <a:avLst/>
            <a:gdLst/>
            <a:ahLst/>
            <a:cxnLst/>
            <a:rect l="l" t="t" r="r" b="b"/>
            <a:pathLst>
              <a:path w="2988594" h="1356891">
                <a:moveTo>
                  <a:pt x="0" y="0"/>
                </a:moveTo>
                <a:lnTo>
                  <a:pt x="2988594" y="0"/>
                </a:lnTo>
                <a:lnTo>
                  <a:pt x="2988594" y="1356891"/>
                </a:lnTo>
                <a:lnTo>
                  <a:pt x="0" y="1356891"/>
                </a:lnTo>
                <a:lnTo>
                  <a:pt x="0" y="0"/>
                </a:lnTo>
                <a:close/>
              </a:path>
            </a:pathLst>
          </a:custGeom>
          <a:blipFill>
            <a:blip r:embed="rId2"/>
            <a:stretch>
              <a:fillRect/>
            </a:stretch>
          </a:blipFill>
        </p:spPr>
      </p:sp>
      <p:grpSp>
        <p:nvGrpSpPr>
          <p:cNvPr id="3" name="Group 3"/>
          <p:cNvGrpSpPr/>
          <p:nvPr/>
        </p:nvGrpSpPr>
        <p:grpSpPr>
          <a:xfrm>
            <a:off x="0" y="-13372"/>
            <a:ext cx="8939491" cy="1998827"/>
            <a:chOff x="0" y="0"/>
            <a:chExt cx="1601856" cy="179457"/>
          </a:xfrm>
        </p:grpSpPr>
        <p:sp>
          <p:nvSpPr>
            <p:cNvPr id="4" name="Freeform 4"/>
            <p:cNvSpPr/>
            <p:nvPr/>
          </p:nvSpPr>
          <p:spPr>
            <a:xfrm>
              <a:off x="0" y="0"/>
              <a:ext cx="1601856" cy="179457"/>
            </a:xfrm>
            <a:custGeom>
              <a:avLst/>
              <a:gdLst/>
              <a:ahLst/>
              <a:cxnLst/>
              <a:rect l="l" t="t" r="r" b="b"/>
              <a:pathLst>
                <a:path w="1601856" h="179457">
                  <a:moveTo>
                    <a:pt x="0" y="0"/>
                  </a:moveTo>
                  <a:lnTo>
                    <a:pt x="1601856" y="0"/>
                  </a:lnTo>
                  <a:lnTo>
                    <a:pt x="1601856" y="179457"/>
                  </a:lnTo>
                  <a:lnTo>
                    <a:pt x="0" y="179457"/>
                  </a:lnTo>
                  <a:close/>
                </a:path>
              </a:pathLst>
            </a:custGeom>
            <a:solidFill>
              <a:srgbClr val="ED1C24"/>
            </a:solidFill>
          </p:spPr>
        </p:sp>
        <p:sp>
          <p:nvSpPr>
            <p:cNvPr id="5" name="TextBox 5"/>
            <p:cNvSpPr txBox="1"/>
            <p:nvPr/>
          </p:nvSpPr>
          <p:spPr>
            <a:xfrm>
              <a:off x="0" y="-66675"/>
              <a:ext cx="1601856" cy="246132"/>
            </a:xfrm>
            <a:prstGeom prst="rect">
              <a:avLst/>
            </a:prstGeom>
          </p:spPr>
          <p:txBody>
            <a:bodyPr lIns="50800" tIns="50800" rIns="50800" bIns="50800" rtlCol="0" anchor="ctr"/>
            <a:lstStyle/>
            <a:p>
              <a:pPr algn="ctr" rtl="0">
                <a:lnSpc>
                  <a:spcPts val="4060"/>
                </a:lnSpc>
              </a:pPr>
              <a:endParaRPr/>
            </a:p>
          </p:txBody>
        </p:sp>
      </p:grpSp>
      <p:grpSp>
        <p:nvGrpSpPr>
          <p:cNvPr id="6" name="Group 6"/>
          <p:cNvGrpSpPr/>
          <p:nvPr/>
        </p:nvGrpSpPr>
        <p:grpSpPr>
          <a:xfrm>
            <a:off x="-18007" y="2003522"/>
            <a:ext cx="15120000" cy="1745479"/>
            <a:chOff x="0" y="0"/>
            <a:chExt cx="2709333" cy="312770"/>
          </a:xfrm>
        </p:grpSpPr>
        <p:sp>
          <p:nvSpPr>
            <p:cNvPr id="7" name="Freeform 7"/>
            <p:cNvSpPr/>
            <p:nvPr/>
          </p:nvSpPr>
          <p:spPr>
            <a:xfrm>
              <a:off x="0" y="0"/>
              <a:ext cx="2709333" cy="312770"/>
            </a:xfrm>
            <a:custGeom>
              <a:avLst/>
              <a:gdLst/>
              <a:ahLst/>
              <a:cxnLst/>
              <a:rect l="l" t="t" r="r" b="b"/>
              <a:pathLst>
                <a:path w="2709333" h="312770">
                  <a:moveTo>
                    <a:pt x="0" y="0"/>
                  </a:moveTo>
                  <a:lnTo>
                    <a:pt x="2709333" y="0"/>
                  </a:lnTo>
                  <a:lnTo>
                    <a:pt x="2709333" y="312770"/>
                  </a:lnTo>
                  <a:lnTo>
                    <a:pt x="0" y="312770"/>
                  </a:lnTo>
                  <a:close/>
                </a:path>
              </a:pathLst>
            </a:custGeom>
            <a:solidFill>
              <a:srgbClr val="E2D7AC">
                <a:alpha val="65882"/>
              </a:srgbClr>
            </a:solidFill>
          </p:spPr>
        </p:sp>
        <p:sp>
          <p:nvSpPr>
            <p:cNvPr id="8" name="TextBox 8"/>
            <p:cNvSpPr txBox="1"/>
            <p:nvPr/>
          </p:nvSpPr>
          <p:spPr>
            <a:xfrm>
              <a:off x="0" y="-66675"/>
              <a:ext cx="2709333" cy="379445"/>
            </a:xfrm>
            <a:prstGeom prst="rect">
              <a:avLst/>
            </a:prstGeom>
          </p:spPr>
          <p:txBody>
            <a:bodyPr lIns="50800" tIns="50800" rIns="50800" bIns="50800" rtlCol="0" anchor="ctr"/>
            <a:lstStyle/>
            <a:p>
              <a:pPr algn="ctr" rtl="0">
                <a:lnSpc>
                  <a:spcPts val="4060"/>
                </a:lnSpc>
              </a:pPr>
              <a:endParaRPr/>
            </a:p>
          </p:txBody>
        </p:sp>
      </p:grpSp>
      <p:grpSp>
        <p:nvGrpSpPr>
          <p:cNvPr id="9" name="Group 9"/>
          <p:cNvGrpSpPr/>
          <p:nvPr/>
        </p:nvGrpSpPr>
        <p:grpSpPr>
          <a:xfrm>
            <a:off x="0" y="4825295"/>
            <a:ext cx="15247780" cy="8708123"/>
            <a:chOff x="0" y="0"/>
            <a:chExt cx="2708173" cy="1546658"/>
          </a:xfrm>
        </p:grpSpPr>
        <p:sp>
          <p:nvSpPr>
            <p:cNvPr id="10" name="Freeform 10"/>
            <p:cNvSpPr/>
            <p:nvPr/>
          </p:nvSpPr>
          <p:spPr>
            <a:xfrm>
              <a:off x="0" y="0"/>
              <a:ext cx="2708173" cy="1546658"/>
            </a:xfrm>
            <a:custGeom>
              <a:avLst/>
              <a:gdLst/>
              <a:ahLst/>
              <a:cxnLst/>
              <a:rect l="l" t="t" r="r" b="b"/>
              <a:pathLst>
                <a:path w="2708173" h="1546658">
                  <a:moveTo>
                    <a:pt x="0" y="0"/>
                  </a:moveTo>
                  <a:lnTo>
                    <a:pt x="2708173" y="0"/>
                  </a:lnTo>
                  <a:lnTo>
                    <a:pt x="2708173" y="1546658"/>
                  </a:lnTo>
                  <a:lnTo>
                    <a:pt x="0" y="1546658"/>
                  </a:lnTo>
                  <a:close/>
                </a:path>
              </a:pathLst>
            </a:custGeom>
            <a:solidFill>
              <a:srgbClr val="ED1C24">
                <a:alpha val="8627"/>
              </a:srgbClr>
            </a:solidFill>
          </p:spPr>
        </p:sp>
        <p:sp>
          <p:nvSpPr>
            <p:cNvPr id="11" name="TextBox 11"/>
            <p:cNvSpPr txBox="1"/>
            <p:nvPr/>
          </p:nvSpPr>
          <p:spPr>
            <a:xfrm>
              <a:off x="0" y="-66675"/>
              <a:ext cx="2708173" cy="1613333"/>
            </a:xfrm>
            <a:prstGeom prst="rect">
              <a:avLst/>
            </a:prstGeom>
          </p:spPr>
          <p:txBody>
            <a:bodyPr lIns="50800" tIns="50800" rIns="50800" bIns="50800" rtlCol="0" anchor="ctr"/>
            <a:lstStyle/>
            <a:p>
              <a:pPr algn="ctr" rtl="0">
                <a:lnSpc>
                  <a:spcPts val="4060"/>
                </a:lnSpc>
              </a:pPr>
              <a:endParaRPr/>
            </a:p>
          </p:txBody>
        </p:sp>
      </p:grpSp>
      <p:sp>
        <p:nvSpPr>
          <p:cNvPr id="12" name="Freeform 12"/>
          <p:cNvSpPr/>
          <p:nvPr/>
        </p:nvSpPr>
        <p:spPr>
          <a:xfrm>
            <a:off x="321486" y="6506704"/>
            <a:ext cx="430637" cy="626382"/>
          </a:xfrm>
          <a:custGeom>
            <a:avLst/>
            <a:gdLst/>
            <a:ahLst/>
            <a:cxnLst/>
            <a:rect l="l" t="t" r="r" b="b"/>
            <a:pathLst>
              <a:path w="430637" h="626382">
                <a:moveTo>
                  <a:pt x="0" y="0"/>
                </a:moveTo>
                <a:lnTo>
                  <a:pt x="430638" y="0"/>
                </a:lnTo>
                <a:lnTo>
                  <a:pt x="430638" y="626381"/>
                </a:lnTo>
                <a:lnTo>
                  <a:pt x="0" y="6263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204338" y="13923943"/>
            <a:ext cx="15324951" cy="7652011"/>
            <a:chOff x="0" y="0"/>
            <a:chExt cx="2721880" cy="1359081"/>
          </a:xfrm>
        </p:grpSpPr>
        <p:sp>
          <p:nvSpPr>
            <p:cNvPr id="14" name="Freeform 14"/>
            <p:cNvSpPr/>
            <p:nvPr/>
          </p:nvSpPr>
          <p:spPr>
            <a:xfrm>
              <a:off x="0" y="0"/>
              <a:ext cx="2721880" cy="1359081"/>
            </a:xfrm>
            <a:custGeom>
              <a:avLst/>
              <a:gdLst/>
              <a:ahLst/>
              <a:cxnLst/>
              <a:rect l="l" t="t" r="r" b="b"/>
              <a:pathLst>
                <a:path w="2721880" h="1359081">
                  <a:moveTo>
                    <a:pt x="0" y="0"/>
                  </a:moveTo>
                  <a:lnTo>
                    <a:pt x="2721880" y="0"/>
                  </a:lnTo>
                  <a:lnTo>
                    <a:pt x="2721880" y="1359081"/>
                  </a:lnTo>
                  <a:lnTo>
                    <a:pt x="0" y="1359081"/>
                  </a:lnTo>
                  <a:close/>
                </a:path>
              </a:pathLst>
            </a:custGeom>
            <a:solidFill>
              <a:srgbClr val="C4DFF6">
                <a:alpha val="32941"/>
              </a:srgbClr>
            </a:solidFill>
          </p:spPr>
        </p:sp>
        <p:sp>
          <p:nvSpPr>
            <p:cNvPr id="15" name="TextBox 15"/>
            <p:cNvSpPr txBox="1"/>
            <p:nvPr/>
          </p:nvSpPr>
          <p:spPr>
            <a:xfrm>
              <a:off x="0" y="-66675"/>
              <a:ext cx="2721880" cy="1425756"/>
            </a:xfrm>
            <a:prstGeom prst="rect">
              <a:avLst/>
            </a:prstGeom>
          </p:spPr>
          <p:txBody>
            <a:bodyPr lIns="50800" tIns="50800" rIns="50800" bIns="50800" rtlCol="0" anchor="ctr"/>
            <a:lstStyle/>
            <a:p>
              <a:pPr algn="ctr" rtl="0">
                <a:lnSpc>
                  <a:spcPts val="4060"/>
                </a:lnSpc>
              </a:pPr>
              <a:endParaRPr/>
            </a:p>
          </p:txBody>
        </p:sp>
      </p:grpSp>
      <p:sp>
        <p:nvSpPr>
          <p:cNvPr id="16" name="Freeform 16"/>
          <p:cNvSpPr/>
          <p:nvPr/>
        </p:nvSpPr>
        <p:spPr>
          <a:xfrm>
            <a:off x="120497" y="5003444"/>
            <a:ext cx="832616" cy="810760"/>
          </a:xfrm>
          <a:custGeom>
            <a:avLst/>
            <a:gdLst/>
            <a:ahLst/>
            <a:cxnLst/>
            <a:rect l="l" t="t" r="r" b="b"/>
            <a:pathLst>
              <a:path w="832616" h="810760">
                <a:moveTo>
                  <a:pt x="0" y="0"/>
                </a:moveTo>
                <a:lnTo>
                  <a:pt x="832616" y="0"/>
                </a:lnTo>
                <a:lnTo>
                  <a:pt x="832616" y="810761"/>
                </a:lnTo>
                <a:lnTo>
                  <a:pt x="0" y="810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98615" y="13923943"/>
            <a:ext cx="1413998" cy="1336228"/>
          </a:xfrm>
          <a:custGeom>
            <a:avLst/>
            <a:gdLst/>
            <a:ahLst/>
            <a:cxnLst/>
            <a:rect l="l" t="t" r="r" b="b"/>
            <a:pathLst>
              <a:path w="1413998" h="1336228">
                <a:moveTo>
                  <a:pt x="0" y="0"/>
                </a:moveTo>
                <a:lnTo>
                  <a:pt x="1413997" y="0"/>
                </a:lnTo>
                <a:lnTo>
                  <a:pt x="1413997" y="1336228"/>
                </a:lnTo>
                <a:lnTo>
                  <a:pt x="0" y="13362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TextBox 18"/>
          <p:cNvSpPr txBox="1"/>
          <p:nvPr/>
        </p:nvSpPr>
        <p:spPr>
          <a:xfrm>
            <a:off x="234080" y="-164400"/>
            <a:ext cx="8902181" cy="1152525"/>
          </a:xfrm>
          <a:prstGeom prst="rect">
            <a:avLst/>
          </a:prstGeom>
        </p:spPr>
        <p:txBody>
          <a:bodyPr lIns="0" tIns="0" rIns="0" bIns="0" rtlCol="0" anchor="t">
            <a:spAutoFit/>
          </a:bodyPr>
          <a:lstStyle/>
          <a:p>
            <a:pPr algn="l" rtl="0">
              <a:lnSpc>
                <a:spcPts val="8400"/>
              </a:lnSpc>
              <a:spcBef>
                <a:spcPct val="0"/>
              </a:spcBef>
            </a:pPr>
            <a:r>
              <a:rPr lang="sv-fi" sz="6000" b="0" i="0" u="none" baseline="0" dirty="0">
                <a:solidFill>
                  <a:srgbClr val="FFFFFF"/>
                </a:solidFill>
                <a:latin typeface="Arial Bold"/>
                <a:ea typeface="Arial Bold"/>
                <a:cs typeface="Arial Bold"/>
                <a:sym typeface="Arial Bold"/>
              </a:rPr>
              <a:t>Snabbguide för mathjälpen</a:t>
            </a:r>
          </a:p>
        </p:txBody>
      </p:sp>
      <p:sp>
        <p:nvSpPr>
          <p:cNvPr id="19" name="TextBox 19"/>
          <p:cNvSpPr txBox="1"/>
          <p:nvPr/>
        </p:nvSpPr>
        <p:spPr>
          <a:xfrm>
            <a:off x="216073" y="2158711"/>
            <a:ext cx="14643123" cy="1287780"/>
          </a:xfrm>
          <a:prstGeom prst="rect">
            <a:avLst/>
          </a:prstGeom>
        </p:spPr>
        <p:txBody>
          <a:bodyPr lIns="0" tIns="0" rIns="0" bIns="0" rtlCol="0" anchor="t">
            <a:spAutoFit/>
          </a:bodyPr>
          <a:lstStyle/>
          <a:p>
            <a:pPr algn="l" rtl="0">
              <a:lnSpc>
                <a:spcPts val="2519"/>
              </a:lnSpc>
              <a:spcBef>
                <a:spcPct val="0"/>
              </a:spcBef>
            </a:pPr>
            <a:r>
              <a:rPr lang="sv-fi" sz="1799" b="0" i="0" u="none" baseline="0" dirty="0">
                <a:solidFill>
                  <a:srgbClr val="000000"/>
                </a:solidFill>
                <a:latin typeface="Arial"/>
                <a:ea typeface="Arial"/>
                <a:cs typeface="Arial"/>
                <a:sym typeface="Arial"/>
              </a:rPr>
              <a:t>Denna guide innehåller </a:t>
            </a:r>
            <a:r>
              <a:rPr lang="sv-fi" sz="1799" b="0" i="0" u="none" baseline="0" dirty="0">
                <a:solidFill>
                  <a:srgbClr val="000000"/>
                </a:solidFill>
                <a:latin typeface="Arial Bold"/>
                <a:ea typeface="Arial Bold"/>
                <a:cs typeface="Arial Bold"/>
                <a:sym typeface="Arial Bold"/>
              </a:rPr>
              <a:t>de minimiuppgifter</a:t>
            </a:r>
            <a:r>
              <a:rPr lang="sv-fi" sz="1799" b="0" i="0" u="none" baseline="0" dirty="0">
                <a:solidFill>
                  <a:srgbClr val="000000"/>
                </a:solidFill>
                <a:latin typeface="Arial"/>
                <a:ea typeface="Arial"/>
                <a:cs typeface="Arial"/>
                <a:sym typeface="Arial"/>
              </a:rPr>
              <a:t> som nya frivilliga vid Röda Korset måste känna till för att börja vid mathjälpen.</a:t>
            </a:r>
          </a:p>
          <a:p>
            <a:pPr algn="l" rtl="0">
              <a:lnSpc>
                <a:spcPts val="2519"/>
              </a:lnSpc>
              <a:spcBef>
                <a:spcPct val="0"/>
              </a:spcBef>
            </a:pPr>
            <a:endParaRPr lang="sv-fi" sz="1799" dirty="0">
              <a:solidFill>
                <a:srgbClr val="000000"/>
              </a:solidFill>
              <a:latin typeface="Arial"/>
            </a:endParaRPr>
          </a:p>
          <a:p>
            <a:pPr algn="l" rtl="0">
              <a:lnSpc>
                <a:spcPts val="2519"/>
              </a:lnSpc>
              <a:spcBef>
                <a:spcPct val="0"/>
              </a:spcBef>
            </a:pPr>
            <a:r>
              <a:rPr lang="sv-fi" sz="1799" b="0" i="0" u="none" baseline="0" dirty="0">
                <a:solidFill>
                  <a:srgbClr val="000000"/>
                </a:solidFill>
                <a:latin typeface="Arial"/>
                <a:ea typeface="Arial"/>
                <a:cs typeface="Arial"/>
                <a:sym typeface="Arial"/>
              </a:rPr>
              <a:t>Efter att ha studerat guiden och/eller efter en kort utbildning kan personen vara verksam som frivillig i mathjälpen, t.ex. som pop </a:t>
            </a:r>
            <a:r>
              <a:rPr lang="sv-fi" sz="1799" b="0" i="0" u="none" baseline="0" dirty="0" err="1">
                <a:solidFill>
                  <a:srgbClr val="000000"/>
                </a:solidFill>
                <a:latin typeface="Arial"/>
                <a:ea typeface="Arial"/>
                <a:cs typeface="Arial"/>
                <a:sym typeface="Arial"/>
              </a:rPr>
              <a:t>up</a:t>
            </a:r>
            <a:r>
              <a:rPr lang="sv-fi" sz="1799" b="0" i="0" u="none" baseline="0" dirty="0">
                <a:solidFill>
                  <a:srgbClr val="000000"/>
                </a:solidFill>
                <a:latin typeface="Arial"/>
                <a:ea typeface="Arial"/>
                <a:cs typeface="Arial"/>
                <a:sym typeface="Arial"/>
              </a:rPr>
              <a:t>-frivillig och i uppgifter som inte kräver specialkunskaper. Guiden ger den information som behövs för att med låg tröskel ställa upp som frivillig.</a:t>
            </a:r>
          </a:p>
        </p:txBody>
      </p:sp>
      <p:sp>
        <p:nvSpPr>
          <p:cNvPr id="20" name="TextBox 20"/>
          <p:cNvSpPr txBox="1"/>
          <p:nvPr/>
        </p:nvSpPr>
        <p:spPr>
          <a:xfrm>
            <a:off x="1180493" y="4991094"/>
            <a:ext cx="7425035" cy="755650"/>
          </a:xfrm>
          <a:prstGeom prst="rect">
            <a:avLst/>
          </a:prstGeom>
        </p:spPr>
        <p:txBody>
          <a:bodyPr lIns="0" tIns="0" rIns="0" bIns="0" rtlCol="0" anchor="t">
            <a:spAutoFit/>
          </a:bodyPr>
          <a:lstStyle/>
          <a:p>
            <a:pPr algn="ctr" rtl="0">
              <a:lnSpc>
                <a:spcPts val="5599"/>
              </a:lnSpc>
              <a:spcBef>
                <a:spcPct val="0"/>
              </a:spcBef>
            </a:pPr>
            <a:r>
              <a:rPr lang="sv-fi" sz="3999" b="0" i="0" u="none" baseline="0">
                <a:solidFill>
                  <a:srgbClr val="000000"/>
                </a:solidFill>
                <a:latin typeface="Arial Bold"/>
                <a:ea typeface="Arial Bold"/>
                <a:cs typeface="Arial Bold"/>
                <a:sym typeface="Arial Bold"/>
              </a:rPr>
              <a:t>1. Principer och etiska anvisningar </a:t>
            </a:r>
          </a:p>
        </p:txBody>
      </p:sp>
      <p:sp>
        <p:nvSpPr>
          <p:cNvPr id="21" name="TextBox 21"/>
          <p:cNvSpPr txBox="1"/>
          <p:nvPr/>
        </p:nvSpPr>
        <p:spPr>
          <a:xfrm>
            <a:off x="1180493" y="6810370"/>
            <a:ext cx="12555287" cy="377825"/>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a:ea typeface="Arial"/>
                <a:cs typeface="Arial"/>
                <a:sym typeface="Arial"/>
              </a:rPr>
              <a:t>Humanitet, opartiskhet, neutralitet, självständighet, frivillighet, universalitet och enhet.</a:t>
            </a:r>
          </a:p>
        </p:txBody>
      </p:sp>
      <p:sp>
        <p:nvSpPr>
          <p:cNvPr id="22" name="TextBox 22"/>
          <p:cNvSpPr txBox="1"/>
          <p:nvPr/>
        </p:nvSpPr>
        <p:spPr>
          <a:xfrm>
            <a:off x="7694688" y="7526318"/>
            <a:ext cx="6700824" cy="3762375"/>
          </a:xfrm>
          <a:prstGeom prst="rect">
            <a:avLst/>
          </a:prstGeom>
        </p:spPr>
        <p:txBody>
          <a:bodyPr lIns="0" tIns="0" rIns="0" bIns="0" rtlCol="0" anchor="t">
            <a:spAutoFit/>
          </a:bodyPr>
          <a:lstStyle/>
          <a:p>
            <a:pPr algn="just" rtl="0">
              <a:lnSpc>
                <a:spcPts val="2100"/>
              </a:lnSpc>
            </a:pPr>
            <a:r>
              <a:rPr lang="sv-fi" sz="1500" b="0" i="0" u="none" baseline="0">
                <a:solidFill>
                  <a:srgbClr val="A7173B"/>
                </a:solidFill>
                <a:latin typeface="Arial Bold"/>
                <a:ea typeface="Arial Bold"/>
                <a:cs typeface="Arial Bold"/>
                <a:sym typeface="Arial Bold"/>
              </a:rPr>
              <a:t>Etiska anvisningar för mathjälpen:</a:t>
            </a:r>
          </a:p>
          <a:p>
            <a:pPr algn="l" rtl="0">
              <a:lnSpc>
                <a:spcPts val="2100"/>
              </a:lnSpc>
            </a:pPr>
            <a:endParaRPr lang="sv-fi" sz="1500">
              <a:solidFill>
                <a:srgbClr val="A7173B"/>
              </a:solidFill>
              <a:latin typeface="Arial Bold"/>
            </a:endParaRPr>
          </a:p>
          <a:p>
            <a:pPr algn="l" rtl="0">
              <a:lnSpc>
                <a:spcPts val="2100"/>
              </a:lnSpc>
            </a:pPr>
            <a:r>
              <a:rPr lang="sv-fi" sz="1500" b="0" i="0" u="none" baseline="0">
                <a:solidFill>
                  <a:srgbClr val="000000"/>
                </a:solidFill>
                <a:latin typeface="Arial Bold"/>
                <a:ea typeface="Arial Bold"/>
                <a:cs typeface="Arial Bold"/>
                <a:sym typeface="Arial Bold"/>
              </a:rPr>
              <a:t>Utgångspunkten för att ge hjälp är endast hjälpbehovet.</a:t>
            </a:r>
            <a:r>
              <a:rPr lang="sv-fi" sz="1500" b="0" i="0" u="none" baseline="0">
                <a:solidFill>
                  <a:srgbClr val="000000"/>
                </a:solidFill>
                <a:latin typeface="Arial"/>
                <a:ea typeface="Arial"/>
                <a:cs typeface="Arial"/>
                <a:sym typeface="Arial"/>
              </a:rPr>
              <a:t> Det räcker att den som söker mathjälp själv uttrycker ett behov.</a:t>
            </a:r>
          </a:p>
          <a:p>
            <a:pPr algn="l" rtl="0">
              <a:lnSpc>
                <a:spcPts val="2100"/>
              </a:lnSpc>
            </a:pPr>
            <a:endParaRPr lang="sv-fi" sz="1500">
              <a:solidFill>
                <a:srgbClr val="000000"/>
              </a:solidFill>
              <a:latin typeface="Arial"/>
            </a:endParaRPr>
          </a:p>
          <a:p>
            <a:pPr algn="l" rtl="0">
              <a:lnSpc>
                <a:spcPts val="2100"/>
              </a:lnSpc>
            </a:pPr>
            <a:r>
              <a:rPr lang="sv-fi" sz="1500" b="0" i="0" u="none" baseline="0">
                <a:solidFill>
                  <a:srgbClr val="000000"/>
                </a:solidFill>
                <a:latin typeface="Arial Bold"/>
                <a:ea typeface="Arial Bold"/>
                <a:cs typeface="Arial Bold"/>
                <a:sym typeface="Arial Bold"/>
              </a:rPr>
              <a:t>Sekretess och tystnadsplikt:</a:t>
            </a:r>
            <a:r>
              <a:rPr lang="sv-fi" sz="1500" b="0" i="0" u="none" baseline="0">
                <a:solidFill>
                  <a:srgbClr val="000000"/>
                </a:solidFill>
                <a:latin typeface="Arial"/>
                <a:ea typeface="Arial"/>
                <a:cs typeface="Arial"/>
                <a:sym typeface="Arial"/>
              </a:rPr>
              <a:t>En frivilligarbetare har tystnadsplikt. Tystnadsplikten fortsätter även efter att verksamheten har upphört. </a:t>
            </a:r>
          </a:p>
          <a:p>
            <a:pPr algn="l" rtl="0">
              <a:lnSpc>
                <a:spcPts val="2100"/>
              </a:lnSpc>
            </a:pPr>
            <a:endParaRPr lang="sv-fi" sz="1500">
              <a:solidFill>
                <a:srgbClr val="000000"/>
              </a:solidFill>
              <a:latin typeface="Arial"/>
            </a:endParaRPr>
          </a:p>
          <a:p>
            <a:pPr algn="l" rtl="0">
              <a:lnSpc>
                <a:spcPts val="2100"/>
              </a:lnSpc>
            </a:pPr>
            <a:r>
              <a:rPr lang="sv-fi" sz="1500" b="0" i="0" u="none" baseline="0">
                <a:solidFill>
                  <a:srgbClr val="000000"/>
                </a:solidFill>
                <a:latin typeface="Arial Bold"/>
                <a:ea typeface="Arial Bold"/>
                <a:cs typeface="Arial Bold"/>
                <a:sym typeface="Arial Bold"/>
              </a:rPr>
              <a:t>Mathjälpen är avsedd för alla enligt samma</a:t>
            </a:r>
          </a:p>
          <a:p>
            <a:pPr algn="l" rtl="0">
              <a:lnSpc>
                <a:spcPts val="2100"/>
              </a:lnSpc>
            </a:pPr>
            <a:r>
              <a:rPr lang="sv-fi" sz="1500" b="0" i="0" u="none" baseline="0">
                <a:solidFill>
                  <a:srgbClr val="000000"/>
                </a:solidFill>
                <a:latin typeface="Arial Bold"/>
                <a:ea typeface="Arial Bold"/>
                <a:cs typeface="Arial Bold"/>
                <a:sym typeface="Arial Bold"/>
              </a:rPr>
              <a:t>principer</a:t>
            </a:r>
          </a:p>
          <a:p>
            <a:pPr algn="l" rtl="0">
              <a:lnSpc>
                <a:spcPts val="2100"/>
              </a:lnSpc>
            </a:pPr>
            <a:endParaRPr lang="sv-fi" sz="1500">
              <a:solidFill>
                <a:srgbClr val="000000"/>
              </a:solidFill>
              <a:latin typeface="Arial Bold"/>
            </a:endParaRPr>
          </a:p>
          <a:p>
            <a:pPr algn="l" rtl="0">
              <a:lnSpc>
                <a:spcPts val="2100"/>
              </a:lnSpc>
            </a:pPr>
            <a:r>
              <a:rPr lang="sv-fi" sz="1500" b="0" i="0" u="none" baseline="0">
                <a:solidFill>
                  <a:srgbClr val="000000"/>
                </a:solidFill>
                <a:latin typeface="Arial Bold"/>
                <a:ea typeface="Arial Bold"/>
                <a:cs typeface="Arial Bold"/>
                <a:sym typeface="Arial Bold"/>
              </a:rPr>
              <a:t>Innehållsmässigt är mathjälpen så jämlik som möjligt för alla. </a:t>
            </a:r>
            <a:r>
              <a:rPr lang="sv-fi" sz="1500" b="0" i="0" u="none" baseline="0">
                <a:solidFill>
                  <a:srgbClr val="000000"/>
                </a:solidFill>
                <a:latin typeface="Arial"/>
                <a:ea typeface="Arial"/>
                <a:cs typeface="Arial"/>
                <a:sym typeface="Arial"/>
              </a:rPr>
              <a:t>Som undantag kan mängden anpassas till hushållets storlek och man kan försöka beakta eventuella specialdieter.</a:t>
            </a:r>
          </a:p>
        </p:txBody>
      </p:sp>
      <p:sp>
        <p:nvSpPr>
          <p:cNvPr id="23" name="TextBox 23"/>
          <p:cNvSpPr txBox="1"/>
          <p:nvPr/>
        </p:nvSpPr>
        <p:spPr>
          <a:xfrm>
            <a:off x="1827053" y="14203963"/>
            <a:ext cx="10668405" cy="755650"/>
          </a:xfrm>
          <a:prstGeom prst="rect">
            <a:avLst/>
          </a:prstGeom>
        </p:spPr>
        <p:txBody>
          <a:bodyPr lIns="0" tIns="0" rIns="0" bIns="0" rtlCol="0" anchor="t">
            <a:spAutoFit/>
          </a:bodyPr>
          <a:lstStyle/>
          <a:p>
            <a:pPr algn="l" rtl="0">
              <a:lnSpc>
                <a:spcPts val="5599"/>
              </a:lnSpc>
              <a:spcBef>
                <a:spcPct val="0"/>
              </a:spcBef>
            </a:pPr>
            <a:r>
              <a:rPr lang="sv-fi" sz="3999" b="0" i="0" u="none" baseline="0">
                <a:solidFill>
                  <a:srgbClr val="000000"/>
                </a:solidFill>
                <a:latin typeface="Arial Bold"/>
                <a:ea typeface="Arial Bold"/>
                <a:cs typeface="Arial Bold"/>
                <a:sym typeface="Arial Bold"/>
              </a:rPr>
              <a:t>2. Hygien och livsmedelssäkerhet</a:t>
            </a:r>
          </a:p>
        </p:txBody>
      </p:sp>
      <p:sp>
        <p:nvSpPr>
          <p:cNvPr id="24" name="TextBox 24"/>
          <p:cNvSpPr txBox="1"/>
          <p:nvPr/>
        </p:nvSpPr>
        <p:spPr>
          <a:xfrm>
            <a:off x="818661" y="17104846"/>
            <a:ext cx="5782327" cy="3902076"/>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a:ea typeface="Arial"/>
                <a:cs typeface="Arial"/>
                <a:sym typeface="Arial"/>
              </a:rPr>
              <a:t>Mathjälpsverksamhetens hygien- och livsmedelssäkerhetsanvisningar grundar sig på Livsmedelsverkets anvisning, som ska iakttas.</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De som arbetar i området för livsmedelshantering måste ta hand om sin personliga renlighet.  Noggrann och regelbunden handtvätt är den viktigaste förutsättningen för hygienisk hantering av livsmedel. </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endParaRPr lang="sv-fi" sz="1999">
              <a:solidFill>
                <a:srgbClr val="000000"/>
              </a:solidFill>
              <a:latin typeface="Arial"/>
            </a:endParaRPr>
          </a:p>
          <a:p>
            <a:pPr algn="l" rtl="0">
              <a:lnSpc>
                <a:spcPts val="2799"/>
              </a:lnSpc>
              <a:spcBef>
                <a:spcPct val="0"/>
              </a:spcBef>
            </a:pPr>
            <a:endParaRPr lang="sv-fi" sz="1999">
              <a:solidFill>
                <a:srgbClr val="000000"/>
              </a:solidFill>
              <a:latin typeface="Arial"/>
            </a:endParaRPr>
          </a:p>
        </p:txBody>
      </p:sp>
      <p:sp>
        <p:nvSpPr>
          <p:cNvPr id="25" name="TextBox 25"/>
          <p:cNvSpPr txBox="1"/>
          <p:nvPr/>
        </p:nvSpPr>
        <p:spPr>
          <a:xfrm>
            <a:off x="1180493" y="6442069"/>
            <a:ext cx="10840989" cy="377826"/>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Bold"/>
                <a:ea typeface="Arial Bold"/>
                <a:cs typeface="Arial Bold"/>
                <a:sym typeface="Arial Bold"/>
              </a:rPr>
              <a:t>All verksamhet styrs av Röda Korsets sju principer: </a:t>
            </a:r>
          </a:p>
        </p:txBody>
      </p:sp>
      <p:sp>
        <p:nvSpPr>
          <p:cNvPr id="26" name="TextBox 26"/>
          <p:cNvSpPr txBox="1"/>
          <p:nvPr/>
        </p:nvSpPr>
        <p:spPr>
          <a:xfrm>
            <a:off x="818661" y="15698321"/>
            <a:ext cx="13245888" cy="730251"/>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a:ea typeface="Arial"/>
                <a:cs typeface="Arial"/>
                <a:sym typeface="Arial"/>
              </a:rPr>
              <a:t>En frivillig som arbetar med mathjälpen ska sörja för sin personliga renlighet. </a:t>
            </a:r>
            <a:r>
              <a:rPr lang="sv-fi" sz="1999" b="0" i="0" u="none" baseline="0">
                <a:solidFill>
                  <a:srgbClr val="000000"/>
                </a:solidFill>
                <a:latin typeface="Arial Bold"/>
                <a:ea typeface="Arial Bold"/>
                <a:cs typeface="Arial Bold"/>
                <a:sym typeface="Arial Bold"/>
              </a:rPr>
              <a:t>Iaktta god handhygien! </a:t>
            </a:r>
            <a:r>
              <a:rPr lang="sv-fi" sz="1999" b="0" i="0" u="none" baseline="0">
                <a:solidFill>
                  <a:srgbClr val="A7173B"/>
                </a:solidFill>
                <a:latin typeface="Arial Bold"/>
                <a:ea typeface="Arial Bold"/>
                <a:cs typeface="Arial Bold"/>
                <a:sym typeface="Arial Bold"/>
              </a:rPr>
              <a:t>Största delen av matförgiftningarna beror på dålig handhygien.</a:t>
            </a:r>
          </a:p>
        </p:txBody>
      </p:sp>
      <p:sp>
        <p:nvSpPr>
          <p:cNvPr id="27" name="TextBox 27"/>
          <p:cNvSpPr txBox="1"/>
          <p:nvPr/>
        </p:nvSpPr>
        <p:spPr>
          <a:xfrm>
            <a:off x="584463" y="7526318"/>
            <a:ext cx="6700824" cy="3228975"/>
          </a:xfrm>
          <a:prstGeom prst="rect">
            <a:avLst/>
          </a:prstGeom>
        </p:spPr>
        <p:txBody>
          <a:bodyPr lIns="0" tIns="0" rIns="0" bIns="0" rtlCol="0" anchor="t">
            <a:spAutoFit/>
          </a:bodyPr>
          <a:lstStyle/>
          <a:p>
            <a:pPr algn="just" rtl="0">
              <a:lnSpc>
                <a:spcPts val="2100"/>
              </a:lnSpc>
            </a:pPr>
            <a:r>
              <a:rPr lang="sv-fi" sz="1500" b="0" i="0" u="none" baseline="0">
                <a:solidFill>
                  <a:srgbClr val="A7173B"/>
                </a:solidFill>
                <a:latin typeface="Arial Bold"/>
                <a:ea typeface="Arial Bold"/>
                <a:cs typeface="Arial Bold"/>
                <a:sym typeface="Arial Bold"/>
              </a:rPr>
              <a:t>Grundläggande principer inom mathjälpen</a:t>
            </a:r>
          </a:p>
          <a:p>
            <a:pPr algn="l" rtl="0">
              <a:lnSpc>
                <a:spcPts val="2100"/>
              </a:lnSpc>
            </a:pPr>
            <a:endParaRPr lang="sv-fi" sz="1500">
              <a:solidFill>
                <a:srgbClr val="A7173B"/>
              </a:solidFill>
              <a:latin typeface="Arial Bold"/>
            </a:endParaRPr>
          </a:p>
          <a:p>
            <a:pPr algn="l" rtl="0">
              <a:lnSpc>
                <a:spcPts val="2100"/>
              </a:lnSpc>
            </a:pPr>
            <a:r>
              <a:rPr lang="sv-fi" sz="1500" b="0" i="0" u="none" baseline="0">
                <a:solidFill>
                  <a:srgbClr val="000000"/>
                </a:solidFill>
                <a:latin typeface="Arial Bold"/>
                <a:ea typeface="Arial Bold"/>
                <a:cs typeface="Arial Bold"/>
                <a:sym typeface="Arial Bold"/>
              </a:rPr>
              <a:t>Humanitet:</a:t>
            </a:r>
            <a:r>
              <a:rPr lang="sv-fi" sz="1500" b="0" i="0" u="none" baseline="0">
                <a:solidFill>
                  <a:srgbClr val="000000"/>
                </a:solidFill>
                <a:latin typeface="Arial"/>
                <a:ea typeface="Arial"/>
                <a:cs typeface="Arial"/>
                <a:sym typeface="Arial"/>
              </a:rPr>
              <a:t> Mathjälpen är för många en viktig hjälp för att klara av vardagen. Att förhindra och lindra människors lidande är Röda Korsets viktigaste uppgift.</a:t>
            </a:r>
          </a:p>
          <a:p>
            <a:pPr algn="l" rtl="0">
              <a:lnSpc>
                <a:spcPts val="2100"/>
              </a:lnSpc>
            </a:pPr>
            <a:endParaRPr lang="sv-fi" sz="1500">
              <a:solidFill>
                <a:srgbClr val="000000"/>
              </a:solidFill>
              <a:latin typeface="Arial"/>
            </a:endParaRPr>
          </a:p>
          <a:p>
            <a:pPr algn="l" rtl="0">
              <a:lnSpc>
                <a:spcPts val="2100"/>
              </a:lnSpc>
            </a:pPr>
            <a:r>
              <a:rPr lang="sv-fi" sz="1500" b="0" i="0" u="none" baseline="0">
                <a:solidFill>
                  <a:srgbClr val="000000"/>
                </a:solidFill>
                <a:latin typeface="Arial Bold"/>
                <a:ea typeface="Arial Bold"/>
                <a:cs typeface="Arial Bold"/>
                <a:sym typeface="Arial Bold"/>
              </a:rPr>
              <a:t>Opartiskhet:</a:t>
            </a:r>
            <a:r>
              <a:rPr lang="sv-fi" sz="1500" b="0" i="0" u="none" baseline="0">
                <a:solidFill>
                  <a:srgbClr val="000000"/>
                </a:solidFill>
                <a:latin typeface="Arial"/>
                <a:ea typeface="Arial"/>
                <a:cs typeface="Arial"/>
                <a:sym typeface="Arial"/>
              </a:rPr>
              <a:t>Röda Korset försöker lindra lidande enbart utifrån människors behov av hjälp, inte deras nationalitet, religion, ras, politiska åsikter eller samhälleliga ställning.</a:t>
            </a:r>
            <a:r>
              <a:rPr lang="sv-fi" sz="1500" b="0" i="0" u="none" baseline="0">
                <a:solidFill>
                  <a:srgbClr val="000000"/>
                </a:solidFill>
                <a:latin typeface="Arial Bold"/>
                <a:ea typeface="Arial Bold"/>
                <a:cs typeface="Arial Bold"/>
                <a:sym typeface="Arial Bold"/>
              </a:rPr>
              <a:t> </a:t>
            </a:r>
          </a:p>
          <a:p>
            <a:pPr algn="l" rtl="0">
              <a:lnSpc>
                <a:spcPts val="2100"/>
              </a:lnSpc>
            </a:pPr>
            <a:endParaRPr lang="sv-fi" sz="1500">
              <a:solidFill>
                <a:srgbClr val="000000"/>
              </a:solidFill>
              <a:latin typeface="Arial Bold"/>
            </a:endParaRPr>
          </a:p>
          <a:p>
            <a:pPr algn="l" rtl="0">
              <a:lnSpc>
                <a:spcPts val="2100"/>
              </a:lnSpc>
            </a:pPr>
            <a:r>
              <a:rPr lang="sv-fi" sz="1500" b="0" i="0" u="none" baseline="0">
                <a:solidFill>
                  <a:srgbClr val="000000"/>
                </a:solidFill>
                <a:latin typeface="Arial Bold"/>
                <a:ea typeface="Arial Bold"/>
                <a:cs typeface="Arial Bold"/>
                <a:sym typeface="Arial Bold"/>
              </a:rPr>
              <a:t>Frivillighet: </a:t>
            </a:r>
            <a:r>
              <a:rPr lang="sv-fi" sz="1500" b="0" i="0" u="none" baseline="0">
                <a:solidFill>
                  <a:srgbClr val="000000"/>
                </a:solidFill>
                <a:latin typeface="Arial"/>
                <a:ea typeface="Arial"/>
                <a:cs typeface="Arial"/>
                <a:sym typeface="Arial"/>
              </a:rPr>
              <a:t>Mathjälpsverksamheten genomförs och organiseras med frivilliga krafter.</a:t>
            </a:r>
          </a:p>
        </p:txBody>
      </p:sp>
      <p:sp>
        <p:nvSpPr>
          <p:cNvPr id="28" name="TextBox 28"/>
          <p:cNvSpPr txBox="1"/>
          <p:nvPr/>
        </p:nvSpPr>
        <p:spPr>
          <a:xfrm>
            <a:off x="427409" y="3988942"/>
            <a:ext cx="14220450" cy="453391"/>
          </a:xfrm>
          <a:prstGeom prst="rect">
            <a:avLst/>
          </a:prstGeom>
        </p:spPr>
        <p:txBody>
          <a:bodyPr lIns="0" tIns="0" rIns="0" bIns="0" rtlCol="0" anchor="t">
            <a:spAutoFit/>
          </a:bodyPr>
          <a:lstStyle/>
          <a:p>
            <a:pPr algn="l" rtl="0">
              <a:lnSpc>
                <a:spcPts val="3359"/>
              </a:lnSpc>
              <a:spcBef>
                <a:spcPct val="0"/>
              </a:spcBef>
            </a:pPr>
            <a:r>
              <a:rPr lang="sv-fi" sz="2399" b="0" i="0" u="none" baseline="0" dirty="0">
                <a:solidFill>
                  <a:srgbClr val="000000"/>
                </a:solidFill>
                <a:latin typeface="Arial Bold"/>
                <a:ea typeface="Arial Bold"/>
                <a:cs typeface="Arial Bold"/>
                <a:sym typeface="Arial Bold"/>
              </a:rPr>
              <a:t>Finlands Röda Kors mathjälpsverksamhet är mångformigt och övergripande hjälparbete. </a:t>
            </a:r>
          </a:p>
        </p:txBody>
      </p:sp>
      <p:sp>
        <p:nvSpPr>
          <p:cNvPr id="29" name="TextBox 29"/>
          <p:cNvSpPr txBox="1"/>
          <p:nvPr/>
        </p:nvSpPr>
        <p:spPr>
          <a:xfrm>
            <a:off x="7555641" y="17104846"/>
            <a:ext cx="5667886" cy="3549651"/>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a:ea typeface="Arial"/>
                <a:cs typeface="Arial"/>
                <a:sym typeface="Arial"/>
              </a:rPr>
              <a:t>En person som har en sjukdom som smittar via livsmedel eller som bär på en sådan sjukdom eller som till exempel har infekterade sår, hudinfektioner eller diarré får inte hantera livsmedel. </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Ifall du som frivillig är t.ex. förkyld, ska du den gången utebli från mathjälpen.  Om du har ett sår, skydda det t.ex. med ett plåster. Om du har ett sår på handen ska du dessutom använda skyddshandskar.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5120000" cy="4947227"/>
            <a:chOff x="0" y="0"/>
            <a:chExt cx="2685478" cy="878682"/>
          </a:xfrm>
        </p:grpSpPr>
        <p:sp>
          <p:nvSpPr>
            <p:cNvPr id="3" name="Freeform 3"/>
            <p:cNvSpPr/>
            <p:nvPr/>
          </p:nvSpPr>
          <p:spPr>
            <a:xfrm>
              <a:off x="0" y="0"/>
              <a:ext cx="2685478" cy="878682"/>
            </a:xfrm>
            <a:custGeom>
              <a:avLst/>
              <a:gdLst/>
              <a:ahLst/>
              <a:cxnLst/>
              <a:rect l="l" t="t" r="r" b="b"/>
              <a:pathLst>
                <a:path w="2685478" h="878682">
                  <a:moveTo>
                    <a:pt x="0" y="0"/>
                  </a:moveTo>
                  <a:lnTo>
                    <a:pt x="2685478" y="0"/>
                  </a:lnTo>
                  <a:lnTo>
                    <a:pt x="2685478" y="878682"/>
                  </a:lnTo>
                  <a:lnTo>
                    <a:pt x="0" y="878682"/>
                  </a:lnTo>
                  <a:close/>
                </a:path>
              </a:pathLst>
            </a:custGeom>
            <a:solidFill>
              <a:srgbClr val="C4DFF6">
                <a:alpha val="32941"/>
              </a:srgbClr>
            </a:solidFill>
          </p:spPr>
        </p:sp>
        <p:sp>
          <p:nvSpPr>
            <p:cNvPr id="4" name="TextBox 4"/>
            <p:cNvSpPr txBox="1"/>
            <p:nvPr/>
          </p:nvSpPr>
          <p:spPr>
            <a:xfrm>
              <a:off x="0" y="-66675"/>
              <a:ext cx="2685478" cy="945357"/>
            </a:xfrm>
            <a:prstGeom prst="rect">
              <a:avLst/>
            </a:prstGeom>
          </p:spPr>
          <p:txBody>
            <a:bodyPr lIns="50800" tIns="50800" rIns="50800" bIns="50800" rtlCol="0" anchor="ctr"/>
            <a:lstStyle/>
            <a:p>
              <a:pPr algn="ctr" rtl="0">
                <a:lnSpc>
                  <a:spcPts val="4200"/>
                </a:lnSpc>
              </a:pPr>
              <a:endParaRPr/>
            </a:p>
          </p:txBody>
        </p:sp>
      </p:grpSp>
      <p:sp>
        <p:nvSpPr>
          <p:cNvPr id="5" name="Freeform 5"/>
          <p:cNvSpPr/>
          <p:nvPr/>
        </p:nvSpPr>
        <p:spPr>
          <a:xfrm>
            <a:off x="12949535" y="0"/>
            <a:ext cx="2040870" cy="1936276"/>
          </a:xfrm>
          <a:custGeom>
            <a:avLst/>
            <a:gdLst/>
            <a:ahLst/>
            <a:cxnLst/>
            <a:rect l="l" t="t" r="r" b="b"/>
            <a:pathLst>
              <a:path w="2040870" h="1936276">
                <a:moveTo>
                  <a:pt x="0" y="0"/>
                </a:moveTo>
                <a:lnTo>
                  <a:pt x="2040871" y="0"/>
                </a:lnTo>
                <a:lnTo>
                  <a:pt x="2040871" y="1936276"/>
                </a:lnTo>
                <a:lnTo>
                  <a:pt x="0" y="1936276"/>
                </a:lnTo>
                <a:lnTo>
                  <a:pt x="0" y="0"/>
                </a:lnTo>
                <a:close/>
              </a:path>
            </a:pathLst>
          </a:custGeom>
          <a:blipFill>
            <a:blip r:embed="rId2"/>
            <a:stretch>
              <a:fillRect/>
            </a:stretch>
          </a:blipFill>
        </p:spPr>
      </p:sp>
      <p:grpSp>
        <p:nvGrpSpPr>
          <p:cNvPr id="6" name="Group 6"/>
          <p:cNvGrpSpPr/>
          <p:nvPr/>
        </p:nvGrpSpPr>
        <p:grpSpPr>
          <a:xfrm>
            <a:off x="0" y="5090767"/>
            <a:ext cx="15120000" cy="5992754"/>
            <a:chOff x="0" y="0"/>
            <a:chExt cx="2685478" cy="1064379"/>
          </a:xfrm>
        </p:grpSpPr>
        <p:sp>
          <p:nvSpPr>
            <p:cNvPr id="7" name="Freeform 7"/>
            <p:cNvSpPr/>
            <p:nvPr/>
          </p:nvSpPr>
          <p:spPr>
            <a:xfrm>
              <a:off x="0" y="0"/>
              <a:ext cx="2685478" cy="1064379"/>
            </a:xfrm>
            <a:custGeom>
              <a:avLst/>
              <a:gdLst/>
              <a:ahLst/>
              <a:cxnLst/>
              <a:rect l="l" t="t" r="r" b="b"/>
              <a:pathLst>
                <a:path w="2685478" h="1064379">
                  <a:moveTo>
                    <a:pt x="0" y="0"/>
                  </a:moveTo>
                  <a:lnTo>
                    <a:pt x="2685478" y="0"/>
                  </a:lnTo>
                  <a:lnTo>
                    <a:pt x="2685478" y="1064379"/>
                  </a:lnTo>
                  <a:lnTo>
                    <a:pt x="0" y="1064379"/>
                  </a:lnTo>
                  <a:close/>
                </a:path>
              </a:pathLst>
            </a:custGeom>
            <a:solidFill>
              <a:srgbClr val="E2D7AC">
                <a:alpha val="32941"/>
              </a:srgbClr>
            </a:solidFill>
          </p:spPr>
        </p:sp>
        <p:sp>
          <p:nvSpPr>
            <p:cNvPr id="8" name="TextBox 8"/>
            <p:cNvSpPr txBox="1"/>
            <p:nvPr/>
          </p:nvSpPr>
          <p:spPr>
            <a:xfrm>
              <a:off x="0" y="-66675"/>
              <a:ext cx="2685478" cy="1131054"/>
            </a:xfrm>
            <a:prstGeom prst="rect">
              <a:avLst/>
            </a:prstGeom>
          </p:spPr>
          <p:txBody>
            <a:bodyPr lIns="50800" tIns="50800" rIns="50800" bIns="50800" rtlCol="0" anchor="ctr"/>
            <a:lstStyle/>
            <a:p>
              <a:pPr algn="ctr" rtl="0">
                <a:lnSpc>
                  <a:spcPts val="4200"/>
                </a:lnSpc>
              </a:pPr>
              <a:endParaRPr/>
            </a:p>
          </p:txBody>
        </p:sp>
      </p:grpSp>
      <p:sp>
        <p:nvSpPr>
          <p:cNvPr id="9" name="Freeform 9"/>
          <p:cNvSpPr/>
          <p:nvPr/>
        </p:nvSpPr>
        <p:spPr>
          <a:xfrm>
            <a:off x="12113703" y="20027109"/>
            <a:ext cx="2988594" cy="1356891"/>
          </a:xfrm>
          <a:custGeom>
            <a:avLst/>
            <a:gdLst/>
            <a:ahLst/>
            <a:cxnLst/>
            <a:rect l="l" t="t" r="r" b="b"/>
            <a:pathLst>
              <a:path w="2988594" h="1356891">
                <a:moveTo>
                  <a:pt x="0" y="0"/>
                </a:moveTo>
                <a:lnTo>
                  <a:pt x="2988594" y="0"/>
                </a:lnTo>
                <a:lnTo>
                  <a:pt x="2988594" y="1356891"/>
                </a:lnTo>
                <a:lnTo>
                  <a:pt x="0" y="1356891"/>
                </a:lnTo>
                <a:lnTo>
                  <a:pt x="0" y="0"/>
                </a:lnTo>
                <a:close/>
              </a:path>
            </a:pathLst>
          </a:custGeom>
          <a:blipFill>
            <a:blip r:embed="rId3"/>
            <a:stretch>
              <a:fillRect/>
            </a:stretch>
          </a:blipFill>
        </p:spPr>
      </p:sp>
      <p:sp>
        <p:nvSpPr>
          <p:cNvPr id="10" name="TextBox 10"/>
          <p:cNvSpPr txBox="1"/>
          <p:nvPr/>
        </p:nvSpPr>
        <p:spPr>
          <a:xfrm>
            <a:off x="1341870" y="237055"/>
            <a:ext cx="12436260" cy="4254501"/>
          </a:xfrm>
          <a:prstGeom prst="rect">
            <a:avLst/>
          </a:prstGeom>
        </p:spPr>
        <p:txBody>
          <a:bodyPr lIns="0" tIns="0" rIns="0" bIns="0" rtlCol="0" anchor="t">
            <a:spAutoFit/>
          </a:bodyPr>
          <a:lstStyle/>
          <a:p>
            <a:pPr algn="l" rtl="0">
              <a:lnSpc>
                <a:spcPts val="2799"/>
              </a:lnSpc>
              <a:spcBef>
                <a:spcPct val="0"/>
              </a:spcBef>
            </a:pPr>
            <a:endParaRPr/>
          </a:p>
          <a:p>
            <a:pPr algn="l" rtl="0">
              <a:lnSpc>
                <a:spcPts val="2799"/>
              </a:lnSpc>
              <a:spcBef>
                <a:spcPct val="0"/>
              </a:spcBef>
            </a:pPr>
            <a:r>
              <a:rPr lang="sv-fi" sz="1999" b="0" i="0" u="none" baseline="0">
                <a:solidFill>
                  <a:srgbClr val="000000"/>
                </a:solidFill>
                <a:latin typeface="Arial"/>
                <a:ea typeface="Arial"/>
                <a:cs typeface="Arial"/>
                <a:sym typeface="Arial"/>
              </a:rPr>
              <a:t>Inom mathjälpen delar man huvudsakligen ut svinnmat som donerats.</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Den som överlämnar livsmedel ska kontrollera förpackningarnas skick och utseende innan de överlämnas. </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Livsmedel som har förvarats fel eller vars säkerhet man av någon annan orsak kan betvivla får inte ges som mathjälp.</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Bold"/>
                <a:ea typeface="Arial Bold"/>
                <a:cs typeface="Arial Bold"/>
                <a:sym typeface="Arial Bold"/>
              </a:rPr>
              <a:t>I matutdelningen får man inte dela ut livsmedel som förvarats på fel sätt eller vars säkerhet man av andra orsaker kan betvivla</a:t>
            </a:r>
            <a:r>
              <a:rPr lang="sv-fi" sz="1999" b="0" i="0" u="none" baseline="0">
                <a:solidFill>
                  <a:srgbClr val="000000"/>
                </a:solidFill>
                <a:latin typeface="Arial"/>
                <a:ea typeface="Arial"/>
                <a:cs typeface="Arial"/>
                <a:sym typeface="Arial"/>
              </a:rPr>
              <a:t>, skämda produkter, alkohol och tobaksprodukter, modersmjölksersättningar, produkter som överskridit sista användningsdagen [med undantag för produkter som frysts in före datumet]. </a:t>
            </a:r>
          </a:p>
        </p:txBody>
      </p:sp>
      <p:grpSp>
        <p:nvGrpSpPr>
          <p:cNvPr id="11" name="Group 11"/>
          <p:cNvGrpSpPr/>
          <p:nvPr/>
        </p:nvGrpSpPr>
        <p:grpSpPr>
          <a:xfrm>
            <a:off x="0" y="19327711"/>
            <a:ext cx="8939491" cy="2056289"/>
            <a:chOff x="0" y="0"/>
            <a:chExt cx="1601856" cy="368464"/>
          </a:xfrm>
        </p:grpSpPr>
        <p:sp>
          <p:nvSpPr>
            <p:cNvPr id="12" name="Freeform 12"/>
            <p:cNvSpPr/>
            <p:nvPr/>
          </p:nvSpPr>
          <p:spPr>
            <a:xfrm>
              <a:off x="0" y="0"/>
              <a:ext cx="1601856" cy="368464"/>
            </a:xfrm>
            <a:custGeom>
              <a:avLst/>
              <a:gdLst/>
              <a:ahLst/>
              <a:cxnLst/>
              <a:rect l="l" t="t" r="r" b="b"/>
              <a:pathLst>
                <a:path w="1601856" h="368464">
                  <a:moveTo>
                    <a:pt x="0" y="0"/>
                  </a:moveTo>
                  <a:lnTo>
                    <a:pt x="1601856" y="0"/>
                  </a:lnTo>
                  <a:lnTo>
                    <a:pt x="1601856" y="368464"/>
                  </a:lnTo>
                  <a:lnTo>
                    <a:pt x="0" y="368464"/>
                  </a:lnTo>
                  <a:close/>
                </a:path>
              </a:pathLst>
            </a:custGeom>
            <a:solidFill>
              <a:srgbClr val="ED1C24"/>
            </a:solidFill>
          </p:spPr>
        </p:sp>
        <p:sp>
          <p:nvSpPr>
            <p:cNvPr id="13" name="TextBox 13"/>
            <p:cNvSpPr txBox="1"/>
            <p:nvPr/>
          </p:nvSpPr>
          <p:spPr>
            <a:xfrm>
              <a:off x="0" y="-114300"/>
              <a:ext cx="1601856" cy="482764"/>
            </a:xfrm>
            <a:prstGeom prst="rect">
              <a:avLst/>
            </a:prstGeom>
          </p:spPr>
          <p:txBody>
            <a:bodyPr lIns="50800" tIns="50800" rIns="50800" bIns="50800" rtlCol="0" anchor="ctr"/>
            <a:lstStyle/>
            <a:p>
              <a:pPr algn="l" rtl="0">
                <a:lnSpc>
                  <a:spcPts val="4060"/>
                </a:lnSpc>
              </a:pPr>
              <a:endParaRPr/>
            </a:p>
          </p:txBody>
        </p:sp>
      </p:grpSp>
      <p:sp>
        <p:nvSpPr>
          <p:cNvPr id="14" name="TextBox 14"/>
          <p:cNvSpPr txBox="1"/>
          <p:nvPr/>
        </p:nvSpPr>
        <p:spPr>
          <a:xfrm>
            <a:off x="282784" y="19957002"/>
            <a:ext cx="8373923" cy="578485"/>
          </a:xfrm>
          <a:prstGeom prst="rect">
            <a:avLst/>
          </a:prstGeom>
        </p:spPr>
        <p:txBody>
          <a:bodyPr lIns="0" tIns="0" rIns="0" bIns="0" rtlCol="0" anchor="t">
            <a:spAutoFit/>
          </a:bodyPr>
          <a:lstStyle/>
          <a:p>
            <a:pPr algn="l" rtl="0">
              <a:lnSpc>
                <a:spcPts val="2239"/>
              </a:lnSpc>
              <a:spcBef>
                <a:spcPct val="0"/>
              </a:spcBef>
            </a:pPr>
            <a:r>
              <a:rPr lang="sv-fi" sz="1599" b="0" i="0" u="none" baseline="0">
                <a:solidFill>
                  <a:srgbClr val="FFFFFF"/>
                </a:solidFill>
                <a:latin typeface="Arial Bold"/>
                <a:ea typeface="Arial Bold"/>
                <a:cs typeface="Arial Bold"/>
                <a:sym typeface="Arial Bold"/>
              </a:rPr>
              <a:t>Som grund har man använt handboken: </a:t>
            </a:r>
            <a:r>
              <a:rPr lang="sv-fi" sz="1599" b="0" i="0" u="sng" baseline="0">
                <a:solidFill>
                  <a:srgbClr val="FFFFFF"/>
                </a:solidFill>
                <a:latin typeface="Arial Bold"/>
                <a:ea typeface="Arial Bold"/>
                <a:cs typeface="Arial Bold"/>
                <a:sym typeface="Arial Bold"/>
                <a:hlinkClick r:id="rId4" tooltip="https://ruoka-apu.fi/wp-content/uploads/2021/11/Vapaaehtoiseksi_ruoka_apuun_Perehdytysopas.pdf"/>
              </a:rPr>
              <a:t>https://ruoka-apu.fi/wp-content/uploads/2021/11/Vapaaehtoiseksi_ruoka_apuun_Perehdytysopas.pdf </a:t>
            </a:r>
          </a:p>
        </p:txBody>
      </p:sp>
      <p:sp>
        <p:nvSpPr>
          <p:cNvPr id="15" name="TextBox 15"/>
          <p:cNvSpPr txBox="1"/>
          <p:nvPr/>
        </p:nvSpPr>
        <p:spPr>
          <a:xfrm>
            <a:off x="596027" y="5391251"/>
            <a:ext cx="12868374" cy="755650"/>
          </a:xfrm>
          <a:prstGeom prst="rect">
            <a:avLst/>
          </a:prstGeom>
        </p:spPr>
        <p:txBody>
          <a:bodyPr lIns="0" tIns="0" rIns="0" bIns="0" rtlCol="0" anchor="t">
            <a:spAutoFit/>
          </a:bodyPr>
          <a:lstStyle/>
          <a:p>
            <a:pPr algn="l" rtl="0">
              <a:lnSpc>
                <a:spcPts val="5599"/>
              </a:lnSpc>
              <a:spcBef>
                <a:spcPct val="0"/>
              </a:spcBef>
            </a:pPr>
            <a:r>
              <a:rPr lang="sv-fi" sz="3999" b="0" i="0" u="none" baseline="0">
                <a:solidFill>
                  <a:srgbClr val="000000"/>
                </a:solidFill>
                <a:latin typeface="Arial Bold"/>
                <a:ea typeface="Arial Bold"/>
                <a:cs typeface="Arial Bold"/>
                <a:sym typeface="Arial Bold"/>
              </a:rPr>
              <a:t>3. Bemötande inom verksamheten för mathjälp </a:t>
            </a:r>
          </a:p>
        </p:txBody>
      </p:sp>
      <p:sp>
        <p:nvSpPr>
          <p:cNvPr id="16" name="TextBox 16"/>
          <p:cNvSpPr txBox="1"/>
          <p:nvPr/>
        </p:nvSpPr>
        <p:spPr>
          <a:xfrm>
            <a:off x="1341870" y="6501577"/>
            <a:ext cx="5146925" cy="2844801"/>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a:ea typeface="Arial"/>
                <a:cs typeface="Arial"/>
                <a:sym typeface="Arial"/>
              </a:rPr>
              <a:t>Alla ska bemötas lika samt med respekt och bli hörda.  </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Det är viktigt att sträva efter att beakta viljan till växelverkan hos de som söker mathjälp. Vi respekterar människors önskan om lågmält umgänge och å andra sidan svarar vi på samtalsbehov. </a:t>
            </a:r>
          </a:p>
        </p:txBody>
      </p:sp>
      <p:grpSp>
        <p:nvGrpSpPr>
          <p:cNvPr id="17" name="Group 17"/>
          <p:cNvGrpSpPr/>
          <p:nvPr/>
        </p:nvGrpSpPr>
        <p:grpSpPr>
          <a:xfrm>
            <a:off x="0" y="11201254"/>
            <a:ext cx="15247780" cy="7761060"/>
            <a:chOff x="0" y="0"/>
            <a:chExt cx="2708173" cy="1378450"/>
          </a:xfrm>
        </p:grpSpPr>
        <p:sp>
          <p:nvSpPr>
            <p:cNvPr id="18" name="Freeform 18"/>
            <p:cNvSpPr/>
            <p:nvPr/>
          </p:nvSpPr>
          <p:spPr>
            <a:xfrm>
              <a:off x="0" y="0"/>
              <a:ext cx="2708173" cy="1378450"/>
            </a:xfrm>
            <a:custGeom>
              <a:avLst/>
              <a:gdLst/>
              <a:ahLst/>
              <a:cxnLst/>
              <a:rect l="l" t="t" r="r" b="b"/>
              <a:pathLst>
                <a:path w="2708173" h="1378450">
                  <a:moveTo>
                    <a:pt x="0" y="0"/>
                  </a:moveTo>
                  <a:lnTo>
                    <a:pt x="2708173" y="0"/>
                  </a:lnTo>
                  <a:lnTo>
                    <a:pt x="2708173" y="1378450"/>
                  </a:lnTo>
                  <a:lnTo>
                    <a:pt x="0" y="1378450"/>
                  </a:lnTo>
                  <a:close/>
                </a:path>
              </a:pathLst>
            </a:custGeom>
            <a:solidFill>
              <a:srgbClr val="ED1C24">
                <a:alpha val="8627"/>
              </a:srgbClr>
            </a:solidFill>
          </p:spPr>
        </p:sp>
        <p:sp>
          <p:nvSpPr>
            <p:cNvPr id="19" name="TextBox 19"/>
            <p:cNvSpPr txBox="1"/>
            <p:nvPr/>
          </p:nvSpPr>
          <p:spPr>
            <a:xfrm>
              <a:off x="0" y="-66675"/>
              <a:ext cx="2708173" cy="1445125"/>
            </a:xfrm>
            <a:prstGeom prst="rect">
              <a:avLst/>
            </a:prstGeom>
          </p:spPr>
          <p:txBody>
            <a:bodyPr lIns="50800" tIns="50800" rIns="50800" bIns="50800" rtlCol="0" anchor="ctr"/>
            <a:lstStyle/>
            <a:p>
              <a:pPr algn="ctr" rtl="0">
                <a:lnSpc>
                  <a:spcPts val="4060"/>
                </a:lnSpc>
              </a:pPr>
              <a:endParaRPr/>
            </a:p>
          </p:txBody>
        </p:sp>
      </p:grpSp>
      <p:sp>
        <p:nvSpPr>
          <p:cNvPr id="20" name="TextBox 20"/>
          <p:cNvSpPr txBox="1"/>
          <p:nvPr/>
        </p:nvSpPr>
        <p:spPr>
          <a:xfrm>
            <a:off x="610031" y="12385271"/>
            <a:ext cx="14380374" cy="1460500"/>
          </a:xfrm>
          <a:prstGeom prst="rect">
            <a:avLst/>
          </a:prstGeom>
        </p:spPr>
        <p:txBody>
          <a:bodyPr lIns="0" tIns="0" rIns="0" bIns="0" rtlCol="0" anchor="t">
            <a:spAutoFit/>
          </a:bodyPr>
          <a:lstStyle/>
          <a:p>
            <a:pPr algn="l" rtl="0">
              <a:lnSpc>
                <a:spcPts val="5599"/>
              </a:lnSpc>
              <a:spcBef>
                <a:spcPct val="0"/>
              </a:spcBef>
            </a:pPr>
            <a:r>
              <a:rPr lang="sv-fi" sz="3999" b="0" i="0" u="none" baseline="0">
                <a:solidFill>
                  <a:srgbClr val="000000"/>
                </a:solidFill>
                <a:latin typeface="Arial Bold"/>
                <a:ea typeface="Arial Bold"/>
                <a:cs typeface="Arial Bold"/>
                <a:sym typeface="Arial Bold"/>
              </a:rPr>
              <a:t>4. Inkluderande mathjälpsverksamhet och mathjälpsverksamhetens övergripande karaktär</a:t>
            </a:r>
          </a:p>
        </p:txBody>
      </p:sp>
      <p:sp>
        <p:nvSpPr>
          <p:cNvPr id="21" name="TextBox 21"/>
          <p:cNvSpPr txBox="1"/>
          <p:nvPr/>
        </p:nvSpPr>
        <p:spPr>
          <a:xfrm>
            <a:off x="596027" y="13988646"/>
            <a:ext cx="5971986" cy="3862070"/>
          </a:xfrm>
          <a:prstGeom prst="rect">
            <a:avLst/>
          </a:prstGeom>
        </p:spPr>
        <p:txBody>
          <a:bodyPr lIns="0" tIns="0" rIns="0" bIns="0" rtlCol="0" anchor="t">
            <a:spAutoFit/>
          </a:bodyPr>
          <a:lstStyle/>
          <a:p>
            <a:pPr algn="l" rtl="0">
              <a:lnSpc>
                <a:spcPts val="2379"/>
              </a:lnSpc>
            </a:pPr>
            <a:r>
              <a:rPr lang="sv-fi" sz="1699" b="0" i="0" u="none" baseline="0">
                <a:solidFill>
                  <a:srgbClr val="000000"/>
                </a:solidFill>
                <a:latin typeface="Arial"/>
                <a:ea typeface="Arial"/>
                <a:cs typeface="Arial"/>
                <a:sym typeface="Arial"/>
              </a:rPr>
              <a:t>Mathjälpsverksamheten är mer än bara mat. </a:t>
            </a:r>
          </a:p>
          <a:p>
            <a:pPr algn="l" rtl="0">
              <a:lnSpc>
                <a:spcPts val="2379"/>
              </a:lnSpc>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Mathjälpsverksamheten är mångformig. Den kan bestå av exempelvis utdelning av matkassar, gemensamma måltider, fältköksevenemang samt inkluderande frukostevenemang som utnyttjar svinnmat. </a:t>
            </a:r>
          </a:p>
          <a:p>
            <a:pPr algn="l" rtl="0">
              <a:lnSpc>
                <a:spcPts val="2379"/>
              </a:lnSpc>
              <a:spcBef>
                <a:spcPct val="0"/>
              </a:spcBef>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I samband med mathjälpsverksamheten kan det finnas exempelvis en Hälsopunkt eller så kan man bjuda in frivilliga från vänverksamheten och det psykiska stödet.  </a:t>
            </a:r>
          </a:p>
          <a:p>
            <a:pPr algn="l" rtl="0">
              <a:lnSpc>
                <a:spcPts val="2379"/>
              </a:lnSpc>
              <a:spcBef>
                <a:spcPct val="0"/>
              </a:spcBef>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Mathjälpen är en bra kanal för att nå människor med andra former av stöd, hjälp och verksamhet. </a:t>
            </a:r>
          </a:p>
        </p:txBody>
      </p:sp>
      <p:sp>
        <p:nvSpPr>
          <p:cNvPr id="22" name="TextBox 22"/>
          <p:cNvSpPr txBox="1"/>
          <p:nvPr/>
        </p:nvSpPr>
        <p:spPr>
          <a:xfrm>
            <a:off x="7030214" y="6501577"/>
            <a:ext cx="4868475" cy="3902076"/>
          </a:xfrm>
          <a:prstGeom prst="rect">
            <a:avLst/>
          </a:prstGeom>
        </p:spPr>
        <p:txBody>
          <a:bodyPr lIns="0" tIns="0" rIns="0" bIns="0" rtlCol="0" anchor="t">
            <a:spAutoFit/>
          </a:bodyPr>
          <a:lstStyle/>
          <a:p>
            <a:pPr algn="l" rtl="0">
              <a:lnSpc>
                <a:spcPts val="2799"/>
              </a:lnSpc>
              <a:spcBef>
                <a:spcPct val="0"/>
              </a:spcBef>
            </a:pPr>
            <a:r>
              <a:rPr lang="sv-fi" sz="1999" b="0" i="0" u="none" baseline="0">
                <a:solidFill>
                  <a:srgbClr val="000000"/>
                </a:solidFill>
                <a:latin typeface="Arial"/>
                <a:ea typeface="Arial"/>
                <a:cs typeface="Arial"/>
                <a:sym typeface="Arial"/>
              </a:rPr>
              <a:t>Människors behov av mathjälp ifrågasätts inte. </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Tänk på hur du bemöter mathjälpsmottagaren. Hur skulle du själv vilja bli bemött? En vänlig, öppen inställning. Vi som ger hjälp bedömer inte hjälpbehovet, utan det gör kunden själv.  </a:t>
            </a:r>
          </a:p>
          <a:p>
            <a:pPr algn="l" rtl="0">
              <a:lnSpc>
                <a:spcPts val="2799"/>
              </a:lnSpc>
              <a:spcBef>
                <a:spcPct val="0"/>
              </a:spcBef>
            </a:pPr>
            <a:endParaRPr lang="sv-fi" sz="1999">
              <a:solidFill>
                <a:srgbClr val="000000"/>
              </a:solidFill>
              <a:latin typeface="Arial"/>
            </a:endParaRPr>
          </a:p>
          <a:p>
            <a:pPr algn="l" rtl="0">
              <a:lnSpc>
                <a:spcPts val="2799"/>
              </a:lnSpc>
              <a:spcBef>
                <a:spcPct val="0"/>
              </a:spcBef>
            </a:pPr>
            <a:r>
              <a:rPr lang="sv-fi" sz="1999" b="0" i="0" u="none" baseline="0">
                <a:solidFill>
                  <a:srgbClr val="000000"/>
                </a:solidFill>
                <a:latin typeface="Arial"/>
                <a:ea typeface="Arial"/>
                <a:cs typeface="Arial"/>
                <a:sym typeface="Arial"/>
              </a:rPr>
              <a:t>Beakta i mån av möjlighet människors olika behov, såsom barn.</a:t>
            </a:r>
          </a:p>
        </p:txBody>
      </p:sp>
      <p:sp>
        <p:nvSpPr>
          <p:cNvPr id="23" name="TextBox 23"/>
          <p:cNvSpPr txBox="1"/>
          <p:nvPr/>
        </p:nvSpPr>
        <p:spPr>
          <a:xfrm>
            <a:off x="7560000" y="13779096"/>
            <a:ext cx="7058315" cy="4452620"/>
          </a:xfrm>
          <a:prstGeom prst="rect">
            <a:avLst/>
          </a:prstGeom>
        </p:spPr>
        <p:txBody>
          <a:bodyPr lIns="0" tIns="0" rIns="0" bIns="0" rtlCol="0" anchor="t">
            <a:spAutoFit/>
          </a:bodyPr>
          <a:lstStyle/>
          <a:p>
            <a:pPr algn="l" rtl="0">
              <a:lnSpc>
                <a:spcPts val="2379"/>
              </a:lnSpc>
              <a:spcBef>
                <a:spcPct val="0"/>
              </a:spcBef>
            </a:pPr>
            <a:r>
              <a:rPr lang="sv-fi" sz="1699" b="0" i="0" u="none" baseline="0">
                <a:solidFill>
                  <a:srgbClr val="000000"/>
                </a:solidFill>
                <a:latin typeface="Arial"/>
                <a:ea typeface="Arial"/>
                <a:cs typeface="Arial"/>
                <a:sym typeface="Arial"/>
              </a:rPr>
              <a:t>I samband med mathjälpen kan man ordna möteskaféer, klubbar och bingo samt dela ut exempelvis broschyrer. </a:t>
            </a:r>
          </a:p>
          <a:p>
            <a:pPr algn="l" rtl="0">
              <a:lnSpc>
                <a:spcPts val="2379"/>
              </a:lnSpc>
              <a:spcBef>
                <a:spcPct val="0"/>
              </a:spcBef>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Man kan samarbeta förutom med Röda Korsets olika aktörer även med exempelvis andra organisationer och föreningar, kommunens socialväsende, FPA samt arbetskraftstjänsterna. </a:t>
            </a:r>
          </a:p>
          <a:p>
            <a:pPr algn="l" rtl="0">
              <a:lnSpc>
                <a:spcPts val="2379"/>
              </a:lnSpc>
              <a:spcBef>
                <a:spcPct val="0"/>
              </a:spcBef>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I samband med mathjälpsevenemang kan man ordna informationsinslag bl.a. till stöd för hälsofrämjandet och ekonomihanteringen. </a:t>
            </a:r>
          </a:p>
          <a:p>
            <a:pPr algn="l" rtl="0">
              <a:lnSpc>
                <a:spcPts val="2379"/>
              </a:lnSpc>
              <a:spcBef>
                <a:spcPct val="0"/>
              </a:spcBef>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Engagerande verksamhet erbjuds utan tvång att delta. </a:t>
            </a:r>
          </a:p>
          <a:p>
            <a:pPr algn="l" rtl="0">
              <a:lnSpc>
                <a:spcPts val="2379"/>
              </a:lnSpc>
              <a:spcBef>
                <a:spcPct val="0"/>
              </a:spcBef>
            </a:pPr>
            <a:endParaRPr lang="sv-fi" sz="1699">
              <a:solidFill>
                <a:srgbClr val="000000"/>
              </a:solidFill>
              <a:latin typeface="Arial"/>
            </a:endParaRPr>
          </a:p>
          <a:p>
            <a:pPr algn="l" rtl="0">
              <a:lnSpc>
                <a:spcPts val="2379"/>
              </a:lnSpc>
              <a:spcBef>
                <a:spcPct val="0"/>
              </a:spcBef>
            </a:pPr>
            <a:r>
              <a:rPr lang="sv-fi" sz="1699" b="0" i="0" u="none" baseline="0">
                <a:solidFill>
                  <a:srgbClr val="000000"/>
                </a:solidFill>
                <a:latin typeface="Arial"/>
                <a:ea typeface="Arial"/>
                <a:cs typeface="Arial"/>
                <a:sym typeface="Arial"/>
              </a:rPr>
              <a:t>Du kan också bjuda in mathjälpsmottagare som frivilliga för att ordna mathjälpsverksamhet och till andra frivilliguppgifter! Meddela dock tydligt att det inte är ett villkor för att få hjälp.  </a:t>
            </a:r>
          </a:p>
        </p:txBody>
      </p:sp>
      <p:sp>
        <p:nvSpPr>
          <p:cNvPr id="24" name="Freeform 24"/>
          <p:cNvSpPr/>
          <p:nvPr/>
        </p:nvSpPr>
        <p:spPr>
          <a:xfrm>
            <a:off x="11848802" y="4693787"/>
            <a:ext cx="2840838" cy="2906228"/>
          </a:xfrm>
          <a:custGeom>
            <a:avLst/>
            <a:gdLst/>
            <a:ahLst/>
            <a:cxnLst/>
            <a:rect l="l" t="t" r="r" b="b"/>
            <a:pathLst>
              <a:path w="2840838" h="2906228">
                <a:moveTo>
                  <a:pt x="0" y="0"/>
                </a:moveTo>
                <a:lnTo>
                  <a:pt x="2840838" y="0"/>
                </a:lnTo>
                <a:lnTo>
                  <a:pt x="2840838" y="2906228"/>
                </a:lnTo>
                <a:lnTo>
                  <a:pt x="0" y="2906228"/>
                </a:lnTo>
                <a:lnTo>
                  <a:pt x="0" y="0"/>
                </a:lnTo>
                <a:close/>
              </a:path>
            </a:pathLst>
          </a:custGeom>
          <a:blipFill>
            <a:blip r:embed="rId5"/>
            <a:stretch>
              <a:fillRect/>
            </a:stretch>
          </a:blipFill>
        </p:spPr>
      </p:sp>
      <p:sp>
        <p:nvSpPr>
          <p:cNvPr id="25" name="Freeform 25"/>
          <p:cNvSpPr/>
          <p:nvPr/>
        </p:nvSpPr>
        <p:spPr>
          <a:xfrm>
            <a:off x="610031" y="9946453"/>
            <a:ext cx="4411665" cy="2382299"/>
          </a:xfrm>
          <a:custGeom>
            <a:avLst/>
            <a:gdLst/>
            <a:ahLst/>
            <a:cxnLst/>
            <a:rect l="l" t="t" r="r" b="b"/>
            <a:pathLst>
              <a:path w="4411665" h="2382299">
                <a:moveTo>
                  <a:pt x="0" y="0"/>
                </a:moveTo>
                <a:lnTo>
                  <a:pt x="4411666" y="0"/>
                </a:lnTo>
                <a:lnTo>
                  <a:pt x="4411666" y="2382299"/>
                </a:lnTo>
                <a:lnTo>
                  <a:pt x="0" y="23822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1407a0-3a54-4a2e-9f99-992b0408c3d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533B5E7AFF644D8098F338983B569D" ma:contentTypeVersion="14" ma:contentTypeDescription="Create a new document." ma:contentTypeScope="" ma:versionID="c145ffa3479e988c5eb3828bade3e962">
  <xsd:schema xmlns:xsd="http://www.w3.org/2001/XMLSchema" xmlns:xs="http://www.w3.org/2001/XMLSchema" xmlns:p="http://schemas.microsoft.com/office/2006/metadata/properties" xmlns:ns2="b51407a0-3a54-4a2e-9f99-992b0408c3d6" xmlns:ns3="7eb9dfda-c2de-4dad-af8c-2178235a043e" targetNamespace="http://schemas.microsoft.com/office/2006/metadata/properties" ma:root="true" ma:fieldsID="5da2b8bd147ea60c3180806bec4b144a" ns2:_="" ns3:_="">
    <xsd:import namespace="b51407a0-3a54-4a2e-9f99-992b0408c3d6"/>
    <xsd:import namespace="7eb9dfda-c2de-4dad-af8c-2178235a04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407a0-3a54-4a2e-9f99-992b0408c3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b9dfda-c2de-4dad-af8c-2178235a04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2E691-C7CB-408C-8525-41843725EA92}">
  <ds:schemaRefs>
    <ds:schemaRef ds:uri="http://schemas.microsoft.com/office/2006/metadata/properties"/>
    <ds:schemaRef ds:uri="http://schemas.microsoft.com/office/infopath/2007/PartnerControls"/>
    <ds:schemaRef ds:uri="b51407a0-3a54-4a2e-9f99-992b0408c3d6"/>
  </ds:schemaRefs>
</ds:datastoreItem>
</file>

<file path=customXml/itemProps2.xml><?xml version="1.0" encoding="utf-8"?>
<ds:datastoreItem xmlns:ds="http://schemas.openxmlformats.org/officeDocument/2006/customXml" ds:itemID="{C6E8C338-E888-4541-8111-4C050643A1DA}">
  <ds:schemaRefs>
    <ds:schemaRef ds:uri="http://schemas.microsoft.com/sharepoint/v3/contenttype/forms"/>
  </ds:schemaRefs>
</ds:datastoreItem>
</file>

<file path=customXml/itemProps3.xml><?xml version="1.0" encoding="utf-8"?>
<ds:datastoreItem xmlns:ds="http://schemas.openxmlformats.org/officeDocument/2006/customXml" ds:itemID="{2EB621B5-20F8-47E5-A24B-C1E2AEF86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407a0-3a54-4a2e-9f99-992b0408c3d6"/>
    <ds:schemaRef ds:uri="7eb9dfda-c2de-4dad-af8c-2178235a0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824</Words>
  <Application>Microsoft Office PowerPoint</Application>
  <PresentationFormat>Custom</PresentationFormat>
  <Paragraphs>69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Arial Bold</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Ruoka-avun piakoulutus</dc:title>
  <cp:lastModifiedBy>Pitkänen Juho</cp:lastModifiedBy>
  <cp:revision>2</cp:revision>
  <dcterms:created xsi:type="dcterms:W3CDTF">2006-08-16T00:00:00Z</dcterms:created>
  <dcterms:modified xsi:type="dcterms:W3CDTF">2023-12-27T09:19:54Z</dcterms:modified>
  <dc:identifier>DAF1jbL2vqY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0x010100B0533B5E7AFF644D8098F338983B569D</vt:lpwstr>
  </property>
</Properties>
</file>