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1205" r:id="rId6"/>
    <p:sldId id="1191" r:id="rId7"/>
    <p:sldId id="1198" r:id="rId8"/>
    <p:sldId id="1206" r:id="rId9"/>
    <p:sldId id="1195" r:id="rId10"/>
    <p:sldId id="1211" r:id="rId11"/>
    <p:sldId id="256" r:id="rId12"/>
    <p:sldId id="1204" r:id="rId13"/>
    <p:sldId id="258" r:id="rId14"/>
    <p:sldId id="259" r:id="rId15"/>
    <p:sldId id="1207" r:id="rId16"/>
    <p:sldId id="1209" r:id="rId17"/>
    <p:sldId id="1208" r:id="rId18"/>
    <p:sldId id="1201" r:id="rId1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ABB94-8190-4CA4-8B91-960B3143DBCF}" v="1" dt="2022-02-03T07:50:46.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81" autoAdjust="0"/>
  </p:normalViewPr>
  <p:slideViewPr>
    <p:cSldViewPr snapToGrid="0">
      <p:cViewPr varScale="1">
        <p:scale>
          <a:sx n="70" d="100"/>
          <a:sy n="70" d="100"/>
        </p:scale>
        <p:origin x="116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tunen Maaria" userId="d9ad47d4-c416-4cf9-b8fd-1d4381b27c34" providerId="ADAL" clId="{8C1ABB94-8190-4CA4-8B91-960B3143DBCF}"/>
    <pc:docChg chg="custSel addSld modSld">
      <pc:chgData name="Kuitunen Maaria" userId="d9ad47d4-c416-4cf9-b8fd-1d4381b27c34" providerId="ADAL" clId="{8C1ABB94-8190-4CA4-8B91-960B3143DBCF}" dt="2022-02-03T07:51:08.526" v="20" actId="20577"/>
      <pc:docMkLst>
        <pc:docMk/>
      </pc:docMkLst>
      <pc:sldChg chg="modSp mod">
        <pc:chgData name="Kuitunen Maaria" userId="d9ad47d4-c416-4cf9-b8fd-1d4381b27c34" providerId="ADAL" clId="{8C1ABB94-8190-4CA4-8B91-960B3143DBCF}" dt="2022-02-03T07:50:46.911" v="2" actId="27636"/>
        <pc:sldMkLst>
          <pc:docMk/>
          <pc:sldMk cId="1144243231" sldId="1205"/>
        </pc:sldMkLst>
        <pc:spChg chg="mod">
          <ac:chgData name="Kuitunen Maaria" userId="d9ad47d4-c416-4cf9-b8fd-1d4381b27c34" providerId="ADAL" clId="{8C1ABB94-8190-4CA4-8B91-960B3143DBCF}" dt="2022-02-03T07:50:46.911" v="2" actId="27636"/>
          <ac:spMkLst>
            <pc:docMk/>
            <pc:sldMk cId="1144243231" sldId="1205"/>
            <ac:spMk id="2" creationId="{A7C202D2-3EF6-415A-BD43-ADD6BFD052FF}"/>
          </ac:spMkLst>
        </pc:spChg>
        <pc:spChg chg="mod">
          <ac:chgData name="Kuitunen Maaria" userId="d9ad47d4-c416-4cf9-b8fd-1d4381b27c34" providerId="ADAL" clId="{8C1ABB94-8190-4CA4-8B91-960B3143DBCF}" dt="2022-02-03T07:50:46.909" v="1" actId="27636"/>
          <ac:spMkLst>
            <pc:docMk/>
            <pc:sldMk cId="1144243231" sldId="1205"/>
            <ac:spMk id="3" creationId="{D2E03E8D-9740-4626-B57C-589F98B1252C}"/>
          </ac:spMkLst>
        </pc:spChg>
      </pc:sldChg>
      <pc:sldChg chg="modSp mod">
        <pc:chgData name="Kuitunen Maaria" userId="d9ad47d4-c416-4cf9-b8fd-1d4381b27c34" providerId="ADAL" clId="{8C1ABB94-8190-4CA4-8B91-960B3143DBCF}" dt="2022-02-03T07:50:46.929" v="3" actId="27636"/>
        <pc:sldMkLst>
          <pc:docMk/>
          <pc:sldMk cId="233742559" sldId="1206"/>
        </pc:sldMkLst>
        <pc:spChg chg="mod">
          <ac:chgData name="Kuitunen Maaria" userId="d9ad47d4-c416-4cf9-b8fd-1d4381b27c34" providerId="ADAL" clId="{8C1ABB94-8190-4CA4-8B91-960B3143DBCF}" dt="2022-02-03T07:50:46.929" v="3" actId="27636"/>
          <ac:spMkLst>
            <pc:docMk/>
            <pc:sldMk cId="233742559" sldId="1206"/>
            <ac:spMk id="6" creationId="{71B16222-7B72-4C4C-9FEA-ACDC69D86AAF}"/>
          </ac:spMkLst>
        </pc:spChg>
      </pc:sldChg>
      <pc:sldChg chg="modSp add mod">
        <pc:chgData name="Kuitunen Maaria" userId="d9ad47d4-c416-4cf9-b8fd-1d4381b27c34" providerId="ADAL" clId="{8C1ABB94-8190-4CA4-8B91-960B3143DBCF}" dt="2022-02-03T07:51:08.526" v="20" actId="20577"/>
        <pc:sldMkLst>
          <pc:docMk/>
          <pc:sldMk cId="4049401486" sldId="1211"/>
        </pc:sldMkLst>
        <pc:spChg chg="mod">
          <ac:chgData name="Kuitunen Maaria" userId="d9ad47d4-c416-4cf9-b8fd-1d4381b27c34" providerId="ADAL" clId="{8C1ABB94-8190-4CA4-8B91-960B3143DBCF}" dt="2022-02-03T07:51:08.526" v="20" actId="20577"/>
          <ac:spMkLst>
            <pc:docMk/>
            <pc:sldMk cId="4049401486" sldId="1211"/>
            <ac:spMk id="2" creationId="{495D100E-77DD-4F95-8543-067AF7ECBF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8414F-BFDD-4CE4-984C-18A7BBA716B4}" type="datetimeFigureOut">
              <a:rPr lang="fi-FI" smtClean="0"/>
              <a:t>3.2.2022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BDF49-8DAF-4E81-8F89-D4EAD3531C66}" type="slidenum">
              <a:rPr lang="fi-FI" smtClean="0"/>
              <a:t>‹#›</a:t>
            </a:fld>
            <a:endParaRPr lang="fi-FI"/>
          </a:p>
        </p:txBody>
      </p:sp>
    </p:spTree>
    <p:extLst>
      <p:ext uri="{BB962C8B-B14F-4D97-AF65-F5344CB8AC3E}">
        <p14:creationId xmlns:p14="http://schemas.microsoft.com/office/powerpoint/2010/main" val="278328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Ändra rubriken så att den passar publiken.</a:t>
            </a:r>
          </a:p>
          <a:p>
            <a:pPr algn="l" rtl="0"/>
            <a:r>
              <a:rPr lang="sv-fi" b="0" i="0" u="none" baseline="0"/>
              <a:t>Den viktigaste informationen om övningen finns på bild 1. Om tiden är knapp kan du bara visa den. Om det finns mer tid kan du välja passande frågor för målgruppen från de återstående bilderna.</a:t>
            </a:r>
          </a:p>
        </p:txBody>
      </p:sp>
      <p:sp>
        <p:nvSpPr>
          <p:cNvPr id="4" name="Dian numeron paikkamerkki 3"/>
          <p:cNvSpPr>
            <a:spLocks noGrp="1"/>
          </p:cNvSpPr>
          <p:nvPr>
            <p:ph type="sldNum" sz="quarter" idx="5"/>
          </p:nvPr>
        </p:nvSpPr>
        <p:spPr/>
        <p:txBody>
          <a:bodyPr/>
          <a:lstStyle/>
          <a:p>
            <a:pPr algn="l" rtl="0"/>
            <a:fld id="{E88BDF49-8DAF-4E81-8F89-D4EAD3531C66}" type="slidenum">
              <a:rPr/>
              <a:t>1</a:t>
            </a:fld>
            <a:endParaRPr lang="sv-fi"/>
          </a:p>
        </p:txBody>
      </p:sp>
    </p:spTree>
    <p:extLst>
      <p:ext uri="{BB962C8B-B14F-4D97-AF65-F5344CB8AC3E}">
        <p14:creationId xmlns:p14="http://schemas.microsoft.com/office/powerpoint/2010/main" val="74311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E88BDF49-8DAF-4E81-8F89-D4EAD3531C66}" type="slidenum">
              <a:rPr/>
              <a:t>15</a:t>
            </a:fld>
            <a:endParaRPr lang="sv-fi"/>
          </a:p>
        </p:txBody>
      </p:sp>
    </p:spTree>
    <p:extLst>
      <p:ext uri="{BB962C8B-B14F-4D97-AF65-F5344CB8AC3E}">
        <p14:creationId xmlns:p14="http://schemas.microsoft.com/office/powerpoint/2010/main" val="26476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E88BDF49-8DAF-4E81-8F89-D4EAD3531C66}" type="slidenum">
              <a:rPr/>
              <a:t>2</a:t>
            </a:fld>
            <a:endParaRPr lang="sv-fi"/>
          </a:p>
        </p:txBody>
      </p:sp>
    </p:spTree>
    <p:extLst>
      <p:ext uri="{BB962C8B-B14F-4D97-AF65-F5344CB8AC3E}">
        <p14:creationId xmlns:p14="http://schemas.microsoft.com/office/powerpoint/2010/main" val="153978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Övningen ersätter Rödakorsveckans traditionella evenemang för allmänheten (naturligtvis kan avdelningarna även anordna dem om resurserna räcker till). Man berättar om Röda Korsets verksamhet för allmänheten genom övningen, och samtidigt bjuds de med i verksamheten. Man meddelar om övningen på sociala medier och medier kontaktas. </a:t>
            </a:r>
          </a:p>
          <a:p>
            <a:endParaRPr lang="sv-fi" dirty="0"/>
          </a:p>
          <a:p>
            <a:pPr algn="l" rtl="0"/>
            <a:r>
              <a:rPr lang="sv-fi" b="0" i="0" u="none" baseline="0"/>
              <a:t>Av övningsdagarna är det mer sannolikt att fredagen passar myndigheterna, om man vill att de ska delta. Fredag ​​kväll och lördag passar däremot bättre för frivilliga, så man kan fundera på tiden för övningen utgående från målgruppen.</a:t>
            </a:r>
          </a:p>
          <a:p>
            <a:endParaRPr lang="sv-fi" dirty="0"/>
          </a:p>
          <a:p>
            <a:pPr algn="l" rtl="0"/>
            <a:r>
              <a:rPr lang="sv-fi" b="0" i="0" u="none" baseline="0"/>
              <a:t>Årets övning lägger särskild vikt vid de lokala övningarna som ordnas av avdelningarna. Övningarna kan ordnas (och det är önskvärt att de ordnas) i samarbete med grannavdelningen, myndigheterna eller övriga organisationer.</a:t>
            </a:r>
          </a:p>
          <a:p>
            <a:endParaRPr lang="sv-fi" dirty="0"/>
          </a:p>
          <a:p>
            <a:pPr algn="l" rtl="0"/>
            <a:r>
              <a:rPr lang="sv-fi" b="0" i="0" u="none" baseline="0"/>
              <a:t>Evakuering: Begreppet evakuering är avsett att förstås i en bred betydelse. När den är som mest begränsad kan evakueringen till exempel gälla invånarna i ett hus, och som mest omfattande kan hela befolkningen i flera kommuner eller ännu större områden flyttas bort från området som hotas av fara och placeras i ett säkert område.</a:t>
            </a:r>
          </a:p>
          <a:p>
            <a:endParaRPr lang="sv-fi" dirty="0"/>
          </a:p>
          <a:p>
            <a:pPr algn="l" rtl="0"/>
            <a:r>
              <a:rPr lang="sv-fi" b="0" i="0" u="none" baseline="0"/>
              <a:t>Evakuering möjliggör många olika slags övningar. De gemensamma målen är viktiga, eftersom man med hjälp av dem får öva gemensamma frågor som är viktiga för alla, oavsett olika övningsscenarion. Med gemensamma, mätbara mål kan man också bättre bedöma hur väl övningen lyckades.</a:t>
            </a:r>
          </a:p>
          <a:p>
            <a:endParaRPr lang="sv-fi" dirty="0"/>
          </a:p>
        </p:txBody>
      </p:sp>
      <p:sp>
        <p:nvSpPr>
          <p:cNvPr id="4" name="Slide Number Placeholder 3"/>
          <p:cNvSpPr>
            <a:spLocks noGrp="1"/>
          </p:cNvSpPr>
          <p:nvPr>
            <p:ph type="sldNum" sz="quarter" idx="5"/>
          </p:nvPr>
        </p:nvSpPr>
        <p:spPr/>
        <p:txBody>
          <a:bodyPr/>
          <a:lstStyle/>
          <a:p>
            <a:pPr algn="l" rtl="0"/>
            <a:fld id="{B7D3DC0E-603D-C74E-B49B-2C68F55CC137}" type="slidenum">
              <a:rPr/>
              <a:t>3</a:t>
            </a:fld>
            <a:endParaRPr lang="sv-fi"/>
          </a:p>
        </p:txBody>
      </p:sp>
    </p:spTree>
    <p:extLst>
      <p:ext uri="{BB962C8B-B14F-4D97-AF65-F5344CB8AC3E}">
        <p14:creationId xmlns:p14="http://schemas.microsoft.com/office/powerpoint/2010/main" val="186113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E88BDF49-8DAF-4E81-8F89-D4EAD3531C66}" type="slidenum">
              <a:rPr/>
              <a:t>4</a:t>
            </a:fld>
            <a:endParaRPr lang="sv-fi"/>
          </a:p>
        </p:txBody>
      </p:sp>
    </p:spTree>
    <p:extLst>
      <p:ext uri="{BB962C8B-B14F-4D97-AF65-F5344CB8AC3E}">
        <p14:creationId xmlns:p14="http://schemas.microsoft.com/office/powerpoint/2010/main" val="177148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E88BDF49-8DAF-4E81-8F89-D4EAD3531C66}" type="slidenum">
              <a:rPr/>
              <a:t>5</a:t>
            </a:fld>
            <a:endParaRPr lang="sv-fi"/>
          </a:p>
        </p:txBody>
      </p:sp>
    </p:spTree>
    <p:extLst>
      <p:ext uri="{BB962C8B-B14F-4D97-AF65-F5344CB8AC3E}">
        <p14:creationId xmlns:p14="http://schemas.microsoft.com/office/powerpoint/2010/main" val="316419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Det viktigaste i beredskapsövningen är att förbereda sig noga för övningen. Det lönar sig till exempel att uppdatera beredskapsplanerna och se till att kontaktuppgifterna och övriga saker är uppdaterade. </a:t>
            </a:r>
          </a:p>
          <a:p>
            <a:endParaRPr lang="sv-fi" dirty="0"/>
          </a:p>
          <a:p>
            <a:pPr algn="l" rtl="0"/>
            <a:r>
              <a:rPr lang="sv-fi" b="0" i="0" u="none" baseline="0"/>
              <a:t>Framför allt bör planeringen av en praktisk övning göras med en större grupp. Utöver avdelningens styrelse, cheferna för beredskapsgrupperna och beredskapens kontaktperson, lönar det sig att involvera ansvariga för även andra verksamhetsgrupper i planeringen. På så sätt blir övningen hela avdelningens övning redan från början, och man kan fundera på hur till exempel vänner eller frivilliga för stöd i integrering kan delta i övningen. Om övningen görs tillsammans med myndigheter, grannavdelningen, en annan organisation eller med en lokal läroanstalt som erbjuder ”hjälpbehövande”, lönar det sig att involvera dem i planeringen redan från början. Övningen kräver en viss egen planering av avdelningen, även om övningsmodellerna gjorda av centralbyrån används. Avdelningarna och kommunerna är så olika att det inte går att planera ett fullständigt färdigt paket som passar alla. </a:t>
            </a:r>
            <a:r>
              <a:rPr lang="sv-fi" b="0" i="0" u="none" baseline="0">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 </a:t>
            </a:r>
          </a:p>
          <a:p>
            <a:endParaRPr lang="sv-fi" dirty="0">
              <a:sym typeface="Wingdings" panose="05000000000000000000" pitchFamily="2" charset="2"/>
            </a:endParaRPr>
          </a:p>
          <a:p>
            <a:pPr algn="l" rtl="0"/>
            <a:r>
              <a:rPr lang="sv-fi" b="0" i="0" u="none" baseline="0">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Utbildningar är en viktig del av att förbereda sig inför övningen. Vi har utmanat varje distrikt och avdelning att ordna utbildning som passar temat för frivilliga före maj. Webbinarierna som ordnas av centralbyrån är också ett sätt att utbilda sig med låg tröskel och lära sig något nytt. Det lönar sig att meddela alla frivilliga i avdelningen om utbildningarna, till exempel genom verksamhetsgruppernas ledare och kontaktpersonerna. </a:t>
            </a:r>
          </a:p>
          <a:p>
            <a:endParaRPr lang="sv-fi" dirty="0">
              <a:sym typeface="Wingdings" panose="05000000000000000000" pitchFamily="2" charset="2"/>
            </a:endParaRPr>
          </a:p>
          <a:p>
            <a:pPr algn="l" rtl="0"/>
            <a:r>
              <a:rPr lang="sv-fi" b="0" i="0" u="none" baseline="0">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Efter övningen skickas en feedbackenkät till alla avdelningar, men det lönar sig för avdelningen att också ordna en egen liten feedbacksession för deltagarna i den egna övningen. Detta gör det enkelt att samla information om hur övningen lyckades, hurdan upplevelse det var för deltagarna och vilken beredskapsnivå avdelningen har. </a:t>
            </a:r>
            <a:endParaRPr lang="sv-fi" dirty="0"/>
          </a:p>
        </p:txBody>
      </p:sp>
      <p:sp>
        <p:nvSpPr>
          <p:cNvPr id="4" name="Dian numeron paikkamerkki 3"/>
          <p:cNvSpPr>
            <a:spLocks noGrp="1"/>
          </p:cNvSpPr>
          <p:nvPr>
            <p:ph type="sldNum" sz="quarter" idx="5"/>
          </p:nvPr>
        </p:nvSpPr>
        <p:spPr/>
        <p:txBody>
          <a:bodyPr/>
          <a:lstStyle/>
          <a:p>
            <a:pPr algn="l" rtl="0"/>
            <a:fld id="{E88BDF49-8DAF-4E81-8F89-D4EAD3531C66}" type="slidenum">
              <a:rPr/>
              <a:t>6</a:t>
            </a:fld>
            <a:endParaRPr lang="sv-fi"/>
          </a:p>
        </p:txBody>
      </p:sp>
    </p:spTree>
    <p:extLst>
      <p:ext uri="{BB962C8B-B14F-4D97-AF65-F5344CB8AC3E}">
        <p14:creationId xmlns:p14="http://schemas.microsoft.com/office/powerpoint/2010/main" val="275784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I de tre följande diabilderna finns en sammanfattning av alla de delmål för Skydd som gäller avdelningarna. Dessutom nämns de mål som främst gäller distrikt eller avdelningar.</a:t>
            </a:r>
          </a:p>
        </p:txBody>
      </p:sp>
      <p:sp>
        <p:nvSpPr>
          <p:cNvPr id="4" name="Dian numeron paikkamerkki 3"/>
          <p:cNvSpPr>
            <a:spLocks noGrp="1"/>
          </p:cNvSpPr>
          <p:nvPr>
            <p:ph type="sldNum" sz="quarter" idx="5"/>
          </p:nvPr>
        </p:nvSpPr>
        <p:spPr/>
        <p:txBody>
          <a:bodyPr/>
          <a:lstStyle/>
          <a:p>
            <a:pPr algn="l" rtl="0"/>
            <a:fld id="{E88BDF49-8DAF-4E81-8F89-D4EAD3531C66}" type="slidenum">
              <a:rPr/>
              <a:t>8</a:t>
            </a:fld>
            <a:endParaRPr lang="sv-fi"/>
          </a:p>
        </p:txBody>
      </p:sp>
    </p:spTree>
    <p:extLst>
      <p:ext uri="{BB962C8B-B14F-4D97-AF65-F5344CB8AC3E}">
        <p14:creationId xmlns:p14="http://schemas.microsoft.com/office/powerpoint/2010/main" val="153673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Tidtabellen är ett exempel på vad avdelningarnas förberedelser inför övningen kan innehålla. Det lönar sig för avdelningen att planera sin egen tidtabell. Det är till exempel inte nödvändigt att rekrytera så många frivilliga till en bordsövning och planeringen tar också kortare tid, och uppgiftslistan för avdelningar som planerar en praktisk övning kan innehålla saker som inte nämns här. </a:t>
            </a:r>
          </a:p>
        </p:txBody>
      </p:sp>
      <p:sp>
        <p:nvSpPr>
          <p:cNvPr id="4" name="Dian numeron paikkamerkki 3"/>
          <p:cNvSpPr>
            <a:spLocks noGrp="1"/>
          </p:cNvSpPr>
          <p:nvPr>
            <p:ph type="sldNum" sz="quarter" idx="5"/>
          </p:nvPr>
        </p:nvSpPr>
        <p:spPr/>
        <p:txBody>
          <a:bodyPr/>
          <a:lstStyle/>
          <a:p>
            <a:pPr algn="l" rtl="0"/>
            <a:fld id="{E88BDF49-8DAF-4E81-8F89-D4EAD3531C66}" type="slidenum">
              <a:rPr/>
              <a:t>13</a:t>
            </a:fld>
            <a:endParaRPr lang="sv-fi"/>
          </a:p>
        </p:txBody>
      </p:sp>
    </p:spTree>
    <p:extLst>
      <p:ext uri="{BB962C8B-B14F-4D97-AF65-F5344CB8AC3E}">
        <p14:creationId xmlns:p14="http://schemas.microsoft.com/office/powerpoint/2010/main" val="154611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Det lönar sig för en avdelning som planerar övningen att ta dessa första steg så snart som möjligt. </a:t>
            </a:r>
          </a:p>
        </p:txBody>
      </p:sp>
      <p:sp>
        <p:nvSpPr>
          <p:cNvPr id="4" name="Dian numeron paikkamerkki 3"/>
          <p:cNvSpPr>
            <a:spLocks noGrp="1"/>
          </p:cNvSpPr>
          <p:nvPr>
            <p:ph type="sldNum" sz="quarter" idx="5"/>
          </p:nvPr>
        </p:nvSpPr>
        <p:spPr/>
        <p:txBody>
          <a:bodyPr/>
          <a:lstStyle/>
          <a:p>
            <a:pPr algn="l" rtl="0"/>
            <a:fld id="{E88BDF49-8DAF-4E81-8F89-D4EAD3531C66}" type="slidenum">
              <a:rPr/>
              <a:t>14</a:t>
            </a:fld>
            <a:endParaRPr lang="sv-fi"/>
          </a:p>
        </p:txBody>
      </p:sp>
    </p:spTree>
    <p:extLst>
      <p:ext uri="{BB962C8B-B14F-4D97-AF65-F5344CB8AC3E}">
        <p14:creationId xmlns:p14="http://schemas.microsoft.com/office/powerpoint/2010/main" val="76606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5281-7D18-8B41-A86D-22A3E20BDFEE}"/>
              </a:ext>
            </a:extLst>
          </p:cNvPr>
          <p:cNvSpPr>
            <a:spLocks noGrp="1"/>
          </p:cNvSpPr>
          <p:nvPr>
            <p:ph type="title"/>
          </p:nvPr>
        </p:nvSpPr>
        <p:spPr/>
        <p:txBody>
          <a:bodyPr/>
          <a:lstStyle/>
          <a:p>
            <a:r>
              <a:rPr lang="fi-FI"/>
              <a:t>Muokkaa ots. perustyyl. napsautt.</a:t>
            </a:r>
            <a:endParaRPr lang="en-FI"/>
          </a:p>
        </p:txBody>
      </p:sp>
      <p:sp>
        <p:nvSpPr>
          <p:cNvPr id="3" name="Content Placeholder 2">
            <a:extLst>
              <a:ext uri="{FF2B5EF4-FFF2-40B4-BE49-F238E27FC236}">
                <a16:creationId xmlns:a16="http://schemas.microsoft.com/office/drawing/2014/main" id="{C8CD0440-A357-3749-8615-DDF9D09C506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30850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fi-FI"/>
              <a:t>Muokkaa ots. perustyyl. napsautt.</a:t>
            </a:r>
            <a:endParaRPr lang="en-FI" dirty="0"/>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1011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13B9-43B4-C94A-A8E9-EA626310E9FB}"/>
              </a:ext>
            </a:extLst>
          </p:cNvPr>
          <p:cNvSpPr>
            <a:spLocks noGrp="1"/>
          </p:cNvSpPr>
          <p:nvPr>
            <p:ph type="title"/>
          </p:nvPr>
        </p:nvSpPr>
        <p:spPr>
          <a:xfrm>
            <a:off x="982663" y="356071"/>
            <a:ext cx="10515600" cy="1325563"/>
          </a:xfrm>
        </p:spPr>
        <p:txBody>
          <a:bodyPr/>
          <a:lstStyle/>
          <a:p>
            <a:r>
              <a:rPr lang="fi-FI"/>
              <a:t>Muokkaa ots. perustyyl. napsautt.</a:t>
            </a:r>
            <a:endParaRPr lang="en-FI"/>
          </a:p>
        </p:txBody>
      </p:sp>
      <p:sp>
        <p:nvSpPr>
          <p:cNvPr id="3" name="Text Placeholder 2">
            <a:extLst>
              <a:ext uri="{FF2B5EF4-FFF2-40B4-BE49-F238E27FC236}">
                <a16:creationId xmlns:a16="http://schemas.microsoft.com/office/drawing/2014/main" id="{73BB524D-1190-3845-B36F-1DA85D13D3A5}"/>
              </a:ext>
            </a:extLst>
          </p:cNvPr>
          <p:cNvSpPr>
            <a:spLocks noGrp="1"/>
          </p:cNvSpPr>
          <p:nvPr>
            <p:ph type="body" idx="1"/>
          </p:nvPr>
        </p:nvSpPr>
        <p:spPr>
          <a:xfrm>
            <a:off x="98463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D0661FF6-97D1-4644-BAA8-C626ABAB0137}"/>
              </a:ext>
            </a:extLst>
          </p:cNvPr>
          <p:cNvSpPr>
            <a:spLocks noGrp="1"/>
          </p:cNvSpPr>
          <p:nvPr>
            <p:ph sz="half" idx="2"/>
          </p:nvPr>
        </p:nvSpPr>
        <p:spPr>
          <a:xfrm>
            <a:off x="984636"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5" name="Text Placeholder 4">
            <a:extLst>
              <a:ext uri="{FF2B5EF4-FFF2-40B4-BE49-F238E27FC236}">
                <a16:creationId xmlns:a16="http://schemas.microsoft.com/office/drawing/2014/main" id="{1870154A-8E73-B84E-9B6C-615601F72AA6}"/>
              </a:ext>
            </a:extLst>
          </p:cNvPr>
          <p:cNvSpPr>
            <a:spLocks noGrp="1"/>
          </p:cNvSpPr>
          <p:nvPr>
            <p:ph type="body" sz="quarter" idx="3"/>
          </p:nvPr>
        </p:nvSpPr>
        <p:spPr>
          <a:xfrm>
            <a:off x="63170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CE99E5D0-3FAD-614F-A35A-F45099E87F2F}"/>
              </a:ext>
            </a:extLst>
          </p:cNvPr>
          <p:cNvSpPr>
            <a:spLocks noGrp="1"/>
          </p:cNvSpPr>
          <p:nvPr>
            <p:ph sz="quarter" idx="4"/>
          </p:nvPr>
        </p:nvSpPr>
        <p:spPr>
          <a:xfrm>
            <a:off x="6317048"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709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50C-05EB-534C-9963-8F2BE7ED462D}"/>
              </a:ext>
            </a:extLst>
          </p:cNvPr>
          <p:cNvSpPr>
            <a:spLocks noGrp="1"/>
          </p:cNvSpPr>
          <p:nvPr>
            <p:ph type="title"/>
          </p:nvPr>
        </p:nvSpPr>
        <p:spPr>
          <a:xfrm>
            <a:off x="982663" y="1211263"/>
            <a:ext cx="10515600" cy="685753"/>
          </a:xfrm>
        </p:spPr>
        <p:txBody>
          <a:bodyPr/>
          <a:lstStyle/>
          <a:p>
            <a:r>
              <a:rPr lang="fi-FI"/>
              <a:t>Muokkaa ots. perustyyl. napsautt.</a:t>
            </a:r>
            <a:endParaRPr lang="en-FI" dirty="0"/>
          </a:p>
        </p:txBody>
      </p:sp>
    </p:spTree>
    <p:extLst>
      <p:ext uri="{BB962C8B-B14F-4D97-AF65-F5344CB8AC3E}">
        <p14:creationId xmlns:p14="http://schemas.microsoft.com/office/powerpoint/2010/main" val="321455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2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4C7717-E9A7-4648-BFB1-3927A76D6530}"/>
              </a:ext>
            </a:extLst>
          </p:cNvPr>
          <p:cNvSpPr/>
          <p:nvPr/>
        </p:nvSpPr>
        <p:spPr>
          <a:xfrm>
            <a:off x="1305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 name="Picture 3">
            <a:extLst>
              <a:ext uri="{FF2B5EF4-FFF2-40B4-BE49-F238E27FC236}">
                <a16:creationId xmlns:a16="http://schemas.microsoft.com/office/drawing/2014/main" id="{43D137EC-8A68-0248-9B58-363493D2E3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fi-FI"/>
              <a:t>Muokkaa ots. perustyyl. napsautt.</a:t>
            </a:r>
            <a:endParaRPr lang="en-FI" dirty="0"/>
          </a:p>
        </p:txBody>
      </p:sp>
    </p:spTree>
    <p:extLst>
      <p:ext uri="{BB962C8B-B14F-4D97-AF65-F5344CB8AC3E}">
        <p14:creationId xmlns:p14="http://schemas.microsoft.com/office/powerpoint/2010/main" val="416650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9D2AC-D47A-1049-A1EB-D361C64CF4C6}"/>
              </a:ext>
            </a:extLst>
          </p:cNvPr>
          <p:cNvSpPr/>
          <p:nvPr/>
        </p:nvSpPr>
        <p:spPr>
          <a:xfrm>
            <a:off x="1954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fi-FI"/>
              <a:t>Muokkaa ots. perustyyl. napsautt.</a:t>
            </a:r>
            <a:endParaRPr lang="en-FI" dirty="0"/>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30299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71E0E-A70B-B249-849D-13B069C8F60B}"/>
              </a:ext>
            </a:extLst>
          </p:cNvPr>
          <p:cNvSpPr>
            <a:spLocks noGrp="1"/>
          </p:cNvSpPr>
          <p:nvPr>
            <p:ph type="title"/>
          </p:nvPr>
        </p:nvSpPr>
        <p:spPr>
          <a:xfrm>
            <a:off x="996951" y="1211263"/>
            <a:ext cx="10515600" cy="685753"/>
          </a:xfrm>
          <a:prstGeom prst="rect">
            <a:avLst/>
          </a:prstGeom>
        </p:spPr>
        <p:txBody>
          <a:bodyPr vert="horz" lIns="0" tIns="0" rIns="0" bIns="0" rtlCol="0" anchor="t" anchorCtr="0">
            <a:normAutofit/>
          </a:bodyPr>
          <a:lstStyle/>
          <a:p>
            <a:r>
              <a:rPr lang="fi-FI" noProof="0"/>
              <a:t>Muokkaa ots. perustyyl. napsautt.</a:t>
            </a:r>
            <a:endParaRPr lang="sv-SE" noProof="0" dirty="0"/>
          </a:p>
        </p:txBody>
      </p:sp>
      <p:sp>
        <p:nvSpPr>
          <p:cNvPr id="3" name="Text Placeholder 2">
            <a:extLst>
              <a:ext uri="{FF2B5EF4-FFF2-40B4-BE49-F238E27FC236}">
                <a16:creationId xmlns:a16="http://schemas.microsoft.com/office/drawing/2014/main" id="{1F15FF42-6E91-FA40-AE5D-05D6DABA526B}"/>
              </a:ext>
            </a:extLst>
          </p:cNvPr>
          <p:cNvSpPr>
            <a:spLocks noGrp="1"/>
          </p:cNvSpPr>
          <p:nvPr>
            <p:ph type="body" idx="1"/>
          </p:nvPr>
        </p:nvSpPr>
        <p:spPr>
          <a:xfrm>
            <a:off x="994538" y="2042908"/>
            <a:ext cx="10515600" cy="4072884"/>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7" name="Rectangle 6">
            <a:extLst>
              <a:ext uri="{FF2B5EF4-FFF2-40B4-BE49-F238E27FC236}">
                <a16:creationId xmlns:a16="http://schemas.microsoft.com/office/drawing/2014/main" id="{5642C8C3-8B2F-4941-B88D-3DC6F246853E}"/>
              </a:ext>
            </a:extLst>
          </p:cNvPr>
          <p:cNvSpPr/>
          <p:nvPr/>
        </p:nvSpPr>
        <p:spPr>
          <a:xfrm>
            <a:off x="0" y="6381328"/>
            <a:ext cx="12192000" cy="476672"/>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xtBox 7">
            <a:extLst>
              <a:ext uri="{FF2B5EF4-FFF2-40B4-BE49-F238E27FC236}">
                <a16:creationId xmlns:a16="http://schemas.microsoft.com/office/drawing/2014/main" id="{C2F71440-6C71-234B-85DA-35B580CAA917}"/>
              </a:ext>
            </a:extLst>
          </p:cNvPr>
          <p:cNvSpPr txBox="1"/>
          <p:nvPr/>
        </p:nvSpPr>
        <p:spPr>
          <a:xfrm>
            <a:off x="1199456" y="6477318"/>
            <a:ext cx="3600400" cy="28469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50" baseline="0" dirty="0">
                <a:solidFill>
                  <a:schemeClr val="bg1"/>
                </a:solidFill>
                <a:latin typeface="Verdana" panose="020B0604030504040204" pitchFamily="34" charset="0"/>
                <a:cs typeface="SignaOT-LightIta" panose="020B0504030101020102" pitchFamily="34" charset="77"/>
              </a:rPr>
              <a:t>Suoja 2022｜päivämäärä</a:t>
            </a:r>
          </a:p>
        </p:txBody>
      </p:sp>
      <p:pic>
        <p:nvPicPr>
          <p:cNvPr id="9" name="Picture 8">
            <a:extLst>
              <a:ext uri="{FF2B5EF4-FFF2-40B4-BE49-F238E27FC236}">
                <a16:creationId xmlns:a16="http://schemas.microsoft.com/office/drawing/2014/main" id="{7CF8B078-DDCA-8C40-BC57-59F8224381D1}"/>
              </a:ext>
            </a:extLst>
          </p:cNvPr>
          <p:cNvPicPr>
            <a:picLocks noChangeAspect="1"/>
          </p:cNvPicPr>
          <p:nvPr/>
        </p:nvPicPr>
        <p:blipFill>
          <a:blip r:embed="rId9"/>
          <a:srcRect/>
          <a:stretch/>
        </p:blipFill>
        <p:spPr>
          <a:xfrm>
            <a:off x="10433491" y="6218435"/>
            <a:ext cx="1350597" cy="522933"/>
          </a:xfrm>
          <a:prstGeom prst="rect">
            <a:avLst/>
          </a:prstGeom>
        </p:spPr>
      </p:pic>
      <p:pic>
        <p:nvPicPr>
          <p:cNvPr id="5" name="Kuva 4">
            <a:extLst>
              <a:ext uri="{FF2B5EF4-FFF2-40B4-BE49-F238E27FC236}">
                <a16:creationId xmlns:a16="http://schemas.microsoft.com/office/drawing/2014/main" id="{C3214688-537B-4528-B6FE-1B8FFD0938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765389" y="0"/>
            <a:ext cx="1350598" cy="1132839"/>
          </a:xfrm>
          <a:prstGeom prst="rect">
            <a:avLst/>
          </a:prstGeom>
        </p:spPr>
      </p:pic>
    </p:spTree>
    <p:extLst>
      <p:ext uri="{BB962C8B-B14F-4D97-AF65-F5344CB8AC3E}">
        <p14:creationId xmlns:p14="http://schemas.microsoft.com/office/powerpoint/2010/main" val="119990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marL="892175" indent="-892175" algn="l" defTabSz="914400" rtl="0" eaLnBrk="1" fontAlgn="b" latinLnBrk="0" hangingPunct="1">
        <a:lnSpc>
          <a:spcPct val="90000"/>
        </a:lnSpc>
        <a:spcBef>
          <a:spcPct val="0"/>
        </a:spcBef>
        <a:buNone/>
        <a:tabLst/>
        <a:defRPr sz="4000" b="1" i="0" kern="1200" baseline="0">
          <a:solidFill>
            <a:srgbClr val="D71436"/>
          </a:solidFill>
          <a:latin typeface="Verdana" panose="020B0604030504040204" pitchFamily="34" charset="0"/>
          <a:ea typeface="+mj-ea"/>
          <a:cs typeface="+mj-cs"/>
        </a:defRPr>
      </a:lvl1pPr>
    </p:titleStyle>
    <p:bodyStyle>
      <a:lvl1pPr marL="363538" indent="-363538" algn="l" defTabSz="914400" rtl="0" eaLnBrk="1" latinLnBrk="0" hangingPunct="1">
        <a:lnSpc>
          <a:spcPct val="90000"/>
        </a:lnSpc>
        <a:spcBef>
          <a:spcPts val="1000"/>
        </a:spcBef>
        <a:buClr>
          <a:srgbClr val="D71436"/>
        </a:buClr>
        <a:buSzPct val="100000"/>
        <a:buFont typeface="Courier New" panose="02070309020205020404" pitchFamily="49" charset="0"/>
        <a:buChar char="o"/>
        <a:tabLst/>
        <a:defRPr sz="2800" kern="1200" baseline="0">
          <a:solidFill>
            <a:schemeClr val="tx1"/>
          </a:solidFill>
          <a:latin typeface="Verdana" panose="020B0604030504040204" pitchFamily="34" charset="0"/>
          <a:ea typeface="+mn-ea"/>
          <a:cs typeface="+mn-cs"/>
        </a:defRPr>
      </a:lvl1pPr>
      <a:lvl2pPr marL="715963"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400" kern="1200" baseline="0">
          <a:solidFill>
            <a:schemeClr val="tx1"/>
          </a:solidFill>
          <a:latin typeface="Verdana" panose="020B0604030504040204" pitchFamily="34" charset="0"/>
          <a:ea typeface="+mn-ea"/>
          <a:cs typeface="+mn-cs"/>
        </a:defRPr>
      </a:lvl2pPr>
      <a:lvl3pPr marL="1069975" indent="-354013"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000" kern="1200" baseline="0">
          <a:solidFill>
            <a:schemeClr val="tx1"/>
          </a:solidFill>
          <a:latin typeface="Verdana" panose="020B0604030504040204" pitchFamily="34" charset="0"/>
          <a:ea typeface="+mn-ea"/>
          <a:cs typeface="+mn-cs"/>
        </a:defRPr>
      </a:lvl3pPr>
      <a:lvl4pPr marL="1422400"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4pPr>
      <a:lvl5pPr marL="1822450" indent="-400050"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orient="horz" pos="754">
          <p15:clr>
            <a:srgbClr val="F26B43"/>
          </p15:clr>
        </p15:guide>
        <p15:guide id="3" orient="horz" pos="4201">
          <p15:clr>
            <a:srgbClr val="F26B43"/>
          </p15:clr>
        </p15:guide>
        <p15:guide id="4" pos="74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dnet.punainenristi.fi/suoja202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mailto:maaria.kuitunen@punainenristi.f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oma.punainenristi.fi/event/13576?_ga=2.7436018.1537524337.1643196312-88471688.1643196312" TargetMode="External"/><Relationship Id="rId3" Type="http://schemas.openxmlformats.org/officeDocument/2006/relationships/hyperlink" Target="https://oma.punainenristi.fi/event/13574" TargetMode="External"/><Relationship Id="rId7" Type="http://schemas.openxmlformats.org/officeDocument/2006/relationships/hyperlink" Target="https://oma.punainenristi.fi/event/13572" TargetMode="External"/><Relationship Id="rId2" Type="http://schemas.openxmlformats.org/officeDocument/2006/relationships/hyperlink" Target="https://oma.punainenristi.fi/event/13564?_ga=2.13111863.1298531843.1643012969-1111365507.1614079220" TargetMode="External"/><Relationship Id="rId1" Type="http://schemas.openxmlformats.org/officeDocument/2006/relationships/slideLayout" Target="../slideLayouts/slideLayout1.xml"/><Relationship Id="rId6" Type="http://schemas.openxmlformats.org/officeDocument/2006/relationships/hyperlink" Target="https://oma.punainenristi.fi/event/13566?_ga=2.41906466.1298531843.1643012969-1111365507.1614079220" TargetMode="External"/><Relationship Id="rId11" Type="http://schemas.openxmlformats.org/officeDocument/2006/relationships/hyperlink" Target="https://oma.punainenristi.fi/event/13568?_ga=2.109474309.1298531843.1643012969-1111365507.1614079220" TargetMode="External"/><Relationship Id="rId5" Type="http://schemas.openxmlformats.org/officeDocument/2006/relationships/hyperlink" Target="https://oma.punainenristi.fi/event/13575?_ga=2.48855014.1537524337.1643196312-88471688.1643196312" TargetMode="External"/><Relationship Id="rId10" Type="http://schemas.openxmlformats.org/officeDocument/2006/relationships/hyperlink" Target="https://oma.punainenristi.fi/event/13596" TargetMode="External"/><Relationship Id="rId4" Type="http://schemas.openxmlformats.org/officeDocument/2006/relationships/hyperlink" Target="https://oma.punainenristi.fi/event/13565?_ga=2.41906466.1298531843.1643012969-1111365507.1614079220" TargetMode="External"/><Relationship Id="rId9" Type="http://schemas.openxmlformats.org/officeDocument/2006/relationships/hyperlink" Target="https://oma.punainenristi.fi/event/13567?_ga=2.41906466.1298531843.1643012969-1111365507.161407922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E511992-49C0-42FA-B60C-0B649B780630}"/>
              </a:ext>
            </a:extLst>
          </p:cNvPr>
          <p:cNvSpPr>
            <a:spLocks noGrp="1"/>
          </p:cNvSpPr>
          <p:nvPr>
            <p:ph type="title"/>
          </p:nvPr>
        </p:nvSpPr>
        <p:spPr>
          <a:xfrm>
            <a:off x="1557336" y="5000648"/>
            <a:ext cx="9077326" cy="685753"/>
          </a:xfrm>
        </p:spPr>
        <p:txBody>
          <a:bodyPr/>
          <a:lstStyle/>
          <a:p>
            <a:pPr algn="l" rtl="0"/>
            <a:r>
              <a:rPr lang="sv-fi" b="1" i="0" u="none" baseline="0"/>
              <a:t>Mot beredskapsövningen</a:t>
            </a:r>
          </a:p>
        </p:txBody>
      </p:sp>
      <p:pic>
        <p:nvPicPr>
          <p:cNvPr id="11" name="Kuva 10">
            <a:extLst>
              <a:ext uri="{FF2B5EF4-FFF2-40B4-BE49-F238E27FC236}">
                <a16:creationId xmlns:a16="http://schemas.microsoft.com/office/drawing/2014/main" id="{5F4F096C-6E9C-4635-99A3-36BF1CE40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880" y="818404"/>
            <a:ext cx="4850238" cy="4068225"/>
          </a:xfrm>
          <a:prstGeom prst="rect">
            <a:avLst/>
          </a:prstGeom>
        </p:spPr>
      </p:pic>
    </p:spTree>
    <p:extLst>
      <p:ext uri="{BB962C8B-B14F-4D97-AF65-F5344CB8AC3E}">
        <p14:creationId xmlns:p14="http://schemas.microsoft.com/office/powerpoint/2010/main" val="8393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45169D-F1C4-4595-9FDD-1CE4A960A501}"/>
              </a:ext>
            </a:extLst>
          </p:cNvPr>
          <p:cNvSpPr>
            <a:spLocks noGrp="1"/>
          </p:cNvSpPr>
          <p:nvPr>
            <p:ph type="title"/>
          </p:nvPr>
        </p:nvSpPr>
        <p:spPr>
          <a:xfrm>
            <a:off x="838200" y="399331"/>
            <a:ext cx="10515600" cy="685753"/>
          </a:xfrm>
        </p:spPr>
        <p:txBody>
          <a:bodyPr>
            <a:normAutofit fontScale="90000"/>
          </a:bodyPr>
          <a:lstStyle/>
          <a:p>
            <a:pPr algn="l" rtl="0"/>
            <a:r>
              <a:rPr lang="sv-fi" sz="4000" b="1" i="0" u="none" baseline="0" dirty="0">
                <a:effectLst/>
                <a:latin typeface="Calibri" panose="020F0502020204030204" pitchFamily="34" charset="0"/>
                <a:ea typeface="Calibri" panose="020F0502020204030204" pitchFamily="34" charset="0"/>
                <a:cs typeface="Times New Roman" panose="02020603050405020304" pitchFamily="18" charset="0"/>
              </a:rPr>
              <a:t>Röda Korset använder alla sina resurser på ett mångsidigt och flexibelt sätt i beredskapssituationer</a:t>
            </a:r>
            <a:br>
              <a:rPr lang="sv-fi" sz="40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
        <p:nvSpPr>
          <p:cNvPr id="5" name="Sisällön paikkamerkki 4">
            <a:extLst>
              <a:ext uri="{FF2B5EF4-FFF2-40B4-BE49-F238E27FC236}">
                <a16:creationId xmlns:a16="http://schemas.microsoft.com/office/drawing/2014/main" id="{44DDD926-234D-41E7-8D1D-5E4A78E205B6}"/>
              </a:ext>
            </a:extLst>
          </p:cNvPr>
          <p:cNvSpPr>
            <a:spLocks noGrp="1"/>
          </p:cNvSpPr>
          <p:nvPr>
            <p:ph idx="1"/>
          </p:nvPr>
        </p:nvSpPr>
        <p:spPr/>
        <p:txBody>
          <a:bodyPr>
            <a:normAutofit fontScale="92500" lnSpcReduction="20000"/>
          </a:bodyPr>
          <a:lstStyle/>
          <a:p>
            <a:pPr marL="514350" indent="-514350" algn="l" rtl="0">
              <a:buFont typeface="+mj-lt"/>
              <a:buAutoNum type="arabicPeriod"/>
            </a:pPr>
            <a:r>
              <a:rPr lang="sv-fi" b="0" i="0" u="none" baseline="0"/>
              <a:t>Många slags hjälpare: I avdelningarnas övningar deltar frivilliga från olika verksamhetsområden, till exempel från verksamheten för att stödja ungdomar eller integration.</a:t>
            </a:r>
          </a:p>
          <a:p>
            <a:pPr marL="866775" lvl="1" indent="-514350" algn="l" rtl="0"/>
            <a:r>
              <a:rPr lang="sv-fi" b="0" i="0" u="none" baseline="0"/>
              <a:t>Till exempel kan personer som inte har svenska eller finska som modersmål delta i övningen.</a:t>
            </a:r>
          </a:p>
          <a:p>
            <a:pPr marL="514350" indent="-514350" algn="l" rtl="0">
              <a:buFont typeface="+mj-lt"/>
              <a:buAutoNum type="arabicPeriod"/>
            </a:pPr>
            <a:r>
              <a:rPr lang="sv-fi" b="0" i="0" u="none" baseline="0"/>
              <a:t>Nya frivilliga: Till övningen rekryteras nya frivilliga via Oma Röda Korset och sociala medier.</a:t>
            </a:r>
          </a:p>
          <a:p>
            <a:pPr marL="866775" lvl="1" indent="-514350" algn="l" rtl="0"/>
            <a:r>
              <a:rPr lang="sv-fi" b="0" i="0" u="none" baseline="0"/>
              <a:t>Övningarna möjliggör mottagande och utbildning av spontana frivilliga.</a:t>
            </a:r>
          </a:p>
          <a:p>
            <a:pPr marL="514350" indent="-514350" algn="l" rtl="0">
              <a:buFont typeface="+mj-lt"/>
              <a:buAutoNum type="arabicPeriod"/>
            </a:pPr>
            <a:r>
              <a:rPr lang="sv-fi" b="0" i="0" u="none" baseline="0"/>
              <a:t>Materiell beredskap: Användning av EEC-vagnar övas.</a:t>
            </a:r>
          </a:p>
          <a:p>
            <a:pPr marL="514350" indent="-514350" algn="l" rtl="0">
              <a:buFont typeface="+mj-lt"/>
              <a:buAutoNum type="arabicPeriod"/>
            </a:pPr>
            <a:r>
              <a:rPr lang="sv-fi" b="0" i="0" u="none" baseline="0"/>
              <a:t>Röda Korsets Kontti, loppmarknad, asylförläggningar och övriga institutioner deltar i övningen. </a:t>
            </a:r>
          </a:p>
          <a:p>
            <a:endParaRPr lang="sv-fi" dirty="0"/>
          </a:p>
        </p:txBody>
      </p:sp>
    </p:spTree>
    <p:extLst>
      <p:ext uri="{BB962C8B-B14F-4D97-AF65-F5344CB8AC3E}">
        <p14:creationId xmlns:p14="http://schemas.microsoft.com/office/powerpoint/2010/main" val="426585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75966D-1D1B-440F-9775-BEC4E9223167}"/>
              </a:ext>
            </a:extLst>
          </p:cNvPr>
          <p:cNvSpPr>
            <a:spLocks noGrp="1"/>
          </p:cNvSpPr>
          <p:nvPr>
            <p:ph type="title"/>
          </p:nvPr>
        </p:nvSpPr>
        <p:spPr>
          <a:xfrm>
            <a:off x="994536" y="399331"/>
            <a:ext cx="10515601" cy="1354165"/>
          </a:xfrm>
        </p:spPr>
        <p:txBody>
          <a:bodyPr>
            <a:normAutofit fontScale="90000"/>
          </a:bodyPr>
          <a:lstStyle/>
          <a:p>
            <a:pPr algn="l" rtl="0"/>
            <a:r>
              <a:rPr lang="sv-fi" sz="4000" b="1" i="0" u="none" baseline="0" dirty="0">
                <a:effectLst/>
                <a:latin typeface="Calibri" panose="020F0502020204030204" pitchFamily="34" charset="0"/>
                <a:ea typeface="Calibri" panose="020F0502020204030204" pitchFamily="34" charset="0"/>
                <a:cs typeface="Times New Roman" panose="02020603050405020304" pitchFamily="18" charset="0"/>
              </a:rPr>
              <a:t>Röda Korset har kunnande på olika nivåer i att leda beredskapssituationer och upprätthålla en lägesbild</a:t>
            </a:r>
            <a:br>
              <a:rPr lang="sv-fi" sz="40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
        <p:nvSpPr>
          <p:cNvPr id="5" name="Sisällön paikkamerkki 4">
            <a:extLst>
              <a:ext uri="{FF2B5EF4-FFF2-40B4-BE49-F238E27FC236}">
                <a16:creationId xmlns:a16="http://schemas.microsoft.com/office/drawing/2014/main" id="{42FB2686-BB62-4E6C-81AC-C6B219CBE1C6}"/>
              </a:ext>
            </a:extLst>
          </p:cNvPr>
          <p:cNvSpPr>
            <a:spLocks noGrp="1"/>
          </p:cNvSpPr>
          <p:nvPr>
            <p:ph idx="1"/>
          </p:nvPr>
        </p:nvSpPr>
        <p:spPr/>
        <p:txBody>
          <a:bodyPr>
            <a:normAutofit/>
          </a:bodyPr>
          <a:lstStyle/>
          <a:p>
            <a:pPr marL="514350" indent="-514350" algn="l" rtl="0">
              <a:buFont typeface="+mj-lt"/>
              <a:buAutoNum type="arabicPeriod"/>
            </a:pPr>
            <a:r>
              <a:rPr lang="sv-fi" b="0" i="0" u="none" baseline="0"/>
              <a:t>Avdelningarna rapporterar övningarna till lägesbildsystemet och distriktet</a:t>
            </a:r>
          </a:p>
          <a:p>
            <a:pPr marL="514350" indent="-514350" algn="l" rtl="0">
              <a:buFont typeface="+mj-lt"/>
              <a:buAutoNum type="arabicPeriod"/>
            </a:pPr>
            <a:r>
              <a:rPr lang="sv-fi" b="0" i="0" u="none" baseline="0"/>
              <a:t>Avdelningarna berättar om övningarna i sociala medier</a:t>
            </a:r>
          </a:p>
          <a:p>
            <a:pPr marL="866775" lvl="1" indent="-514350" algn="l" rtl="0"/>
            <a:r>
              <a:rPr lang="sv-fi" b="0" i="0" u="none" baseline="0"/>
              <a:t>Man skickar information om övningarna även till lokala medier</a:t>
            </a:r>
          </a:p>
          <a:p>
            <a:pPr marL="866775" lvl="1" indent="-514350" algn="l" rtl="0"/>
            <a:r>
              <a:rPr lang="sv-fi" b="0" i="0" u="none" baseline="0"/>
              <a:t>Man ordnar utbildningen Kommunikation som en hjälpfärdighet som stöd till kommunikationen</a:t>
            </a:r>
          </a:p>
          <a:p>
            <a:pPr marL="866775" lvl="1" indent="-514350" algn="l" rtl="0"/>
            <a:r>
              <a:rPr lang="sv-fi" b="0" i="0" u="none" baseline="0"/>
              <a:t>Man gör material som stöd till kommunikationen, t.ex. bilder för sociala medier	</a:t>
            </a:r>
          </a:p>
          <a:p>
            <a:endParaRPr lang="sv-fi" dirty="0"/>
          </a:p>
        </p:txBody>
      </p:sp>
    </p:spTree>
    <p:extLst>
      <p:ext uri="{BB962C8B-B14F-4D97-AF65-F5344CB8AC3E}">
        <p14:creationId xmlns:p14="http://schemas.microsoft.com/office/powerpoint/2010/main" val="311250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C480C-7D47-4EA1-A543-81B1D2EC7913}"/>
              </a:ext>
            </a:extLst>
          </p:cNvPr>
          <p:cNvSpPr>
            <a:spLocks noGrp="1"/>
          </p:cNvSpPr>
          <p:nvPr>
            <p:ph type="title"/>
          </p:nvPr>
        </p:nvSpPr>
        <p:spPr>
          <a:xfrm>
            <a:off x="994538" y="742208"/>
            <a:ext cx="10515600" cy="685753"/>
          </a:xfrm>
        </p:spPr>
        <p:txBody>
          <a:bodyPr/>
          <a:lstStyle/>
          <a:p>
            <a:pPr algn="l" rtl="0"/>
            <a:r>
              <a:rPr lang="sv-fi" b="1" i="0" u="none" baseline="0"/>
              <a:t>Övningar på ett tryggt sätt</a:t>
            </a:r>
          </a:p>
        </p:txBody>
      </p:sp>
      <p:sp>
        <p:nvSpPr>
          <p:cNvPr id="3" name="Sisällön paikkamerkki 2">
            <a:extLst>
              <a:ext uri="{FF2B5EF4-FFF2-40B4-BE49-F238E27FC236}">
                <a16:creationId xmlns:a16="http://schemas.microsoft.com/office/drawing/2014/main" id="{94AB40DA-5886-4160-8C0C-4D1442BC4425}"/>
              </a:ext>
            </a:extLst>
          </p:cNvPr>
          <p:cNvSpPr>
            <a:spLocks noGrp="1"/>
          </p:cNvSpPr>
          <p:nvPr>
            <p:ph idx="1"/>
          </p:nvPr>
        </p:nvSpPr>
        <p:spPr/>
        <p:txBody>
          <a:bodyPr>
            <a:normAutofit fontScale="92500" lnSpcReduction="10000"/>
          </a:bodyPr>
          <a:lstStyle/>
          <a:p>
            <a:pPr algn="l" rtl="0"/>
            <a:r>
              <a:rPr lang="sv-fi" b="0" i="0" u="none" baseline="0"/>
              <a:t>Man strävar till att ordna Skydd 2022 även om pandemin och relaterade restriktioner fortsätter in i maj.</a:t>
            </a:r>
          </a:p>
          <a:p>
            <a:pPr algn="l" rtl="0"/>
            <a:r>
              <a:rPr lang="sv-fi" b="0" i="0" u="none" baseline="0"/>
              <a:t>Många avdelningar och en del av distrikten ordnar bordsövningar där antalet deltagare är måttligt och ordnandet lyckas på ett hälsosäkert sätt.</a:t>
            </a:r>
          </a:p>
          <a:p>
            <a:pPr algn="l" rtl="0"/>
            <a:r>
              <a:rPr lang="sv-fi" b="0" i="0" u="none" baseline="0"/>
              <a:t>De som planerar praktiska övningar förbereder sig till exempel på att använda munskydd, ta hand om hygienen och agera enligt myndigheternas rekommendationer.</a:t>
            </a:r>
          </a:p>
          <a:p>
            <a:pPr algn="l" rtl="0"/>
            <a:r>
              <a:rPr lang="sv-fi" b="0" i="0" u="none" baseline="0"/>
              <a:t>Det skulle vara bra om de som planerar praktiska övningar är förberedda på att ändra övningen till en bordsövning, om samlingsrestriktionerna förhindrar andra övningar.</a:t>
            </a:r>
          </a:p>
        </p:txBody>
      </p:sp>
    </p:spTree>
    <p:extLst>
      <p:ext uri="{BB962C8B-B14F-4D97-AF65-F5344CB8AC3E}">
        <p14:creationId xmlns:p14="http://schemas.microsoft.com/office/powerpoint/2010/main" val="5474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F104AB0-5278-43FB-AC8E-1CA5D2546FB3}"/>
              </a:ext>
            </a:extLst>
          </p:cNvPr>
          <p:cNvSpPr>
            <a:spLocks noGrp="1"/>
          </p:cNvSpPr>
          <p:nvPr>
            <p:ph type="title"/>
          </p:nvPr>
        </p:nvSpPr>
        <p:spPr>
          <a:xfrm>
            <a:off x="964750" y="403511"/>
            <a:ext cx="5695493" cy="685753"/>
          </a:xfrm>
        </p:spPr>
        <p:txBody>
          <a:bodyPr/>
          <a:lstStyle/>
          <a:p>
            <a:pPr algn="l" rtl="0"/>
            <a:r>
              <a:rPr lang="sv-fi" b="1" i="0" u="none" baseline="0"/>
              <a:t>Tidtabell</a:t>
            </a:r>
          </a:p>
        </p:txBody>
      </p:sp>
      <p:cxnSp>
        <p:nvCxnSpPr>
          <p:cNvPr id="8" name="Suora nuoliyhdysviiva 7">
            <a:extLst>
              <a:ext uri="{FF2B5EF4-FFF2-40B4-BE49-F238E27FC236}">
                <a16:creationId xmlns:a16="http://schemas.microsoft.com/office/drawing/2014/main" id="{EAEDCB17-6A13-44B9-B2DF-361EA47BB3A8}"/>
              </a:ext>
            </a:extLst>
          </p:cNvPr>
          <p:cNvCxnSpPr>
            <a:cxnSpLocks/>
          </p:cNvCxnSpPr>
          <p:nvPr/>
        </p:nvCxnSpPr>
        <p:spPr>
          <a:xfrm>
            <a:off x="931180" y="2612571"/>
            <a:ext cx="102697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F1753F0A-B7A8-4F26-87EC-312A912037B7}"/>
              </a:ext>
            </a:extLst>
          </p:cNvPr>
          <p:cNvSpPr txBox="1"/>
          <p:nvPr/>
        </p:nvSpPr>
        <p:spPr>
          <a:xfrm>
            <a:off x="964750" y="1850346"/>
            <a:ext cx="1767564" cy="36933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0"/>
            <a:r>
              <a:rPr lang="sv-fi" b="0" i="0" u="none" baseline="0"/>
              <a:t>Januari</a:t>
            </a:r>
          </a:p>
        </p:txBody>
      </p:sp>
      <p:sp>
        <p:nvSpPr>
          <p:cNvPr id="14" name="Tekstiruutu 13">
            <a:extLst>
              <a:ext uri="{FF2B5EF4-FFF2-40B4-BE49-F238E27FC236}">
                <a16:creationId xmlns:a16="http://schemas.microsoft.com/office/drawing/2014/main" id="{BF0F1DEF-A147-48DA-960D-0173ECD89B49}"/>
              </a:ext>
            </a:extLst>
          </p:cNvPr>
          <p:cNvSpPr txBox="1"/>
          <p:nvPr/>
        </p:nvSpPr>
        <p:spPr>
          <a:xfrm>
            <a:off x="2925309" y="1850850"/>
            <a:ext cx="1932211" cy="36933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0"/>
            <a:r>
              <a:rPr lang="sv-fi" b="0" i="0" u="none" baseline="0"/>
              <a:t>Februari</a:t>
            </a:r>
          </a:p>
        </p:txBody>
      </p:sp>
      <p:sp>
        <p:nvSpPr>
          <p:cNvPr id="15" name="Tekstiruutu 14">
            <a:extLst>
              <a:ext uri="{FF2B5EF4-FFF2-40B4-BE49-F238E27FC236}">
                <a16:creationId xmlns:a16="http://schemas.microsoft.com/office/drawing/2014/main" id="{A318522E-5319-496A-965B-42EAC75AB7C9}"/>
              </a:ext>
            </a:extLst>
          </p:cNvPr>
          <p:cNvSpPr txBox="1"/>
          <p:nvPr/>
        </p:nvSpPr>
        <p:spPr>
          <a:xfrm>
            <a:off x="5050515" y="1850346"/>
            <a:ext cx="1932210" cy="36933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0"/>
            <a:r>
              <a:rPr lang="sv-fi" b="0" i="0" u="none" baseline="0"/>
              <a:t>Mars</a:t>
            </a:r>
          </a:p>
        </p:txBody>
      </p:sp>
      <p:sp>
        <p:nvSpPr>
          <p:cNvPr id="16" name="Tekstiruutu 15">
            <a:extLst>
              <a:ext uri="{FF2B5EF4-FFF2-40B4-BE49-F238E27FC236}">
                <a16:creationId xmlns:a16="http://schemas.microsoft.com/office/drawing/2014/main" id="{D0746E60-00E1-4140-AFCB-9F5071A0CA6A}"/>
              </a:ext>
            </a:extLst>
          </p:cNvPr>
          <p:cNvSpPr txBox="1"/>
          <p:nvPr/>
        </p:nvSpPr>
        <p:spPr>
          <a:xfrm>
            <a:off x="7175719" y="1850346"/>
            <a:ext cx="1932209" cy="36933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0"/>
            <a:r>
              <a:rPr lang="sv-fi" b="0" i="0" u="none" baseline="0"/>
              <a:t>April</a:t>
            </a:r>
          </a:p>
        </p:txBody>
      </p:sp>
      <p:sp>
        <p:nvSpPr>
          <p:cNvPr id="17" name="Tekstiruutu 16">
            <a:extLst>
              <a:ext uri="{FF2B5EF4-FFF2-40B4-BE49-F238E27FC236}">
                <a16:creationId xmlns:a16="http://schemas.microsoft.com/office/drawing/2014/main" id="{EB0AFAA6-35A1-4352-8DD6-A57F9702E953}"/>
              </a:ext>
            </a:extLst>
          </p:cNvPr>
          <p:cNvSpPr txBox="1"/>
          <p:nvPr/>
        </p:nvSpPr>
        <p:spPr>
          <a:xfrm>
            <a:off x="9315678" y="1850346"/>
            <a:ext cx="1180192" cy="36933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rtl="0"/>
            <a:r>
              <a:rPr lang="sv-fi" b="0" i="0" u="none" baseline="0"/>
              <a:t>Maj</a:t>
            </a:r>
          </a:p>
        </p:txBody>
      </p:sp>
      <p:sp>
        <p:nvSpPr>
          <p:cNvPr id="18" name="Tekstiruutu 17">
            <a:extLst>
              <a:ext uri="{FF2B5EF4-FFF2-40B4-BE49-F238E27FC236}">
                <a16:creationId xmlns:a16="http://schemas.microsoft.com/office/drawing/2014/main" id="{2AFBED8C-1B12-4EE9-822F-C365C6B70D7D}"/>
              </a:ext>
            </a:extLst>
          </p:cNvPr>
          <p:cNvSpPr txBox="1"/>
          <p:nvPr/>
        </p:nvSpPr>
        <p:spPr>
          <a:xfrm>
            <a:off x="601435" y="2847081"/>
            <a:ext cx="2234755" cy="1815882"/>
          </a:xfrm>
          <a:prstGeom prst="rect">
            <a:avLst/>
          </a:prstGeom>
          <a:noFill/>
          <a:ln w="19050">
            <a:solidFill>
              <a:srgbClr val="FF0000"/>
            </a:solidFill>
          </a:ln>
        </p:spPr>
        <p:txBody>
          <a:bodyPr wrap="square" rtlCol="0">
            <a:spAutoFit/>
          </a:bodyPr>
          <a:lstStyle/>
          <a:p>
            <a:pPr marL="285750" indent="-285750" algn="l" rtl="0">
              <a:buFont typeface="Arial" panose="020B0604020202020204" pitchFamily="34" charset="0"/>
              <a:buChar char="•"/>
            </a:pPr>
            <a:r>
              <a:rPr lang="sv-fi" sz="1400" b="0" i="0" u="none" baseline="0" dirty="0"/>
              <a:t>Inledning av planering</a:t>
            </a:r>
          </a:p>
          <a:p>
            <a:pPr marL="285750" indent="-285750" algn="l" rtl="0">
              <a:buFont typeface="Arial" panose="020B0604020202020204" pitchFamily="34" charset="0"/>
              <a:buChar char="•"/>
            </a:pPr>
            <a:r>
              <a:rPr lang="sv-fi" sz="1400" b="0" i="0" u="none" baseline="0" dirty="0"/>
              <a:t>Val av övningssätt</a:t>
            </a:r>
          </a:p>
          <a:p>
            <a:pPr marL="285750" indent="-285750" algn="l" rtl="0">
              <a:buFont typeface="Arial" panose="020B0604020202020204" pitchFamily="34" charset="0"/>
              <a:buChar char="•"/>
            </a:pPr>
            <a:r>
              <a:rPr lang="sv-fi" sz="1400" b="0" i="0" u="none" baseline="0" dirty="0"/>
              <a:t>Överenskommelse om samarbete</a:t>
            </a:r>
          </a:p>
          <a:p>
            <a:pPr marL="285750" indent="-285750" algn="l" rtl="0">
              <a:buFont typeface="Arial" panose="020B0604020202020204" pitchFamily="34" charset="0"/>
              <a:buChar char="•"/>
            </a:pPr>
            <a:r>
              <a:rPr lang="sv-fi" sz="1400" b="0" i="0" u="none" baseline="0" dirty="0"/>
              <a:t>Planering av utbildningar</a:t>
            </a:r>
          </a:p>
          <a:p>
            <a:pPr marL="285750" indent="-285750" algn="l" rtl="0">
              <a:buFont typeface="Arial" panose="020B0604020202020204" pitchFamily="34" charset="0"/>
              <a:buChar char="•"/>
            </a:pPr>
            <a:r>
              <a:rPr lang="sv-fi" sz="1400" b="0" i="0" u="none" baseline="0" dirty="0"/>
              <a:t>Information till avdelningens frivilliga om övningen</a:t>
            </a:r>
          </a:p>
        </p:txBody>
      </p:sp>
      <p:sp>
        <p:nvSpPr>
          <p:cNvPr id="19" name="Tekstiruutu 18">
            <a:extLst>
              <a:ext uri="{FF2B5EF4-FFF2-40B4-BE49-F238E27FC236}">
                <a16:creationId xmlns:a16="http://schemas.microsoft.com/office/drawing/2014/main" id="{254660C7-EA57-46ED-9406-C44C259CA1CB}"/>
              </a:ext>
            </a:extLst>
          </p:cNvPr>
          <p:cNvSpPr txBox="1"/>
          <p:nvPr/>
        </p:nvSpPr>
        <p:spPr>
          <a:xfrm>
            <a:off x="2925310" y="2847081"/>
            <a:ext cx="1932210" cy="2677656"/>
          </a:xfrm>
          <a:prstGeom prst="rect">
            <a:avLst/>
          </a:prstGeom>
          <a:noFill/>
          <a:ln w="19050">
            <a:solidFill>
              <a:srgbClr val="FF0000"/>
            </a:solidFill>
          </a:ln>
        </p:spPr>
        <p:txBody>
          <a:bodyPr wrap="square" rtlCol="0">
            <a:spAutoFit/>
          </a:bodyPr>
          <a:lstStyle/>
          <a:p>
            <a:pPr marL="285750" indent="-285750" algn="l" rtl="0">
              <a:buFont typeface="Arial" panose="020B0604020202020204" pitchFamily="34" charset="0"/>
              <a:buChar char="•"/>
            </a:pPr>
            <a:r>
              <a:rPr lang="sv-fi" sz="1400" b="0" i="0" u="none" baseline="0"/>
              <a:t>Övningsmodellerna i bruk för avdelningarna 18.2</a:t>
            </a:r>
          </a:p>
          <a:p>
            <a:pPr marL="285750" indent="-285750" algn="l" rtl="0">
              <a:buFont typeface="Arial" panose="020B0604020202020204" pitchFamily="34" charset="0"/>
              <a:buChar char="•"/>
            </a:pPr>
            <a:r>
              <a:rPr lang="sv-fi" sz="1400" b="0" i="0" u="none" baseline="0"/>
              <a:t>Bokning av lokaler</a:t>
            </a:r>
          </a:p>
          <a:p>
            <a:pPr marL="285750" indent="-285750" algn="l" rtl="0">
              <a:buFont typeface="Arial" panose="020B0604020202020204" pitchFamily="34" charset="0"/>
              <a:buChar char="•"/>
            </a:pPr>
            <a:r>
              <a:rPr lang="sv-fi" sz="1400" b="0" i="0" u="none" baseline="0"/>
              <a:t>Avdelningarnas anmälan</a:t>
            </a:r>
          </a:p>
          <a:p>
            <a:pPr marL="285750" indent="-285750" algn="l" rtl="0">
              <a:buFont typeface="Arial" panose="020B0604020202020204" pitchFamily="34" charset="0"/>
              <a:buChar char="•"/>
            </a:pPr>
            <a:r>
              <a:rPr lang="sv-fi" sz="1400" b="0" i="0" u="none" baseline="0"/>
              <a:t>Bekanta sig med målen</a:t>
            </a:r>
          </a:p>
          <a:p>
            <a:pPr marL="285750" indent="-285750" algn="l" rtl="0">
              <a:buFont typeface="Arial" panose="020B0604020202020204" pitchFamily="34" charset="0"/>
              <a:buChar char="•"/>
            </a:pPr>
            <a:r>
              <a:rPr lang="sv-fi" sz="1400" b="0" i="0" u="none" baseline="0"/>
              <a:t>Svara på startenkäten</a:t>
            </a:r>
          </a:p>
          <a:p>
            <a:pPr marL="285750" indent="-285750" algn="l" rtl="0">
              <a:buFont typeface="Arial" panose="020B0604020202020204" pitchFamily="34" charset="0"/>
              <a:buChar char="•"/>
            </a:pPr>
            <a:r>
              <a:rPr lang="sv-fi" sz="1400" b="0" i="0" u="none" baseline="0"/>
              <a:t>Rekrytering av frivilliga</a:t>
            </a:r>
          </a:p>
        </p:txBody>
      </p:sp>
      <p:sp>
        <p:nvSpPr>
          <p:cNvPr id="21" name="Tekstiruutu 20">
            <a:extLst>
              <a:ext uri="{FF2B5EF4-FFF2-40B4-BE49-F238E27FC236}">
                <a16:creationId xmlns:a16="http://schemas.microsoft.com/office/drawing/2014/main" id="{D014567B-B926-4CD9-B2B7-8C576096882E}"/>
              </a:ext>
            </a:extLst>
          </p:cNvPr>
          <p:cNvSpPr txBox="1"/>
          <p:nvPr/>
        </p:nvSpPr>
        <p:spPr>
          <a:xfrm>
            <a:off x="5050514" y="2847081"/>
            <a:ext cx="2036085" cy="2462213"/>
          </a:xfrm>
          <a:prstGeom prst="rect">
            <a:avLst/>
          </a:prstGeom>
          <a:noFill/>
          <a:ln w="19050">
            <a:solidFill>
              <a:srgbClr val="FF0000"/>
            </a:solidFill>
          </a:ln>
        </p:spPr>
        <p:txBody>
          <a:bodyPr wrap="square" rtlCol="0">
            <a:spAutoFit/>
          </a:bodyPr>
          <a:lstStyle/>
          <a:p>
            <a:pPr marL="285750" indent="-285750" algn="l" rtl="0">
              <a:buFont typeface="Arial" panose="020B0604020202020204" pitchFamily="34" charset="0"/>
              <a:buChar char="•"/>
            </a:pPr>
            <a:r>
              <a:rPr lang="sv-fi" sz="1400" b="0" i="0" u="none" baseline="0"/>
              <a:t>Avdelningens övningsplan färdigställs</a:t>
            </a:r>
          </a:p>
          <a:p>
            <a:pPr marL="285750" indent="-285750" algn="l" rtl="0">
              <a:buFont typeface="Arial" panose="020B0604020202020204" pitchFamily="34" charset="0"/>
              <a:buChar char="•"/>
            </a:pPr>
            <a:r>
              <a:rPr lang="sv-fi" sz="1400" b="0" i="0" u="none" baseline="0"/>
              <a:t>Rekrytering av andra frivilliga</a:t>
            </a:r>
          </a:p>
          <a:p>
            <a:pPr marL="285750" indent="-285750" algn="l" rtl="0">
              <a:buFont typeface="Arial" panose="020B0604020202020204" pitchFamily="34" charset="0"/>
              <a:buChar char="•"/>
            </a:pPr>
            <a:r>
              <a:rPr lang="sv-fi" sz="1400" b="0" i="0" u="none" baseline="0"/>
              <a:t>Planering av matservering och övriga praktiska frågor</a:t>
            </a:r>
          </a:p>
          <a:p>
            <a:pPr marL="285750" indent="-285750" algn="l" rtl="0">
              <a:buFont typeface="Arial" panose="020B0604020202020204" pitchFamily="34" charset="0"/>
              <a:buChar char="•"/>
            </a:pPr>
            <a:endParaRPr lang="sv-fi" sz="1400" dirty="0"/>
          </a:p>
          <a:p>
            <a:pPr marL="285750" indent="-285750" algn="l" rtl="0">
              <a:buFont typeface="Arial" panose="020B0604020202020204" pitchFamily="34" charset="0"/>
              <a:buChar char="•"/>
            </a:pPr>
            <a:endParaRPr lang="sv-fi" sz="1400" dirty="0"/>
          </a:p>
        </p:txBody>
      </p:sp>
      <p:sp>
        <p:nvSpPr>
          <p:cNvPr id="22" name="Tekstiruutu 21">
            <a:extLst>
              <a:ext uri="{FF2B5EF4-FFF2-40B4-BE49-F238E27FC236}">
                <a16:creationId xmlns:a16="http://schemas.microsoft.com/office/drawing/2014/main" id="{1D6E6057-E516-4099-81FD-60EFF5E52AC8}"/>
              </a:ext>
            </a:extLst>
          </p:cNvPr>
          <p:cNvSpPr txBox="1"/>
          <p:nvPr/>
        </p:nvSpPr>
        <p:spPr>
          <a:xfrm>
            <a:off x="7175719" y="2847095"/>
            <a:ext cx="2139959" cy="2031325"/>
          </a:xfrm>
          <a:prstGeom prst="rect">
            <a:avLst/>
          </a:prstGeom>
          <a:noFill/>
          <a:ln w="19050">
            <a:solidFill>
              <a:srgbClr val="FF0000"/>
            </a:solidFill>
          </a:ln>
        </p:spPr>
        <p:txBody>
          <a:bodyPr wrap="square" rtlCol="0">
            <a:spAutoFit/>
          </a:bodyPr>
          <a:lstStyle/>
          <a:p>
            <a:pPr marL="285750" indent="-285750" algn="l" rtl="0">
              <a:buFont typeface="Arial" panose="020B0604020202020204" pitchFamily="34" charset="0"/>
              <a:buChar char="•"/>
            </a:pPr>
            <a:r>
              <a:rPr lang="sv-fi" sz="1400" b="0" i="0" u="none" baseline="0" dirty="0"/>
              <a:t>Information om övningen t.ex. i sociala medier, i lokala medier</a:t>
            </a:r>
          </a:p>
          <a:p>
            <a:pPr marL="285750" indent="-285750" algn="l" rtl="0">
              <a:buFont typeface="Arial" panose="020B0604020202020204" pitchFamily="34" charset="0"/>
              <a:buChar char="•"/>
            </a:pPr>
            <a:r>
              <a:rPr lang="sv-fi" sz="1400" b="0" i="0" u="none" baseline="0" dirty="0"/>
              <a:t>De sista förberedelserna</a:t>
            </a:r>
          </a:p>
          <a:p>
            <a:pPr marL="285750" indent="-285750" algn="l" rtl="0">
              <a:buFont typeface="Arial" panose="020B0604020202020204" pitchFamily="34" charset="0"/>
              <a:buChar char="•"/>
            </a:pPr>
            <a:r>
              <a:rPr lang="sv-fi" sz="1400" b="0" i="0" u="none" baseline="0" dirty="0"/>
              <a:t>Utbildning och instruktioner till dem som delar i övningen, om det behövs</a:t>
            </a:r>
          </a:p>
        </p:txBody>
      </p:sp>
      <p:sp>
        <p:nvSpPr>
          <p:cNvPr id="23" name="Tekstiruutu 22">
            <a:extLst>
              <a:ext uri="{FF2B5EF4-FFF2-40B4-BE49-F238E27FC236}">
                <a16:creationId xmlns:a16="http://schemas.microsoft.com/office/drawing/2014/main" id="{3C566B20-AD9F-420E-B028-DAF906A337A0}"/>
              </a:ext>
            </a:extLst>
          </p:cNvPr>
          <p:cNvSpPr txBox="1"/>
          <p:nvPr/>
        </p:nvSpPr>
        <p:spPr>
          <a:xfrm>
            <a:off x="9404798" y="2847080"/>
            <a:ext cx="2041761" cy="2912161"/>
          </a:xfrm>
          <a:prstGeom prst="rect">
            <a:avLst/>
          </a:prstGeom>
          <a:noFill/>
          <a:ln w="19050">
            <a:solidFill>
              <a:srgbClr val="FF0000"/>
            </a:solidFill>
          </a:ln>
        </p:spPr>
        <p:txBody>
          <a:bodyPr wrap="square" rtlCol="0">
            <a:spAutoFit/>
          </a:bodyPr>
          <a:lstStyle/>
          <a:p>
            <a:pPr marL="285750" indent="-285750" algn="l" rtl="0">
              <a:buFont typeface="Arial" panose="020B0604020202020204" pitchFamily="34" charset="0"/>
              <a:buChar char="•"/>
            </a:pPr>
            <a:r>
              <a:rPr lang="sv-fi" sz="1400" b="0" i="0" u="none" baseline="0" dirty="0"/>
              <a:t>Övningsdag!</a:t>
            </a:r>
          </a:p>
          <a:p>
            <a:pPr marL="285750" indent="-285750" algn="l" rtl="0">
              <a:buFont typeface="Arial" panose="020B0604020202020204" pitchFamily="34" charset="0"/>
              <a:buChar char="•"/>
            </a:pPr>
            <a:r>
              <a:rPr lang="sv-fi" sz="1400" b="0" i="0" u="none" baseline="0" dirty="0"/>
              <a:t>Underhåll av utrustningen och övriga praktiska frågor</a:t>
            </a:r>
          </a:p>
          <a:p>
            <a:pPr marL="285750" indent="-285750" algn="l" rtl="0">
              <a:buFont typeface="Arial" panose="020B0604020202020204" pitchFamily="34" charset="0"/>
              <a:buChar char="•"/>
            </a:pPr>
            <a:r>
              <a:rPr lang="sv-fi" sz="1400" b="0" i="0" u="none" baseline="0" dirty="0"/>
              <a:t>Svara på responsblanketten</a:t>
            </a:r>
          </a:p>
          <a:p>
            <a:pPr marL="285750" indent="-285750" algn="l" rtl="0">
              <a:buFont typeface="Arial" panose="020B0604020202020204" pitchFamily="34" charset="0"/>
              <a:buChar char="•"/>
            </a:pPr>
            <a:r>
              <a:rPr lang="sv-fi" sz="1400" b="0" i="0" u="none" baseline="0" dirty="0"/>
              <a:t>Tackbrev till deltagarna</a:t>
            </a:r>
          </a:p>
          <a:p>
            <a:pPr marL="285750" indent="-285750" algn="l" rtl="0">
              <a:buFont typeface="Arial" panose="020B0604020202020204" pitchFamily="34" charset="0"/>
              <a:buChar char="•"/>
            </a:pPr>
            <a:r>
              <a:rPr lang="sv-fi" sz="1400" b="0" i="0" u="none" baseline="0" dirty="0"/>
              <a:t>Responssamtal i avdelningen</a:t>
            </a:r>
          </a:p>
          <a:p>
            <a:pPr marL="285750" indent="-285750" algn="l" rtl="0">
              <a:buFont typeface="Arial" panose="020B0604020202020204" pitchFamily="34" charset="0"/>
              <a:buChar char="•"/>
            </a:pPr>
            <a:r>
              <a:rPr lang="sv-fi" sz="1400" b="0" i="0" u="none" baseline="0" dirty="0"/>
              <a:t>De nyas kväll, om nya frivilliga delar</a:t>
            </a:r>
          </a:p>
        </p:txBody>
      </p:sp>
      <p:sp>
        <p:nvSpPr>
          <p:cNvPr id="24" name="Tekstiruutu 23">
            <a:extLst>
              <a:ext uri="{FF2B5EF4-FFF2-40B4-BE49-F238E27FC236}">
                <a16:creationId xmlns:a16="http://schemas.microsoft.com/office/drawing/2014/main" id="{592B21DF-6ED7-4335-AB17-00338358CA66}"/>
              </a:ext>
            </a:extLst>
          </p:cNvPr>
          <p:cNvSpPr txBox="1"/>
          <p:nvPr/>
        </p:nvSpPr>
        <p:spPr>
          <a:xfrm>
            <a:off x="800104" y="5759246"/>
            <a:ext cx="4700813" cy="584775"/>
          </a:xfrm>
          <a:prstGeom prst="rect">
            <a:avLst/>
          </a:prstGeom>
          <a:noFill/>
          <a:ln w="19050">
            <a:solidFill>
              <a:srgbClr val="FF0000"/>
            </a:solidFill>
          </a:ln>
        </p:spPr>
        <p:txBody>
          <a:bodyPr wrap="square" rtlCol="0">
            <a:spAutoFit/>
          </a:bodyPr>
          <a:lstStyle/>
          <a:p>
            <a:pPr algn="l" rtl="0"/>
            <a:r>
              <a:rPr lang="sv-fi" sz="1600" b="0" i="0" u="none" baseline="0" dirty="0"/>
              <a:t>Varje månad: avdelningarnas nyhetsbrev, </a:t>
            </a:r>
            <a:r>
              <a:rPr lang="sv-fi" sz="1600" b="0" i="0" u="none" baseline="0" dirty="0" err="1"/>
              <a:t>webbinarier</a:t>
            </a:r>
            <a:r>
              <a:rPr lang="sv-fi" sz="1600" b="0" i="0" u="none" baseline="0" dirty="0"/>
              <a:t> angående övningen</a:t>
            </a:r>
          </a:p>
        </p:txBody>
      </p:sp>
    </p:spTree>
    <p:extLst>
      <p:ext uri="{BB962C8B-B14F-4D97-AF65-F5344CB8AC3E}">
        <p14:creationId xmlns:p14="http://schemas.microsoft.com/office/powerpoint/2010/main" val="425646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81AA0D-7F13-4523-8689-E9B2E1C37361}"/>
              </a:ext>
            </a:extLst>
          </p:cNvPr>
          <p:cNvSpPr>
            <a:spLocks noGrp="1"/>
          </p:cNvSpPr>
          <p:nvPr>
            <p:ph type="title"/>
          </p:nvPr>
        </p:nvSpPr>
        <p:spPr>
          <a:xfrm>
            <a:off x="994538" y="1064937"/>
            <a:ext cx="10515600" cy="685753"/>
          </a:xfrm>
        </p:spPr>
        <p:txBody>
          <a:bodyPr>
            <a:normAutofit fontScale="90000"/>
          </a:bodyPr>
          <a:lstStyle/>
          <a:p>
            <a:pPr algn="l" rtl="0"/>
            <a:r>
              <a:rPr lang="sv-fi" b="1" i="0" u="none" baseline="0" dirty="0"/>
              <a:t>Avdelningen förbereder sig för övningen</a:t>
            </a:r>
          </a:p>
        </p:txBody>
      </p:sp>
      <p:sp>
        <p:nvSpPr>
          <p:cNvPr id="3" name="Sisällön paikkamerkki 2">
            <a:extLst>
              <a:ext uri="{FF2B5EF4-FFF2-40B4-BE49-F238E27FC236}">
                <a16:creationId xmlns:a16="http://schemas.microsoft.com/office/drawing/2014/main" id="{556CEA97-7341-407A-AF12-8EEE8BABE0FB}"/>
              </a:ext>
            </a:extLst>
          </p:cNvPr>
          <p:cNvSpPr>
            <a:spLocks noGrp="1"/>
          </p:cNvSpPr>
          <p:nvPr>
            <p:ph idx="1"/>
          </p:nvPr>
        </p:nvSpPr>
        <p:spPr/>
        <p:txBody>
          <a:bodyPr>
            <a:normAutofit fontScale="92500" lnSpcReduction="20000"/>
          </a:bodyPr>
          <a:lstStyle/>
          <a:p>
            <a:pPr marL="0" indent="0" algn="l" rtl="0">
              <a:buNone/>
            </a:pPr>
            <a:r>
              <a:rPr lang="sv-fi" b="0" i="0" u="none" baseline="0"/>
              <a:t>Uppmana avdelningens frivilliga att anteckna övningens datum i sina kalendrar.</a:t>
            </a:r>
          </a:p>
          <a:p>
            <a:pPr marL="0" indent="0" algn="l" rtl="0">
              <a:buNone/>
            </a:pPr>
            <a:r>
              <a:rPr lang="sv-fi" b="0" i="0" u="none" baseline="0"/>
              <a:t>Bestäm hur ni deltar i övningen: vilken övningsmodell använder ni eller planerar ni en egen övning?</a:t>
            </a:r>
          </a:p>
          <a:p>
            <a:pPr marL="0" indent="0" algn="l" rtl="0">
              <a:buNone/>
            </a:pPr>
            <a:r>
              <a:rPr lang="sv-fi" b="0" i="0" u="none" baseline="0"/>
              <a:t>Be att områdets myndigheter eller grannavdelningen deltar i övningen.</a:t>
            </a:r>
          </a:p>
          <a:p>
            <a:pPr marL="0" indent="0" algn="l" rtl="0">
              <a:buNone/>
            </a:pPr>
            <a:r>
              <a:rPr lang="sv-fi" b="0" i="0" u="none" baseline="0"/>
              <a:t>Om ni övar evakuering i praktiken kom överens om ett samarbete exempelvis med en skola, läroanstalt eller ett lokalt företag så att de kan agera "hjälpbehövande" i övningen.</a:t>
            </a:r>
          </a:p>
          <a:p>
            <a:pPr marL="0" indent="0" algn="l" rtl="0">
              <a:buNone/>
            </a:pPr>
            <a:r>
              <a:rPr lang="sv-fi" b="0" i="0" u="none" baseline="0"/>
              <a:t>Bestäm vilken utbildning avdelningen ordnar för de frivilliga före övningen.</a:t>
            </a:r>
          </a:p>
          <a:p>
            <a:pPr marL="0" indent="0" algn="l" rtl="0">
              <a:buNone/>
            </a:pPr>
            <a:endParaRPr lang="sv-fi" dirty="0"/>
          </a:p>
          <a:p>
            <a:endParaRPr lang="sv-fi" dirty="0"/>
          </a:p>
        </p:txBody>
      </p:sp>
    </p:spTree>
    <p:extLst>
      <p:ext uri="{BB962C8B-B14F-4D97-AF65-F5344CB8AC3E}">
        <p14:creationId xmlns:p14="http://schemas.microsoft.com/office/powerpoint/2010/main" val="343076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6A1F8A-0D75-44FB-B046-A908AB36F4A4}"/>
              </a:ext>
            </a:extLst>
          </p:cNvPr>
          <p:cNvSpPr>
            <a:spLocks noGrp="1"/>
          </p:cNvSpPr>
          <p:nvPr>
            <p:ph type="title"/>
          </p:nvPr>
        </p:nvSpPr>
        <p:spPr>
          <a:xfrm>
            <a:off x="982663" y="590503"/>
            <a:ext cx="10515600" cy="685753"/>
          </a:xfrm>
        </p:spPr>
        <p:txBody>
          <a:bodyPr/>
          <a:lstStyle/>
          <a:p>
            <a:pPr algn="l" rtl="0"/>
            <a:r>
              <a:rPr lang="sv-fi" b="1" i="0" u="none" baseline="0"/>
              <a:t>Mer information</a:t>
            </a:r>
          </a:p>
        </p:txBody>
      </p:sp>
      <p:sp>
        <p:nvSpPr>
          <p:cNvPr id="3" name="Sisällön paikkamerkki 2">
            <a:extLst>
              <a:ext uri="{FF2B5EF4-FFF2-40B4-BE49-F238E27FC236}">
                <a16:creationId xmlns:a16="http://schemas.microsoft.com/office/drawing/2014/main" id="{98463965-1815-4F80-8E0F-1454601E2F78}"/>
              </a:ext>
            </a:extLst>
          </p:cNvPr>
          <p:cNvSpPr>
            <a:spLocks noGrp="1"/>
          </p:cNvSpPr>
          <p:nvPr>
            <p:ph sz="half" idx="1"/>
          </p:nvPr>
        </p:nvSpPr>
        <p:spPr>
          <a:xfrm>
            <a:off x="982662" y="1676400"/>
            <a:ext cx="6184825" cy="4591097"/>
          </a:xfrm>
        </p:spPr>
        <p:txBody>
          <a:bodyPr/>
          <a:lstStyle/>
          <a:p>
            <a:pPr algn="l" rtl="0"/>
            <a:r>
              <a:rPr lang="sv-fi" b="0" i="0" u="none" baseline="0"/>
              <a:t>Distriktets beredskapschef och övriga arbetstagare</a:t>
            </a:r>
          </a:p>
          <a:p>
            <a:pPr algn="l" rtl="0"/>
            <a:r>
              <a:rPr lang="sv-fi" b="0" i="0" u="none" baseline="0">
                <a:hlinkClick r:id="rId3"/>
              </a:rPr>
              <a:t>Rednet-sidorna</a:t>
            </a:r>
            <a:endParaRPr lang="sv-fi" dirty="0"/>
          </a:p>
          <a:p>
            <a:pPr algn="l" rtl="0"/>
            <a:r>
              <a:rPr lang="sv-fi" b="0" i="0" u="none" baseline="0"/>
              <a:t>Avdelningens nyhetsbrev</a:t>
            </a:r>
          </a:p>
          <a:p>
            <a:pPr algn="l" rtl="0"/>
            <a:r>
              <a:rPr lang="sv-fi" b="0" i="0" u="none" baseline="0"/>
              <a:t>Beredskapsplanerare Maaria Kuitunen</a:t>
            </a:r>
          </a:p>
          <a:p>
            <a:pPr marL="363538" lvl="1" indent="0" algn="l" rtl="0">
              <a:buNone/>
            </a:pPr>
            <a:r>
              <a:rPr lang="sv-fi" b="0" i="0" u="none" baseline="0">
                <a:hlinkClick r:id="rId4"/>
              </a:rPr>
              <a:t>maaria.kuitunen@rodakorset.fi</a:t>
            </a:r>
            <a:r>
              <a:rPr lang="sv-fi" b="0" i="0" u="none" baseline="0"/>
              <a:t>, </a:t>
            </a:r>
          </a:p>
          <a:p>
            <a:pPr marL="363538" lvl="1" indent="0" algn="l" rtl="0">
              <a:buNone/>
            </a:pPr>
            <a:r>
              <a:rPr lang="sv-fi" b="0" i="0" u="none" baseline="0"/>
              <a:t>tfn 040 809 7370</a:t>
            </a:r>
          </a:p>
          <a:p>
            <a:endParaRPr lang="sv-fi" dirty="0"/>
          </a:p>
        </p:txBody>
      </p:sp>
      <p:pic>
        <p:nvPicPr>
          <p:cNvPr id="6" name="Sisällön paikkamerkki 5" descr="Kuva, joka sisältää kohteen maa, luistelu, henkilö&#10;&#10;Kuvaus luotu automaattisesti">
            <a:extLst>
              <a:ext uri="{FF2B5EF4-FFF2-40B4-BE49-F238E27FC236}">
                <a16:creationId xmlns:a16="http://schemas.microsoft.com/office/drawing/2014/main" id="{F341F842-ACBE-4EFD-85ED-CF7687FA9E4B}"/>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31246"/>
          <a:stretch/>
        </p:blipFill>
        <p:spPr>
          <a:xfrm>
            <a:off x="7543801" y="2364580"/>
            <a:ext cx="3954462" cy="3834385"/>
          </a:xfrm>
        </p:spPr>
      </p:pic>
      <p:sp>
        <p:nvSpPr>
          <p:cNvPr id="7" name="Tekstiruutu 6">
            <a:extLst>
              <a:ext uri="{FF2B5EF4-FFF2-40B4-BE49-F238E27FC236}">
                <a16:creationId xmlns:a16="http://schemas.microsoft.com/office/drawing/2014/main" id="{D114FF99-6905-41A9-B5F5-FE63F8C4F464}"/>
              </a:ext>
            </a:extLst>
          </p:cNvPr>
          <p:cNvSpPr txBox="1"/>
          <p:nvPr/>
        </p:nvSpPr>
        <p:spPr>
          <a:xfrm>
            <a:off x="9686547" y="2149136"/>
            <a:ext cx="2188029" cy="215444"/>
          </a:xfrm>
          <a:prstGeom prst="rect">
            <a:avLst/>
          </a:prstGeom>
          <a:noFill/>
        </p:spPr>
        <p:txBody>
          <a:bodyPr wrap="square" rtlCol="0">
            <a:spAutoFit/>
          </a:bodyPr>
          <a:lstStyle/>
          <a:p>
            <a:pPr algn="l" rtl="0"/>
            <a:r>
              <a:rPr lang="sv-fi" sz="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Foto: FRK/Benjamin Suomela</a:t>
            </a:r>
          </a:p>
        </p:txBody>
      </p:sp>
    </p:spTree>
    <p:extLst>
      <p:ext uri="{BB962C8B-B14F-4D97-AF65-F5344CB8AC3E}">
        <p14:creationId xmlns:p14="http://schemas.microsoft.com/office/powerpoint/2010/main" val="216357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C202D2-3EF6-415A-BD43-ADD6BFD052FF}"/>
              </a:ext>
            </a:extLst>
          </p:cNvPr>
          <p:cNvSpPr>
            <a:spLocks noGrp="1"/>
          </p:cNvSpPr>
          <p:nvPr>
            <p:ph type="title"/>
          </p:nvPr>
        </p:nvSpPr>
        <p:spPr/>
        <p:txBody>
          <a:bodyPr>
            <a:normAutofit/>
          </a:bodyPr>
          <a:lstStyle/>
          <a:p>
            <a:pPr algn="l" rtl="0"/>
            <a:r>
              <a:rPr lang="sv-fi" b="1" i="0" u="none" baseline="0"/>
              <a:t>Övning förbättrar hjälpberedskapen</a:t>
            </a:r>
          </a:p>
        </p:txBody>
      </p:sp>
      <p:sp>
        <p:nvSpPr>
          <p:cNvPr id="3" name="Sisällön paikkamerkki 2">
            <a:extLst>
              <a:ext uri="{FF2B5EF4-FFF2-40B4-BE49-F238E27FC236}">
                <a16:creationId xmlns:a16="http://schemas.microsoft.com/office/drawing/2014/main" id="{D2E03E8D-9740-4626-B57C-589F98B1252C}"/>
              </a:ext>
            </a:extLst>
          </p:cNvPr>
          <p:cNvSpPr>
            <a:spLocks noGrp="1"/>
          </p:cNvSpPr>
          <p:nvPr>
            <p:ph idx="1"/>
          </p:nvPr>
        </p:nvSpPr>
        <p:spPr/>
        <p:txBody>
          <a:bodyPr>
            <a:normAutofit lnSpcReduction="10000"/>
          </a:bodyPr>
          <a:lstStyle/>
          <a:p>
            <a:pPr algn="l" rtl="0"/>
            <a:r>
              <a:rPr lang="sv-fi" b="0" i="0" u="none" baseline="0"/>
              <a:t>När det händer något överraskande står Röda Korsets frivilliga runtom i Finland redo att hjälpa. </a:t>
            </a:r>
          </a:p>
          <a:p>
            <a:pPr algn="l" rtl="0"/>
            <a:r>
              <a:rPr lang="sv-fi" b="0" i="0" u="none" baseline="0"/>
              <a:t>Hjälpberedskapen uppstår inte av sig själv, utan med hjälp av kontinuerlig övning och utveckling.</a:t>
            </a:r>
          </a:p>
          <a:p>
            <a:pPr algn="l" rtl="0"/>
            <a:r>
              <a:rPr lang="sv-fi" b="0" i="0" u="none" baseline="0"/>
              <a:t>Röda Korset arrangerar en landsomfattande beredskapsövning med tre års mellanrum där hundratals frivilliga från alla håll i Finland deltar.</a:t>
            </a:r>
          </a:p>
          <a:p>
            <a:pPr algn="l" rtl="0"/>
            <a:r>
              <a:rPr lang="sv-fi" b="0" i="0" u="none" baseline="0"/>
              <a:t>Målet för verksamhetsstrategin 2021–2023 är att utveckla hjälpberedskapen bl.a. med hjälp av övning, utbildning och beredskapsplanering.</a:t>
            </a:r>
          </a:p>
        </p:txBody>
      </p:sp>
    </p:spTree>
    <p:extLst>
      <p:ext uri="{BB962C8B-B14F-4D97-AF65-F5344CB8AC3E}">
        <p14:creationId xmlns:p14="http://schemas.microsoft.com/office/powerpoint/2010/main" val="114424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DF81-9CE9-49C5-8951-A60B7CB2B235}"/>
              </a:ext>
            </a:extLst>
          </p:cNvPr>
          <p:cNvSpPr>
            <a:spLocks noGrp="1"/>
          </p:cNvSpPr>
          <p:nvPr>
            <p:ph type="title"/>
          </p:nvPr>
        </p:nvSpPr>
        <p:spPr>
          <a:xfrm>
            <a:off x="1087139" y="596243"/>
            <a:ext cx="10515600" cy="1048446"/>
          </a:xfrm>
        </p:spPr>
        <p:txBody>
          <a:bodyPr>
            <a:normAutofit/>
          </a:bodyPr>
          <a:lstStyle/>
          <a:p>
            <a:pPr algn="l" rtl="0"/>
            <a:r>
              <a:rPr lang="sv-fi" b="1" i="0" u="none" baseline="0"/>
              <a:t>Skydd 2022 ordnas 6–7.5</a:t>
            </a:r>
          </a:p>
        </p:txBody>
      </p:sp>
      <p:sp>
        <p:nvSpPr>
          <p:cNvPr id="3" name="Content Placeholder 2">
            <a:extLst>
              <a:ext uri="{FF2B5EF4-FFF2-40B4-BE49-F238E27FC236}">
                <a16:creationId xmlns:a16="http://schemas.microsoft.com/office/drawing/2014/main" id="{C42B5F2B-D99F-4CBE-A1DA-A3AB3EF86BD9}"/>
              </a:ext>
            </a:extLst>
          </p:cNvPr>
          <p:cNvSpPr>
            <a:spLocks noGrp="1"/>
          </p:cNvSpPr>
          <p:nvPr>
            <p:ph idx="1"/>
          </p:nvPr>
        </p:nvSpPr>
        <p:spPr>
          <a:xfrm>
            <a:off x="457604" y="1539336"/>
            <a:ext cx="7695795" cy="4722421"/>
          </a:xfrm>
        </p:spPr>
        <p:txBody>
          <a:bodyPr>
            <a:normAutofit fontScale="92500" lnSpcReduction="20000"/>
          </a:bodyPr>
          <a:lstStyle/>
          <a:p>
            <a:pPr algn="l" rtl="0"/>
            <a:r>
              <a:rPr lang="sv-fi" b="0" i="0" u="none" baseline="0"/>
              <a:t>Beredskapsövningen ordnas under Rödakorsveckan.</a:t>
            </a:r>
          </a:p>
          <a:p>
            <a:pPr algn="l" rtl="0"/>
            <a:r>
              <a:rPr lang="sv-fi" b="0" i="0" u="none" baseline="0"/>
              <a:t>Man kan öva ena dagen eller båda dagarna.</a:t>
            </a:r>
          </a:p>
          <a:p>
            <a:pPr algn="l" rtl="0"/>
            <a:r>
              <a:rPr lang="sv-fi" b="0" i="0" u="none" baseline="0"/>
              <a:t>Övningen är en beredskapsövning för hela organisationen.</a:t>
            </a:r>
            <a:endParaRPr lang="sv-fi" b="1" dirty="0"/>
          </a:p>
          <a:p>
            <a:pPr lvl="1" algn="l" rtl="0"/>
            <a:r>
              <a:rPr lang="sv-fi" b="0" i="0" u="none" baseline="0"/>
              <a:t>Avdelningarna ordnar lokala övningar och distrikten regionala.</a:t>
            </a:r>
          </a:p>
          <a:p>
            <a:pPr lvl="1" algn="l" rtl="0"/>
            <a:r>
              <a:rPr lang="sv-fi" b="0" i="0" u="none" baseline="0"/>
              <a:t>Centralbyrån ansvarar för koordineringen av övningen.</a:t>
            </a:r>
          </a:p>
          <a:p>
            <a:pPr algn="l" rtl="0"/>
            <a:r>
              <a:rPr lang="sv-fi" b="0" i="0" u="none" baseline="0"/>
              <a:t>Övningens tema är hjälpberedskap i evakueringssituationer.</a:t>
            </a:r>
          </a:p>
          <a:p>
            <a:pPr algn="l" rtl="0"/>
            <a:r>
              <a:rPr lang="sv-fi" b="0" i="0" u="none" baseline="0"/>
              <a:t>De gemensamma målen vägleder planeringen av övningen. </a:t>
            </a:r>
          </a:p>
        </p:txBody>
      </p:sp>
      <p:pic>
        <p:nvPicPr>
          <p:cNvPr id="5" name="Kuva 4" descr="Kuva, joka sisältää kohteen sisä, matkatavarat, lattia, punainen&#10;&#10;Kuvaus luotu automaattisesti">
            <a:extLst>
              <a:ext uri="{FF2B5EF4-FFF2-40B4-BE49-F238E27FC236}">
                <a16:creationId xmlns:a16="http://schemas.microsoft.com/office/drawing/2014/main" id="{5A40F71C-9E82-4755-83EA-A50EF488D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57" y="1407612"/>
            <a:ext cx="3135816" cy="4703724"/>
          </a:xfrm>
          <a:prstGeom prst="rect">
            <a:avLst/>
          </a:prstGeom>
        </p:spPr>
      </p:pic>
      <p:sp>
        <p:nvSpPr>
          <p:cNvPr id="6" name="Tekstiruutu 5">
            <a:extLst>
              <a:ext uri="{FF2B5EF4-FFF2-40B4-BE49-F238E27FC236}">
                <a16:creationId xmlns:a16="http://schemas.microsoft.com/office/drawing/2014/main" id="{DE16BDCC-582C-41AB-8CF4-735EFBD60F0B}"/>
              </a:ext>
            </a:extLst>
          </p:cNvPr>
          <p:cNvSpPr txBox="1"/>
          <p:nvPr/>
        </p:nvSpPr>
        <p:spPr>
          <a:xfrm rot="5400000">
            <a:off x="10792628" y="4968336"/>
            <a:ext cx="1883534" cy="215444"/>
          </a:xfrm>
          <a:prstGeom prst="rect">
            <a:avLst/>
          </a:prstGeom>
          <a:noFill/>
        </p:spPr>
        <p:txBody>
          <a:bodyPr wrap="square" rtlCol="0">
            <a:spAutoFit/>
          </a:bodyPr>
          <a:lstStyle/>
          <a:p>
            <a:pPr algn="l" rtl="0"/>
            <a:r>
              <a:rPr lang="sv-fi" sz="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Foto: FRK/Vesa-Matti Väärä</a:t>
            </a:r>
          </a:p>
        </p:txBody>
      </p:sp>
    </p:spTree>
    <p:extLst>
      <p:ext uri="{BB962C8B-B14F-4D97-AF65-F5344CB8AC3E}">
        <p14:creationId xmlns:p14="http://schemas.microsoft.com/office/powerpoint/2010/main" val="242653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9000A-E0D8-46C2-AE82-1C456E8A51A2}"/>
              </a:ext>
            </a:extLst>
          </p:cNvPr>
          <p:cNvSpPr>
            <a:spLocks noGrp="1"/>
          </p:cNvSpPr>
          <p:nvPr>
            <p:ph type="title"/>
          </p:nvPr>
        </p:nvSpPr>
        <p:spPr>
          <a:xfrm>
            <a:off x="906463" y="366936"/>
            <a:ext cx="7867423" cy="685753"/>
          </a:xfrm>
        </p:spPr>
        <p:txBody>
          <a:bodyPr/>
          <a:lstStyle/>
          <a:p>
            <a:pPr algn="l" rtl="0"/>
            <a:r>
              <a:rPr lang="sv-fi" b="1" i="0" u="none" baseline="0"/>
              <a:t>Evakuering</a:t>
            </a:r>
          </a:p>
        </p:txBody>
      </p:sp>
      <p:sp>
        <p:nvSpPr>
          <p:cNvPr id="3" name="Sisällön paikkamerkki 2">
            <a:extLst>
              <a:ext uri="{FF2B5EF4-FFF2-40B4-BE49-F238E27FC236}">
                <a16:creationId xmlns:a16="http://schemas.microsoft.com/office/drawing/2014/main" id="{89635F30-239C-49A8-A1FC-2AD7FC86BFCF}"/>
              </a:ext>
            </a:extLst>
          </p:cNvPr>
          <p:cNvSpPr>
            <a:spLocks noGrp="1"/>
          </p:cNvSpPr>
          <p:nvPr>
            <p:ph sz="half" idx="1"/>
          </p:nvPr>
        </p:nvSpPr>
        <p:spPr>
          <a:xfrm>
            <a:off x="906463" y="1676400"/>
            <a:ext cx="5450794" cy="4582886"/>
          </a:xfrm>
        </p:spPr>
        <p:txBody>
          <a:bodyPr>
            <a:normAutofit fontScale="55000" lnSpcReduction="20000"/>
          </a:bodyPr>
          <a:lstStyle/>
          <a:p>
            <a:pPr algn="l" rtl="0"/>
            <a:r>
              <a:rPr lang="sv-fi" sz="4400" b="0" i="0" u="none" baseline="0">
                <a:latin typeface="Verdana"/>
                <a:ea typeface="Verdana"/>
                <a:cs typeface="Verdana"/>
                <a:sym typeface="Verdana"/>
              </a:rPr>
              <a:t>Evakuering behövs till exempel vid eldsvåda, vattentrafikolycka eller storskalig invandring. </a:t>
            </a:r>
          </a:p>
          <a:p>
            <a:pPr algn="l" rtl="0"/>
            <a:r>
              <a:rPr lang="sv-fi" sz="4400" b="0" i="0" u="none" baseline="0">
                <a:latin typeface="Verdana"/>
                <a:ea typeface="Verdana"/>
                <a:cs typeface="Verdana"/>
                <a:sym typeface="Verdana"/>
              </a:rPr>
              <a:t>Sakerna som ska övas är desamma: registrering av personer, första omsorg, matförsörjning, första hjälpen, psykiskt stöd, inkvartering eller omsorg för personer i särskilt utsatt situation. </a:t>
            </a:r>
          </a:p>
          <a:p>
            <a:pPr algn="l" rtl="0"/>
            <a:r>
              <a:rPr lang="sv-fi" sz="4400" b="0" i="0" u="none" baseline="0">
                <a:latin typeface="Verdana"/>
                <a:ea typeface="Verdana"/>
                <a:cs typeface="Verdana"/>
                <a:sym typeface="Verdana"/>
              </a:rPr>
              <a:t>För dessa uppgifter ber myndigheterna ofta om hjälp av Röda Korset. </a:t>
            </a:r>
          </a:p>
          <a:p>
            <a:endParaRPr lang="sv-fi" dirty="0"/>
          </a:p>
        </p:txBody>
      </p:sp>
      <p:sp>
        <p:nvSpPr>
          <p:cNvPr id="11" name="Tekstiruutu 10">
            <a:extLst>
              <a:ext uri="{FF2B5EF4-FFF2-40B4-BE49-F238E27FC236}">
                <a16:creationId xmlns:a16="http://schemas.microsoft.com/office/drawing/2014/main" id="{DB339AF4-1287-4CF8-98C4-A8EA9D9D4404}"/>
              </a:ext>
            </a:extLst>
          </p:cNvPr>
          <p:cNvSpPr txBox="1"/>
          <p:nvPr/>
        </p:nvSpPr>
        <p:spPr>
          <a:xfrm>
            <a:off x="9719205" y="1460956"/>
            <a:ext cx="2188029" cy="215444"/>
          </a:xfrm>
          <a:prstGeom prst="rect">
            <a:avLst/>
          </a:prstGeom>
          <a:noFill/>
        </p:spPr>
        <p:txBody>
          <a:bodyPr wrap="square" rtlCol="0">
            <a:spAutoFit/>
          </a:bodyPr>
          <a:lstStyle/>
          <a:p>
            <a:pPr algn="l" rtl="0"/>
            <a:r>
              <a:rPr lang="sv-fi" sz="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Foto: FRK/Benjamin Suomela</a:t>
            </a:r>
          </a:p>
        </p:txBody>
      </p:sp>
      <p:pic>
        <p:nvPicPr>
          <p:cNvPr id="17" name="Sisällön paikkamerkki 16" descr="Kuva, joka sisältää kohteen henkilö&#10;&#10;Kuvaus luotu automaattisesti">
            <a:extLst>
              <a:ext uri="{FF2B5EF4-FFF2-40B4-BE49-F238E27FC236}">
                <a16:creationId xmlns:a16="http://schemas.microsoft.com/office/drawing/2014/main" id="{60F4667E-8D8E-4D3B-9515-F715BF286C6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742"/>
          <a:stretch/>
        </p:blipFill>
        <p:spPr>
          <a:xfrm>
            <a:off x="6573235" y="1676400"/>
            <a:ext cx="4925027" cy="4142581"/>
          </a:xfrm>
        </p:spPr>
      </p:pic>
    </p:spTree>
    <p:extLst>
      <p:ext uri="{BB962C8B-B14F-4D97-AF65-F5344CB8AC3E}">
        <p14:creationId xmlns:p14="http://schemas.microsoft.com/office/powerpoint/2010/main" val="400443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8AA0B23-0781-4CBC-BB6E-9EB26A765C40}"/>
              </a:ext>
            </a:extLst>
          </p:cNvPr>
          <p:cNvSpPr>
            <a:spLocks noGrp="1"/>
          </p:cNvSpPr>
          <p:nvPr>
            <p:ph type="title"/>
          </p:nvPr>
        </p:nvSpPr>
        <p:spPr/>
        <p:txBody>
          <a:bodyPr/>
          <a:lstStyle/>
          <a:p>
            <a:pPr algn="l" rtl="0"/>
            <a:r>
              <a:rPr lang="sv-fi" b="1" i="0" u="none" baseline="0"/>
              <a:t>Genomförande av Skydd 2022</a:t>
            </a:r>
          </a:p>
        </p:txBody>
      </p:sp>
      <p:sp>
        <p:nvSpPr>
          <p:cNvPr id="6" name="Sisällön paikkamerkki 5">
            <a:extLst>
              <a:ext uri="{FF2B5EF4-FFF2-40B4-BE49-F238E27FC236}">
                <a16:creationId xmlns:a16="http://schemas.microsoft.com/office/drawing/2014/main" id="{71B16222-7B72-4C4C-9FEA-ACDC69D86AAF}"/>
              </a:ext>
            </a:extLst>
          </p:cNvPr>
          <p:cNvSpPr>
            <a:spLocks noGrp="1"/>
          </p:cNvSpPr>
          <p:nvPr>
            <p:ph idx="1"/>
          </p:nvPr>
        </p:nvSpPr>
        <p:spPr/>
        <p:txBody>
          <a:bodyPr>
            <a:normAutofit fontScale="92500" lnSpcReduction="20000"/>
          </a:bodyPr>
          <a:lstStyle/>
          <a:p>
            <a:pPr algn="l" rtl="0"/>
            <a:r>
              <a:rPr lang="sv-fi" b="0" i="0" u="none" baseline="0"/>
              <a:t>Två övningsmodeller görs till avdelningarna för genomförandet av övningen.</a:t>
            </a:r>
          </a:p>
          <a:p>
            <a:pPr lvl="1" algn="l" rtl="0"/>
            <a:r>
              <a:rPr lang="sv-fi" b="0" i="0" u="none" baseline="0"/>
              <a:t>Den första övningsmodellen är avsedd för avdelningar som planerar en konkret övning. Den ger instruktioner och tips för att planera en evakueringsövning.</a:t>
            </a:r>
          </a:p>
          <a:p>
            <a:pPr lvl="1" algn="l" rtl="0"/>
            <a:r>
              <a:rPr lang="sv-fi" b="0" i="0" u="none" baseline="0"/>
              <a:t>Den andra övningsmodellen är en bordsövning, det vill säga en teoretisk ledningsövning som diskuteras i grupp. De frivilliga agerar inte i praktiken, utan funderar på hur man bäst skulle agera i situationen. </a:t>
            </a:r>
          </a:p>
          <a:p>
            <a:pPr algn="l" rtl="0"/>
            <a:r>
              <a:rPr lang="sv-fi" b="0" i="0" u="none" baseline="0"/>
              <a:t>Övningsmodellerna kan anpassas för att passa sin egen avdelning. Om man vill kan avdelningen också planera en egen övning, och många distrikt ordnar också övningar där avdelningarnas frivilliga kan delta. </a:t>
            </a:r>
          </a:p>
          <a:p>
            <a:endParaRPr lang="sv-fi" dirty="0"/>
          </a:p>
        </p:txBody>
      </p:sp>
    </p:spTree>
    <p:extLst>
      <p:ext uri="{BB962C8B-B14F-4D97-AF65-F5344CB8AC3E}">
        <p14:creationId xmlns:p14="http://schemas.microsoft.com/office/powerpoint/2010/main" val="23374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A5E509-3AFF-4D84-A294-6B5A0AF10233}"/>
              </a:ext>
            </a:extLst>
          </p:cNvPr>
          <p:cNvSpPr>
            <a:spLocks noGrp="1"/>
          </p:cNvSpPr>
          <p:nvPr>
            <p:ph type="title"/>
          </p:nvPr>
        </p:nvSpPr>
        <p:spPr>
          <a:xfrm>
            <a:off x="838200" y="1144980"/>
            <a:ext cx="10515600" cy="685753"/>
          </a:xfrm>
        </p:spPr>
        <p:txBody>
          <a:bodyPr>
            <a:normAutofit fontScale="90000"/>
          </a:bodyPr>
          <a:lstStyle/>
          <a:p>
            <a:pPr algn="l" rtl="0"/>
            <a:r>
              <a:rPr lang="sv-fi" b="1" i="0" u="none" baseline="0"/>
              <a:t>Övningen börjar eller slutar inte med övningstillfället</a:t>
            </a:r>
          </a:p>
        </p:txBody>
      </p:sp>
      <p:sp>
        <p:nvSpPr>
          <p:cNvPr id="3" name="Sisällön paikkamerkki 2">
            <a:extLst>
              <a:ext uri="{FF2B5EF4-FFF2-40B4-BE49-F238E27FC236}">
                <a16:creationId xmlns:a16="http://schemas.microsoft.com/office/drawing/2014/main" id="{7F2EC3E1-A296-4FD1-9E22-9BC1FFE9D00C}"/>
              </a:ext>
            </a:extLst>
          </p:cNvPr>
          <p:cNvSpPr>
            <a:spLocks noGrp="1"/>
          </p:cNvSpPr>
          <p:nvPr>
            <p:ph idx="1"/>
          </p:nvPr>
        </p:nvSpPr>
        <p:spPr/>
        <p:txBody>
          <a:bodyPr>
            <a:normAutofit lnSpcReduction="10000"/>
          </a:bodyPr>
          <a:lstStyle/>
          <a:p>
            <a:pPr algn="l" rtl="0"/>
            <a:r>
              <a:rPr lang="sv-fi" b="0" i="0" u="none" baseline="0"/>
              <a:t>Uppdatering av beredskapsplanerna.</a:t>
            </a:r>
          </a:p>
          <a:p>
            <a:pPr algn="l" rtl="0"/>
            <a:r>
              <a:rPr lang="sv-fi" b="0" i="0" u="none" baseline="0"/>
              <a:t>Noggrann planering av övningen.</a:t>
            </a:r>
          </a:p>
          <a:p>
            <a:pPr algn="l" rtl="0"/>
            <a:r>
              <a:rPr lang="sv-fi" b="0" i="0" u="none" baseline="0"/>
              <a:t>Utbildningar, speciellt för andra än beredskapsgruppernas frivilliga.</a:t>
            </a:r>
          </a:p>
          <a:p>
            <a:pPr lvl="1" algn="l" rtl="0"/>
            <a:r>
              <a:rPr lang="sv-fi" b="0" i="0" u="none" baseline="0"/>
              <a:t>Grundkurser i första omsorgen, kurser i psykiskt stöd</a:t>
            </a:r>
          </a:p>
          <a:p>
            <a:pPr lvl="1" algn="l" rtl="0"/>
            <a:r>
              <a:rPr lang="sv-fi" b="0" i="0" u="none" baseline="0"/>
              <a:t>Grundkurser i hjälpberedskap, (2–3/distrikt)</a:t>
            </a:r>
          </a:p>
          <a:p>
            <a:pPr lvl="1" algn="l" rtl="0"/>
            <a:r>
              <a:rPr lang="sv-fi" b="0" i="0" u="none" baseline="0"/>
              <a:t>Utbildning i grundande av tillfällig inkvartering</a:t>
            </a:r>
          </a:p>
          <a:p>
            <a:pPr lvl="1" algn="l" rtl="0"/>
            <a:r>
              <a:rPr lang="sv-fi" b="0" i="0" u="none" baseline="0"/>
              <a:t>Centralbyråns webbinarium, 1/månad</a:t>
            </a:r>
          </a:p>
          <a:p>
            <a:pPr algn="l" rtl="0"/>
            <a:r>
              <a:rPr lang="sv-fi" b="0" i="0" u="none" baseline="0"/>
              <a:t>Bedömning av verksamheten efter övningen: Vad gick bra, var kan man utvecklas.</a:t>
            </a:r>
          </a:p>
        </p:txBody>
      </p:sp>
    </p:spTree>
    <p:extLst>
      <p:ext uri="{BB962C8B-B14F-4D97-AF65-F5344CB8AC3E}">
        <p14:creationId xmlns:p14="http://schemas.microsoft.com/office/powerpoint/2010/main" val="244897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5D100E-77DD-4F95-8543-067AF7ECBFFA}"/>
              </a:ext>
            </a:extLst>
          </p:cNvPr>
          <p:cNvSpPr>
            <a:spLocks noGrp="1"/>
          </p:cNvSpPr>
          <p:nvPr>
            <p:ph type="title"/>
          </p:nvPr>
        </p:nvSpPr>
        <p:spPr>
          <a:xfrm>
            <a:off x="994538" y="399331"/>
            <a:ext cx="10515600" cy="685753"/>
          </a:xfrm>
        </p:spPr>
        <p:txBody>
          <a:bodyPr/>
          <a:lstStyle/>
          <a:p>
            <a:r>
              <a:rPr lang="fi-FI" dirty="0" err="1"/>
              <a:t>Webbinarierna</a:t>
            </a:r>
            <a:endParaRPr lang="fi-FI" dirty="0"/>
          </a:p>
        </p:txBody>
      </p:sp>
      <p:sp>
        <p:nvSpPr>
          <p:cNvPr id="5" name="Sisällön paikkamerkki 4">
            <a:extLst>
              <a:ext uri="{FF2B5EF4-FFF2-40B4-BE49-F238E27FC236}">
                <a16:creationId xmlns:a16="http://schemas.microsoft.com/office/drawing/2014/main" id="{A6339E70-D5B0-414C-80E6-60A4E2DA050E}"/>
              </a:ext>
            </a:extLst>
          </p:cNvPr>
          <p:cNvSpPr>
            <a:spLocks noGrp="1"/>
          </p:cNvSpPr>
          <p:nvPr>
            <p:ph idx="1"/>
          </p:nvPr>
        </p:nvSpPr>
        <p:spPr>
          <a:xfrm>
            <a:off x="994538" y="1219200"/>
            <a:ext cx="10515600" cy="4896592"/>
          </a:xfrm>
        </p:spPr>
        <p:txBody>
          <a:bodyPr>
            <a:normAutofit fontScale="92500" lnSpcReduction="10000"/>
          </a:bodyPr>
          <a:lstStyle/>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17.2. Tavoitteet valmiusharjoituksen suunnittelussa: Mitä ja miksi harjoitellaan?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21.2. Spontaanien vapaaehtoisten vastaanotto</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7.3. Kaikki osana valmiutta – ja valmiusharjoitusta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15.3. Alla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som</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 en del av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beredskapen</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och</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beredskapsövningen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21. 3 Punaisen Ristin rooli ja toiminta evakuointitilanteessa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28.3. Henkinen tuki evakuointitilanteessa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29.3.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Röda</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Korsets</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uppgifter</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vid</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evakueringstillfällen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7.4. Tilannekuvan ylläpito</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19.4. Suojelu ja yhdenvertaisuus</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24.5. Valmiusharjoituksen päätöswebinaari</a:t>
            </a:r>
            <a:endParaRPr lang="fi-FI"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940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0292819-83CC-4895-8B78-CD572D33C5EA}"/>
              </a:ext>
            </a:extLst>
          </p:cNvPr>
          <p:cNvSpPr>
            <a:spLocks noGrp="1"/>
          </p:cNvSpPr>
          <p:nvPr>
            <p:ph type="body" sz="quarter" idx="10"/>
          </p:nvPr>
        </p:nvSpPr>
        <p:spPr>
          <a:xfrm>
            <a:off x="1381450" y="1810666"/>
            <a:ext cx="9145016" cy="3056527"/>
          </a:xfrm>
        </p:spPr>
        <p:txBody>
          <a:bodyPr/>
          <a:lstStyle/>
          <a:p>
            <a:pPr marL="342900" lvl="0" indent="-342900" algn="just" rtl="0">
              <a:lnSpc>
                <a:spcPct val="115000"/>
              </a:lnSpc>
              <a:buFont typeface="+mj-lt"/>
              <a:buAutoNum type="arabicPeriod"/>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Röda Korset är en effektiv och snabb hjälpkanal</a:t>
            </a:r>
          </a:p>
          <a:p>
            <a:pPr marL="342900" lvl="0" indent="-342900" algn="just" rtl="0">
              <a:lnSpc>
                <a:spcPct val="115000"/>
              </a:lnSpc>
              <a:buFont typeface="+mj-lt"/>
              <a:buAutoNum type="arabicPeriod"/>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Röda Korset använder alla sina resurser på ett mångsidigt och flexibelt sätt i beredskapssituationer</a:t>
            </a:r>
          </a:p>
          <a:p>
            <a:pPr marL="342900" lvl="0" indent="-342900" algn="just" rtl="0">
              <a:lnSpc>
                <a:spcPct val="115000"/>
              </a:lnSpc>
              <a:spcAft>
                <a:spcPts val="1000"/>
              </a:spcAft>
              <a:buFont typeface="+mj-lt"/>
              <a:buAutoNum type="arabicPeriod"/>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Röda Korset kan leda beredskapssituationer och upprätthålla en lägesbild</a:t>
            </a:r>
          </a:p>
          <a:p>
            <a:pPr marL="342900" lvl="0" indent="-342900" algn="just" rtl="0">
              <a:lnSpc>
                <a:spcPct val="115000"/>
              </a:lnSpc>
              <a:spcAft>
                <a:spcPts val="1000"/>
              </a:spcAft>
              <a:buFont typeface="+mj-lt"/>
              <a:buAutoNum type="arabicPeriod"/>
            </a:pPr>
            <a:endParaRPr lang="sv-fi"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rtl="0">
              <a:lnSpc>
                <a:spcPct val="115000"/>
              </a:lnSpc>
              <a:spcAft>
                <a:spcPts val="1000"/>
              </a:spcAft>
              <a:buNone/>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Framgången med målen mäts genom en enkät om utgångsnivå, registreringsdata, lägesbild, slutenkät och utbildningsfeedback. </a:t>
            </a:r>
          </a:p>
        </p:txBody>
      </p:sp>
      <p:sp>
        <p:nvSpPr>
          <p:cNvPr id="12" name="Text Placeholder 3">
            <a:extLst>
              <a:ext uri="{FF2B5EF4-FFF2-40B4-BE49-F238E27FC236}">
                <a16:creationId xmlns:a16="http://schemas.microsoft.com/office/drawing/2014/main" id="{DC281288-2BA4-45D3-87E3-7DE9880EDD05}"/>
              </a:ext>
            </a:extLst>
          </p:cNvPr>
          <p:cNvSpPr>
            <a:spLocks noGrp="1"/>
          </p:cNvSpPr>
          <p:nvPr>
            <p:ph type="body" sz="quarter" idx="11"/>
          </p:nvPr>
        </p:nvSpPr>
        <p:spPr>
          <a:xfrm>
            <a:off x="1235868" y="889255"/>
            <a:ext cx="9720263" cy="544512"/>
          </a:xfrm>
        </p:spPr>
        <p:txBody>
          <a:bodyPr/>
          <a:lstStyle/>
          <a:p>
            <a:pPr rtl="0"/>
            <a:r>
              <a:rPr lang="sv-fi" b="1" i="0" u="none" baseline="0"/>
              <a:t>Mål för Skydd 2022</a:t>
            </a:r>
            <a:endParaRPr lang="sv-fi" dirty="0"/>
          </a:p>
        </p:txBody>
      </p:sp>
    </p:spTree>
    <p:extLst>
      <p:ext uri="{BB962C8B-B14F-4D97-AF65-F5344CB8AC3E}">
        <p14:creationId xmlns:p14="http://schemas.microsoft.com/office/powerpoint/2010/main" val="1689197879"/>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E7D93-B86B-42C5-A214-610386F37A27}"/>
              </a:ext>
            </a:extLst>
          </p:cNvPr>
          <p:cNvSpPr>
            <a:spLocks noGrp="1"/>
          </p:cNvSpPr>
          <p:nvPr>
            <p:ph type="title"/>
          </p:nvPr>
        </p:nvSpPr>
        <p:spPr>
          <a:xfrm>
            <a:off x="670976" y="914870"/>
            <a:ext cx="10515600" cy="685753"/>
          </a:xfrm>
        </p:spPr>
        <p:txBody>
          <a:bodyPr>
            <a:normAutofit fontScale="90000"/>
          </a:bodyPr>
          <a:lstStyle/>
          <a:p>
            <a:pPr algn="l" rtl="0"/>
            <a:r>
              <a:rPr lang="sv-fi" b="1" i="0" u="none" baseline="0"/>
              <a:t>Röda Korset är en effektiv hjälpkanal</a:t>
            </a:r>
            <a:br>
              <a:rPr lang="sv-fi"/>
            </a:br>
            <a:br>
              <a:rPr lang="sv-fi"/>
            </a:br>
            <a:br>
              <a:rPr lang="sv-fi"/>
            </a:br>
            <a:br>
              <a:rPr lang="sv-fi"/>
            </a:br>
            <a:br>
              <a:rPr lang="sv-fi"/>
            </a:br>
            <a:br>
              <a:rPr lang="sv-fi"/>
            </a:br>
            <a:br>
              <a:rPr lang="sv-fi"/>
            </a:br>
            <a:br>
              <a:rPr lang="sv-fi"/>
            </a:br>
            <a:br>
              <a:rPr lang="sv-fi"/>
            </a:br>
            <a:br>
              <a:rPr lang="sv-fi"/>
            </a:br>
            <a:endParaRPr lang="sv-fi" dirty="0"/>
          </a:p>
        </p:txBody>
      </p:sp>
      <p:sp>
        <p:nvSpPr>
          <p:cNvPr id="4" name="Sisällön paikkamerkki 3">
            <a:extLst>
              <a:ext uri="{FF2B5EF4-FFF2-40B4-BE49-F238E27FC236}">
                <a16:creationId xmlns:a16="http://schemas.microsoft.com/office/drawing/2014/main" id="{8EDF2336-108B-47CD-9A0C-C1FF4296BEBC}"/>
              </a:ext>
            </a:extLst>
          </p:cNvPr>
          <p:cNvSpPr>
            <a:spLocks noGrp="1"/>
          </p:cNvSpPr>
          <p:nvPr>
            <p:ph idx="1"/>
          </p:nvPr>
        </p:nvSpPr>
        <p:spPr>
          <a:xfrm>
            <a:off x="1005424" y="1600623"/>
            <a:ext cx="10515600" cy="4721998"/>
          </a:xfrm>
        </p:spPr>
        <p:txBody>
          <a:bodyPr>
            <a:normAutofit fontScale="62500" lnSpcReduction="20000"/>
          </a:bodyPr>
          <a:lstStyle/>
          <a:p>
            <a:pPr marL="514350" indent="-514350" algn="l" rtl="0">
              <a:buFont typeface="+mj-lt"/>
              <a:buAutoNum type="arabicPeriod"/>
            </a:pPr>
            <a:r>
              <a:rPr lang="sv-fi" b="0" i="0" u="none" baseline="0"/>
              <a:t>Deltagandeaktivitet: alla avdelningar deltar i övningen. </a:t>
            </a:r>
          </a:p>
          <a:p>
            <a:pPr marL="866775" lvl="1" indent="-514350" algn="l" rtl="0"/>
            <a:r>
              <a:rPr lang="sv-fi" b="0" i="0" u="none" baseline="0"/>
              <a:t>Avdelningen kan planera sin egen övning, delta i distriktens övning eller göra en praktisk övning eller bordsövning med hjälp av en färdig övningsmodell. </a:t>
            </a:r>
          </a:p>
          <a:p>
            <a:pPr marL="866775" lvl="1" indent="-514350" algn="l" rtl="0"/>
            <a:r>
              <a:rPr lang="sv-fi" b="0" i="0" u="none" baseline="0"/>
              <a:t>Avdelningens frivilliga från olika verksamhetsområden deltar i övningen. </a:t>
            </a:r>
          </a:p>
          <a:p>
            <a:pPr marL="514350" indent="-514350" algn="l" rtl="0">
              <a:buFont typeface="+mj-lt"/>
              <a:buAutoNum type="arabicPeriod"/>
            </a:pPr>
            <a:r>
              <a:rPr lang="sv-fi" b="0" i="0" u="none" baseline="0"/>
              <a:t>Utbildningar: Frivilliga från både beredskapsgrupperna och övriga verksamhetsområden får utbildning före Skydd-övningen.</a:t>
            </a:r>
          </a:p>
          <a:p>
            <a:pPr lvl="1" algn="l" rtl="0"/>
            <a:r>
              <a:rPr lang="sv-fi" b="0" i="0" u="none" baseline="0"/>
              <a:t>Distriktet ordnar grundkurser i hjälpberedskap och en utbildning i grundande av tillfällig inkvartering.</a:t>
            </a:r>
          </a:p>
          <a:p>
            <a:pPr lvl="1" algn="l" rtl="0"/>
            <a:r>
              <a:rPr lang="sv-fi" b="0" i="0" u="none" baseline="0"/>
              <a:t>Centralbyrån ordnar en webbinarieserie som är öppen för alla frivilliga, t.ex. om kommunikation, verksamhet i evakueringssituationer och lägesbild.</a:t>
            </a:r>
          </a:p>
          <a:p>
            <a:pPr lvl="1" algn="l" rtl="0"/>
            <a:r>
              <a:rPr lang="sv-fi" b="0" i="0" u="none" baseline="0"/>
              <a:t>Varje avdelning ordnar minst en evakueringsrelaterad utbildning före övningen (t.ex. grundkurs i första omsorgen, kurs i psykiskt stöd, grundkurs i hjälpberedskap).</a:t>
            </a:r>
          </a:p>
          <a:p>
            <a:pPr marL="514350" indent="-514350" algn="l" rtl="0">
              <a:buFont typeface="+mj-lt"/>
              <a:buAutoNum type="arabicPeriod"/>
            </a:pPr>
            <a:r>
              <a:rPr lang="sv-fi" b="0" i="0" u="none" baseline="0"/>
              <a:t>Samarbete: Myndigheterna bjuds in för att planera, genomföra och följa övningen. Andra organisationer som t.ex. nätverket för frivilliga räddningstjänsten Vapepa deltar i en tredjedel av övningarna.</a:t>
            </a:r>
          </a:p>
          <a:p>
            <a:pPr marL="514350" indent="-514350" algn="l" rtl="0">
              <a:buFont typeface="+mj-lt"/>
              <a:buAutoNum type="arabicPeriod"/>
            </a:pPr>
            <a:r>
              <a:rPr lang="sv-fi" b="0" i="0" u="none" baseline="0"/>
              <a:t>Beredskapsplanering: Avdelningarna uppdaterar sina beredskapsplaner före övningen.</a:t>
            </a:r>
          </a:p>
          <a:p>
            <a:pPr marL="514350" indent="-514350" algn="l" rtl="0">
              <a:buFont typeface="+mj-lt"/>
              <a:buAutoNum type="arabicPeriod"/>
            </a:pPr>
            <a:r>
              <a:rPr lang="sv-fi" b="0" i="0" u="none" baseline="0"/>
              <a:t>I en del av övningarna övas också skydd för personer i särskilt utsatt situation.</a:t>
            </a:r>
          </a:p>
          <a:p>
            <a:pPr marL="866775" lvl="1" indent="-514350" algn="l" rtl="0"/>
            <a:r>
              <a:rPr lang="sv-fi" b="0" i="0" u="none" baseline="0"/>
              <a:t>Centralbyrån ordnar utbildning i skydd och anvisningar för att öva detta.</a:t>
            </a:r>
          </a:p>
        </p:txBody>
      </p:sp>
    </p:spTree>
    <p:extLst>
      <p:ext uri="{BB962C8B-B14F-4D97-AF65-F5344CB8AC3E}">
        <p14:creationId xmlns:p14="http://schemas.microsoft.com/office/powerpoint/2010/main" val="117554395"/>
      </p:ext>
    </p:extLst>
  </p:cSld>
  <p:clrMapOvr>
    <a:masterClrMapping/>
  </p:clrMapOvr>
</p:sld>
</file>

<file path=ppt/theme/theme1.xml><?xml version="1.0" encoding="utf-8"?>
<a:theme xmlns:a="http://schemas.openxmlformats.org/drawingml/2006/main" name="SPR uus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uusi" id="{23A873DC-1F27-49E1-8CBE-0D335E85325B}" vid="{A66C0E47-3856-48C7-B972-D70D06C92B0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586A1BFB0D8514EA19DAEE68CBAF545" ma:contentTypeVersion="7" ma:contentTypeDescription="Skapa ett nytt dokument." ma:contentTypeScope="" ma:versionID="1599d6cf84170f9735118bff032e6e3c">
  <xsd:schema xmlns:xsd="http://www.w3.org/2001/XMLSchema" xmlns:xs="http://www.w3.org/2001/XMLSchema" xmlns:p="http://schemas.microsoft.com/office/2006/metadata/properties" xmlns:ns2="00942aac-1c47-4211-a590-fd85b1b7843c" targetNamespace="http://schemas.microsoft.com/office/2006/metadata/properties" ma:root="true" ma:fieldsID="2f1797477b7fff4671624f24f831fbbb" ns2:_="">
    <xsd:import namespace="00942aac-1c47-4211-a590-fd85b1b78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42aac-1c47-4211-a590-fd85b1b78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55B98-8F4C-4DA2-9AC6-314985F36B00}">
  <ds:schemaRefs>
    <ds:schemaRef ds:uri="http://schemas.microsoft.com/sharepoint/v3/contenttype/forms"/>
  </ds:schemaRefs>
</ds:datastoreItem>
</file>

<file path=customXml/itemProps2.xml><?xml version="1.0" encoding="utf-8"?>
<ds:datastoreItem xmlns:ds="http://schemas.openxmlformats.org/officeDocument/2006/customXml" ds:itemID="{07498D4B-0B49-4500-83CD-3D50BFBCBDBB}">
  <ds:schemaRefs>
    <ds:schemaRef ds:uri="http://purl.org/dc/dcmitype/"/>
    <ds:schemaRef ds:uri="00942aac-1c47-4211-a590-fd85b1b7843c"/>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71A58B3-ACB3-45DE-91BD-E903D7CFB197}"/>
</file>

<file path=docProps/app.xml><?xml version="1.0" encoding="utf-8"?>
<Properties xmlns="http://schemas.openxmlformats.org/officeDocument/2006/extended-properties" xmlns:vt="http://schemas.openxmlformats.org/officeDocument/2006/docPropsVTypes">
  <Template/>
  <TotalTime>255</TotalTime>
  <Words>1915</Words>
  <Application>Microsoft Office PowerPoint</Application>
  <PresentationFormat>Laajakuva</PresentationFormat>
  <Paragraphs>156</Paragraphs>
  <Slides>15</Slides>
  <Notes>10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15</vt:i4>
      </vt:variant>
    </vt:vector>
  </HeadingPairs>
  <TitlesOfParts>
    <vt:vector size="22" baseType="lpstr">
      <vt:lpstr>Arial</vt:lpstr>
      <vt:lpstr>Calibri</vt:lpstr>
      <vt:lpstr>Courier New</vt:lpstr>
      <vt:lpstr>Gill Sans MT</vt:lpstr>
      <vt:lpstr>Verdana</vt:lpstr>
      <vt:lpstr>Wingdings</vt:lpstr>
      <vt:lpstr>SPR uusi</vt:lpstr>
      <vt:lpstr>Mot beredskapsövningen</vt:lpstr>
      <vt:lpstr>Övning förbättrar hjälpberedskapen</vt:lpstr>
      <vt:lpstr>Skydd 2022 ordnas 6–7.5</vt:lpstr>
      <vt:lpstr>Evakuering</vt:lpstr>
      <vt:lpstr>Genomförande av Skydd 2022</vt:lpstr>
      <vt:lpstr>Övningen börjar eller slutar inte med övningstillfället</vt:lpstr>
      <vt:lpstr>Webbinarierna</vt:lpstr>
      <vt:lpstr>PowerPoint-esitys</vt:lpstr>
      <vt:lpstr>Röda Korset är en effektiv hjälpkanal          </vt:lpstr>
      <vt:lpstr>Röda Korset använder alla sina resurser på ett mångsidigt och flexibelt sätt i beredskapssituationer </vt:lpstr>
      <vt:lpstr>Röda Korset har kunnande på olika nivåer i att leda beredskapssituationer och upprätthålla en lägesbild </vt:lpstr>
      <vt:lpstr>Övningar på ett tryggt sätt</vt:lpstr>
      <vt:lpstr>Tidtabell</vt:lpstr>
      <vt:lpstr>Avdelningen förbereder sig för övningen</vt:lpstr>
      <vt:lpstr>Mer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Kuitunen Maaria</dc:creator>
  <cp:lastModifiedBy>Kuitunen Maaria</cp:lastModifiedBy>
  <cp:revision>20</cp:revision>
  <dcterms:created xsi:type="dcterms:W3CDTF">2022-01-17T14:33:22Z</dcterms:created>
  <dcterms:modified xsi:type="dcterms:W3CDTF">2022-02-03T07:51:35Z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0x0101006586A1BFB0D8514EA19DAEE68CBAF545</vt:lpwstr>
  </property>
</Properties>
</file>