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</p:sldMasterIdLst>
  <p:notesMasterIdLst>
    <p:notesMasterId r:id="rId5"/>
  </p:notesMasterIdLst>
  <p:handoutMasterIdLst>
    <p:handoutMasterId r:id="rId6"/>
  </p:handoutMasterIdLst>
  <p:sldIdLst>
    <p:sldId id="285" r:id="rId3"/>
    <p:sldId id="286" r:id="rId4"/>
  </p:sldIdLst>
  <p:sldSz cx="12192000" cy="6858000"/>
  <p:notesSz cx="6669088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F06768BE-3976-423C-BC4A-965430AFCE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BA94E8B-C166-4632-BCBB-60B430FDA42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DEF65-2ACE-4645-A9B5-1E14BB4B38D0}" type="datetimeFigureOut">
              <a:rPr lang="fi-FI" smtClean="0"/>
              <a:t>21.5.2019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B7EDFD-63B1-4D34-B89B-2BDF1ED8BA4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DF23C66-A661-4692-9E4F-870CB807A6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8F91B2-1183-422F-8B7B-242EEA439C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84100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3CEEE0-9F23-46C0-BD17-A2D507649DA1}" type="datetimeFigureOut">
              <a:rPr lang="fi-FI" smtClean="0"/>
              <a:t>21.5.2019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355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EC845-084E-437D-91D8-21BAD513E7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5089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>
            <a:extLst>
              <a:ext uri="{FF2B5EF4-FFF2-40B4-BE49-F238E27FC236}">
                <a16:creationId xmlns:a16="http://schemas.microsoft.com/office/drawing/2014/main" id="{17CF2673-B37C-42FB-82FE-CF5CA445510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04529" y="1405292"/>
            <a:ext cx="11775705" cy="4631994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fi-FI" sz="2268"/>
          </a:p>
        </p:txBody>
      </p:sp>
      <p:sp>
        <p:nvSpPr>
          <p:cNvPr id="5" name="Rectangle 30">
            <a:extLst>
              <a:ext uri="{FF2B5EF4-FFF2-40B4-BE49-F238E27FC236}">
                <a16:creationId xmlns:a16="http://schemas.microsoft.com/office/drawing/2014/main" id="{54FAEB0C-754F-4DFC-841C-6597D579F57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04529" y="6201429"/>
            <a:ext cx="11775705" cy="483789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fi-FI" sz="2268"/>
          </a:p>
        </p:txBody>
      </p:sp>
      <p:sp>
        <p:nvSpPr>
          <p:cNvPr id="8" name="Text Box 32">
            <a:extLst>
              <a:ext uri="{FF2B5EF4-FFF2-40B4-BE49-F238E27FC236}">
                <a16:creationId xmlns:a16="http://schemas.microsoft.com/office/drawing/2014/main" id="{9C9BF787-6253-4816-84F1-37CB372D1C2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0190" y="6287821"/>
            <a:ext cx="2207207" cy="318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393" tIns="47195" rIns="94393" bIns="47195">
            <a:spAutoFit/>
          </a:bodyPr>
          <a:lstStyle>
            <a:lvl1pPr defTabSz="104140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104140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104140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104140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104140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fi-FI" altLang="fi-FI" sz="1451" dirty="0">
                <a:solidFill>
                  <a:schemeClr val="bg1"/>
                </a:solidFill>
                <a:latin typeface="Verdana" pitchFamily="34" charset="0"/>
              </a:rPr>
              <a:t>Ruoka-aputoiminta</a:t>
            </a:r>
          </a:p>
        </p:txBody>
      </p:sp>
      <p:pic>
        <p:nvPicPr>
          <p:cNvPr id="9" name="Picture 39" descr="PR_pun">
            <a:extLst>
              <a:ext uri="{FF2B5EF4-FFF2-40B4-BE49-F238E27FC236}">
                <a16:creationId xmlns:a16="http://schemas.microsoft.com/office/drawing/2014/main" id="{02859A4E-2646-400B-96CE-1FF45D8C9CC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9350" y="483790"/>
            <a:ext cx="1994594" cy="488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33">
            <a:extLst>
              <a:ext uri="{FF2B5EF4-FFF2-40B4-BE49-F238E27FC236}">
                <a16:creationId xmlns:a16="http://schemas.microsoft.com/office/drawing/2014/main" id="{A9135B7B-3D20-4DD5-9AEF-259CC4DFF5D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413663" y="6341094"/>
            <a:ext cx="3896879" cy="241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950" tIns="43475" rIns="86950" bIns="43475">
            <a:spAutoFit/>
          </a:bodyPr>
          <a:lstStyle>
            <a:lvl1pPr defTabSz="958850" eaLnBrk="0" hangingPunct="0">
              <a:defRPr sz="25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8850" eaLnBrk="0" hangingPunct="0">
              <a:defRPr sz="25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8850" eaLnBrk="0" hangingPunct="0">
              <a:defRPr sz="25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8850" eaLnBrk="0" hangingPunct="0">
              <a:defRPr sz="25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8850" eaLnBrk="0" hangingPunct="0">
              <a:defRPr sz="25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defRPr/>
            </a:pPr>
            <a:r>
              <a:rPr lang="fi-FI" altLang="fi-FI" sz="998" b="0" dirty="0">
                <a:solidFill>
                  <a:schemeClr val="bg1"/>
                </a:solidFill>
                <a:latin typeface="Verdana" panose="020B0604030504040204" pitchFamily="34" charset="0"/>
              </a:rPr>
              <a:t>Suomen Punainen Risti  - Keskustoimisto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64713" y="3919268"/>
            <a:ext cx="10363924" cy="1750856"/>
          </a:xfrm>
        </p:spPr>
        <p:txBody>
          <a:bodyPr/>
          <a:lstStyle>
            <a:lvl1pPr marL="0" indent="0">
              <a:buFont typeface="Times" charset="0"/>
              <a:buNone/>
              <a:defRPr sz="2721">
                <a:solidFill>
                  <a:schemeClr val="bg1"/>
                </a:solidFill>
              </a:defRPr>
            </a:lvl1pPr>
          </a:lstStyle>
          <a:p>
            <a:r>
              <a:rPr lang="fi-FI"/>
              <a:t>Click to edit Master subtitle style</a:t>
            </a:r>
          </a:p>
        </p:txBody>
      </p:sp>
      <p:sp>
        <p:nvSpPr>
          <p:cNvPr id="7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555664" y="2285041"/>
            <a:ext cx="10363924" cy="1470085"/>
          </a:xfrm>
        </p:spPr>
        <p:txBody>
          <a:bodyPr lIns="91440" tIns="45720" rIns="91440" bIns="45720"/>
          <a:lstStyle>
            <a:lvl1pPr>
              <a:lnSpc>
                <a:spcPts val="4535"/>
              </a:lnSpc>
              <a:defRPr sz="3628" b="1">
                <a:solidFill>
                  <a:schemeClr val="accent2"/>
                </a:solidFill>
              </a:defRPr>
            </a:lvl1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55142232"/>
      </p:ext>
    </p:extLst>
  </p:cSld>
  <p:clrMapOvr>
    <a:masterClrMapping/>
  </p:clrMapOvr>
  <p:transition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1339379"/>
      </p:ext>
    </p:extLst>
  </p:cSld>
  <p:clrMapOvr>
    <a:masterClrMapping/>
  </p:clrMapOvr>
  <p:transition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59834" y="208778"/>
            <a:ext cx="2758404" cy="582850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003" y="208778"/>
            <a:ext cx="8105074" cy="582850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8528791"/>
      </p:ext>
    </p:extLst>
  </p:cSld>
  <p:clrMapOvr>
    <a:masterClrMapping/>
  </p:clrMapOvr>
  <p:transition>
    <p:cover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583E1C-C52B-480C-949A-670D7ED4B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A518A03-D7C9-4224-BF55-A216D6DE72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3EE053A-4A69-49E3-9528-6CFFF35F8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D3FA1E9-C8D4-46A5-8C32-87589797D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1996B60-7DC2-4FEA-9A7F-89EDB2229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317C-66BC-4E6E-B6B6-BCC2E92F02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343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7D8CEE-D137-4196-BA14-440A11887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A30695-20A6-4D16-A567-0F4D44900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C5E0090-8E8D-416D-BE14-89FAC4796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C6ED9A8-8CDC-4076-AFE3-BBB25FF02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3AA2F2F-DA58-4A98-96E3-1CF7FAA70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317C-66BC-4E6E-B6B6-BCC2E92F02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54637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8BCEAC-9B53-48F0-BF66-3313A7938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1D7D382-B392-4D2C-8E87-86ADEAEA1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73FB2C-238B-4406-AB9A-0214A031F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5AA8DD1-6FDB-481B-B1CD-3BEFBA6CC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40E736-B700-45FA-BDF5-ABB8ECADB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317C-66BC-4E6E-B6B6-BCC2E92F02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9165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D84035-04D7-44D4-8FD7-1234067D5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50EAA3-18D3-4DAC-8897-E3AD29E16C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5D60074-3CB3-4BDE-8721-FB27A237DA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A2ACCC9-6E24-4870-8A1B-661256E93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2AD2D0A-41D6-42F8-96AE-B213FC17B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ED9E8F1-82A5-4C25-BC32-02869BA2B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317C-66BC-4E6E-B6B6-BCC2E92F02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2570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29F529-CA10-4255-87A3-5FE2BBC54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B9EB3D4-08CC-4237-86B0-116F7E8D5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18DBD61-C7F5-4134-985B-4235AB53C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DE8B872-8072-47FA-95E9-B8378354DE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1D26B4C-23CF-46DD-A73E-7E552FC0E0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802674E-7C07-45EC-A3A4-D017AB1A6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2A47F1F-1A13-4B32-B68C-DD12E2A89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D17C32-623D-4755-94BE-BEE7E1FAB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317C-66BC-4E6E-B6B6-BCC2E92F02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17314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AEBB96-A243-4726-91DF-73F44950E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F900BD3-5DD4-4F3C-8493-D5687EF88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CC50C02-9BFE-44D8-B9A6-B40C4DDB4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3C87F21-A275-411C-A3B2-D524A576B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317C-66BC-4E6E-B6B6-BCC2E92F02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08903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78FFBAB-7431-47C0-9462-8DE98FE16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6113E90-A173-4D70-881D-2564E2CF0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7CA0231-9852-4DD5-8AC3-170E695B9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317C-66BC-4E6E-B6B6-BCC2E92F02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00418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94F6BB-CE2E-4B14-897F-AE6F0F188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26B187-76D9-4146-8A1F-6E950F925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1303361-E708-4013-87D0-182FB0221B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3E54DA-5AD3-4E30-ABEC-2BB1D1B57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0AD4B2F-CF28-4C10-9721-786ED11DE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46130E9-54C7-4683-BB1B-C91A77107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317C-66BC-4E6E-B6B6-BCC2E92F02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9794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5117534"/>
      </p:ext>
    </p:extLst>
  </p:cSld>
  <p:clrMapOvr>
    <a:masterClrMapping/>
  </p:clrMapOvr>
  <p:transition>
    <p:cover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2073F1-0088-4ED9-9826-9F89BB62E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C4678B9-2557-4678-92A4-7CAD9C8B85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21F7600-4BD4-4C31-BDB4-48D10AFB2A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A3CAE65-CC0C-4E56-BFEA-2BCF5BC57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97D488A-E7D6-44E7-A55A-59A7506A9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A327DBC-289C-494D-9274-1B48CB5D3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317C-66BC-4E6E-B6B6-BCC2E92F02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09890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509147-B990-4B53-9245-8AF123B55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4823F85-4EA6-49E4-8C7C-B812E30340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A22A664-6ED9-4C4D-9A91-E1E446055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B2872B-2E70-4FCA-B7A5-9AAB4C88C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2E4C8D-84D2-4526-9EE1-A685B3190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317C-66BC-4E6E-B6B6-BCC2E92F02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32098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467031A-2559-4BB7-932B-004917F0B9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52AE866-8B01-4563-B478-86064817FA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704EFB-1110-40F4-823E-592BAC723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C15A00-8C96-4649-BDB7-6A65347BD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22B530-1705-4BFC-8CBA-E6499C452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E317C-66BC-4E6E-B6B6-BCC2E92F02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3787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6035257"/>
      </p:ext>
    </p:extLst>
  </p:cSld>
  <p:clrMapOvr>
    <a:masterClrMapping/>
  </p:clrMapOvr>
  <p:transition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004" y="1729259"/>
            <a:ext cx="5431738" cy="4308027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6499" y="1729259"/>
            <a:ext cx="5431739" cy="4308027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1555689"/>
      </p:ext>
    </p:extLst>
  </p:cSld>
  <p:clrMapOvr>
    <a:masterClrMapping/>
  </p:clrMapOvr>
  <p:transition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63" y="275012"/>
            <a:ext cx="10972076" cy="114324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63" y="1534879"/>
            <a:ext cx="5386489" cy="639293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680" indent="0">
              <a:buNone/>
              <a:defRPr sz="1814" b="1"/>
            </a:lvl2pPr>
            <a:lvl3pPr marL="829361" indent="0">
              <a:buNone/>
              <a:defRPr sz="1633" b="1"/>
            </a:lvl3pPr>
            <a:lvl4pPr marL="1244041" indent="0">
              <a:buNone/>
              <a:defRPr sz="1451" b="1"/>
            </a:lvl4pPr>
            <a:lvl5pPr marL="1658722" indent="0">
              <a:buNone/>
              <a:defRPr sz="1451" b="1"/>
            </a:lvl5pPr>
            <a:lvl6pPr marL="2073402" indent="0">
              <a:buNone/>
              <a:defRPr sz="1451" b="1"/>
            </a:lvl6pPr>
            <a:lvl7pPr marL="2488082" indent="0">
              <a:buNone/>
              <a:defRPr sz="1451" b="1"/>
            </a:lvl7pPr>
            <a:lvl8pPr marL="2902763" indent="0">
              <a:buNone/>
              <a:defRPr sz="1451" b="1"/>
            </a:lvl8pPr>
            <a:lvl9pPr marL="3317443" indent="0">
              <a:buNone/>
              <a:defRPr sz="145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963" y="2174172"/>
            <a:ext cx="5386489" cy="3952385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739" y="1534879"/>
            <a:ext cx="5388300" cy="639293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680" indent="0">
              <a:buNone/>
              <a:defRPr sz="1814" b="1"/>
            </a:lvl2pPr>
            <a:lvl3pPr marL="829361" indent="0">
              <a:buNone/>
              <a:defRPr sz="1633" b="1"/>
            </a:lvl3pPr>
            <a:lvl4pPr marL="1244041" indent="0">
              <a:buNone/>
              <a:defRPr sz="1451" b="1"/>
            </a:lvl4pPr>
            <a:lvl5pPr marL="1658722" indent="0">
              <a:buNone/>
              <a:defRPr sz="1451" b="1"/>
            </a:lvl5pPr>
            <a:lvl6pPr marL="2073402" indent="0">
              <a:buNone/>
              <a:defRPr sz="1451" b="1"/>
            </a:lvl6pPr>
            <a:lvl7pPr marL="2488082" indent="0">
              <a:buNone/>
              <a:defRPr sz="1451" b="1"/>
            </a:lvl7pPr>
            <a:lvl8pPr marL="2902763" indent="0">
              <a:buNone/>
              <a:defRPr sz="1451" b="1"/>
            </a:lvl8pPr>
            <a:lvl9pPr marL="3317443" indent="0">
              <a:buNone/>
              <a:defRPr sz="145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739" y="2174172"/>
            <a:ext cx="5388300" cy="3952385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8528517"/>
      </p:ext>
    </p:extLst>
  </p:cSld>
  <p:clrMapOvr>
    <a:masterClrMapping/>
  </p:clrMapOvr>
  <p:transition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57872755"/>
      </p:ext>
    </p:extLst>
  </p:cSld>
  <p:clrMapOvr>
    <a:masterClrMapping/>
  </p:clrMapOvr>
  <p:transition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153708"/>
      </p:ext>
    </p:extLst>
  </p:cSld>
  <p:clrMapOvr>
    <a:masterClrMapping/>
  </p:clrMapOvr>
  <p:transition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63" y="273572"/>
            <a:ext cx="4010907" cy="1161958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478" y="273571"/>
            <a:ext cx="6814561" cy="5852986"/>
          </a:xfrm>
        </p:spPr>
        <p:txBody>
          <a:bodyPr/>
          <a:lstStyle>
            <a:lvl1pPr>
              <a:defRPr sz="2902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963" y="1435530"/>
            <a:ext cx="4010907" cy="4691027"/>
          </a:xfrm>
        </p:spPr>
        <p:txBody>
          <a:bodyPr/>
          <a:lstStyle>
            <a:lvl1pPr marL="0" indent="0">
              <a:buNone/>
              <a:defRPr sz="1270"/>
            </a:lvl1pPr>
            <a:lvl2pPr marL="414680" indent="0">
              <a:buNone/>
              <a:defRPr sz="1088"/>
            </a:lvl2pPr>
            <a:lvl3pPr marL="829361" indent="0">
              <a:buNone/>
              <a:defRPr sz="907"/>
            </a:lvl3pPr>
            <a:lvl4pPr marL="1244041" indent="0">
              <a:buNone/>
              <a:defRPr sz="816"/>
            </a:lvl4pPr>
            <a:lvl5pPr marL="1658722" indent="0">
              <a:buNone/>
              <a:defRPr sz="816"/>
            </a:lvl5pPr>
            <a:lvl6pPr marL="2073402" indent="0">
              <a:buNone/>
              <a:defRPr sz="816"/>
            </a:lvl6pPr>
            <a:lvl7pPr marL="2488082" indent="0">
              <a:buNone/>
              <a:defRPr sz="816"/>
            </a:lvl7pPr>
            <a:lvl8pPr marL="2902763" indent="0">
              <a:buNone/>
              <a:defRPr sz="816"/>
            </a:lvl8pPr>
            <a:lvl9pPr marL="3317443" indent="0">
              <a:buNone/>
              <a:defRPr sz="81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2445784"/>
      </p:ext>
    </p:extLst>
  </p:cSld>
  <p:clrMapOvr>
    <a:masterClrMapping/>
  </p:clrMapOvr>
  <p:transition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169" y="4800456"/>
            <a:ext cx="7315924" cy="567300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169" y="613376"/>
            <a:ext cx="7315924" cy="4113648"/>
          </a:xfrm>
        </p:spPr>
        <p:txBody>
          <a:bodyPr/>
          <a:lstStyle>
            <a:lvl1pPr marL="0" indent="0">
              <a:buNone/>
              <a:defRPr sz="2902"/>
            </a:lvl1pPr>
            <a:lvl2pPr marL="414680" indent="0">
              <a:buNone/>
              <a:defRPr sz="2540"/>
            </a:lvl2pPr>
            <a:lvl3pPr marL="829361" indent="0">
              <a:buNone/>
              <a:defRPr sz="2177"/>
            </a:lvl3pPr>
            <a:lvl4pPr marL="1244041" indent="0">
              <a:buNone/>
              <a:defRPr sz="1814"/>
            </a:lvl4pPr>
            <a:lvl5pPr marL="1658722" indent="0">
              <a:buNone/>
              <a:defRPr sz="1814"/>
            </a:lvl5pPr>
            <a:lvl6pPr marL="2073402" indent="0">
              <a:buNone/>
              <a:defRPr sz="1814"/>
            </a:lvl6pPr>
            <a:lvl7pPr marL="2488082" indent="0">
              <a:buNone/>
              <a:defRPr sz="1814"/>
            </a:lvl7pPr>
            <a:lvl8pPr marL="2902763" indent="0">
              <a:buNone/>
              <a:defRPr sz="1814"/>
            </a:lvl8pPr>
            <a:lvl9pPr marL="3317443" indent="0">
              <a:buNone/>
              <a:defRPr sz="1814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169" y="5367757"/>
            <a:ext cx="7315924" cy="804876"/>
          </a:xfrm>
        </p:spPr>
        <p:txBody>
          <a:bodyPr/>
          <a:lstStyle>
            <a:lvl1pPr marL="0" indent="0">
              <a:buNone/>
              <a:defRPr sz="1270"/>
            </a:lvl1pPr>
            <a:lvl2pPr marL="414680" indent="0">
              <a:buNone/>
              <a:defRPr sz="1088"/>
            </a:lvl2pPr>
            <a:lvl3pPr marL="829361" indent="0">
              <a:buNone/>
              <a:defRPr sz="907"/>
            </a:lvl3pPr>
            <a:lvl4pPr marL="1244041" indent="0">
              <a:buNone/>
              <a:defRPr sz="816"/>
            </a:lvl4pPr>
            <a:lvl5pPr marL="1658722" indent="0">
              <a:buNone/>
              <a:defRPr sz="816"/>
            </a:lvl5pPr>
            <a:lvl6pPr marL="2073402" indent="0">
              <a:buNone/>
              <a:defRPr sz="816"/>
            </a:lvl6pPr>
            <a:lvl7pPr marL="2488082" indent="0">
              <a:buNone/>
              <a:defRPr sz="816"/>
            </a:lvl7pPr>
            <a:lvl8pPr marL="2902763" indent="0">
              <a:buNone/>
              <a:defRPr sz="816"/>
            </a:lvl8pPr>
            <a:lvl9pPr marL="3317443" indent="0">
              <a:buNone/>
              <a:defRPr sz="81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0299985"/>
      </p:ext>
    </p:extLst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>
            <a:extLst>
              <a:ext uri="{FF2B5EF4-FFF2-40B4-BE49-F238E27FC236}">
                <a16:creationId xmlns:a16="http://schemas.microsoft.com/office/drawing/2014/main" id="{6009E2E4-C73A-44F1-BBBF-B3A9F7B39C6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04529" y="6201429"/>
            <a:ext cx="11775705" cy="483789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fi-FI" sz="2268"/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9A21C2A2-A6FB-4B92-823F-160C84A299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9872" y="208779"/>
            <a:ext cx="8785625" cy="1244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7F2F2E39-F3D3-4940-AC01-8890C023BA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81004" y="1720620"/>
            <a:ext cx="11037235" cy="4308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073" tIns="52035" rIns="104073" bIns="520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9">
            <a:extLst>
              <a:ext uri="{FF2B5EF4-FFF2-40B4-BE49-F238E27FC236}">
                <a16:creationId xmlns:a16="http://schemas.microsoft.com/office/drawing/2014/main" id="{F47BD968-D549-46E6-AD21-EDFDBD2240B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0190" y="6287821"/>
            <a:ext cx="2207207" cy="318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393" tIns="47195" rIns="94393" bIns="47195">
            <a:spAutoFit/>
          </a:bodyPr>
          <a:lstStyle>
            <a:lvl1pPr defTabSz="104140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104140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104140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104140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1041400" eaLnBrk="0" hangingPunct="0">
              <a:defRPr sz="2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fi-FI" altLang="fi-FI" sz="1451" dirty="0">
                <a:solidFill>
                  <a:schemeClr val="bg1"/>
                </a:solidFill>
                <a:latin typeface="Verdana" pitchFamily="34" charset="0"/>
              </a:rPr>
              <a:t>Ruoka-aputoiminta</a:t>
            </a:r>
          </a:p>
        </p:txBody>
      </p:sp>
      <p:pic>
        <p:nvPicPr>
          <p:cNvPr id="1030" name="Picture 11" descr="PR_pun">
            <a:extLst>
              <a:ext uri="{FF2B5EF4-FFF2-40B4-BE49-F238E27FC236}">
                <a16:creationId xmlns:a16="http://schemas.microsoft.com/office/drawing/2014/main" id="{99B70429-1854-4169-813A-3648AEEAA5C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9350" y="483790"/>
            <a:ext cx="1994594" cy="488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33">
            <a:extLst>
              <a:ext uri="{FF2B5EF4-FFF2-40B4-BE49-F238E27FC236}">
                <a16:creationId xmlns:a16="http://schemas.microsoft.com/office/drawing/2014/main" id="{04375570-F49A-4674-BDA2-30433C500EC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411854" y="6341094"/>
            <a:ext cx="3898689" cy="241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950" tIns="43475" rIns="86950" bIns="43475">
            <a:spAutoFit/>
          </a:bodyPr>
          <a:lstStyle>
            <a:lvl1pPr defTabSz="958850" eaLnBrk="0" hangingPunct="0">
              <a:defRPr sz="25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8850" eaLnBrk="0" hangingPunct="0">
              <a:defRPr sz="25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8850" eaLnBrk="0" hangingPunct="0">
              <a:defRPr sz="25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8850" eaLnBrk="0" hangingPunct="0">
              <a:defRPr sz="25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8850" eaLnBrk="0" hangingPunct="0">
              <a:defRPr sz="25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defRPr/>
            </a:pPr>
            <a:r>
              <a:rPr lang="fi-FI" altLang="fi-FI" sz="998" b="0" dirty="0">
                <a:solidFill>
                  <a:schemeClr val="bg1"/>
                </a:solidFill>
                <a:latin typeface="Verdana" panose="020B0604030504040204" pitchFamily="34" charset="0"/>
              </a:rPr>
              <a:t>Suomen Punainen Risti - Keskustoimisto</a:t>
            </a:r>
          </a:p>
        </p:txBody>
      </p:sp>
    </p:spTree>
    <p:extLst>
      <p:ext uri="{BB962C8B-B14F-4D97-AF65-F5344CB8AC3E}">
        <p14:creationId xmlns:p14="http://schemas.microsoft.com/office/powerpoint/2010/main" val="2690861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over dir="r"/>
  </p:transition>
  <p:hf sldNum="0" hdr="0" ftr="0" dt="0"/>
  <p:txStyles>
    <p:titleStyle>
      <a:lvl1pPr algn="l" defTabSz="944550" rtl="0" eaLnBrk="0" fontAlgn="base" hangingPunct="0">
        <a:spcBef>
          <a:spcPct val="0"/>
        </a:spcBef>
        <a:spcAft>
          <a:spcPct val="0"/>
        </a:spcAft>
        <a:defRPr sz="2902">
          <a:solidFill>
            <a:schemeClr val="tx2"/>
          </a:solidFill>
          <a:latin typeface="+mj-lt"/>
          <a:ea typeface="+mj-ea"/>
          <a:cs typeface="+mj-cs"/>
        </a:defRPr>
      </a:lvl1pPr>
      <a:lvl2pPr algn="l" defTabSz="944550" rtl="0" eaLnBrk="0" fontAlgn="base" hangingPunct="0">
        <a:spcBef>
          <a:spcPct val="0"/>
        </a:spcBef>
        <a:spcAft>
          <a:spcPct val="0"/>
        </a:spcAft>
        <a:defRPr sz="2902">
          <a:solidFill>
            <a:schemeClr val="tx2"/>
          </a:solidFill>
          <a:latin typeface="Verdana" pitchFamily="34" charset="0"/>
        </a:defRPr>
      </a:lvl2pPr>
      <a:lvl3pPr algn="l" defTabSz="944550" rtl="0" eaLnBrk="0" fontAlgn="base" hangingPunct="0">
        <a:spcBef>
          <a:spcPct val="0"/>
        </a:spcBef>
        <a:spcAft>
          <a:spcPct val="0"/>
        </a:spcAft>
        <a:defRPr sz="2902">
          <a:solidFill>
            <a:schemeClr val="tx2"/>
          </a:solidFill>
          <a:latin typeface="Verdana" pitchFamily="34" charset="0"/>
        </a:defRPr>
      </a:lvl3pPr>
      <a:lvl4pPr algn="l" defTabSz="944550" rtl="0" eaLnBrk="0" fontAlgn="base" hangingPunct="0">
        <a:spcBef>
          <a:spcPct val="0"/>
        </a:spcBef>
        <a:spcAft>
          <a:spcPct val="0"/>
        </a:spcAft>
        <a:defRPr sz="2902">
          <a:solidFill>
            <a:schemeClr val="tx2"/>
          </a:solidFill>
          <a:latin typeface="Verdana" pitchFamily="34" charset="0"/>
        </a:defRPr>
      </a:lvl4pPr>
      <a:lvl5pPr algn="l" defTabSz="944550" rtl="0" eaLnBrk="0" fontAlgn="base" hangingPunct="0">
        <a:spcBef>
          <a:spcPct val="0"/>
        </a:spcBef>
        <a:spcAft>
          <a:spcPct val="0"/>
        </a:spcAft>
        <a:defRPr sz="2902">
          <a:solidFill>
            <a:schemeClr val="tx2"/>
          </a:solidFill>
          <a:latin typeface="Verdana" pitchFamily="34" charset="0"/>
        </a:defRPr>
      </a:lvl5pPr>
      <a:lvl6pPr marL="414680" algn="l" defTabSz="944550" rtl="0" fontAlgn="base">
        <a:spcBef>
          <a:spcPct val="0"/>
        </a:spcBef>
        <a:spcAft>
          <a:spcPct val="0"/>
        </a:spcAft>
        <a:defRPr sz="2902">
          <a:solidFill>
            <a:schemeClr val="tx2"/>
          </a:solidFill>
          <a:latin typeface="Verdana" pitchFamily="34" charset="0"/>
        </a:defRPr>
      </a:lvl6pPr>
      <a:lvl7pPr marL="829361" algn="l" defTabSz="944550" rtl="0" fontAlgn="base">
        <a:spcBef>
          <a:spcPct val="0"/>
        </a:spcBef>
        <a:spcAft>
          <a:spcPct val="0"/>
        </a:spcAft>
        <a:defRPr sz="2902">
          <a:solidFill>
            <a:schemeClr val="tx2"/>
          </a:solidFill>
          <a:latin typeface="Verdana" pitchFamily="34" charset="0"/>
        </a:defRPr>
      </a:lvl7pPr>
      <a:lvl8pPr marL="1244041" algn="l" defTabSz="944550" rtl="0" fontAlgn="base">
        <a:spcBef>
          <a:spcPct val="0"/>
        </a:spcBef>
        <a:spcAft>
          <a:spcPct val="0"/>
        </a:spcAft>
        <a:defRPr sz="2902">
          <a:solidFill>
            <a:schemeClr val="tx2"/>
          </a:solidFill>
          <a:latin typeface="Verdana" pitchFamily="34" charset="0"/>
        </a:defRPr>
      </a:lvl8pPr>
      <a:lvl9pPr marL="1658722" algn="l" defTabSz="944550" rtl="0" fontAlgn="base">
        <a:spcBef>
          <a:spcPct val="0"/>
        </a:spcBef>
        <a:spcAft>
          <a:spcPct val="0"/>
        </a:spcAft>
        <a:defRPr sz="2902">
          <a:solidFill>
            <a:schemeClr val="tx2"/>
          </a:solidFill>
          <a:latin typeface="Verdana" pitchFamily="34" charset="0"/>
        </a:defRPr>
      </a:lvl9pPr>
    </p:titleStyle>
    <p:bodyStyle>
      <a:lvl1pPr marL="352767" indent="-352767" algn="l" defTabSz="94455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 sz="2540">
          <a:solidFill>
            <a:schemeClr val="tx1"/>
          </a:solidFill>
          <a:latin typeface="+mn-lt"/>
          <a:ea typeface="+mn-ea"/>
          <a:cs typeface="+mn-cs"/>
        </a:defRPr>
      </a:lvl1pPr>
      <a:lvl2pPr marL="768887" indent="-298052" algn="l" defTabSz="94455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 sz="2177">
          <a:solidFill>
            <a:schemeClr val="tx1"/>
          </a:solidFill>
          <a:latin typeface="+mn-lt"/>
        </a:defRPr>
      </a:lvl2pPr>
      <a:lvl3pPr marL="1180687" indent="-236137" algn="l" defTabSz="94455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 sz="1814">
          <a:solidFill>
            <a:schemeClr val="tx1"/>
          </a:solidFill>
          <a:latin typeface="+mn-lt"/>
        </a:defRPr>
      </a:lvl3pPr>
      <a:lvl4pPr marL="1651523" indent="-236137" algn="l" defTabSz="94455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 sz="1451">
          <a:solidFill>
            <a:schemeClr val="tx1"/>
          </a:solidFill>
          <a:latin typeface="+mn-lt"/>
        </a:defRPr>
      </a:lvl4pPr>
      <a:lvl5pPr marL="2125237" indent="-236137" algn="l" defTabSz="94455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 sz="1088">
          <a:solidFill>
            <a:schemeClr val="tx1"/>
          </a:solidFill>
          <a:latin typeface="+mn-lt"/>
        </a:defRPr>
      </a:lvl5pPr>
      <a:lvl6pPr marL="2539917" indent="-236137" algn="l" defTabSz="94455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088">
          <a:solidFill>
            <a:schemeClr val="tx1"/>
          </a:solidFill>
          <a:latin typeface="+mn-lt"/>
        </a:defRPr>
      </a:lvl6pPr>
      <a:lvl7pPr marL="2954598" indent="-236137" algn="l" defTabSz="94455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088">
          <a:solidFill>
            <a:schemeClr val="tx1"/>
          </a:solidFill>
          <a:latin typeface="+mn-lt"/>
        </a:defRPr>
      </a:lvl7pPr>
      <a:lvl8pPr marL="3369278" indent="-236137" algn="l" defTabSz="94455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088">
          <a:solidFill>
            <a:schemeClr val="tx1"/>
          </a:solidFill>
          <a:latin typeface="+mn-lt"/>
        </a:defRPr>
      </a:lvl8pPr>
      <a:lvl9pPr marL="3783959" indent="-236137" algn="l" defTabSz="94455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08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BD116F3-4404-4D80-BB6E-BFC00DF99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32B8B3C-4056-4733-B827-A866FA5FF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D755414-1D91-46BD-B827-C0687E8D5B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31F7ED3-DA71-4E7F-931B-3D4B78DEFD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3C3543C-DE09-4870-B2D1-4F6F9FCAFC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E317C-66BC-4E6E-B6B6-BCC2E92F02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66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E3A1403B-910D-4561-8641-8710265BB3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5671" y="-79129"/>
            <a:ext cx="8834168" cy="1107830"/>
          </a:xfrm>
        </p:spPr>
        <p:txBody>
          <a:bodyPr/>
          <a:lstStyle/>
          <a:p>
            <a:r>
              <a:rPr lang="fi-FI" altLang="fi-FI" sz="2000" b="1" dirty="0"/>
              <a:t>Ruoka-avun aloittamista suunnitellessa ota huomioon ainakin nämä asiat: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0792EA55-83E4-4EBE-9FE5-6A8E1C7BD7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316524" y="923193"/>
            <a:ext cx="12050629" cy="4391723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ü"/>
            </a:pPr>
            <a:r>
              <a:rPr lang="fi-FI" altLang="fi-FI" sz="1600" b="1" dirty="0"/>
              <a:t>Avuntarvitsijoiden määrä ja paikallinen tarve toiminnalle</a:t>
            </a:r>
          </a:p>
          <a:p>
            <a:pPr lvl="2"/>
            <a:r>
              <a:rPr lang="fi-FI" altLang="fi-FI" sz="1600" dirty="0"/>
              <a:t>Jo käynnissä olevat ruokajakelut ja niiden ajankohdat</a:t>
            </a:r>
          </a:p>
          <a:p>
            <a:pPr lvl="2"/>
            <a:r>
              <a:rPr lang="fi-FI" altLang="fi-FI" sz="1600" dirty="0"/>
              <a:t>Jakelusta tiedottaminen ja jakelumenetelmä kohderyhmälle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i-FI" altLang="fi-FI" sz="1600" b="1" dirty="0"/>
              <a:t>Jaettavan ruoka-avun muoto ja määrä</a:t>
            </a:r>
          </a:p>
          <a:p>
            <a:pPr lvl="2"/>
            <a:r>
              <a:rPr lang="fi-FI" altLang="fi-FI" sz="1600" dirty="0"/>
              <a:t>Kauppojen hävikki tai koulujen ylijäämäruoka esim. 1krt/vk tai 2 krt/kk, EU:n ruoka-apu 2 krt/vuosi, hävikkiruokakaappi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i-FI" altLang="fi-FI" sz="1600" b="1" dirty="0"/>
              <a:t>Toimintaan osallistuvien ja sitoutuneiden vapaaehtoisten määrä </a:t>
            </a:r>
          </a:p>
          <a:p>
            <a:pPr lvl="2"/>
            <a:r>
              <a:rPr lang="fi-FI" altLang="fi-FI" sz="1600" dirty="0"/>
              <a:t>Vapaaehtoisten ajalliset mahdollisuudet ja osaamisen huomioiminen jakelussa </a:t>
            </a:r>
          </a:p>
          <a:p>
            <a:pPr lvl="2"/>
            <a:r>
              <a:rPr lang="fi-FI" altLang="fi-FI" sz="1600" dirty="0"/>
              <a:t>Ruoka-avun vastuuhenkilön/-henkilöiden nimeäminen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i-FI" altLang="fi-FI" sz="1600" b="1" dirty="0"/>
              <a:t>Paikalliset yhteistyökumppanit</a:t>
            </a:r>
          </a:p>
          <a:p>
            <a:pPr lvl="2"/>
            <a:r>
              <a:rPr lang="fi-FI" altLang="fi-FI" sz="1600" dirty="0"/>
              <a:t>Mahdollinen yhteistyö eri tahojen kanssa, esim. vuoroviikkoiset jakelut ja tilojen käyttö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i-FI" altLang="fi-FI" sz="1600" b="1" dirty="0"/>
              <a:t>Käytössä olevat tilat ja kylmäsäilytysmahdollisuudet</a:t>
            </a:r>
          </a:p>
          <a:p>
            <a:pPr lvl="2"/>
            <a:r>
              <a:rPr lang="fi-FI" altLang="fi-FI" sz="1600" dirty="0"/>
              <a:t>Saavutettavuus ja tilan toimivuus sekä puhtaanapito</a:t>
            </a:r>
          </a:p>
          <a:p>
            <a:pPr lvl="2"/>
            <a:r>
              <a:rPr lang="fi-FI" altLang="fi-FI" sz="1600" dirty="0"/>
              <a:t>Kylmälaitteet ja lämpömittarit ruoan säilymisen takaamiseksi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i-FI" altLang="fi-FI" sz="1600" b="1" dirty="0"/>
              <a:t>(Kylmä)Kuljetusmahdollisuudet</a:t>
            </a:r>
          </a:p>
          <a:p>
            <a:pPr lvl="2"/>
            <a:r>
              <a:rPr lang="fi-FI" altLang="fi-FI" sz="1600" dirty="0"/>
              <a:t>Auton ja kylmälaukkujen käyttömahdollisuus tai yhteistyökumppanit ruoan kuljetukseen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i-FI" altLang="fi-FI" sz="1600" b="1" dirty="0"/>
              <a:t>Omavalvontasuunnitelman laatiminen</a:t>
            </a:r>
          </a:p>
          <a:p>
            <a:pPr lvl="2"/>
            <a:r>
              <a:rPr lang="fi-FI" sz="1600" dirty="0"/>
              <a:t>Oman kunnan elintarvikevalvontaviranomaiset ja Evira apuna</a:t>
            </a:r>
            <a:endParaRPr lang="fi-FI" altLang="fi-FI" sz="1600" dirty="0"/>
          </a:p>
        </p:txBody>
      </p:sp>
    </p:spTree>
    <p:extLst>
      <p:ext uri="{BB962C8B-B14F-4D97-AF65-F5344CB8AC3E}">
        <p14:creationId xmlns:p14="http://schemas.microsoft.com/office/powerpoint/2010/main" val="2952930761"/>
      </p:ext>
    </p:extLst>
  </p:cSld>
  <p:clrMapOvr>
    <a:masterClrMapping/>
  </p:clrMapOvr>
  <p:transition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E3A1403B-910D-4561-8641-8710265BB3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5671" y="-79129"/>
            <a:ext cx="8834168" cy="1107830"/>
          </a:xfrm>
        </p:spPr>
        <p:txBody>
          <a:bodyPr/>
          <a:lstStyle/>
          <a:p>
            <a:r>
              <a:rPr lang="fi-FI" altLang="fi-FI" sz="2000" b="1" dirty="0"/>
              <a:t>Ruoka-avun aloittamista suunnitellessa ota huomioon ainakin nämä asiat: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0792EA55-83E4-4EBE-9FE5-6A8E1C7BD7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316524" y="923193"/>
            <a:ext cx="12050629" cy="4391723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ü"/>
            </a:pPr>
            <a:r>
              <a:rPr lang="fi-FI" altLang="fi-FI" sz="1600" b="1" dirty="0"/>
              <a:t>Avuntarvitsijoiden määrä ja paikallinen tarve toiminnalle</a:t>
            </a:r>
          </a:p>
          <a:p>
            <a:pPr lvl="2"/>
            <a:r>
              <a:rPr lang="fi-FI" altLang="fi-FI" sz="1600" dirty="0"/>
              <a:t>Jo käynnissä olevat ruokajakelut ja niiden ajankohdat</a:t>
            </a:r>
          </a:p>
          <a:p>
            <a:pPr lvl="2"/>
            <a:r>
              <a:rPr lang="fi-FI" altLang="fi-FI" sz="1600" dirty="0"/>
              <a:t>Jakelusta tiedottaminen ja jakelumenetelmä kohderyhmälle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i-FI" altLang="fi-FI" sz="1600" b="1" dirty="0"/>
              <a:t>Jaettavan ruoka-avun muoto ja määrä</a:t>
            </a:r>
          </a:p>
          <a:p>
            <a:pPr lvl="2"/>
            <a:r>
              <a:rPr lang="fi-FI" altLang="fi-FI" sz="1600" dirty="0"/>
              <a:t>Kauppojen hävikki tai koulujen ylijäämäruoka esim. 1krt/vk tai 2 krt/kk, EU:n ruoka-apu 2 krt/vuosi, hävikkiruokakaappi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i-FI" altLang="fi-FI" sz="1600" b="1" dirty="0"/>
              <a:t>Toimintaan osallistuvien ja sitoutuneiden vapaaehtoisten määrä </a:t>
            </a:r>
          </a:p>
          <a:p>
            <a:pPr lvl="2"/>
            <a:r>
              <a:rPr lang="fi-FI" altLang="fi-FI" sz="1600" dirty="0"/>
              <a:t>Vapaaehtoisten ajalliset mahdollisuudet ja osaamisen huomioiminen jakelussa </a:t>
            </a:r>
          </a:p>
          <a:p>
            <a:pPr lvl="2"/>
            <a:r>
              <a:rPr lang="fi-FI" altLang="fi-FI" sz="1600" dirty="0"/>
              <a:t>Ruoka-avun vastuuhenkilön/-henkilöiden nimeäminen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i-FI" altLang="fi-FI" sz="1600" b="1" dirty="0"/>
              <a:t>Paikalliset yhteistyökumppanit</a:t>
            </a:r>
          </a:p>
          <a:p>
            <a:pPr lvl="2"/>
            <a:r>
              <a:rPr lang="fi-FI" altLang="fi-FI" sz="1600" dirty="0"/>
              <a:t>Mahdollinen yhteistyö eri tahojen kanssa, esim. vuoroviikkoiset jakelut ja tilojen käyttö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i-FI" altLang="fi-FI" sz="1600" b="1" dirty="0"/>
              <a:t>Käytössä olevat tilat ja kylmäsäilytysmahdollisuudet</a:t>
            </a:r>
          </a:p>
          <a:p>
            <a:pPr lvl="2"/>
            <a:r>
              <a:rPr lang="fi-FI" altLang="fi-FI" sz="1600" dirty="0"/>
              <a:t>Saavutettavuus ja tilan toimivuus sekä puhtaanapito</a:t>
            </a:r>
          </a:p>
          <a:p>
            <a:pPr lvl="2"/>
            <a:r>
              <a:rPr lang="fi-FI" altLang="fi-FI" sz="1600" dirty="0"/>
              <a:t>Kylmälaitteet ja lämpömittarit ruoan säilymisen takaamiseksi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i-FI" altLang="fi-FI" sz="1600" b="1" dirty="0"/>
              <a:t>(Kylmä)Kuljetusmahdollisuudet</a:t>
            </a:r>
          </a:p>
          <a:p>
            <a:pPr lvl="2"/>
            <a:r>
              <a:rPr lang="fi-FI" altLang="fi-FI" sz="1600" dirty="0"/>
              <a:t>Auton ja kylmälaukkujen käyttömahdollisuus tai yhteistyökumppanit ruoan kuljetukseen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i-FI" altLang="fi-FI" sz="1600" b="1" dirty="0"/>
              <a:t>Omavalvontasuunnitelman laatiminen</a:t>
            </a:r>
          </a:p>
          <a:p>
            <a:pPr lvl="2"/>
            <a:r>
              <a:rPr lang="fi-FI" sz="1600" dirty="0"/>
              <a:t>Oman kunnan elintarvikevalvontaviranomaiset ja Evira apuna</a:t>
            </a:r>
            <a:endParaRPr lang="fi-FI" altLang="fi-FI" sz="1600" dirty="0"/>
          </a:p>
        </p:txBody>
      </p:sp>
    </p:spTree>
    <p:extLst>
      <p:ext uri="{BB962C8B-B14F-4D97-AF65-F5344CB8AC3E}">
        <p14:creationId xmlns:p14="http://schemas.microsoft.com/office/powerpoint/2010/main" val="143329274"/>
      </p:ext>
    </p:extLst>
  </p:cSld>
  <p:clrMapOvr>
    <a:masterClrMapping/>
  </p:clrMapOvr>
  <p:transition>
    <p:cover dir="r"/>
  </p:transition>
</p:sld>
</file>

<file path=ppt/theme/theme1.xml><?xml version="1.0" encoding="utf-8"?>
<a:theme xmlns:a="http://schemas.openxmlformats.org/drawingml/2006/main" name="Oletusrakenne">
  <a:themeElements>
    <a:clrScheme name="">
      <a:dk1>
        <a:srgbClr val="000000"/>
      </a:dk1>
      <a:lt1>
        <a:srgbClr val="FFFFFF"/>
      </a:lt1>
      <a:dk2>
        <a:srgbClr val="000000"/>
      </a:dk2>
      <a:lt2>
        <a:srgbClr val="666666"/>
      </a:lt2>
      <a:accent1>
        <a:srgbClr val="CC00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E7B900"/>
      </a:accent6>
      <a:hlink>
        <a:srgbClr val="990099"/>
      </a:hlink>
      <a:folHlink>
        <a:srgbClr val="009900"/>
      </a:folHlink>
    </a:clrScheme>
    <a:fontScheme name="Oletusrakenn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88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88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256</Words>
  <Application>Microsoft Office PowerPoint</Application>
  <PresentationFormat>Laajakuva</PresentationFormat>
  <Paragraphs>36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Times</vt:lpstr>
      <vt:lpstr>Times New Roman</vt:lpstr>
      <vt:lpstr>Verdana</vt:lpstr>
      <vt:lpstr>Wingdings</vt:lpstr>
      <vt:lpstr>Oletusrakenne</vt:lpstr>
      <vt:lpstr>Mukautettu suunnittelumalli</vt:lpstr>
      <vt:lpstr>Ruoka-avun aloittamista suunnitellessa ota huomioon ainakin nämä asiat:</vt:lpstr>
      <vt:lpstr>Ruoka-avun aloittamista suunnitellessa ota huomioon ainakin nämä asiat: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Ruoka-avun aloittamista suunnitellessa ota huomioon ainakin nämä asiat:</dc:title>
  <dc:creator>Parkkinen Tiina</dc:creator>
  <cp:lastModifiedBy>Lemmetty Petra</cp:lastModifiedBy>
  <cp:revision>9</cp:revision>
  <cp:lastPrinted>2019-05-21T08:46:36Z</cp:lastPrinted>
  <dcterms:created xsi:type="dcterms:W3CDTF">2018-09-27T13:02:05Z</dcterms:created>
  <dcterms:modified xsi:type="dcterms:W3CDTF">2019-05-21T13:09:06Z</dcterms:modified>
</cp:coreProperties>
</file>