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7" r:id="rId5"/>
    <p:sldId id="271" r:id="rId6"/>
    <p:sldId id="322" r:id="rId7"/>
    <p:sldId id="319" r:id="rId8"/>
    <p:sldId id="333" r:id="rId9"/>
    <p:sldId id="287" r:id="rId10"/>
    <p:sldId id="320" r:id="rId11"/>
    <p:sldId id="336" r:id="rId12"/>
    <p:sldId id="291" r:id="rId13"/>
    <p:sldId id="334" r:id="rId14"/>
    <p:sldId id="324" r:id="rId15"/>
    <p:sldId id="338" r:id="rId16"/>
    <p:sldId id="325" r:id="rId17"/>
    <p:sldId id="335" r:id="rId18"/>
    <p:sldId id="323" r:id="rId19"/>
    <p:sldId id="298" r:id="rId20"/>
    <p:sldId id="332" r:id="rId21"/>
    <p:sldId id="297" r:id="rId22"/>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mäoja Johanna" initials="KJ" lastIdx="1" clrIdx="0">
    <p:extLst>
      <p:ext uri="{19B8F6BF-5375-455C-9EA6-DF929625EA0E}">
        <p15:presenceInfo xmlns:p15="http://schemas.microsoft.com/office/powerpoint/2012/main" userId="S::johanna.Kylmaoja@redcross.fi::190b64ab-ea63-472c-8c28-bd734d118b8e" providerId="AD"/>
      </p:ext>
    </p:extLst>
  </p:cmAuthor>
  <p:cmAuthor id="2" name="Noranta Sole" initials="NS" lastIdx="4" clrIdx="1">
    <p:extLst>
      <p:ext uri="{19B8F6BF-5375-455C-9EA6-DF929625EA0E}">
        <p15:presenceInfo xmlns:p15="http://schemas.microsoft.com/office/powerpoint/2012/main" userId="S::sole.noranta@redcross.fi::abd7290c-fe85-4c2f-a177-e37e9699302e" providerId="AD"/>
      </p:ext>
    </p:extLst>
  </p:cmAuthor>
  <p:cmAuthor id="3" name="Hakanen Taru" initials="HT" lastIdx="3" clrIdx="2">
    <p:extLst>
      <p:ext uri="{19B8F6BF-5375-455C-9EA6-DF929625EA0E}">
        <p15:presenceInfo xmlns:p15="http://schemas.microsoft.com/office/powerpoint/2012/main" userId="S::Taru.Hakanen@redcross.fi::bf0db5e4-adc1-4d75-ba38-0c0313c3b6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D4757-C062-467D-B7C6-EC54ED022840}" v="4" dt="2020-03-31T12:42:57.028"/>
    <p1510:client id="{714F8DA9-910B-4FFD-B0EB-C2E7CC445831}" v="79" dt="2020-03-31T15:23:05.261"/>
    <p1510:client id="{83A2C24A-0BF1-4D00-84D7-EE5AF745F354}" v="2" dt="2020-04-02T06:26:48.795"/>
    <p1510:client id="{855F9D28-B895-442A-B378-9D45C6B1EC16}" v="13" dt="2020-04-01T12:18:00.805"/>
    <p1510:client id="{89ED67D7-901B-4DF9-87E6-3DD6B6CBCAA9}" v="2" dt="2020-04-14T08:33:17.393"/>
    <p1510:client id="{E6409D69-A49D-4B49-9D0D-98DD67C6FB31}" v="19" dt="2020-04-03T06:28:02.706"/>
    <p1510:client id="{F5407B40-A197-4876-BA5F-7A79090879FF}" v="218" dt="2020-03-31T12:43:03.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10" autoAdjust="0"/>
    <p:restoredTop sz="47103" autoAdjust="0"/>
  </p:normalViewPr>
  <p:slideViewPr>
    <p:cSldViewPr snapToGrid="0">
      <p:cViewPr varScale="1">
        <p:scale>
          <a:sx n="40" d="100"/>
          <a:sy n="40" d="100"/>
        </p:scale>
        <p:origin x="1738"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nta Sole" userId="S::sole.noranta@redcross.fi::abd7290c-fe85-4c2f-a177-e37e9699302e" providerId="AD" clId="Web-{48DD4757-C062-467D-B7C6-EC54ED022840}"/>
    <pc:docChg chg="">
      <pc:chgData name="Noranta Sole" userId="S::sole.noranta@redcross.fi::abd7290c-fe85-4c2f-a177-e37e9699302e" providerId="AD" clId="Web-{48DD4757-C062-467D-B7C6-EC54ED022840}" dt="2020-03-31T12:42:57.028" v="3"/>
      <pc:docMkLst>
        <pc:docMk/>
      </pc:docMkLst>
      <pc:sldChg chg="addCm">
        <pc:chgData name="Noranta Sole" userId="S::sole.noranta@redcross.fi::abd7290c-fe85-4c2f-a177-e37e9699302e" providerId="AD" clId="Web-{48DD4757-C062-467D-B7C6-EC54ED022840}" dt="2020-03-31T12:42:57.028" v="3"/>
        <pc:sldMkLst>
          <pc:docMk/>
          <pc:sldMk cId="3269935871" sldId="297"/>
        </pc:sldMkLst>
      </pc:sldChg>
      <pc:sldChg chg="addCm">
        <pc:chgData name="Noranta Sole" userId="S::sole.noranta@redcross.fi::abd7290c-fe85-4c2f-a177-e37e9699302e" providerId="AD" clId="Web-{48DD4757-C062-467D-B7C6-EC54ED022840}" dt="2020-03-31T12:28:21.713" v="1"/>
        <pc:sldMkLst>
          <pc:docMk/>
          <pc:sldMk cId="2239627843" sldId="319"/>
        </pc:sldMkLst>
      </pc:sldChg>
      <pc:sldChg chg="addCm">
        <pc:chgData name="Noranta Sole" userId="S::sole.noranta@redcross.fi::abd7290c-fe85-4c2f-a177-e37e9699302e" providerId="AD" clId="Web-{48DD4757-C062-467D-B7C6-EC54ED022840}" dt="2020-03-31T12:26:27.912" v="0"/>
        <pc:sldMkLst>
          <pc:docMk/>
          <pc:sldMk cId="3500105381" sldId="322"/>
        </pc:sldMkLst>
      </pc:sldChg>
      <pc:sldChg chg="addCm">
        <pc:chgData name="Noranta Sole" userId="S::sole.noranta@redcross.fi::abd7290c-fe85-4c2f-a177-e37e9699302e" providerId="AD" clId="Web-{48DD4757-C062-467D-B7C6-EC54ED022840}" dt="2020-03-31T12:34:56.197" v="2"/>
        <pc:sldMkLst>
          <pc:docMk/>
          <pc:sldMk cId="2966034349" sldId="325"/>
        </pc:sldMkLst>
      </pc:sldChg>
    </pc:docChg>
  </pc:docChgLst>
  <pc:docChgLst>
    <pc:chgData name="Kylmäoja Johanna" userId="190b64ab-ea63-472c-8c28-bd734d118b8e" providerId="ADAL" clId="{855F9D28-B895-442A-B378-9D45C6B1EC16}"/>
    <pc:docChg chg="custSel mod addSld delSld modSld">
      <pc:chgData name="Kylmäoja Johanna" userId="190b64ab-ea63-472c-8c28-bd734d118b8e" providerId="ADAL" clId="{855F9D28-B895-442A-B378-9D45C6B1EC16}" dt="2020-04-01T12:33:31.538" v="1136" actId="20577"/>
      <pc:docMkLst>
        <pc:docMk/>
      </pc:docMkLst>
      <pc:sldChg chg="modNotesTx">
        <pc:chgData name="Kylmäoja Johanna" userId="190b64ab-ea63-472c-8c28-bd734d118b8e" providerId="ADAL" clId="{855F9D28-B895-442A-B378-9D45C6B1EC16}" dt="2020-04-01T11:46:48.880" v="756" actId="20577"/>
        <pc:sldMkLst>
          <pc:docMk/>
          <pc:sldMk cId="15835303" sldId="257"/>
        </pc:sldMkLst>
      </pc:sldChg>
      <pc:sldChg chg="modNotesTx">
        <pc:chgData name="Kylmäoja Johanna" userId="190b64ab-ea63-472c-8c28-bd734d118b8e" providerId="ADAL" clId="{855F9D28-B895-442A-B378-9D45C6B1EC16}" dt="2020-04-01T12:23:36.445" v="955" actId="20577"/>
        <pc:sldMkLst>
          <pc:docMk/>
          <pc:sldMk cId="3269935871" sldId="297"/>
        </pc:sldMkLst>
      </pc:sldChg>
      <pc:sldChg chg="delSp modSp delCm modNotesTx">
        <pc:chgData name="Kylmäoja Johanna" userId="190b64ab-ea63-472c-8c28-bd734d118b8e" providerId="ADAL" clId="{855F9D28-B895-442A-B378-9D45C6B1EC16}" dt="2020-04-01T12:11:58.994" v="862" actId="20577"/>
        <pc:sldMkLst>
          <pc:docMk/>
          <pc:sldMk cId="3585367583" sldId="324"/>
        </pc:sldMkLst>
        <pc:spChg chg="mod">
          <ac:chgData name="Kylmäoja Johanna" userId="190b64ab-ea63-472c-8c28-bd734d118b8e" providerId="ADAL" clId="{855F9D28-B895-442A-B378-9D45C6B1EC16}" dt="2020-04-01T11:12:22.955" v="74" actId="20577"/>
          <ac:spMkLst>
            <pc:docMk/>
            <pc:sldMk cId="3585367583" sldId="324"/>
            <ac:spMk id="3" creationId="{42335DB5-183D-45EA-9E19-76C4AD534B77}"/>
          </ac:spMkLst>
        </pc:spChg>
        <pc:spChg chg="mod">
          <ac:chgData name="Kylmäoja Johanna" userId="190b64ab-ea63-472c-8c28-bd734d118b8e" providerId="ADAL" clId="{855F9D28-B895-442A-B378-9D45C6B1EC16}" dt="2020-04-01T10:12:42.342" v="53" actId="1076"/>
          <ac:spMkLst>
            <pc:docMk/>
            <pc:sldMk cId="3585367583" sldId="324"/>
            <ac:spMk id="4" creationId="{90ED8735-5F6C-41F6-8636-27C228986A6E}"/>
          </ac:spMkLst>
        </pc:spChg>
        <pc:picChg chg="del">
          <ac:chgData name="Kylmäoja Johanna" userId="190b64ab-ea63-472c-8c28-bd734d118b8e" providerId="ADAL" clId="{855F9D28-B895-442A-B378-9D45C6B1EC16}" dt="2020-04-01T10:10:07.758" v="11"/>
          <ac:picMkLst>
            <pc:docMk/>
            <pc:sldMk cId="3585367583" sldId="324"/>
            <ac:picMk id="2" creationId="{2E2AF8F4-356F-4F71-8836-26CF6C9DADF5}"/>
          </ac:picMkLst>
        </pc:picChg>
      </pc:sldChg>
      <pc:sldChg chg="modNotesTx">
        <pc:chgData name="Kylmäoja Johanna" userId="190b64ab-ea63-472c-8c28-bd734d118b8e" providerId="ADAL" clId="{855F9D28-B895-442A-B378-9D45C6B1EC16}" dt="2020-04-01T12:17:29.156" v="954" actId="20577"/>
        <pc:sldMkLst>
          <pc:docMk/>
          <pc:sldMk cId="2966034349" sldId="325"/>
        </pc:sldMkLst>
      </pc:sldChg>
      <pc:sldChg chg="modNotesTx">
        <pc:chgData name="Kylmäoja Johanna" userId="190b64ab-ea63-472c-8c28-bd734d118b8e" providerId="ADAL" clId="{855F9D28-B895-442A-B378-9D45C6B1EC16}" dt="2020-04-01T12:32:24.235" v="1131" actId="20577"/>
        <pc:sldMkLst>
          <pc:docMk/>
          <pc:sldMk cId="1024982145" sldId="333"/>
        </pc:sldMkLst>
      </pc:sldChg>
      <pc:sldChg chg="modSp">
        <pc:chgData name="Kylmäoja Johanna" userId="190b64ab-ea63-472c-8c28-bd734d118b8e" providerId="ADAL" clId="{855F9D28-B895-442A-B378-9D45C6B1EC16}" dt="2020-04-01T12:33:31.538" v="1136" actId="20577"/>
        <pc:sldMkLst>
          <pc:docMk/>
          <pc:sldMk cId="1520517453" sldId="335"/>
        </pc:sldMkLst>
        <pc:spChg chg="mod">
          <ac:chgData name="Kylmäoja Johanna" userId="190b64ab-ea63-472c-8c28-bd734d118b8e" providerId="ADAL" clId="{855F9D28-B895-442A-B378-9D45C6B1EC16}" dt="2020-04-01T12:33:31.538" v="1136" actId="20577"/>
          <ac:spMkLst>
            <pc:docMk/>
            <pc:sldMk cId="1520517453" sldId="335"/>
            <ac:spMk id="3" creationId="{BBF3C3DE-B60F-45F7-BE6E-EA5516743BC9}"/>
          </ac:spMkLst>
        </pc:spChg>
      </pc:sldChg>
      <pc:sldChg chg="addSp delSp modSp add mod modClrScheme chgLayout">
        <pc:chgData name="Kylmäoja Johanna" userId="190b64ab-ea63-472c-8c28-bd734d118b8e" providerId="ADAL" clId="{855F9D28-B895-442A-B378-9D45C6B1EC16}" dt="2020-04-01T10:11:50.744" v="41" actId="20577"/>
        <pc:sldMkLst>
          <pc:docMk/>
          <pc:sldMk cId="3987849374" sldId="337"/>
        </pc:sldMkLst>
        <pc:spChg chg="del mod">
          <ac:chgData name="Kylmäoja Johanna" userId="190b64ab-ea63-472c-8c28-bd734d118b8e" providerId="ADAL" clId="{855F9D28-B895-442A-B378-9D45C6B1EC16}" dt="2020-04-01T10:10:03.687" v="10" actId="478"/>
          <ac:spMkLst>
            <pc:docMk/>
            <pc:sldMk cId="3987849374" sldId="337"/>
            <ac:spMk id="2" creationId="{16DE6B93-B21B-4C77-B05D-E6D1D5D30FE6}"/>
          </ac:spMkLst>
        </pc:spChg>
        <pc:spChg chg="mod">
          <ac:chgData name="Kylmäoja Johanna" userId="190b64ab-ea63-472c-8c28-bd734d118b8e" providerId="ADAL" clId="{855F9D28-B895-442A-B378-9D45C6B1EC16}" dt="2020-04-01T10:11:50.744" v="41" actId="20577"/>
          <ac:spMkLst>
            <pc:docMk/>
            <pc:sldMk cId="3987849374" sldId="337"/>
            <ac:spMk id="3" creationId="{50D7DFF4-57CB-4941-8D40-EDE5096B8C22}"/>
          </ac:spMkLst>
        </pc:spChg>
        <pc:spChg chg="del">
          <ac:chgData name="Kylmäoja Johanna" userId="190b64ab-ea63-472c-8c28-bd734d118b8e" providerId="ADAL" clId="{855F9D28-B895-442A-B378-9D45C6B1EC16}" dt="2020-04-01T10:10:12.921" v="12"/>
          <ac:spMkLst>
            <pc:docMk/>
            <pc:sldMk cId="3987849374" sldId="337"/>
            <ac:spMk id="4" creationId="{539D46DF-D68E-4E9A-B3F0-D6AFADAD99DF}"/>
          </ac:spMkLst>
        </pc:spChg>
        <pc:spChg chg="add del mod">
          <ac:chgData name="Kylmäoja Johanna" userId="190b64ab-ea63-472c-8c28-bd734d118b8e" providerId="ADAL" clId="{855F9D28-B895-442A-B378-9D45C6B1EC16}" dt="2020-04-01T10:09:47.051" v="4" actId="478"/>
          <ac:spMkLst>
            <pc:docMk/>
            <pc:sldMk cId="3987849374" sldId="337"/>
            <ac:spMk id="5" creationId="{E58085D9-9E41-4447-B3C0-B501310A65DF}"/>
          </ac:spMkLst>
        </pc:spChg>
        <pc:picChg chg="add mod">
          <ac:chgData name="Kylmäoja Johanna" userId="190b64ab-ea63-472c-8c28-bd734d118b8e" providerId="ADAL" clId="{855F9D28-B895-442A-B378-9D45C6B1EC16}" dt="2020-04-01T10:10:58.171" v="23" actId="26606"/>
          <ac:picMkLst>
            <pc:docMk/>
            <pc:sldMk cId="3987849374" sldId="337"/>
            <ac:picMk id="6" creationId="{4F79B664-F935-4500-AD90-C1F0111EE266}"/>
          </ac:picMkLst>
        </pc:picChg>
      </pc:sldChg>
      <pc:sldChg chg="add del">
        <pc:chgData name="Kylmäoja Johanna" userId="190b64ab-ea63-472c-8c28-bd734d118b8e" providerId="ADAL" clId="{855F9D28-B895-442A-B378-9D45C6B1EC16}" dt="2020-04-01T11:31:54.429" v="76"/>
        <pc:sldMkLst>
          <pc:docMk/>
          <pc:sldMk cId="2726849010" sldId="338"/>
        </pc:sldMkLst>
      </pc:sldChg>
    </pc:docChg>
  </pc:docChgLst>
  <pc:docChgLst>
    <pc:chgData name="Kylmäoja Johanna" userId="190b64ab-ea63-472c-8c28-bd734d118b8e" providerId="ADAL" clId="{714F8DA9-910B-4FFD-B0EB-C2E7CC445831}"/>
    <pc:docChg chg="custSel modSld sldOrd">
      <pc:chgData name="Kylmäoja Johanna" userId="190b64ab-ea63-472c-8c28-bd734d118b8e" providerId="ADAL" clId="{714F8DA9-910B-4FFD-B0EB-C2E7CC445831}" dt="2020-03-31T15:25:45.449" v="90" actId="113"/>
      <pc:docMkLst>
        <pc:docMk/>
      </pc:docMkLst>
      <pc:sldChg chg="delCm modNotesTx">
        <pc:chgData name="Kylmäoja Johanna" userId="190b64ab-ea63-472c-8c28-bd734d118b8e" providerId="ADAL" clId="{714F8DA9-910B-4FFD-B0EB-C2E7CC445831}" dt="2020-03-31T15:01:10.925" v="7" actId="1592"/>
        <pc:sldMkLst>
          <pc:docMk/>
          <pc:sldMk cId="3269935871" sldId="297"/>
        </pc:sldMkLst>
      </pc:sldChg>
      <pc:sldChg chg="delCm">
        <pc:chgData name="Kylmäoja Johanna" userId="190b64ab-ea63-472c-8c28-bd734d118b8e" providerId="ADAL" clId="{714F8DA9-910B-4FFD-B0EB-C2E7CC445831}" dt="2020-03-31T14:59:58.525" v="5" actId="1592"/>
        <pc:sldMkLst>
          <pc:docMk/>
          <pc:sldMk cId="528215206" sldId="298"/>
        </pc:sldMkLst>
      </pc:sldChg>
      <pc:sldChg chg="delCm modCm">
        <pc:chgData name="Kylmäoja Johanna" userId="190b64ab-ea63-472c-8c28-bd734d118b8e" providerId="ADAL" clId="{714F8DA9-910B-4FFD-B0EB-C2E7CC445831}" dt="2020-03-31T14:56:28.066" v="1" actId="1592"/>
        <pc:sldMkLst>
          <pc:docMk/>
          <pc:sldMk cId="2239627843" sldId="319"/>
        </pc:sldMkLst>
      </pc:sldChg>
      <pc:sldChg chg="modSp delCm modCm modNotesTx">
        <pc:chgData name="Kylmäoja Johanna" userId="190b64ab-ea63-472c-8c28-bd734d118b8e" providerId="ADAL" clId="{714F8DA9-910B-4FFD-B0EB-C2E7CC445831}" dt="2020-03-31T15:25:16.981" v="89" actId="20577"/>
        <pc:sldMkLst>
          <pc:docMk/>
          <pc:sldMk cId="3500105381" sldId="322"/>
        </pc:sldMkLst>
        <pc:spChg chg="mod">
          <ac:chgData name="Kylmäoja Johanna" userId="190b64ab-ea63-472c-8c28-bd734d118b8e" providerId="ADAL" clId="{714F8DA9-910B-4FFD-B0EB-C2E7CC445831}" dt="2020-03-31T15:25:16.981" v="89" actId="20577"/>
          <ac:spMkLst>
            <pc:docMk/>
            <pc:sldMk cId="3500105381" sldId="322"/>
            <ac:spMk id="3" creationId="{07E77B79-3F74-497E-9805-693A5966C7A5}"/>
          </ac:spMkLst>
        </pc:spChg>
      </pc:sldChg>
      <pc:sldChg chg="ord modTransition delCm">
        <pc:chgData name="Kylmäoja Johanna" userId="190b64ab-ea63-472c-8c28-bd734d118b8e" providerId="ADAL" clId="{714F8DA9-910B-4FFD-B0EB-C2E7CC445831}" dt="2020-03-31T14:58:55.263" v="4" actId="1592"/>
        <pc:sldMkLst>
          <pc:docMk/>
          <pc:sldMk cId="2966034349" sldId="325"/>
        </pc:sldMkLst>
      </pc:sldChg>
      <pc:sldChg chg="modSp">
        <pc:chgData name="Kylmäoja Johanna" userId="190b64ab-ea63-472c-8c28-bd734d118b8e" providerId="ADAL" clId="{714F8DA9-910B-4FFD-B0EB-C2E7CC445831}" dt="2020-03-31T15:25:45.449" v="90" actId="113"/>
        <pc:sldMkLst>
          <pc:docMk/>
          <pc:sldMk cId="2768810529" sldId="336"/>
        </pc:sldMkLst>
        <pc:spChg chg="mod">
          <ac:chgData name="Kylmäoja Johanna" userId="190b64ab-ea63-472c-8c28-bd734d118b8e" providerId="ADAL" clId="{714F8DA9-910B-4FFD-B0EB-C2E7CC445831}" dt="2020-03-31T15:25:45.449" v="90" actId="113"/>
          <ac:spMkLst>
            <pc:docMk/>
            <pc:sldMk cId="2768810529" sldId="336"/>
            <ac:spMk id="2" creationId="{1D910DD4-F6B5-4B45-9E88-4DA4FB948577}"/>
          </ac:spMkLst>
        </pc:spChg>
      </pc:sldChg>
    </pc:docChg>
  </pc:docChgLst>
  <pc:docChgLst>
    <pc:chgData name="Kylmäoja Johanna" userId="S::johanna.kylmaoja@redcross.fi::190b64ab-ea63-472c-8c28-bd734d118b8e" providerId="AD" clId="Web-{89ED67D7-901B-4DF9-87E6-3DD6B6CBCAA9}"/>
    <pc:docChg chg="modSld">
      <pc:chgData name="Kylmäoja Johanna" userId="S::johanna.kylmaoja@redcross.fi::190b64ab-ea63-472c-8c28-bd734d118b8e" providerId="AD" clId="Web-{89ED67D7-901B-4DF9-87E6-3DD6B6CBCAA9}" dt="2020-04-14T08:33:17.393" v="1" actId="20577"/>
      <pc:docMkLst>
        <pc:docMk/>
      </pc:docMkLst>
      <pc:sldChg chg="modSp">
        <pc:chgData name="Kylmäoja Johanna" userId="S::johanna.kylmaoja@redcross.fi::190b64ab-ea63-472c-8c28-bd734d118b8e" providerId="AD" clId="Web-{89ED67D7-901B-4DF9-87E6-3DD6B6CBCAA9}" dt="2020-04-14T08:33:17.393" v="1" actId="20577"/>
        <pc:sldMkLst>
          <pc:docMk/>
          <pc:sldMk cId="3228415268" sldId="320"/>
        </pc:sldMkLst>
        <pc:spChg chg="mod">
          <ac:chgData name="Kylmäoja Johanna" userId="S::johanna.kylmaoja@redcross.fi::190b64ab-ea63-472c-8c28-bd734d118b8e" providerId="AD" clId="Web-{89ED67D7-901B-4DF9-87E6-3DD6B6CBCAA9}" dt="2020-04-14T08:33:17.393" v="1" actId="20577"/>
          <ac:spMkLst>
            <pc:docMk/>
            <pc:sldMk cId="3228415268" sldId="320"/>
            <ac:spMk id="2" creationId="{6CEDAD64-8072-4B87-83A5-308CCA98D66B}"/>
          </ac:spMkLst>
        </pc:spChg>
      </pc:sldChg>
    </pc:docChg>
  </pc:docChgLst>
  <pc:docChgLst>
    <pc:chgData name="Kylmäoja Johanna" userId="S::johanna.kylmaoja@redcross.fi::190b64ab-ea63-472c-8c28-bd734d118b8e" providerId="AD" clId="Web-{E6409D69-A49D-4B49-9D0D-98DD67C6FB31}"/>
    <pc:docChg chg="modSld">
      <pc:chgData name="Kylmäoja Johanna" userId="S::johanna.kylmaoja@redcross.fi::190b64ab-ea63-472c-8c28-bd734d118b8e" providerId="AD" clId="Web-{E6409D69-A49D-4B49-9D0D-98DD67C6FB31}" dt="2020-04-03T06:28:02.706" v="18" actId="20577"/>
      <pc:docMkLst>
        <pc:docMk/>
      </pc:docMkLst>
      <pc:sldChg chg="modSp">
        <pc:chgData name="Kylmäoja Johanna" userId="S::johanna.kylmaoja@redcross.fi::190b64ab-ea63-472c-8c28-bd734d118b8e" providerId="AD" clId="Web-{E6409D69-A49D-4B49-9D0D-98DD67C6FB31}" dt="2020-04-03T06:28:02.706" v="18" actId="20577"/>
        <pc:sldMkLst>
          <pc:docMk/>
          <pc:sldMk cId="3585367583" sldId="324"/>
        </pc:sldMkLst>
        <pc:spChg chg="mod">
          <ac:chgData name="Kylmäoja Johanna" userId="S::johanna.kylmaoja@redcross.fi::190b64ab-ea63-472c-8c28-bd734d118b8e" providerId="AD" clId="Web-{E6409D69-A49D-4B49-9D0D-98DD67C6FB31}" dt="2020-04-03T06:28:02.706" v="18" actId="20577"/>
          <ac:spMkLst>
            <pc:docMk/>
            <pc:sldMk cId="3585367583" sldId="324"/>
            <ac:spMk id="3" creationId="{42335DB5-183D-45EA-9E19-76C4AD534B77}"/>
          </ac:spMkLst>
        </pc:spChg>
        <pc:spChg chg="mod">
          <ac:chgData name="Kylmäoja Johanna" userId="S::johanna.kylmaoja@redcross.fi::190b64ab-ea63-472c-8c28-bd734d118b8e" providerId="AD" clId="Web-{E6409D69-A49D-4B49-9D0D-98DD67C6FB31}" dt="2020-04-03T06:28:02.706" v="18" actId="20577"/>
          <ac:spMkLst>
            <pc:docMk/>
            <pc:sldMk cId="3585367583" sldId="324"/>
            <ac:spMk id="4" creationId="{90ED8735-5F6C-41F6-8636-27C228986A6E}"/>
          </ac:spMkLst>
        </pc:spChg>
      </pc:sldChg>
    </pc:docChg>
  </pc:docChgLst>
  <pc:docChgLst>
    <pc:chgData name="Hakanen Taru" userId="bf0db5e4-adc1-4d75-ba38-0c0313c3b6a3" providerId="ADAL" clId="{F5407B40-A197-4876-BA5F-7A79090879FF}"/>
    <pc:docChg chg="custSel modSld">
      <pc:chgData name="Hakanen Taru" userId="bf0db5e4-adc1-4d75-ba38-0c0313c3b6a3" providerId="ADAL" clId="{F5407B40-A197-4876-BA5F-7A79090879FF}" dt="2020-03-31T12:43:03.217" v="217" actId="20577"/>
      <pc:docMkLst>
        <pc:docMk/>
      </pc:docMkLst>
      <pc:sldChg chg="addCm modCm modNotesTx">
        <pc:chgData name="Hakanen Taru" userId="bf0db5e4-adc1-4d75-ba38-0c0313c3b6a3" providerId="ADAL" clId="{F5407B40-A197-4876-BA5F-7A79090879FF}" dt="2020-03-31T12:40:34.356" v="122" actId="20577"/>
        <pc:sldMkLst>
          <pc:docMk/>
          <pc:sldMk cId="528215206" sldId="298"/>
        </pc:sldMkLst>
      </pc:sldChg>
      <pc:sldChg chg="addCm modCm">
        <pc:chgData name="Hakanen Taru" userId="bf0db5e4-adc1-4d75-ba38-0c0313c3b6a3" providerId="ADAL" clId="{F5407B40-A197-4876-BA5F-7A79090879FF}" dt="2020-03-31T12:36:09.084" v="1"/>
        <pc:sldMkLst>
          <pc:docMk/>
          <pc:sldMk cId="3585367583" sldId="324"/>
        </pc:sldMkLst>
      </pc:sldChg>
      <pc:sldChg chg="addCm">
        <pc:chgData name="Hakanen Taru" userId="bf0db5e4-adc1-4d75-ba38-0c0313c3b6a3" providerId="ADAL" clId="{F5407B40-A197-4876-BA5F-7A79090879FF}" dt="2020-03-31T12:37:29.677" v="2" actId="1589"/>
        <pc:sldMkLst>
          <pc:docMk/>
          <pc:sldMk cId="2966034349" sldId="325"/>
        </pc:sldMkLst>
      </pc:sldChg>
      <pc:sldChg chg="addSp modSp">
        <pc:chgData name="Hakanen Taru" userId="bf0db5e4-adc1-4d75-ba38-0c0313c3b6a3" providerId="ADAL" clId="{F5407B40-A197-4876-BA5F-7A79090879FF}" dt="2020-03-31T12:43:03.217" v="217" actId="20577"/>
        <pc:sldMkLst>
          <pc:docMk/>
          <pc:sldMk cId="3835692152" sldId="332"/>
        </pc:sldMkLst>
        <pc:spChg chg="mod">
          <ac:chgData name="Hakanen Taru" userId="bf0db5e4-adc1-4d75-ba38-0c0313c3b6a3" providerId="ADAL" clId="{F5407B40-A197-4876-BA5F-7A79090879FF}" dt="2020-03-31T12:43:03.217" v="217" actId="20577"/>
          <ac:spMkLst>
            <pc:docMk/>
            <pc:sldMk cId="3835692152" sldId="332"/>
            <ac:spMk id="2" creationId="{8066ED58-747B-4C60-82B6-E7D2DD36ACA0}"/>
          </ac:spMkLst>
        </pc:spChg>
        <pc:spChg chg="add mod">
          <ac:chgData name="Hakanen Taru" userId="bf0db5e4-adc1-4d75-ba38-0c0313c3b6a3" providerId="ADAL" clId="{F5407B40-A197-4876-BA5F-7A79090879FF}" dt="2020-03-31T12:42:38.067" v="148" actId="20577"/>
          <ac:spMkLst>
            <pc:docMk/>
            <pc:sldMk cId="3835692152" sldId="332"/>
            <ac:spMk id="3" creationId="{CD45F984-CFC8-4DEB-A81A-77764C3A959D}"/>
          </ac:spMkLst>
        </pc:spChg>
      </pc:sldChg>
    </pc:docChg>
  </pc:docChgLst>
  <pc:docChgLst>
    <pc:chgData name="Kylmäoja Johanna" userId="S::johanna.kylmaoja@redcross.fi::190b64ab-ea63-472c-8c28-bd734d118b8e" providerId="AD" clId="Web-{83A2C24A-0BF1-4D00-84D7-EE5AF745F354}"/>
    <pc:docChg chg="modSld">
      <pc:chgData name="Kylmäoja Johanna" userId="S::johanna.kylmaoja@redcross.fi::190b64ab-ea63-472c-8c28-bd734d118b8e" providerId="AD" clId="Web-{83A2C24A-0BF1-4D00-84D7-EE5AF745F354}" dt="2020-04-02T06:26:48.795" v="1" actId="20577"/>
      <pc:docMkLst>
        <pc:docMk/>
      </pc:docMkLst>
      <pc:sldChg chg="modSp">
        <pc:chgData name="Kylmäoja Johanna" userId="S::johanna.kylmaoja@redcross.fi::190b64ab-ea63-472c-8c28-bd734d118b8e" providerId="AD" clId="Web-{83A2C24A-0BF1-4D00-84D7-EE5AF745F354}" dt="2020-04-02T06:26:48.795" v="0" actId="20577"/>
        <pc:sldMkLst>
          <pc:docMk/>
          <pc:sldMk cId="2186733586" sldId="323"/>
        </pc:sldMkLst>
        <pc:spChg chg="mod">
          <ac:chgData name="Kylmäoja Johanna" userId="S::johanna.kylmaoja@redcross.fi::190b64ab-ea63-472c-8c28-bd734d118b8e" providerId="AD" clId="Web-{83A2C24A-0BF1-4D00-84D7-EE5AF745F354}" dt="2020-04-02T06:26:48.795" v="0" actId="20577"/>
          <ac:spMkLst>
            <pc:docMk/>
            <pc:sldMk cId="2186733586" sldId="323"/>
            <ac:spMk id="3" creationId="{1536C6A7-C6EE-4379-8FF9-8E416F2AA8B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889B3-011F-4D54-B97E-9E1B91F3BAB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i-FI"/>
        </a:p>
      </dgm:t>
    </dgm:pt>
    <dgm:pt modelId="{42D84A7F-77AF-4463-8141-B5D07999C548}">
      <dgm:prSet phldrT="[Teksti]"/>
      <dgm:spPr>
        <a:solidFill>
          <a:srgbClr val="C00000"/>
        </a:solidFill>
      </dgm:spPr>
      <dgm:t>
        <a:bodyPr/>
        <a:lstStyle/>
        <a:p>
          <a:r>
            <a:rPr lang="fi-FI"/>
            <a:t>Jäsenet</a:t>
          </a:r>
        </a:p>
      </dgm:t>
    </dgm:pt>
    <dgm:pt modelId="{A72FE8EF-6D24-43F9-A9E4-B420E6C9BA6B}" type="parTrans" cxnId="{DF565DFF-DCF4-47C7-A579-63DD435674B6}">
      <dgm:prSet/>
      <dgm:spPr/>
      <dgm:t>
        <a:bodyPr/>
        <a:lstStyle/>
        <a:p>
          <a:endParaRPr lang="fi-FI"/>
        </a:p>
      </dgm:t>
    </dgm:pt>
    <dgm:pt modelId="{D77381BD-142E-41D8-AC04-35F15E8D3133}" type="sibTrans" cxnId="{DF565DFF-DCF4-47C7-A579-63DD435674B6}">
      <dgm:prSet/>
      <dgm:spPr/>
      <dgm:t>
        <a:bodyPr/>
        <a:lstStyle/>
        <a:p>
          <a:endParaRPr lang="fi-FI"/>
        </a:p>
      </dgm:t>
    </dgm:pt>
    <dgm:pt modelId="{0C1549DA-25A8-4ABD-8FAF-874EEF55E373}">
      <dgm:prSet phldrT="[Teksti]" custT="1"/>
      <dgm:spPr>
        <a:solidFill>
          <a:srgbClr val="C00000"/>
        </a:solidFill>
      </dgm:spPr>
      <dgm:t>
        <a:bodyPr/>
        <a:lstStyle/>
        <a:p>
          <a:pPr>
            <a:buNone/>
          </a:pPr>
          <a:endParaRPr lang="fi-FI" sz="3300"/>
        </a:p>
        <a:p>
          <a:pPr>
            <a:buFont typeface="Arial" panose="020B0604020202020204" pitchFamily="34" charset="0"/>
            <a:buNone/>
          </a:pPr>
          <a:r>
            <a:rPr lang="fi-FI" sz="2400" b="1"/>
            <a:t>Osasto (~450)</a:t>
          </a:r>
        </a:p>
        <a:p>
          <a:pPr>
            <a:buFont typeface="Arial" panose="020B0604020202020204" pitchFamily="34" charset="0"/>
            <a:buNone/>
          </a:pPr>
          <a:r>
            <a:rPr lang="fi-FI" sz="1800" b="0"/>
            <a:t>- Paikallinen toiminta</a:t>
          </a:r>
        </a:p>
        <a:p>
          <a:pPr>
            <a:buFont typeface="Arial" panose="020B0604020202020204" pitchFamily="34" charset="0"/>
            <a:buNone/>
          </a:pPr>
          <a:r>
            <a:rPr lang="fi-FI" sz="1800"/>
            <a:t>- Toimintaryhmät</a:t>
          </a:r>
        </a:p>
        <a:p>
          <a:pPr>
            <a:buFont typeface="Arial" panose="020B0604020202020204" pitchFamily="34" charset="0"/>
            <a:buNone/>
          </a:pPr>
          <a:r>
            <a:rPr lang="fi-FI" sz="1800"/>
            <a:t>- Osaston hallitus</a:t>
          </a:r>
        </a:p>
        <a:p>
          <a:pPr>
            <a:buNone/>
          </a:pPr>
          <a:endParaRPr lang="fi-FI" sz="3300"/>
        </a:p>
      </dgm:t>
    </dgm:pt>
    <dgm:pt modelId="{F38065D6-460E-4401-9031-60BA13B4A9BA}" type="parTrans" cxnId="{ED654E36-0C63-43F0-B940-0EA0A417E24C}">
      <dgm:prSet/>
      <dgm:spPr/>
      <dgm:t>
        <a:bodyPr/>
        <a:lstStyle/>
        <a:p>
          <a:endParaRPr lang="fi-FI"/>
        </a:p>
      </dgm:t>
    </dgm:pt>
    <dgm:pt modelId="{696DC4C2-5760-40C3-9017-188CC512B497}" type="sibTrans" cxnId="{ED654E36-0C63-43F0-B940-0EA0A417E24C}">
      <dgm:prSet/>
      <dgm:spPr/>
      <dgm:t>
        <a:bodyPr/>
        <a:lstStyle/>
        <a:p>
          <a:endParaRPr lang="fi-FI"/>
        </a:p>
      </dgm:t>
    </dgm:pt>
    <dgm:pt modelId="{8BAE1400-7BF6-42B1-BC4B-BF17C209DA30}">
      <dgm:prSet phldrT="[Teksti]" custT="1"/>
      <dgm:spPr>
        <a:solidFill>
          <a:srgbClr val="C00000"/>
        </a:solidFill>
      </dgm:spPr>
      <dgm:t>
        <a:bodyPr/>
        <a:lstStyle/>
        <a:p>
          <a:r>
            <a:rPr lang="fi-FI" sz="2400" b="1"/>
            <a:t>Piiri (12)</a:t>
          </a:r>
        </a:p>
        <a:p>
          <a:r>
            <a:rPr lang="fi-FI" sz="1800"/>
            <a:t>- Alueellinen toiminta, osastojen tuki </a:t>
          </a:r>
        </a:p>
        <a:p>
          <a:r>
            <a:rPr lang="fi-FI" sz="1800"/>
            <a:t>- Piiritoimisto</a:t>
          </a:r>
        </a:p>
        <a:p>
          <a:r>
            <a:rPr lang="fi-FI" sz="1800"/>
            <a:t>- Piirin hallitus</a:t>
          </a:r>
        </a:p>
      </dgm:t>
    </dgm:pt>
    <dgm:pt modelId="{31B6B9DB-1B79-4EDD-BF70-B36C294F549A}" type="parTrans" cxnId="{6009682C-EFFA-4FFA-BB07-E13CF8F24F40}">
      <dgm:prSet/>
      <dgm:spPr/>
      <dgm:t>
        <a:bodyPr/>
        <a:lstStyle/>
        <a:p>
          <a:endParaRPr lang="fi-FI"/>
        </a:p>
      </dgm:t>
    </dgm:pt>
    <dgm:pt modelId="{69613FB7-D9C2-4097-A901-13D887F4CE65}" type="sibTrans" cxnId="{6009682C-EFFA-4FFA-BB07-E13CF8F24F40}">
      <dgm:prSet/>
      <dgm:spPr/>
      <dgm:t>
        <a:bodyPr/>
        <a:lstStyle/>
        <a:p>
          <a:endParaRPr lang="fi-FI"/>
        </a:p>
      </dgm:t>
    </dgm:pt>
    <dgm:pt modelId="{703F7C14-802F-403F-B7DD-1480CCAD5A5D}">
      <dgm:prSet phldrT="[Teksti]" custT="1"/>
      <dgm:spPr>
        <a:solidFill>
          <a:srgbClr val="C00000"/>
        </a:solidFill>
      </dgm:spPr>
      <dgm:t>
        <a:bodyPr/>
        <a:lstStyle/>
        <a:p>
          <a:r>
            <a:rPr lang="fi-FI" sz="2400" b="1"/>
            <a:t>Valtakunnan taso</a:t>
          </a:r>
        </a:p>
        <a:p>
          <a:r>
            <a:rPr lang="fi-FI" sz="1800" b="0"/>
            <a:t>- Keskustoimisto</a:t>
          </a:r>
        </a:p>
        <a:p>
          <a:r>
            <a:rPr lang="fi-FI" sz="1800"/>
            <a:t>- Veripalvelu, Kontti, Nuorten turvatalot, Punainen Risti Ensiapu</a:t>
          </a:r>
          <a:r>
            <a:rPr lang="en-US" sz="1800"/>
            <a:t> Oy</a:t>
          </a:r>
          <a:endParaRPr lang="fi-FI" sz="1800"/>
        </a:p>
        <a:p>
          <a:r>
            <a:rPr lang="fi-FI" sz="1800"/>
            <a:t>- Järjestön hallitus</a:t>
          </a:r>
        </a:p>
      </dgm:t>
    </dgm:pt>
    <dgm:pt modelId="{EDFCC3C4-3FCC-4C12-8757-E66A9FAFA031}" type="parTrans" cxnId="{58D17599-1705-48FB-A2B4-6FBDDCAAB73A}">
      <dgm:prSet/>
      <dgm:spPr/>
      <dgm:t>
        <a:bodyPr/>
        <a:lstStyle/>
        <a:p>
          <a:endParaRPr lang="fi-FI"/>
        </a:p>
      </dgm:t>
    </dgm:pt>
    <dgm:pt modelId="{94BD90AA-98BC-4255-A31B-62D0D3202D17}" type="sibTrans" cxnId="{58D17599-1705-48FB-A2B4-6FBDDCAAB73A}">
      <dgm:prSet/>
      <dgm:spPr/>
      <dgm:t>
        <a:bodyPr/>
        <a:lstStyle/>
        <a:p>
          <a:endParaRPr lang="fi-FI"/>
        </a:p>
      </dgm:t>
    </dgm:pt>
    <dgm:pt modelId="{A5ACB8A4-026E-46AB-B943-E013CBDEC67A}" type="pres">
      <dgm:prSet presAssocID="{DF0889B3-011F-4D54-B97E-9E1B91F3BABE}" presName="composite" presStyleCnt="0">
        <dgm:presLayoutVars>
          <dgm:chMax val="1"/>
          <dgm:dir/>
          <dgm:resizeHandles val="exact"/>
        </dgm:presLayoutVars>
      </dgm:prSet>
      <dgm:spPr/>
    </dgm:pt>
    <dgm:pt modelId="{1AB850C5-D942-48AC-BD30-4F18E91BB483}" type="pres">
      <dgm:prSet presAssocID="{42D84A7F-77AF-4463-8141-B5D07999C548}" presName="roof" presStyleLbl="dkBgShp" presStyleIdx="0" presStyleCnt="2" custLinFactNeighborY="1468"/>
      <dgm:spPr/>
    </dgm:pt>
    <dgm:pt modelId="{6925B23F-8F45-41C6-B026-B69FF8D1A8C2}" type="pres">
      <dgm:prSet presAssocID="{42D84A7F-77AF-4463-8141-B5D07999C548}" presName="pillars" presStyleCnt="0"/>
      <dgm:spPr/>
    </dgm:pt>
    <dgm:pt modelId="{A176DF29-6CFD-4393-9249-117CB1DA6E18}" type="pres">
      <dgm:prSet presAssocID="{42D84A7F-77AF-4463-8141-B5D07999C548}" presName="pillar1" presStyleLbl="node1" presStyleIdx="0" presStyleCnt="3" custLinFactNeighborX="-284" custLinFactNeighborY="-374">
        <dgm:presLayoutVars>
          <dgm:bulletEnabled val="1"/>
        </dgm:presLayoutVars>
      </dgm:prSet>
      <dgm:spPr/>
    </dgm:pt>
    <dgm:pt modelId="{910ABCDA-6383-4D17-915F-0DFF97955A4C}" type="pres">
      <dgm:prSet presAssocID="{8BAE1400-7BF6-42B1-BC4B-BF17C209DA30}" presName="pillarX" presStyleLbl="node1" presStyleIdx="1" presStyleCnt="3">
        <dgm:presLayoutVars>
          <dgm:bulletEnabled val="1"/>
        </dgm:presLayoutVars>
      </dgm:prSet>
      <dgm:spPr/>
    </dgm:pt>
    <dgm:pt modelId="{0B648BEA-EFCF-4BD9-83C1-1D03D1AC4CCE}" type="pres">
      <dgm:prSet presAssocID="{703F7C14-802F-403F-B7DD-1480CCAD5A5D}" presName="pillarX" presStyleLbl="node1" presStyleIdx="2" presStyleCnt="3">
        <dgm:presLayoutVars>
          <dgm:bulletEnabled val="1"/>
        </dgm:presLayoutVars>
      </dgm:prSet>
      <dgm:spPr/>
    </dgm:pt>
    <dgm:pt modelId="{A88C58A0-F3BB-4D8F-9919-C4D740674C20}" type="pres">
      <dgm:prSet presAssocID="{42D84A7F-77AF-4463-8141-B5D07999C548}" presName="base" presStyleLbl="dkBgShp" presStyleIdx="1" presStyleCnt="2" custAng="0" custFlipVert="0" custScaleY="32842" custLinFactY="100000" custLinFactNeighborX="929" custLinFactNeighborY="126411"/>
      <dgm:spPr>
        <a:solidFill>
          <a:srgbClr val="C00000"/>
        </a:solidFill>
      </dgm:spPr>
    </dgm:pt>
  </dgm:ptLst>
  <dgm:cxnLst>
    <dgm:cxn modelId="{8886ED14-868D-4C65-8A17-C24747AFD319}" type="presOf" srcId="{42D84A7F-77AF-4463-8141-B5D07999C548}" destId="{1AB850C5-D942-48AC-BD30-4F18E91BB483}" srcOrd="0" destOrd="0" presId="urn:microsoft.com/office/officeart/2005/8/layout/hList3"/>
    <dgm:cxn modelId="{6009682C-EFFA-4FFA-BB07-E13CF8F24F40}" srcId="{42D84A7F-77AF-4463-8141-B5D07999C548}" destId="{8BAE1400-7BF6-42B1-BC4B-BF17C209DA30}" srcOrd="1" destOrd="0" parTransId="{31B6B9DB-1B79-4EDD-BF70-B36C294F549A}" sibTransId="{69613FB7-D9C2-4097-A901-13D887F4CE65}"/>
    <dgm:cxn modelId="{ED654E36-0C63-43F0-B940-0EA0A417E24C}" srcId="{42D84A7F-77AF-4463-8141-B5D07999C548}" destId="{0C1549DA-25A8-4ABD-8FAF-874EEF55E373}" srcOrd="0" destOrd="0" parTransId="{F38065D6-460E-4401-9031-60BA13B4A9BA}" sibTransId="{696DC4C2-5760-40C3-9017-188CC512B497}"/>
    <dgm:cxn modelId="{6423FC8A-B6AD-4DC8-AEC1-EA41EA3DACA8}" type="presOf" srcId="{703F7C14-802F-403F-B7DD-1480CCAD5A5D}" destId="{0B648BEA-EFCF-4BD9-83C1-1D03D1AC4CCE}" srcOrd="0" destOrd="0" presId="urn:microsoft.com/office/officeart/2005/8/layout/hList3"/>
    <dgm:cxn modelId="{0030F48E-68DB-4432-BDD1-546908771DF4}" type="presOf" srcId="{DF0889B3-011F-4D54-B97E-9E1B91F3BABE}" destId="{A5ACB8A4-026E-46AB-B943-E013CBDEC67A}" srcOrd="0" destOrd="0" presId="urn:microsoft.com/office/officeart/2005/8/layout/hList3"/>
    <dgm:cxn modelId="{8952DA96-DE1A-4C94-805E-B57EBE23D481}" type="presOf" srcId="{8BAE1400-7BF6-42B1-BC4B-BF17C209DA30}" destId="{910ABCDA-6383-4D17-915F-0DFF97955A4C}" srcOrd="0" destOrd="0" presId="urn:microsoft.com/office/officeart/2005/8/layout/hList3"/>
    <dgm:cxn modelId="{80734098-EF7E-4C5F-BD60-CEFB93B3569E}" type="presOf" srcId="{0C1549DA-25A8-4ABD-8FAF-874EEF55E373}" destId="{A176DF29-6CFD-4393-9249-117CB1DA6E18}" srcOrd="0" destOrd="0" presId="urn:microsoft.com/office/officeart/2005/8/layout/hList3"/>
    <dgm:cxn modelId="{58D17599-1705-48FB-A2B4-6FBDDCAAB73A}" srcId="{42D84A7F-77AF-4463-8141-B5D07999C548}" destId="{703F7C14-802F-403F-B7DD-1480CCAD5A5D}" srcOrd="2" destOrd="0" parTransId="{EDFCC3C4-3FCC-4C12-8757-E66A9FAFA031}" sibTransId="{94BD90AA-98BC-4255-A31B-62D0D3202D17}"/>
    <dgm:cxn modelId="{DF565DFF-DCF4-47C7-A579-63DD435674B6}" srcId="{DF0889B3-011F-4D54-B97E-9E1B91F3BABE}" destId="{42D84A7F-77AF-4463-8141-B5D07999C548}" srcOrd="0" destOrd="0" parTransId="{A72FE8EF-6D24-43F9-A9E4-B420E6C9BA6B}" sibTransId="{D77381BD-142E-41D8-AC04-35F15E8D3133}"/>
    <dgm:cxn modelId="{46A89CA6-C429-43F7-93F0-EA4A7589884B}" type="presParOf" srcId="{A5ACB8A4-026E-46AB-B943-E013CBDEC67A}" destId="{1AB850C5-D942-48AC-BD30-4F18E91BB483}" srcOrd="0" destOrd="0" presId="urn:microsoft.com/office/officeart/2005/8/layout/hList3"/>
    <dgm:cxn modelId="{CE13B973-5F7C-448F-A0D6-75183A7745AC}" type="presParOf" srcId="{A5ACB8A4-026E-46AB-B943-E013CBDEC67A}" destId="{6925B23F-8F45-41C6-B026-B69FF8D1A8C2}" srcOrd="1" destOrd="0" presId="urn:microsoft.com/office/officeart/2005/8/layout/hList3"/>
    <dgm:cxn modelId="{2BA7B2D8-13F9-4E75-A295-A05D250ACE53}" type="presParOf" srcId="{6925B23F-8F45-41C6-B026-B69FF8D1A8C2}" destId="{A176DF29-6CFD-4393-9249-117CB1DA6E18}" srcOrd="0" destOrd="0" presId="urn:microsoft.com/office/officeart/2005/8/layout/hList3"/>
    <dgm:cxn modelId="{F804F12D-5D85-40E4-81F3-256DC8BB2F7E}" type="presParOf" srcId="{6925B23F-8F45-41C6-B026-B69FF8D1A8C2}" destId="{910ABCDA-6383-4D17-915F-0DFF97955A4C}" srcOrd="1" destOrd="0" presId="urn:microsoft.com/office/officeart/2005/8/layout/hList3"/>
    <dgm:cxn modelId="{FC015D9C-445F-4313-896C-0EFBBF827193}" type="presParOf" srcId="{6925B23F-8F45-41C6-B026-B69FF8D1A8C2}" destId="{0B648BEA-EFCF-4BD9-83C1-1D03D1AC4CCE}" srcOrd="2" destOrd="0" presId="urn:microsoft.com/office/officeart/2005/8/layout/hList3"/>
    <dgm:cxn modelId="{D06FB7AC-347F-41F3-94BA-B5930D7F705D}" type="presParOf" srcId="{A5ACB8A4-026E-46AB-B943-E013CBDEC67A}" destId="{A88C58A0-F3BB-4D8F-9919-C4D740674C20}" srcOrd="2" destOrd="0" presId="urn:microsoft.com/office/officeart/2005/8/layout/hList3"/>
  </dgm:cxnLst>
  <dgm:bg>
    <a:solidFill>
      <a:srgbClr val="C00000"/>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850C5-D942-48AC-BD30-4F18E91BB483}">
      <dsp:nvSpPr>
        <dsp:cNvPr id="0" name=""/>
        <dsp:cNvSpPr/>
      </dsp:nvSpPr>
      <dsp:spPr>
        <a:xfrm>
          <a:off x="0" y="70807"/>
          <a:ext cx="10515600" cy="1314764"/>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fi-FI" sz="6000" kern="1200"/>
            <a:t>Jäsenet</a:t>
          </a:r>
        </a:p>
      </dsp:txBody>
      <dsp:txXfrm>
        <a:off x="0" y="70807"/>
        <a:ext cx="10515600" cy="1314764"/>
      </dsp:txXfrm>
    </dsp:sp>
    <dsp:sp modelId="{A176DF29-6CFD-4393-9249-117CB1DA6E18}">
      <dsp:nvSpPr>
        <dsp:cNvPr id="0" name=""/>
        <dsp:cNvSpPr/>
      </dsp:nvSpPr>
      <dsp:spPr>
        <a:xfrm>
          <a:off x="0" y="1355944"/>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fi-FI" sz="3300" kern="1200"/>
        </a:p>
        <a:p>
          <a:pPr marL="0" lvl="0" indent="0" algn="ctr" defTabSz="1466850">
            <a:lnSpc>
              <a:spcPct val="90000"/>
            </a:lnSpc>
            <a:spcBef>
              <a:spcPct val="0"/>
            </a:spcBef>
            <a:spcAft>
              <a:spcPct val="35000"/>
            </a:spcAft>
            <a:buFont typeface="Arial" panose="020B0604020202020204" pitchFamily="34" charset="0"/>
            <a:buNone/>
          </a:pPr>
          <a:r>
            <a:rPr lang="fi-FI" sz="2400" b="1" kern="1200"/>
            <a:t>Osasto (~450)</a:t>
          </a:r>
        </a:p>
        <a:p>
          <a:pPr marL="0" lvl="0" indent="0" algn="ctr" defTabSz="1466850">
            <a:lnSpc>
              <a:spcPct val="90000"/>
            </a:lnSpc>
            <a:spcBef>
              <a:spcPct val="0"/>
            </a:spcBef>
            <a:spcAft>
              <a:spcPct val="35000"/>
            </a:spcAft>
            <a:buFont typeface="Arial" panose="020B0604020202020204" pitchFamily="34" charset="0"/>
            <a:buNone/>
          </a:pPr>
          <a:r>
            <a:rPr lang="fi-FI" sz="1800" b="0" kern="1200"/>
            <a:t>- Paikallinen toiminta</a:t>
          </a:r>
        </a:p>
        <a:p>
          <a:pPr marL="0" lvl="0" indent="0" algn="ctr" defTabSz="1466850">
            <a:lnSpc>
              <a:spcPct val="90000"/>
            </a:lnSpc>
            <a:spcBef>
              <a:spcPct val="0"/>
            </a:spcBef>
            <a:spcAft>
              <a:spcPct val="35000"/>
            </a:spcAft>
            <a:buFont typeface="Arial" panose="020B0604020202020204" pitchFamily="34" charset="0"/>
            <a:buNone/>
          </a:pPr>
          <a:r>
            <a:rPr lang="fi-FI" sz="1800" kern="1200"/>
            <a:t>- Toimintaryhmät</a:t>
          </a:r>
        </a:p>
        <a:p>
          <a:pPr marL="0" lvl="0" indent="0" algn="ctr" defTabSz="1466850">
            <a:lnSpc>
              <a:spcPct val="90000"/>
            </a:lnSpc>
            <a:spcBef>
              <a:spcPct val="0"/>
            </a:spcBef>
            <a:spcAft>
              <a:spcPct val="35000"/>
            </a:spcAft>
            <a:buFont typeface="Arial" panose="020B0604020202020204" pitchFamily="34" charset="0"/>
            <a:buNone/>
          </a:pPr>
          <a:r>
            <a:rPr lang="fi-FI" sz="1800" kern="1200"/>
            <a:t>- Osaston hallitus</a:t>
          </a:r>
        </a:p>
        <a:p>
          <a:pPr marL="0" lvl="0" indent="0" algn="ctr" defTabSz="1466850">
            <a:lnSpc>
              <a:spcPct val="90000"/>
            </a:lnSpc>
            <a:spcBef>
              <a:spcPct val="0"/>
            </a:spcBef>
            <a:spcAft>
              <a:spcPct val="35000"/>
            </a:spcAft>
            <a:buNone/>
          </a:pPr>
          <a:endParaRPr lang="fi-FI" sz="3300" kern="1200"/>
        </a:p>
      </dsp:txBody>
      <dsp:txXfrm>
        <a:off x="0" y="1355944"/>
        <a:ext cx="3501776" cy="2761004"/>
      </dsp:txXfrm>
    </dsp:sp>
    <dsp:sp modelId="{910ABCDA-6383-4D17-915F-0DFF97955A4C}">
      <dsp:nvSpPr>
        <dsp:cNvPr id="0" name=""/>
        <dsp:cNvSpPr/>
      </dsp:nvSpPr>
      <dsp:spPr>
        <a:xfrm>
          <a:off x="3506911" y="1366270"/>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a:t>Piiri (12)</a:t>
          </a:r>
        </a:p>
        <a:p>
          <a:pPr marL="0" lvl="0" indent="0" algn="ctr" defTabSz="1066800">
            <a:lnSpc>
              <a:spcPct val="90000"/>
            </a:lnSpc>
            <a:spcBef>
              <a:spcPct val="0"/>
            </a:spcBef>
            <a:spcAft>
              <a:spcPct val="35000"/>
            </a:spcAft>
            <a:buNone/>
          </a:pPr>
          <a:r>
            <a:rPr lang="fi-FI" sz="1800" kern="1200"/>
            <a:t>- Alueellinen toiminta, osastojen tuki </a:t>
          </a:r>
        </a:p>
        <a:p>
          <a:pPr marL="0" lvl="0" indent="0" algn="ctr" defTabSz="1066800">
            <a:lnSpc>
              <a:spcPct val="90000"/>
            </a:lnSpc>
            <a:spcBef>
              <a:spcPct val="0"/>
            </a:spcBef>
            <a:spcAft>
              <a:spcPct val="35000"/>
            </a:spcAft>
            <a:buNone/>
          </a:pPr>
          <a:r>
            <a:rPr lang="fi-FI" sz="1800" kern="1200"/>
            <a:t>- Piiritoimisto</a:t>
          </a:r>
        </a:p>
        <a:p>
          <a:pPr marL="0" lvl="0" indent="0" algn="ctr" defTabSz="1066800">
            <a:lnSpc>
              <a:spcPct val="90000"/>
            </a:lnSpc>
            <a:spcBef>
              <a:spcPct val="0"/>
            </a:spcBef>
            <a:spcAft>
              <a:spcPct val="35000"/>
            </a:spcAft>
            <a:buNone/>
          </a:pPr>
          <a:r>
            <a:rPr lang="fi-FI" sz="1800" kern="1200"/>
            <a:t>- Piirin hallitus</a:t>
          </a:r>
        </a:p>
      </dsp:txBody>
      <dsp:txXfrm>
        <a:off x="3506911" y="1366270"/>
        <a:ext cx="3501776" cy="2761004"/>
      </dsp:txXfrm>
    </dsp:sp>
    <dsp:sp modelId="{0B648BEA-EFCF-4BD9-83C1-1D03D1AC4CCE}">
      <dsp:nvSpPr>
        <dsp:cNvPr id="0" name=""/>
        <dsp:cNvSpPr/>
      </dsp:nvSpPr>
      <dsp:spPr>
        <a:xfrm>
          <a:off x="7008688" y="1366270"/>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a:t>Valtakunnan taso</a:t>
          </a:r>
        </a:p>
        <a:p>
          <a:pPr marL="0" lvl="0" indent="0" algn="ctr" defTabSz="1066800">
            <a:lnSpc>
              <a:spcPct val="90000"/>
            </a:lnSpc>
            <a:spcBef>
              <a:spcPct val="0"/>
            </a:spcBef>
            <a:spcAft>
              <a:spcPct val="35000"/>
            </a:spcAft>
            <a:buNone/>
          </a:pPr>
          <a:r>
            <a:rPr lang="fi-FI" sz="1800" b="0" kern="1200"/>
            <a:t>- Keskustoimisto</a:t>
          </a:r>
        </a:p>
        <a:p>
          <a:pPr marL="0" lvl="0" indent="0" algn="ctr" defTabSz="1066800">
            <a:lnSpc>
              <a:spcPct val="90000"/>
            </a:lnSpc>
            <a:spcBef>
              <a:spcPct val="0"/>
            </a:spcBef>
            <a:spcAft>
              <a:spcPct val="35000"/>
            </a:spcAft>
            <a:buNone/>
          </a:pPr>
          <a:r>
            <a:rPr lang="fi-FI" sz="1800" kern="1200"/>
            <a:t>- Veripalvelu, Kontti, Nuorten turvatalot, Punainen Risti Ensiapu</a:t>
          </a:r>
          <a:r>
            <a:rPr lang="en-US" sz="1800" kern="1200"/>
            <a:t> Oy</a:t>
          </a:r>
          <a:endParaRPr lang="fi-FI" sz="1800" kern="1200"/>
        </a:p>
        <a:p>
          <a:pPr marL="0" lvl="0" indent="0" algn="ctr" defTabSz="1066800">
            <a:lnSpc>
              <a:spcPct val="90000"/>
            </a:lnSpc>
            <a:spcBef>
              <a:spcPct val="0"/>
            </a:spcBef>
            <a:spcAft>
              <a:spcPct val="35000"/>
            </a:spcAft>
            <a:buNone/>
          </a:pPr>
          <a:r>
            <a:rPr lang="fi-FI" sz="1800" kern="1200"/>
            <a:t>- Järjestön hallitus</a:t>
          </a:r>
        </a:p>
      </dsp:txBody>
      <dsp:txXfrm>
        <a:off x="7008688" y="1366270"/>
        <a:ext cx="3501776" cy="2761004"/>
      </dsp:txXfrm>
    </dsp:sp>
    <dsp:sp modelId="{A88C58A0-F3BB-4D8F-9919-C4D740674C20}">
      <dsp:nvSpPr>
        <dsp:cNvPr id="0" name=""/>
        <dsp:cNvSpPr/>
      </dsp:nvSpPr>
      <dsp:spPr>
        <a:xfrm>
          <a:off x="0" y="4281794"/>
          <a:ext cx="10515600" cy="100752"/>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3C94A3F9-0B3B-44CB-94FD-553EDB360860}" type="datetimeFigureOut">
              <a:rPr lang="en-US"/>
              <a:t>3/17/2021</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235415A4-E05C-4E52-AB4B-E111680B3EDD}" type="slidenum">
              <a:rPr lang="en-US"/>
              <a:t>‹#›</a:t>
            </a:fld>
            <a:endParaRPr lang="en-US"/>
          </a:p>
        </p:txBody>
      </p:sp>
    </p:spTree>
    <p:extLst>
      <p:ext uri="{BB962C8B-B14F-4D97-AF65-F5344CB8AC3E}">
        <p14:creationId xmlns:p14="http://schemas.microsoft.com/office/powerpoint/2010/main" val="10892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dnet.punainenristi.fi/node/12816"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rednet.punainenristi.fi/system/files/page/SPR%20linjaus%20seksuaalisen%20h%C3%A4irinn%C3%A4n%20ja%20hyv%C3%A4ksik%C3%A4yt%C3%B6n%20ehk%C3%A4isy.pdf" TargetMode="External"/><Relationship Id="rId4" Type="http://schemas.openxmlformats.org/officeDocument/2006/relationships/hyperlink" Target="https://rednet.punainenristi.fi/node/2657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dnet.punainenristi.fi/sites/rednet.mearra.com/files/tiedostolataukset/Vapaaehtoistoiminnan%20linjau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XQLmgJqqA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unainenristi.fi/tutustu-punaiseen-ristiin/punainen-risti-tunnu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Tervetuloa Punaisen Ristin yleisesittelyyn. Käymme esityksessä läpi Suomen Punaisen Ristin toimintaa, auttamistyötä, arvomaailmaa ja muita ohjeita jotka raamittavat vapaaehtoistoimintaa.  </a:t>
            </a:r>
          </a:p>
        </p:txBody>
      </p:sp>
      <p:sp>
        <p:nvSpPr>
          <p:cNvPr id="4" name="Slide Number Placeholder 3"/>
          <p:cNvSpPr>
            <a:spLocks noGrp="1"/>
          </p:cNvSpPr>
          <p:nvPr>
            <p:ph type="sldNum" sz="quarter" idx="5"/>
          </p:nvPr>
        </p:nvSpPr>
        <p:spPr/>
        <p:txBody>
          <a:bodyPr/>
          <a:lstStyle/>
          <a:p>
            <a:fld id="{235415A4-E05C-4E52-AB4B-E111680B3EDD}" type="slidenum">
              <a:rPr lang="en-US" smtClean="0"/>
              <a:t>1</a:t>
            </a:fld>
            <a:endParaRPr lang="en-US"/>
          </a:p>
        </p:txBody>
      </p:sp>
    </p:spTree>
    <p:extLst>
      <p:ext uri="{BB962C8B-B14F-4D97-AF65-F5344CB8AC3E}">
        <p14:creationId xmlns:p14="http://schemas.microsoft.com/office/powerpoint/2010/main" val="109151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SPR:n tapaturmavakuutus koskee järjestön vapaaehtoistoimintaa, myös Korona-tilanteessa. Kaikki Suomessa vakituisesti asuvat vapaaehtoiset ovat vakuutettuja toimiessaan SPR:n vapaaehtoistoiminnassa. Vapaaehtoinen ei tarvitse olla SPR:n jäsen ollakseen vakuutettu. Tapaturmavakuutus ei kata sairastumisia, eli ei kata mikäli vapaaehtoinen sairastuu Korona-virukseen toimiessaan vapaaehtoistehtävässä. </a:t>
            </a:r>
          </a:p>
          <a:p>
            <a:endParaRPr lang="fi-FI" dirty="0"/>
          </a:p>
          <a:p>
            <a:r>
              <a:rPr lang="fi-FI" dirty="0"/>
              <a:t>Vakuutukset: </a:t>
            </a:r>
            <a:r>
              <a:rPr lang="fi-FI" dirty="0">
                <a:hlinkClick r:id="rId3"/>
              </a:rPr>
              <a:t>https://rednet.punainenristi.fi/node/12816</a:t>
            </a:r>
            <a:endParaRPr lang="fi-FI" dirty="0"/>
          </a:p>
          <a:p>
            <a:r>
              <a:rPr lang="fi-FI" dirty="0"/>
              <a:t>Eettiset ohjeet: </a:t>
            </a:r>
            <a:r>
              <a:rPr lang="fi-FI" dirty="0">
                <a:hlinkClick r:id="rId4"/>
              </a:rPr>
              <a:t>https://rednet.punainenristi.fi/node/26573</a:t>
            </a:r>
            <a:endParaRPr lang="fi-FI" dirty="0"/>
          </a:p>
          <a:p>
            <a:r>
              <a:rPr lang="fi-FI" dirty="0"/>
              <a:t>Seksuaalisen häirinnän ja ahdistelun vastainen linjaus: </a:t>
            </a:r>
            <a:r>
              <a:rPr lang="fi-FI" dirty="0">
                <a:hlinkClick r:id="rId5"/>
              </a:rPr>
              <a:t>https://rednet.punainenristi.fi/system/files/page/SPR%20linjaus%20seksuaalisen%20h%C3%A4irinn%C3%A4n%20ja%20hyv%C3%A4ksik%C3%A4yt%C3%B6n%20ehk%C3%A4isy.pdf</a:t>
            </a:r>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11</a:t>
            </a:fld>
            <a:endParaRPr lang="en-US"/>
          </a:p>
        </p:txBody>
      </p:sp>
    </p:spTree>
    <p:extLst>
      <p:ext uri="{BB962C8B-B14F-4D97-AF65-F5344CB8AC3E}">
        <p14:creationId xmlns:p14="http://schemas.microsoft.com/office/powerpoint/2010/main" val="3148700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Kerro osallistujille, että järjestö pyrkii siihen, että jokainen vapaaehtoinen ja avunsaaja tuntee kanavat, joiden kautta ilmoittaa tietoonsa tulleen epäilyksen tai tapahtuneen seksuaalisen häirinnän, ahdistelun, hyväksikäytön tai muun väärinkäytöksen. Järjestö suhtautuu vakavasti kaikkiin ilmoituksiin.  </a:t>
            </a:r>
          </a:p>
          <a:p>
            <a:endParaRPr lang="fi-FI" dirty="0"/>
          </a:p>
          <a:p>
            <a:r>
              <a:rPr lang="fi-FI" dirty="0"/>
              <a:t>Kalvolla olevan osoitteen kautta voi tehdä anonyymin ilmoituksen (www.punainenristi.fi/vaarinkaytosilmoitus)</a:t>
            </a:r>
          </a:p>
        </p:txBody>
      </p:sp>
      <p:sp>
        <p:nvSpPr>
          <p:cNvPr id="4" name="Slide Number Placeholder 3"/>
          <p:cNvSpPr>
            <a:spLocks noGrp="1"/>
          </p:cNvSpPr>
          <p:nvPr>
            <p:ph type="sldNum" sz="quarter" idx="5"/>
          </p:nvPr>
        </p:nvSpPr>
        <p:spPr/>
        <p:txBody>
          <a:bodyPr/>
          <a:lstStyle/>
          <a:p>
            <a:fld id="{235415A4-E05C-4E52-AB4B-E111680B3EDD}" type="slidenum">
              <a:rPr lang="en-US" smtClean="0"/>
              <a:t>12</a:t>
            </a:fld>
            <a:endParaRPr lang="en-US"/>
          </a:p>
        </p:txBody>
      </p:sp>
    </p:spTree>
    <p:extLst>
      <p:ext uri="{BB962C8B-B14F-4D97-AF65-F5344CB8AC3E}">
        <p14:creationId xmlns:p14="http://schemas.microsoft.com/office/powerpoint/2010/main" val="55358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Vapaaehtoistoiminnan linjauksessa päätetty</a:t>
            </a:r>
          </a:p>
          <a:p>
            <a:endParaRPr lang="fi-FI" dirty="0"/>
          </a:p>
          <a:p>
            <a:r>
              <a:rPr lang="fi-FI" dirty="0"/>
              <a:t>Vapaaehtoistoiminnan linjaus: </a:t>
            </a:r>
            <a:r>
              <a:rPr lang="fi-FI" dirty="0">
                <a:hlinkClick r:id="rId3"/>
              </a:rPr>
              <a:t>https://rednet.punainenristi.fi/sites/rednet.mearra.com/files/tiedostolataukset/Vapaaehtoistoiminnan%20linjaus.pdf</a:t>
            </a:r>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13</a:t>
            </a:fld>
            <a:endParaRPr lang="en-US"/>
          </a:p>
        </p:txBody>
      </p:sp>
    </p:spTree>
    <p:extLst>
      <p:ext uri="{BB962C8B-B14F-4D97-AF65-F5344CB8AC3E}">
        <p14:creationId xmlns:p14="http://schemas.microsoft.com/office/powerpoint/2010/main" val="5601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Näytä video ”Pienillä teoilla on merkitystä”, linkki kalvoilla.</a:t>
            </a:r>
          </a:p>
          <a:p>
            <a:endParaRPr lang="fi-FI" dirty="0"/>
          </a:p>
          <a:p>
            <a:r>
              <a:rPr lang="fi-FI" dirty="0"/>
              <a:t>Pyydä osallistujia tutustumaan tarkasti SPR:n päivittyviin turvallisuus- ja hygieniaohjeistuksiin</a:t>
            </a:r>
          </a:p>
          <a:p>
            <a:pPr marL="0" indent="0">
              <a:buFontTx/>
              <a:buNone/>
            </a:pPr>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14</a:t>
            </a:fld>
            <a:endParaRPr lang="en-US"/>
          </a:p>
        </p:txBody>
      </p:sp>
    </p:spTree>
    <p:extLst>
      <p:ext uri="{BB962C8B-B14F-4D97-AF65-F5344CB8AC3E}">
        <p14:creationId xmlns:p14="http://schemas.microsoft.com/office/powerpoint/2010/main" val="354938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Tähän kouluttaja voi lisätä osasto/piirikohtaista lisätietoa ja kalvoja yksittäisistä toimintamuodoista.</a:t>
            </a:r>
          </a:p>
          <a:p>
            <a:endParaRPr lang="fi-FI"/>
          </a:p>
          <a:p>
            <a:r>
              <a:rPr lang="fi-FI"/>
              <a:t>Yleistä valtakunnallista tietoa SPR:n Korona-epidemian vapaaehtoistoiminnan muodoista löytyy </a:t>
            </a:r>
            <a:r>
              <a:rPr lang="fi-FI" err="1"/>
              <a:t>Rednetin</a:t>
            </a:r>
            <a:r>
              <a:rPr lang="fi-FI"/>
              <a:t> Korona 2020-ryhmästä, linkki kalvolla</a:t>
            </a:r>
          </a:p>
        </p:txBody>
      </p:sp>
      <p:sp>
        <p:nvSpPr>
          <p:cNvPr id="4" name="Slide Number Placeholder 3"/>
          <p:cNvSpPr>
            <a:spLocks noGrp="1"/>
          </p:cNvSpPr>
          <p:nvPr>
            <p:ph type="sldNum" sz="quarter" idx="5"/>
          </p:nvPr>
        </p:nvSpPr>
        <p:spPr/>
        <p:txBody>
          <a:bodyPr/>
          <a:lstStyle/>
          <a:p>
            <a:fld id="{235415A4-E05C-4E52-AB4B-E111680B3EDD}" type="slidenum">
              <a:rPr lang="en-US" smtClean="0"/>
              <a:t>15</a:t>
            </a:fld>
            <a:endParaRPr lang="en-US"/>
          </a:p>
        </p:txBody>
      </p:sp>
    </p:spTree>
    <p:extLst>
      <p:ext uri="{BB962C8B-B14F-4D97-AF65-F5344CB8AC3E}">
        <p14:creationId xmlns:p14="http://schemas.microsoft.com/office/powerpoint/2010/main" val="231313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Kannusta osallistujia liittymään Omaan, painota ettei Omaan kirjautuminen aiheuta mitään mainos- tai viestitulvaa sähköpostiin.</a:t>
            </a:r>
          </a:p>
          <a:p>
            <a:pPr rtl="0" fontAlgn="base"/>
            <a:endParaRPr lang="fi-FI" sz="1200" b="0" i="0" kern="1200" dirty="0">
              <a:solidFill>
                <a:schemeClr val="tx1"/>
              </a:solidFill>
              <a:effectLst/>
              <a:latin typeface="+mn-lt"/>
              <a:ea typeface="+mn-ea"/>
              <a:cs typeface="+mn-cs"/>
            </a:endParaRPr>
          </a:p>
          <a:p>
            <a:pPr rtl="0" fontAlgn="base"/>
            <a:r>
              <a:rPr lang="fi-FI" sz="1200" b="1" i="0" kern="1200" dirty="0">
                <a:solidFill>
                  <a:schemeClr val="tx1"/>
                </a:solidFill>
                <a:effectLst/>
                <a:latin typeface="+mn-lt"/>
                <a:ea typeface="+mn-ea"/>
                <a:cs typeface="+mn-cs"/>
              </a:rPr>
              <a:t>Virtuaaliset koulutukset ja toiminta löytyy myös Omasta!</a:t>
            </a:r>
          </a:p>
          <a:p>
            <a:pPr rtl="0" fontAlgn="base"/>
            <a:r>
              <a:rPr lang="fi-FI" sz="1200" b="0" i="0" kern="1200" dirty="0">
                <a:solidFill>
                  <a:schemeClr val="tx1"/>
                </a:solidFill>
                <a:effectLst/>
                <a:latin typeface="+mn-lt"/>
                <a:ea typeface="+mn-ea"/>
                <a:cs typeface="+mn-cs"/>
              </a:rPr>
              <a:t> </a:t>
            </a:r>
          </a:p>
          <a:p>
            <a:pPr rtl="0" fontAlgn="base"/>
            <a:r>
              <a:rPr lang="fi-FI" sz="1200" b="0" i="0" kern="1200" dirty="0">
                <a:solidFill>
                  <a:schemeClr val="tx1"/>
                </a:solidFill>
                <a:effectLst/>
                <a:latin typeface="+mn-lt"/>
                <a:ea typeface="+mn-ea"/>
                <a:cs typeface="+mn-cs"/>
              </a:rPr>
              <a:t>Kerro, että Oma Punainen Risti kokoaa yhteen paikkaan koko Suomen Punaisen Ristin toiminnan ja tapahtumat. </a:t>
            </a:r>
          </a:p>
          <a:p>
            <a:pPr rtl="0" fontAlgn="base"/>
            <a:endParaRPr lang="fi-FI" sz="1200" b="0" i="0" kern="1200" dirty="0">
              <a:solidFill>
                <a:schemeClr val="tx1"/>
              </a:solidFill>
              <a:effectLst/>
              <a:latin typeface="+mn-lt"/>
              <a:ea typeface="+mn-ea"/>
              <a:cs typeface="+mn-cs"/>
            </a:endParaRPr>
          </a:p>
          <a:p>
            <a:pPr rtl="0" fontAlgn="base"/>
            <a:r>
              <a:rPr lang="fi-FI" sz="1200" b="0" i="0" kern="1200" dirty="0">
                <a:solidFill>
                  <a:schemeClr val="tx1"/>
                </a:solidFill>
                <a:effectLst/>
                <a:latin typeface="+mn-lt"/>
                <a:ea typeface="+mn-ea"/>
                <a:cs typeface="+mn-cs"/>
              </a:rPr>
              <a:t>Kursseille, koulutuksiin ja muuhun toimintaan ilmoittautuminen tapahtuu Oman kautta. Luomalla profiilin saa tietoa lähellä olevasta toiminnasta, mutta rekisteröityminen ei vielä sido mihinkään.</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16</a:t>
            </a:fld>
            <a:endParaRPr lang="en-US"/>
          </a:p>
        </p:txBody>
      </p:sp>
    </p:spTree>
    <p:extLst>
      <p:ext uri="{BB962C8B-B14F-4D97-AF65-F5344CB8AC3E}">
        <p14:creationId xmlns:p14="http://schemas.microsoft.com/office/powerpoint/2010/main" val="1951106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18</a:t>
            </a:fld>
            <a:endParaRPr lang="en-US"/>
          </a:p>
        </p:txBody>
      </p:sp>
    </p:spTree>
    <p:extLst>
      <p:ext uri="{BB962C8B-B14F-4D97-AF65-F5344CB8AC3E}">
        <p14:creationId xmlns:p14="http://schemas.microsoft.com/office/powerpoint/2010/main" val="366044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2</a:t>
            </a:fld>
            <a:endParaRPr lang="en-US"/>
          </a:p>
        </p:txBody>
      </p:sp>
    </p:spTree>
    <p:extLst>
      <p:ext uri="{BB962C8B-B14F-4D97-AF65-F5344CB8AC3E}">
        <p14:creationId xmlns:p14="http://schemas.microsoft.com/office/powerpoint/2010/main" val="292482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i-FI" dirty="0"/>
              <a:t>Mainitse video SPR:n historiasta ja kerro, että SPR:llä on ajan saatossa ollut paljon erilaisia tehtäviä yhteiskunnan tukena. Viime vuosilta esimerkkejä isoista kerrostalopaloissa, Turun puukotus, vuonna 2015 suuri turvapaikanhakijoiden maahantulo. Nyt vuonna 2020 on Korona-epidemian auttamistilanne. </a:t>
            </a:r>
          </a:p>
          <a:p>
            <a:pPr fontAlgn="base"/>
            <a:endParaRPr lang="fi-FI" dirty="0"/>
          </a:p>
          <a:p>
            <a:pPr fontAlgn="base"/>
            <a:r>
              <a:rPr lang="fi-FI" dirty="0"/>
              <a:t>Video SPR historia: </a:t>
            </a:r>
            <a:r>
              <a:rPr lang="fi-FI" dirty="0">
                <a:hlinkClick r:id="rId3"/>
              </a:rPr>
              <a:t>https://www.youtube.com/watch?v=-XQLmgJqqAA</a:t>
            </a:r>
            <a:endParaRPr lang="fi-FI" dirty="0"/>
          </a:p>
          <a:p>
            <a:pPr marL="171450" indent="-171450" fontAlgn="base">
              <a:buFontTx/>
              <a:buChar char="-"/>
            </a:pPr>
            <a:endParaRPr lang="fi-FI" sz="1200" b="0" i="0" kern="1200" dirty="0">
              <a:solidFill>
                <a:schemeClr val="tx1"/>
              </a:solidFill>
              <a:effectLst/>
              <a:latin typeface="+mn-lt"/>
              <a:ea typeface="+mn-ea"/>
              <a:cs typeface="+mn-cs"/>
            </a:endParaRPr>
          </a:p>
          <a:p>
            <a:r>
              <a:rPr lang="fi-FI" dirty="0"/>
              <a:t>MITÄ KAIKKEA PITÄÄ MUISTAA SANOA TÄMÄN KALVON KOHDALLA </a:t>
            </a:r>
          </a:p>
          <a:p>
            <a:pPr marL="171450" indent="-171450">
              <a:buFont typeface="Arial" panose="020B0604020202020204" pitchFamily="34" charset="0"/>
              <a:buChar char="•"/>
            </a:pPr>
            <a:r>
              <a:rPr lang="fi-FI" dirty="0"/>
              <a:t>Kerro ainakin miksi Punaisella Ristillä on erikoisasema eli mm. Suomessa oma laki, SPR ei ole rekisteröity yhdistys vaan julkisoikeudellinen yhdistys, Geneven sopimusten antama toimivalta. </a:t>
            </a:r>
          </a:p>
          <a:p>
            <a:pPr marL="171450" indent="-171450">
              <a:buFont typeface="Arial" panose="020B0604020202020204" pitchFamily="34" charset="0"/>
              <a:buChar char="•"/>
            </a:pPr>
            <a:r>
              <a:rPr lang="fi-FI" dirty="0"/>
              <a:t>192 kansallista yhdistystä luovat maailmanlaajuisen verkoston eli lähes jokaisesta maasta löytyy Punaisen Ristin tai Punaisen Puolikuun yhdistys joka auttaa jo paikallisesti. </a:t>
            </a:r>
          </a:p>
          <a:p>
            <a:pPr marL="171450" indent="-171450">
              <a:buFont typeface="Arial" panose="020B0604020202020204" pitchFamily="34" charset="0"/>
              <a:buChar char="•"/>
            </a:pPr>
            <a:r>
              <a:rPr lang="fi-FI" dirty="0"/>
              <a:t>Kerro myös merkeistä perusasiat eli: suojamerkki ja järjestömerkin ero, merkin omistavat valtiot, merkin käyttöä valvoo valtio mutta Punainen Risti avustaa. Punainen risti, punainen puolikuu ja punainen kristalli on ensisijaisesti suojamerkki</a:t>
            </a:r>
          </a:p>
          <a:p>
            <a:pPr marL="0" indent="0">
              <a:buFont typeface="Arial" panose="020B0604020202020204" pitchFamily="34" charset="0"/>
              <a:buNone/>
            </a:pPr>
            <a:endParaRPr lang="fi-FI" dirty="0"/>
          </a:p>
          <a:p>
            <a:pPr marL="0" indent="0">
              <a:buFont typeface="Arial" panose="020B0604020202020204" pitchFamily="34" charset="0"/>
              <a:buNone/>
            </a:pPr>
            <a:r>
              <a:rPr lang="fi-FI" dirty="0"/>
              <a:t>Lisätietoa suojamerkistä: </a:t>
            </a:r>
            <a:r>
              <a:rPr lang="fi-FI" dirty="0">
                <a:hlinkClick r:id="rId4"/>
              </a:rPr>
              <a:t>https://www.punainenristi.fi/tutustu-punaiseen-ristiin/punainen-risti-tunnus</a:t>
            </a:r>
            <a:endParaRPr lang="fi-FI" dirty="0"/>
          </a:p>
          <a:p>
            <a:pPr marL="0" indent="0">
              <a:buFontTx/>
              <a:buNone/>
            </a:pPr>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3</a:t>
            </a:fld>
            <a:endParaRPr lang="en-US"/>
          </a:p>
        </p:txBody>
      </p:sp>
    </p:spTree>
    <p:extLst>
      <p:ext uri="{BB962C8B-B14F-4D97-AF65-F5344CB8AC3E}">
        <p14:creationId xmlns:p14="http://schemas.microsoft.com/office/powerpoint/2010/main" val="343573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Kerro lyhyesti Suomen Punaisen Ristin organisaatio. Kuvaan voi lisätä kyseisen osaston ja/tai piirin nimen jotta asia tulee konkreettisemmaksi. Tarkoitus ei ole kertoa organisaatiosta kaikkea vaan lähinnä informoida miten ja missä kohtaa organisaatiota vapaaehtoiset toimivat</a:t>
            </a:r>
            <a:r>
              <a:rPr lang="fi-FI" b="1" dirty="0"/>
              <a:t>, eli osastossa</a:t>
            </a:r>
            <a:r>
              <a:rPr lang="fi-FI" dirty="0"/>
              <a:t>. Kerro, että osaston virallisissa kokouksissa valitaan hallitus ja päätetään toiminnan suuntaviivat. </a:t>
            </a:r>
          </a:p>
          <a:p>
            <a:r>
              <a:rPr lang="fi-FI" dirty="0"/>
              <a:t>Piirin osalta voi kertoa, että siellä tuetaan osastoja vapaaehtoistoiminnassa ja järjestetään mm. koulutuksia. </a:t>
            </a:r>
          </a:p>
          <a:p>
            <a:r>
              <a:rPr lang="fi-FI" dirty="0"/>
              <a:t>Keskustoimiston osalta riittää maininta. </a:t>
            </a:r>
          </a:p>
          <a:p>
            <a:endParaRPr lang="fi-FI" dirty="0"/>
          </a:p>
          <a:p>
            <a:r>
              <a:rPr lang="fi-FI" dirty="0"/>
              <a:t>Vastaanottokeskuksesta voi lisätä tiedon, mikäli sellainen oman piirin alueella on.</a:t>
            </a:r>
          </a:p>
        </p:txBody>
      </p:sp>
      <p:sp>
        <p:nvSpPr>
          <p:cNvPr id="4" name="Dian numeron paikkamerkki 3"/>
          <p:cNvSpPr>
            <a:spLocks noGrp="1"/>
          </p:cNvSpPr>
          <p:nvPr>
            <p:ph type="sldNum" sz="quarter" idx="5"/>
          </p:nvPr>
        </p:nvSpPr>
        <p:spPr/>
        <p:txBody>
          <a:bodyPr/>
          <a:lstStyle/>
          <a:p>
            <a:fld id="{235415A4-E05C-4E52-AB4B-E111680B3EDD}" type="slidenum">
              <a:rPr lang="en-US" smtClean="0"/>
              <a:t>4</a:t>
            </a:fld>
            <a:endParaRPr lang="en-US"/>
          </a:p>
        </p:txBody>
      </p:sp>
    </p:spTree>
    <p:extLst>
      <p:ext uri="{BB962C8B-B14F-4D97-AF65-F5344CB8AC3E}">
        <p14:creationId xmlns:p14="http://schemas.microsoft.com/office/powerpoint/2010/main" val="286560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spcBef>
                <a:spcPct val="0"/>
              </a:spcBef>
            </a:pPr>
            <a:r>
              <a:rPr lang="fi-FI" altLang="fi-FI" dirty="0"/>
              <a:t>HUOM! Periaatteiden selitystekstejä ei ole tarkoitus lukea kaikkia, alla olevat muistiinpanot ovat ensisijaisesti kouluttajan tukena. </a:t>
            </a:r>
          </a:p>
          <a:p>
            <a:pPr eaLnBrk="1" hangingPunct="1">
              <a:spcBef>
                <a:spcPct val="0"/>
              </a:spcBef>
            </a:pPr>
            <a:r>
              <a:rPr lang="fi-FI" altLang="fi-FI" dirty="0"/>
              <a:t>HUOM! Esitys on ajastettu, periaatteet ilmestyvät sopimaan alla olevan ”tarinan” tueksi. Voit itse poistaa ajastuksen. </a:t>
            </a:r>
          </a:p>
          <a:p>
            <a:pPr eaLnBrk="1" hangingPunct="1">
              <a:spcBef>
                <a:spcPct val="0"/>
              </a:spcBef>
            </a:pPr>
            <a:endParaRPr lang="fi-FI" altLang="fi-FI" dirty="0"/>
          </a:p>
          <a:p>
            <a:pPr eaLnBrk="1" hangingPunct="1">
              <a:spcBef>
                <a:spcPct val="0"/>
              </a:spcBef>
            </a:pPr>
            <a:r>
              <a:rPr lang="fi-FI" altLang="fi-FI" dirty="0"/>
              <a:t>Periaatteita käydään keskustellen läpi tai kyselemällä osallistujilta mitä periaatteet heidän mielestä tarkoittavat kirjoittamalla chattiin/yhteiseen työstödokumenttiin.</a:t>
            </a:r>
          </a:p>
          <a:p>
            <a:endParaRPr lang="fi-FI" sz="1200" kern="1200" dirty="0">
              <a:solidFill>
                <a:schemeClr val="tx1"/>
              </a:solidFill>
              <a:effectLst/>
              <a:latin typeface="+mn-lt"/>
              <a:ea typeface="+mn-ea"/>
              <a:cs typeface="+mn-cs"/>
            </a:endParaRPr>
          </a:p>
          <a:p>
            <a:pPr eaLnBrk="1" hangingPunct="1">
              <a:spcBef>
                <a:spcPct val="0"/>
              </a:spcBef>
            </a:pPr>
            <a:r>
              <a:rPr lang="fi-FI" altLang="fi-FI" dirty="0"/>
              <a:t>Mikäli koulutus on tallenne periaatteista voi lukea seuraavan tekstiosuuden samalla kun periaatteet tulevat kalvolle:</a:t>
            </a:r>
          </a:p>
          <a:p>
            <a:pPr marL="0" indent="0" eaLnBrk="1" hangingPunct="1">
              <a:spcBef>
                <a:spcPct val="0"/>
              </a:spcBef>
              <a:buFontTx/>
              <a:buNone/>
            </a:pPr>
            <a:endParaRPr lang="fi-FI" altLang="fi-FI" dirty="0"/>
          </a:p>
          <a:p>
            <a:pPr marL="0" indent="0" eaLnBrk="1" hangingPunct="1">
              <a:spcBef>
                <a:spcPct val="0"/>
              </a:spcBef>
              <a:buFontTx/>
              <a:buNone/>
            </a:pPr>
            <a:r>
              <a:rPr lang="fi-FI" altLang="fi-FI" dirty="0"/>
              <a:t>Kohdataan ja autetaan ihmisiä heidän lähtökohdistaan, tasapuolisesti avun tarve lähtökohtanaan, ympäri maailmaa toisiaan auttaen kansainvälisenä perheenä. Teemme tiivistä yhteistyötä viranomaisten kanssa, kuitenkin säilyttäen itsemääräämisoikeutemme toimia riippumattomina. Emme ota kantaa ja meihin luotetaan puolueettomana toimijana. Joka maassa toimii vain yksi kansallinen PR tai PP, ja se on auki kaikille halukkaille. Punaisen Ristin ydin on vapaaehtoisuuden tuottama inhimillisyyden osoitus auttamistyössä. </a:t>
            </a:r>
          </a:p>
          <a:p>
            <a:pPr eaLnBrk="1" hangingPunct="1">
              <a:spcBef>
                <a:spcPct val="0"/>
              </a:spcBef>
            </a:pPr>
            <a:endParaRPr lang="fi-FI" altLang="fi-FI" dirty="0"/>
          </a:p>
          <a:p>
            <a:pPr eaLnBrk="1" hangingPunct="1">
              <a:spcBef>
                <a:spcPct val="0"/>
              </a:spcBef>
            </a:pPr>
            <a:r>
              <a:rPr lang="fi-FI" altLang="fi-FI" dirty="0"/>
              <a:t> </a:t>
            </a:r>
            <a:r>
              <a:rPr lang="fi-FI" altLang="fi-FI" b="1" dirty="0"/>
              <a:t>Inhimillisyys</a:t>
            </a:r>
          </a:p>
          <a:p>
            <a:pPr>
              <a:spcBef>
                <a:spcPts val="600"/>
              </a:spcBef>
              <a:spcAft>
                <a:spcPts val="1200"/>
              </a:spcAft>
              <a:buNone/>
            </a:pPr>
            <a:r>
              <a:rPr lang="fi-FI" altLang="fi-FI" sz="1200" dirty="0">
                <a:ea typeface="Verdana" panose="020B0604030504040204" pitchFamily="34" charset="0"/>
                <a:cs typeface="Verdana" panose="020B0604030504040204" pitchFamily="34" charset="0"/>
              </a:rPr>
              <a:t>Punainen Risti on syntynyt halusta auttaa erotuksetta kaikkia sodassa haavoittuneita. Se pyrkii kaikissa olosuhteissa sekä kansainvälisesti että kansallisesti ehkäisemään ja lieventämään inhimillistä kärsimystä. Sen tarkoituksena on suojella elämää, terveyttä ja ihmisarvoa. Se haluaa edistää kaikkien kansojen kesken yhteisymmärrystä, ystävyyttä, yhteistyötä ja pysyvää rauhaa.</a:t>
            </a:r>
          </a:p>
          <a:p>
            <a:pPr eaLnBrk="1" hangingPunct="1">
              <a:spcBef>
                <a:spcPct val="0"/>
              </a:spcBef>
            </a:pPr>
            <a:r>
              <a:rPr lang="fi-FI" altLang="fi-FI" dirty="0"/>
              <a:t>Inhimillisyys viittaa konkreettisiin pyrkimyksiin: ennaltaehkäisyyn, lievittämiseen, suojelemiseen ja kunnioituksen varmistamiseen. </a:t>
            </a:r>
          </a:p>
          <a:p>
            <a:pPr eaLnBrk="1" hangingPunct="1">
              <a:spcBef>
                <a:spcPct val="0"/>
              </a:spcBef>
            </a:pPr>
            <a:r>
              <a:rPr lang="fi-FI" altLang="fi-FI" dirty="0"/>
              <a:t> </a:t>
            </a:r>
          </a:p>
          <a:p>
            <a:pPr eaLnBrk="1" hangingPunct="1">
              <a:spcBef>
                <a:spcPct val="0"/>
              </a:spcBef>
            </a:pPr>
            <a:r>
              <a:rPr lang="fi-FI" altLang="fi-FI" dirty="0"/>
              <a:t>Inhimillisyyden periaate sisältää ajatuksen siitä, ettei mikään toiminta kärsivän ihmisen auttamiseksi ole turhaa tai vähäpätöistä. On tärkeää auttaa silloin kun apua tarvitaan. Tämä ei koske pelkästään järjestöä, vaan jokaista ihmistä. Näin inhimillisyyden periaate toteutuisi jokapäiväisessä elämässä.</a:t>
            </a:r>
          </a:p>
          <a:p>
            <a:pPr eaLnBrk="1" hangingPunct="1">
              <a:spcBef>
                <a:spcPct val="0"/>
              </a:spcBef>
            </a:pPr>
            <a:r>
              <a:rPr lang="fi-FI" altLang="fi-FI" dirty="0"/>
              <a:t> </a:t>
            </a:r>
          </a:p>
          <a:p>
            <a:pPr eaLnBrk="1" hangingPunct="1">
              <a:spcBef>
                <a:spcPct val="0"/>
              </a:spcBef>
            </a:pPr>
            <a:r>
              <a:rPr lang="fi-FI" altLang="fi-FI" dirty="0"/>
              <a:t>Inhimillisyyden periaate on ensimmäinen seitsemästä periaatteesta. Periaatteet pitää kuitenkin lukea ja ymmärtää kokonaisuutena. Monet seuraavista periaatteista ovat todisteita siitä, miten selkeästi liike on määritellyt puitteensa ja keinonsa tavoitteidensa saavuttamiseksi. </a:t>
            </a:r>
          </a:p>
          <a:p>
            <a:pPr eaLnBrk="1" hangingPunct="1">
              <a:spcBef>
                <a:spcPct val="0"/>
              </a:spcBef>
            </a:pPr>
            <a:endParaRPr lang="fi-FI" altLang="fi-FI" b="1" dirty="0"/>
          </a:p>
          <a:p>
            <a:pPr eaLnBrk="1" hangingPunct="1">
              <a:spcBef>
                <a:spcPct val="0"/>
              </a:spcBef>
            </a:pPr>
            <a:r>
              <a:rPr lang="fi-FI" altLang="fi-FI" b="1" dirty="0"/>
              <a:t>Tasapuolisuus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ei tee minkäänlaista erotusta kansallisuuden, rodun, uskonnon, yhteiskunnallisen aseman tai poliittisen mielipiteen perusteella. Sen pyrkimyksenä on torjua ja lievittää kärsimyksiä ja auttaa ensisijaisesti suurimmassa hädässä olevia.</a:t>
            </a:r>
          </a:p>
          <a:p>
            <a:pPr eaLnBrk="1" hangingPunct="1">
              <a:spcBef>
                <a:spcPct val="0"/>
              </a:spcBef>
            </a:pPr>
            <a:endParaRPr lang="fi-FI" altLang="fi-FI" dirty="0"/>
          </a:p>
          <a:p>
            <a:pPr eaLnBrk="1" hangingPunct="1">
              <a:spcBef>
                <a:spcPct val="0"/>
              </a:spcBef>
            </a:pPr>
            <a:r>
              <a:rPr lang="fi-FI" altLang="fi-FI" dirty="0"/>
              <a:t>Samalla kun perusperiaatteet muodostavat kokonaisuuden, jonka avulla jokainen periaate tulkitaan, ne myös luonnehtivat liikkeen tehtävää eri tavoin.</a:t>
            </a:r>
          </a:p>
          <a:p>
            <a:pPr eaLnBrk="1" hangingPunct="1">
              <a:spcBef>
                <a:spcPct val="0"/>
              </a:spcBef>
            </a:pPr>
            <a:endParaRPr lang="fi-FI" altLang="fi-FI" dirty="0"/>
          </a:p>
          <a:p>
            <a:pPr eaLnBrk="1" hangingPunct="1">
              <a:spcBef>
                <a:spcPct val="0"/>
              </a:spcBef>
            </a:pPr>
            <a:r>
              <a:rPr lang="fi-FI" altLang="fi-FI" dirty="0"/>
              <a:t>Tasapuolisuuden periaate on erityisen olennainen. Se innoitti </a:t>
            </a:r>
            <a:r>
              <a:rPr lang="fi-FI" altLang="fi-FI" b="1" dirty="0"/>
              <a:t>Henry </a:t>
            </a:r>
            <a:r>
              <a:rPr lang="fi-FI" altLang="fi-FI" b="1" dirty="0" err="1"/>
              <a:t>Dunantia</a:t>
            </a:r>
            <a:r>
              <a:rPr lang="fi-FI" altLang="fi-FI" dirty="0"/>
              <a:t> </a:t>
            </a:r>
            <a:r>
              <a:rPr lang="fi-FI" altLang="fi-FI" dirty="0" err="1"/>
              <a:t>Solferinossa</a:t>
            </a:r>
            <a:r>
              <a:rPr lang="fi-FI" altLang="fi-FI" dirty="0"/>
              <a:t>, ja se on mainittu periaatteiden määrittelyn jokaisessa vaiheessa. Se on sisäänrakennettuna myös Geneven sopimuksissa.</a:t>
            </a:r>
          </a:p>
          <a:p>
            <a:pPr eaLnBrk="1" hangingPunct="1">
              <a:spcBef>
                <a:spcPct val="0"/>
              </a:spcBef>
            </a:pPr>
            <a:r>
              <a:rPr lang="fi-FI" altLang="fi-FI" dirty="0"/>
              <a:t> </a:t>
            </a:r>
          </a:p>
          <a:p>
            <a:pPr eaLnBrk="1" hangingPunct="1">
              <a:spcBef>
                <a:spcPct val="0"/>
              </a:spcBef>
            </a:pPr>
            <a:r>
              <a:rPr lang="fi-FI" altLang="fi-FI" dirty="0"/>
              <a:t>Tasapuolisuus tarkoittaa sitä, että avun tarpeessa olevia pitää auttaa ja jokaista pitää kohdella samalla tavalla oikeudenmukaisesti. Liikkeen toiminta perustuu Punaisen Ristin linjauksiin, periaatteisiin ja harkintaan eikä yksittäisen ihmisen kärsimyksiin. Tämä merkitsee sitä, että kaiken avustustoiminnan pitää perustua tosiasialliseen tarpeeseen ja avun jakamisen järjestyksen tulee vastata avuntarpeen kiireellisyyteen. Päätökset tulee tehdä pelkästään faktojen pohjalta ilman ennakkoasenteita.</a:t>
            </a:r>
          </a:p>
          <a:p>
            <a:pPr eaLnBrk="1" hangingPunct="1">
              <a:spcBef>
                <a:spcPct val="0"/>
              </a:spcBef>
            </a:pPr>
            <a:endParaRPr lang="fi-FI" altLang="fi-FI" dirty="0"/>
          </a:p>
          <a:p>
            <a:pPr eaLnBrk="1" hangingPunct="1">
              <a:spcBef>
                <a:spcPct val="0"/>
              </a:spcBef>
            </a:pPr>
            <a:r>
              <a:rPr lang="fi-FI" altLang="fi-FI" b="1" dirty="0"/>
              <a:t>Puolueettomuus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Säilyttääkseen kaikkien luottamuksen Punainen Risti pidättäytyy kannanotoista vihollisuuksien syntyessä eikä milloinkaan sekaannu poliittisiin, rodullisiin, uskonnollisiin tai aatteellisiin ristiriitoihin.</a:t>
            </a:r>
          </a:p>
          <a:p>
            <a:pPr eaLnBrk="1" hangingPunct="1">
              <a:spcBef>
                <a:spcPct val="0"/>
              </a:spcBef>
            </a:pPr>
            <a:endParaRPr lang="fi-FI" altLang="fi-FI" dirty="0"/>
          </a:p>
          <a:p>
            <a:pPr eaLnBrk="1" hangingPunct="1">
              <a:spcBef>
                <a:spcPct val="0"/>
              </a:spcBef>
            </a:pPr>
            <a:r>
              <a:rPr lang="fi-FI" altLang="fi-FI" dirty="0"/>
              <a:t>Puolueettomuuden periaate on välttämätön Punaisen Ristin toiminnalle ja konkreettiselle auttamistyölle. Puolueettomuus mahdollistaa esimerkiksi Punaisen Ristin edustajien vierailun poliittisten vankien luona. Se mahdollistaa myös suojamerkein varustettujen avustuskuljetusten pääsyn konfliktialueille. Se voi myös ehkäistä kansallisen yhdistyksen vapaaehtoisten joutumista hyökkäysten kohteiksi maissa, joissa on sisäisiä levottomuuksia.</a:t>
            </a:r>
          </a:p>
          <a:p>
            <a:pPr eaLnBrk="1" fontAlgn="auto" hangingPunct="1">
              <a:spcBef>
                <a:spcPts val="0"/>
              </a:spcBef>
              <a:spcAft>
                <a:spcPts val="0"/>
              </a:spcAft>
              <a:defRPr/>
            </a:pPr>
            <a:endParaRPr lang="fi-FI" b="1" dirty="0"/>
          </a:p>
          <a:p>
            <a:pPr eaLnBrk="1" fontAlgn="auto" hangingPunct="1">
              <a:spcBef>
                <a:spcPts val="0"/>
              </a:spcBef>
              <a:spcAft>
                <a:spcPts val="0"/>
              </a:spcAft>
              <a:defRPr/>
            </a:pPr>
            <a:r>
              <a:rPr lang="fi-FI" b="1" dirty="0"/>
              <a:t>Riippumattomuus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on riippumaton. Vaikka kansalliset yhdistykset toimivatkin maansa lakien alaisina ja yhteistoiminnassa viranomaisten kanssa, niiden tulee aina säilyttää itsemääräämisoikeutensa ja toimia Punaisen Ristin periaatteiden mukaan.</a:t>
            </a:r>
          </a:p>
          <a:p>
            <a:pPr eaLnBrk="1" fontAlgn="auto" hangingPunct="1">
              <a:spcBef>
                <a:spcPts val="0"/>
              </a:spcBef>
              <a:spcAft>
                <a:spcPts val="0"/>
              </a:spcAft>
              <a:defRPr/>
            </a:pPr>
            <a:endParaRPr lang="fi-FI" dirty="0"/>
          </a:p>
          <a:p>
            <a:pPr eaLnBrk="1" fontAlgn="auto" hangingPunct="1">
              <a:spcBef>
                <a:spcPts val="0"/>
              </a:spcBef>
              <a:spcAft>
                <a:spcPts val="0"/>
              </a:spcAft>
              <a:defRPr/>
            </a:pPr>
            <a:r>
              <a:rPr lang="fi-FI" dirty="0"/>
              <a:t>Riippumattomuus juontaa juurensa liikkeen alkuajoista. Se sisältää kolme osatekijää:</a:t>
            </a:r>
          </a:p>
          <a:p>
            <a:pPr marL="228600" indent="-228600" eaLnBrk="1" fontAlgn="auto" hangingPunct="1">
              <a:spcBef>
                <a:spcPts val="0"/>
              </a:spcBef>
              <a:spcAft>
                <a:spcPts val="0"/>
              </a:spcAft>
              <a:buFontTx/>
              <a:buAutoNum type="arabicParenR"/>
              <a:defRPr/>
            </a:pPr>
            <a:r>
              <a:rPr lang="fi-FI" dirty="0"/>
              <a:t>riippumattomuus perusperiaatteena,</a:t>
            </a:r>
          </a:p>
          <a:p>
            <a:pPr marL="228600" indent="-228600" eaLnBrk="1" fontAlgn="auto" hangingPunct="1">
              <a:spcBef>
                <a:spcPts val="0"/>
              </a:spcBef>
              <a:spcAft>
                <a:spcPts val="0"/>
              </a:spcAft>
              <a:buFontTx/>
              <a:buAutoNum type="arabicParenR"/>
              <a:defRPr/>
            </a:pPr>
            <a:r>
              <a:rPr lang="fi-FI" dirty="0"/>
              <a:t>kansallisen yhdistyksen rooli viranomaisten avustamisessa humanitaarisissa asioissa ja </a:t>
            </a:r>
          </a:p>
          <a:p>
            <a:pPr marL="228600" indent="-228600" eaLnBrk="1" fontAlgn="auto" hangingPunct="1">
              <a:spcBef>
                <a:spcPts val="0"/>
              </a:spcBef>
              <a:spcAft>
                <a:spcPts val="0"/>
              </a:spcAft>
              <a:buFontTx/>
              <a:buAutoNum type="arabicParenR"/>
              <a:defRPr/>
            </a:pPr>
            <a:r>
              <a:rPr lang="fi-FI" dirty="0"/>
              <a:t>kansallisen yhdistyksen tarve pitäytyä itsenäisenä voidakseen toimia kaikkina aikoina liikkeen perusperiaatteiden mukaisesti.</a:t>
            </a:r>
          </a:p>
          <a:p>
            <a:pPr marL="0" indent="0" eaLnBrk="1" fontAlgn="auto" hangingPunct="1">
              <a:spcBef>
                <a:spcPts val="0"/>
              </a:spcBef>
              <a:spcAft>
                <a:spcPts val="0"/>
              </a:spcAft>
              <a:buFontTx/>
              <a:buNone/>
              <a:defRPr/>
            </a:pPr>
            <a:endParaRPr lang="fi-FI" dirty="0"/>
          </a:p>
          <a:p>
            <a:pPr eaLnBrk="1" hangingPunct="1">
              <a:spcBef>
                <a:spcPct val="0"/>
              </a:spcBef>
            </a:pPr>
            <a:r>
              <a:rPr lang="fi-FI" altLang="fi-FI" b="1" dirty="0"/>
              <a:t>Vapaaehtoisuus</a:t>
            </a:r>
          </a:p>
          <a:p>
            <a:pPr eaLnBrk="1" hangingPunct="1">
              <a:spcBef>
                <a:spcPct val="0"/>
              </a:spcBef>
            </a:pPr>
            <a:r>
              <a:rPr lang="fi-FI" sz="1200" dirty="0">
                <a:ea typeface="Verdana" panose="020B0604030504040204" pitchFamily="34" charset="0"/>
                <a:cs typeface="Verdana" panose="020B0604030504040204" pitchFamily="34" charset="0"/>
              </a:rPr>
              <a:t>Punainen Risti on vapaaehtoista ja pyyteetöntä apua antava järjestö. </a:t>
            </a:r>
            <a:r>
              <a:rPr lang="fi-FI" altLang="fi-FI" dirty="0"/>
              <a:t>Vapaaehtoisuuden perimmäinen tarkoitus on palveluksen tuottaminen toiselle ilman, että motiivina on rahallinen korvaus. Se on välittömin inhimillisyyden osoitus.</a:t>
            </a:r>
          </a:p>
          <a:p>
            <a:pPr eaLnBrk="1" hangingPunct="1">
              <a:spcBef>
                <a:spcPct val="0"/>
              </a:spcBef>
            </a:pPr>
            <a:endParaRPr lang="fi-FI" altLang="fi-FI" dirty="0"/>
          </a:p>
          <a:p>
            <a:pPr>
              <a:defRPr/>
            </a:pPr>
            <a:r>
              <a:rPr lang="fi-FI" b="1" dirty="0">
                <a:latin typeface="+mn-lt"/>
              </a:rPr>
              <a:t>Ykseys</a:t>
            </a:r>
          </a:p>
          <a:p>
            <a:pPr>
              <a:defRPr/>
            </a:pPr>
            <a:r>
              <a:rPr lang="fi-FI" b="0" dirty="0">
                <a:latin typeface="+mn-lt"/>
              </a:rPr>
              <a:t>Kussakin maassa voi olla vain yksi Punaisen Ristin tai Punaisen Puolikuun yhdistys. Sen tulee olla avoinna kaikille ja sen ihmisystävällisen toiminnan tulee ulottua koko maahan.</a:t>
            </a:r>
          </a:p>
          <a:p>
            <a:pPr eaLnBrk="1" hangingPunct="1">
              <a:spcBef>
                <a:spcPct val="0"/>
              </a:spcBef>
            </a:pPr>
            <a:endParaRPr lang="fi-FI" altLang="fi-FI" b="1" dirty="0"/>
          </a:p>
          <a:p>
            <a:pPr eaLnBrk="1" hangingPunct="1">
              <a:spcBef>
                <a:spcPct val="0"/>
              </a:spcBef>
            </a:pPr>
            <a:r>
              <a:rPr lang="fi-FI" altLang="fi-FI" b="1" dirty="0"/>
              <a:t>Yleismaailmallisuus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ja Punainen Puolikuu on yleismaailmallinen järjestö, jossa kaikilla kansallisilla yhdistyksillä on yhteiset oikeudet ja velvollisuudet auttaa toinen toistaan.</a:t>
            </a:r>
          </a:p>
          <a:p>
            <a:pPr eaLnBrk="1" hangingPunct="1">
              <a:spcBef>
                <a:spcPct val="0"/>
              </a:spcBef>
            </a:pPr>
            <a:r>
              <a:rPr lang="fi-FI" altLang="fi-FI" dirty="0"/>
              <a:t>Yleismaailmallisuus on Punaisen Ristin ja Punaisen Puolikuun kansainvälisen liikkeen toiminnan edellytys. Kansallisia yhdistyksiä on yhteensä 190 eli lähes joka maassa, mikä on elävä todiste yleismaailmallisuudesta. Joissakin maissa kansallista yhdistystä ei vielä ole tai sitä ei ole tunnustettu liikkeen täysivaltaiseksi jäseneksi, koska se ei ole täyttänyt kansallisten yhdistysten tunnustamisen ehtoja.</a:t>
            </a:r>
          </a:p>
          <a:p>
            <a:pPr eaLnBrk="1" hangingPunct="1">
              <a:spcBef>
                <a:spcPct val="0"/>
              </a:spcBef>
            </a:pPr>
            <a:endParaRPr lang="fi-FI" dirty="0"/>
          </a:p>
        </p:txBody>
      </p:sp>
      <p:sp>
        <p:nvSpPr>
          <p:cNvPr id="4" name="Dian numeron paikkamerkki 3"/>
          <p:cNvSpPr>
            <a:spLocks noGrp="1"/>
          </p:cNvSpPr>
          <p:nvPr>
            <p:ph type="sldNum" sz="quarter" idx="5"/>
          </p:nvPr>
        </p:nvSpPr>
        <p:spPr/>
        <p:txBody>
          <a:bodyPr/>
          <a:lstStyle/>
          <a:p>
            <a:fld id="{235415A4-E05C-4E52-AB4B-E111680B3EDD}" type="slidenum">
              <a:rPr lang="en-US" smtClean="0"/>
              <a:t>5</a:t>
            </a:fld>
            <a:endParaRPr lang="en-US"/>
          </a:p>
        </p:txBody>
      </p:sp>
    </p:spTree>
    <p:extLst>
      <p:ext uri="{BB962C8B-B14F-4D97-AF65-F5344CB8AC3E}">
        <p14:creationId xmlns:p14="http://schemas.microsoft.com/office/powerpoint/2010/main" val="319380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Keräykset (Nälkäpäivä ja hätäapukeräykset)</a:t>
            </a:r>
          </a:p>
          <a:p>
            <a:pPr marL="0" indent="0">
              <a:buNone/>
            </a:pPr>
            <a:r>
              <a:rPr lang="en-US" sz="1200" dirty="0"/>
              <a:t>- </a:t>
            </a:r>
            <a:r>
              <a:rPr lang="en-US" sz="1200" dirty="0" err="1"/>
              <a:t>Hätäapukeräys</a:t>
            </a:r>
            <a:r>
              <a:rPr lang="en-US" sz="1200" dirty="0"/>
              <a:t> </a:t>
            </a:r>
            <a:r>
              <a:rPr lang="en-US" sz="1200" dirty="0" err="1"/>
              <a:t>käynnistetään</a:t>
            </a:r>
            <a:r>
              <a:rPr lang="en-US" sz="1200" dirty="0"/>
              <a:t> </a:t>
            </a:r>
            <a:r>
              <a:rPr lang="en-US" sz="1200" dirty="0" err="1"/>
              <a:t>silloin</a:t>
            </a:r>
            <a:r>
              <a:rPr lang="en-US" sz="1200" dirty="0"/>
              <a:t>, </a:t>
            </a:r>
            <a:r>
              <a:rPr lang="en-US" sz="1200" dirty="0" err="1"/>
              <a:t>kun</a:t>
            </a:r>
            <a:r>
              <a:rPr lang="en-US" sz="1200" dirty="0"/>
              <a:t> </a:t>
            </a:r>
            <a:r>
              <a:rPr lang="en-US" sz="1200" dirty="0" err="1"/>
              <a:t>Suomessa</a:t>
            </a:r>
            <a:r>
              <a:rPr lang="en-US" sz="1200" dirty="0"/>
              <a:t> tai </a:t>
            </a:r>
            <a:r>
              <a:rPr lang="en-US" sz="1200" dirty="0" err="1"/>
              <a:t>maailmalla</a:t>
            </a:r>
            <a:r>
              <a:rPr lang="en-US" sz="1200" dirty="0"/>
              <a:t> </a:t>
            </a:r>
            <a:r>
              <a:rPr lang="en-US" sz="1200" dirty="0" err="1"/>
              <a:t>sattuu</a:t>
            </a:r>
            <a:r>
              <a:rPr lang="en-US" sz="1200" dirty="0"/>
              <a:t> iso </a:t>
            </a:r>
            <a:r>
              <a:rPr lang="en-US" sz="1200" dirty="0" err="1"/>
              <a:t>katastrofi</a:t>
            </a:r>
            <a:r>
              <a:rPr lang="en-US" sz="1200" dirty="0"/>
              <a:t>.</a:t>
            </a:r>
            <a:br>
              <a:rPr lang="en-US" sz="1200" dirty="0"/>
            </a:br>
            <a:r>
              <a:rPr lang="en-US" sz="1200" dirty="0"/>
              <a:t>- </a:t>
            </a:r>
            <a:r>
              <a:rPr lang="en-US" sz="1200" dirty="0" err="1"/>
              <a:t>Kampanjoista</a:t>
            </a:r>
            <a:r>
              <a:rPr lang="en-US" sz="1200" dirty="0"/>
              <a:t> </a:t>
            </a:r>
            <a:r>
              <a:rPr lang="en-US" sz="1200" dirty="0" err="1"/>
              <a:t>tärkein</a:t>
            </a:r>
            <a:r>
              <a:rPr lang="en-US" sz="1200" dirty="0"/>
              <a:t> on </a:t>
            </a:r>
            <a:r>
              <a:rPr lang="en-US" sz="1200" dirty="0" err="1"/>
              <a:t>puolestaan</a:t>
            </a:r>
            <a:r>
              <a:rPr lang="en-US" sz="1200" dirty="0"/>
              <a:t> </a:t>
            </a:r>
            <a:r>
              <a:rPr lang="en-US" sz="1200" dirty="0" err="1"/>
              <a:t>joka</a:t>
            </a:r>
            <a:r>
              <a:rPr lang="en-US" sz="1200" dirty="0"/>
              <a:t> </a:t>
            </a:r>
            <a:r>
              <a:rPr lang="en-US" sz="1200" dirty="0" err="1"/>
              <a:t>syksy</a:t>
            </a:r>
            <a:r>
              <a:rPr lang="en-US" sz="1200" dirty="0"/>
              <a:t> </a:t>
            </a:r>
            <a:r>
              <a:rPr lang="en-US" sz="1200" dirty="0" err="1"/>
              <a:t>järjestettävä</a:t>
            </a:r>
            <a:r>
              <a:rPr lang="en-US" sz="1200" dirty="0"/>
              <a:t> </a:t>
            </a:r>
            <a:r>
              <a:rPr lang="en-US" sz="1200" dirty="0" err="1"/>
              <a:t>Nälkäpäivä</a:t>
            </a:r>
            <a:r>
              <a:rPr lang="en-US" sz="1200" dirty="0"/>
              <a:t>.</a:t>
            </a:r>
            <a:endParaRPr lang="fi-FI" sz="1200" dirty="0"/>
          </a:p>
          <a:p>
            <a:endParaRPr lang="fi-FI" dirty="0"/>
          </a:p>
          <a:p>
            <a:r>
              <a:rPr lang="fi-FI" dirty="0"/>
              <a:t>Katastrofirahasto</a:t>
            </a:r>
          </a:p>
          <a:p>
            <a:pPr marL="171450" indent="-171450">
              <a:buFontTx/>
              <a:buChar char="-"/>
            </a:pPr>
            <a:r>
              <a:rPr lang="en-US" sz="1200" dirty="0" err="1"/>
              <a:t>Lahjoitusten</a:t>
            </a:r>
            <a:r>
              <a:rPr lang="en-US" sz="1200" dirty="0"/>
              <a:t> </a:t>
            </a:r>
            <a:r>
              <a:rPr lang="en-US" sz="1200" dirty="0" err="1"/>
              <a:t>ansiosta</a:t>
            </a:r>
            <a:r>
              <a:rPr lang="en-US" sz="1200" dirty="0"/>
              <a:t> </a:t>
            </a:r>
            <a:r>
              <a:rPr lang="en-US" sz="1200" dirty="0" err="1"/>
              <a:t>apua</a:t>
            </a:r>
            <a:r>
              <a:rPr lang="en-US" sz="1200" dirty="0"/>
              <a:t> </a:t>
            </a:r>
            <a:r>
              <a:rPr lang="en-US" sz="1200" dirty="0" err="1"/>
              <a:t>voidaan</a:t>
            </a:r>
            <a:r>
              <a:rPr lang="en-US" sz="1200" dirty="0"/>
              <a:t> </a:t>
            </a:r>
            <a:r>
              <a:rPr lang="en-US" sz="1200" dirty="0" err="1"/>
              <a:t>antaa</a:t>
            </a:r>
            <a:r>
              <a:rPr lang="en-US" sz="1200" dirty="0"/>
              <a:t> </a:t>
            </a:r>
            <a:r>
              <a:rPr lang="en-US" sz="1200" dirty="0" err="1"/>
              <a:t>katastrofirahastosta</a:t>
            </a:r>
            <a:r>
              <a:rPr lang="en-US" sz="1200" dirty="0"/>
              <a:t> </a:t>
            </a:r>
            <a:r>
              <a:rPr lang="en-US" sz="1200" dirty="0" err="1"/>
              <a:t>nopeasti</a:t>
            </a:r>
            <a:r>
              <a:rPr lang="en-US" sz="1200" dirty="0"/>
              <a:t> ja </a:t>
            </a:r>
            <a:r>
              <a:rPr lang="en-US" sz="1200" dirty="0" err="1"/>
              <a:t>tehokkaasti</a:t>
            </a:r>
            <a:r>
              <a:rPr lang="en-US" sz="1200" dirty="0"/>
              <a:t>.</a:t>
            </a:r>
            <a:endParaRPr lang="en-US" dirty="0"/>
          </a:p>
          <a:p>
            <a:pPr marL="171450" indent="-171450">
              <a:buFontTx/>
              <a:buChar char="-"/>
            </a:pPr>
            <a:r>
              <a:rPr lang="en-US" sz="1200" dirty="0" err="1"/>
              <a:t>Katastrofirahaston</a:t>
            </a:r>
            <a:r>
              <a:rPr lang="en-US" sz="1200" dirty="0"/>
              <a:t> </a:t>
            </a:r>
            <a:r>
              <a:rPr lang="en-US" sz="1200" dirty="0" err="1"/>
              <a:t>lahjoituksista</a:t>
            </a:r>
            <a:r>
              <a:rPr lang="en-US" sz="1200" dirty="0"/>
              <a:t> </a:t>
            </a:r>
            <a:r>
              <a:rPr lang="en-US" sz="1200" dirty="0" err="1"/>
              <a:t>noin</a:t>
            </a:r>
            <a:r>
              <a:rPr lang="en-US" sz="1200" dirty="0"/>
              <a:t> 90 % </a:t>
            </a:r>
            <a:r>
              <a:rPr lang="en-US" sz="1200" dirty="0" err="1"/>
              <a:t>saadaan</a:t>
            </a:r>
            <a:r>
              <a:rPr lang="en-US" sz="1200" dirty="0"/>
              <a:t> </a:t>
            </a:r>
            <a:r>
              <a:rPr lang="en-US" sz="1200" dirty="0" err="1"/>
              <a:t>yksityisiltä</a:t>
            </a:r>
            <a:r>
              <a:rPr lang="en-US" sz="1200" dirty="0"/>
              <a:t> </a:t>
            </a:r>
            <a:r>
              <a:rPr lang="en-US" sz="1200" dirty="0" err="1"/>
              <a:t>lahjoittajilta</a:t>
            </a:r>
            <a:r>
              <a:rPr lang="en-US" sz="1200" dirty="0"/>
              <a:t>.</a:t>
            </a:r>
          </a:p>
          <a:p>
            <a:pPr marL="171450" indent="-171450">
              <a:buFontTx/>
              <a:buChar char="-"/>
            </a:pPr>
            <a:r>
              <a:rPr lang="en-US" dirty="0" err="1"/>
              <a:t>Katastrofirahaston</a:t>
            </a:r>
            <a:r>
              <a:rPr lang="en-US" dirty="0"/>
              <a:t> </a:t>
            </a:r>
            <a:r>
              <a:rPr lang="en-US" dirty="0" err="1"/>
              <a:t>keräyskulut</a:t>
            </a:r>
            <a:r>
              <a:rPr lang="en-US" dirty="0"/>
              <a:t> </a:t>
            </a:r>
            <a:r>
              <a:rPr lang="en-US" dirty="0" err="1"/>
              <a:t>saavat</a:t>
            </a:r>
            <a:r>
              <a:rPr lang="en-US" dirty="0"/>
              <a:t> olla </a:t>
            </a:r>
            <a:r>
              <a:rPr lang="en-US" dirty="0" err="1"/>
              <a:t>maksimissaan</a:t>
            </a:r>
            <a:r>
              <a:rPr lang="en-US" dirty="0"/>
              <a:t> 20%</a:t>
            </a:r>
            <a:endParaRPr lang="fi-FI" sz="1200" dirty="0"/>
          </a:p>
          <a:p>
            <a:endParaRPr lang="fi-FI" dirty="0"/>
          </a:p>
          <a:p>
            <a:r>
              <a:rPr lang="fi-FI" dirty="0"/>
              <a:t>Kansainvälinen apu</a:t>
            </a:r>
          </a:p>
          <a:p>
            <a:pPr marL="0" indent="0">
              <a:buNone/>
            </a:pPr>
            <a:r>
              <a:rPr lang="en-US" sz="1200" dirty="0"/>
              <a:t>- </a:t>
            </a:r>
            <a:r>
              <a:rPr lang="en-US" sz="1200" dirty="0" err="1"/>
              <a:t>Toimitamme</a:t>
            </a:r>
            <a:r>
              <a:rPr lang="en-US" sz="1200" dirty="0"/>
              <a:t> </a:t>
            </a:r>
            <a:r>
              <a:rPr lang="en-US" sz="1200" dirty="0" err="1"/>
              <a:t>katastrofialueelle</a:t>
            </a:r>
            <a:r>
              <a:rPr lang="en-US" sz="1200" dirty="0"/>
              <a:t> </a:t>
            </a:r>
            <a:r>
              <a:rPr lang="en-US" sz="1200" dirty="0" err="1"/>
              <a:t>avustustarvikkeita</a:t>
            </a:r>
            <a:r>
              <a:rPr lang="en-US" sz="1200" dirty="0"/>
              <a:t>, </a:t>
            </a:r>
            <a:r>
              <a:rPr lang="en-US" sz="1200" dirty="0" err="1"/>
              <a:t>tuemme</a:t>
            </a:r>
            <a:r>
              <a:rPr lang="en-US" sz="1200" dirty="0"/>
              <a:t> </a:t>
            </a:r>
            <a:r>
              <a:rPr lang="en-US" sz="1200" dirty="0" err="1"/>
              <a:t>myös</a:t>
            </a:r>
            <a:r>
              <a:rPr lang="en-US" sz="1200" dirty="0"/>
              <a:t> </a:t>
            </a:r>
            <a:r>
              <a:rPr lang="en-US" sz="1200" dirty="0" err="1"/>
              <a:t>kehitysyhteistyöohjelmia</a:t>
            </a:r>
            <a:r>
              <a:rPr lang="en-US" sz="1200" dirty="0"/>
              <a:t>.</a:t>
            </a:r>
            <a:br>
              <a:rPr lang="en-US" sz="1200" dirty="0"/>
            </a:br>
            <a:r>
              <a:rPr lang="en-US" sz="1200" dirty="0"/>
              <a:t>- </a:t>
            </a:r>
            <a:r>
              <a:rPr lang="en-US" sz="1200" dirty="0" err="1"/>
              <a:t>Apu</a:t>
            </a:r>
            <a:r>
              <a:rPr lang="en-US" sz="1200" dirty="0"/>
              <a:t> </a:t>
            </a:r>
            <a:r>
              <a:rPr lang="en-US" sz="1200" dirty="0" err="1"/>
              <a:t>viedään</a:t>
            </a:r>
            <a:r>
              <a:rPr lang="en-US" sz="1200" dirty="0"/>
              <a:t> </a:t>
            </a:r>
            <a:r>
              <a:rPr lang="en-US" sz="1200" dirty="0" err="1"/>
              <a:t>perille</a:t>
            </a:r>
            <a:r>
              <a:rPr lang="en-US" sz="1200" dirty="0"/>
              <a:t> </a:t>
            </a:r>
            <a:r>
              <a:rPr lang="en-US" sz="1200" dirty="0" err="1"/>
              <a:t>yhteistyössä</a:t>
            </a:r>
            <a:r>
              <a:rPr lang="en-US" sz="1200" dirty="0"/>
              <a:t> </a:t>
            </a:r>
            <a:r>
              <a:rPr lang="en-US" sz="1200" dirty="0" err="1"/>
              <a:t>paikallisen</a:t>
            </a:r>
            <a:r>
              <a:rPr lang="en-US" sz="1200" dirty="0"/>
              <a:t> </a:t>
            </a:r>
            <a:r>
              <a:rPr lang="en-US" sz="1200" dirty="0" err="1"/>
              <a:t>Punaisen</a:t>
            </a:r>
            <a:r>
              <a:rPr lang="en-US" sz="1200" dirty="0"/>
              <a:t> </a:t>
            </a:r>
            <a:r>
              <a:rPr lang="en-US" sz="1200" dirty="0" err="1"/>
              <a:t>Ristin</a:t>
            </a:r>
            <a:r>
              <a:rPr lang="en-US" sz="1200" dirty="0"/>
              <a:t> tai </a:t>
            </a:r>
            <a:r>
              <a:rPr lang="en-US" sz="1200" dirty="0" err="1"/>
              <a:t>Punaisen</a:t>
            </a:r>
            <a:r>
              <a:rPr lang="en-US" sz="1200" dirty="0"/>
              <a:t> </a:t>
            </a:r>
            <a:r>
              <a:rPr lang="en-US" sz="1200" dirty="0" err="1"/>
              <a:t>Puolikuun</a:t>
            </a:r>
            <a:r>
              <a:rPr lang="en-US" sz="1200" dirty="0"/>
              <a:t> </a:t>
            </a:r>
            <a:r>
              <a:rPr lang="en-US" sz="1200" dirty="0" err="1"/>
              <a:t>yhdistyksen</a:t>
            </a:r>
            <a:r>
              <a:rPr lang="en-US" sz="1200" dirty="0"/>
              <a:t> </a:t>
            </a:r>
            <a:r>
              <a:rPr lang="en-US" sz="1200" dirty="0" err="1"/>
              <a:t>kanssa</a:t>
            </a:r>
            <a:r>
              <a:rPr lang="en-US" sz="1200" dirty="0"/>
              <a:t>.</a:t>
            </a:r>
          </a:p>
          <a:p>
            <a:endParaRPr lang="fi-FI" dirty="0"/>
          </a:p>
          <a:p>
            <a:endParaRPr lang="fi-FI" dirty="0"/>
          </a:p>
          <a:p>
            <a:endParaRPr lang="en-US" dirty="0"/>
          </a:p>
        </p:txBody>
      </p:sp>
      <p:sp>
        <p:nvSpPr>
          <p:cNvPr id="4" name="Slide Number Placeholder 3"/>
          <p:cNvSpPr>
            <a:spLocks noGrp="1"/>
          </p:cNvSpPr>
          <p:nvPr>
            <p:ph type="sldNum" sz="quarter" idx="5"/>
          </p:nvPr>
        </p:nvSpPr>
        <p:spPr/>
        <p:txBody>
          <a:bodyPr/>
          <a:lstStyle/>
          <a:p>
            <a:fld id="{235415A4-E05C-4E52-AB4B-E111680B3EDD}" type="slidenum">
              <a:rPr lang="en-US"/>
              <a:t>6</a:t>
            </a:fld>
            <a:endParaRPr lang="en-US"/>
          </a:p>
        </p:txBody>
      </p:sp>
    </p:spTree>
    <p:extLst>
      <p:ext uri="{BB962C8B-B14F-4D97-AF65-F5344CB8AC3E}">
        <p14:creationId xmlns:p14="http://schemas.microsoft.com/office/powerpoint/2010/main" val="3020762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Kotimaan apu</a:t>
            </a:r>
          </a:p>
          <a:p>
            <a:pPr marL="0" indent="0">
              <a:buNone/>
            </a:pPr>
            <a:r>
              <a:rPr lang="en-US" sz="1200" dirty="0"/>
              <a:t>- </a:t>
            </a:r>
            <a:r>
              <a:rPr lang="en-US" sz="1200" dirty="0" err="1"/>
              <a:t>Suomessa</a:t>
            </a:r>
            <a:r>
              <a:rPr lang="en-US" sz="1200" dirty="0"/>
              <a:t> </a:t>
            </a:r>
            <a:r>
              <a:rPr lang="en-US" sz="1200" dirty="0" err="1"/>
              <a:t>apu</a:t>
            </a:r>
            <a:r>
              <a:rPr lang="en-US" sz="1200" dirty="0"/>
              <a:t> on </a:t>
            </a:r>
            <a:r>
              <a:rPr lang="en-US" sz="1200" dirty="0" err="1"/>
              <a:t>useimmiten</a:t>
            </a:r>
            <a:r>
              <a:rPr lang="en-US" sz="1200" dirty="0"/>
              <a:t> </a:t>
            </a:r>
            <a:r>
              <a:rPr lang="en-US" sz="1200" dirty="0" err="1"/>
              <a:t>henkistä</a:t>
            </a:r>
            <a:r>
              <a:rPr lang="en-US" sz="1200" dirty="0"/>
              <a:t> </a:t>
            </a:r>
            <a:r>
              <a:rPr lang="en-US" sz="1200" dirty="0" err="1"/>
              <a:t>tukea</a:t>
            </a:r>
            <a:r>
              <a:rPr lang="en-US" sz="1200" dirty="0"/>
              <a:t> tai </a:t>
            </a:r>
            <a:r>
              <a:rPr lang="en-US" sz="1200" dirty="0" err="1"/>
              <a:t>materiaaliapua</a:t>
            </a:r>
            <a:r>
              <a:rPr lang="en-US" sz="1200" dirty="0"/>
              <a:t>, </a:t>
            </a:r>
            <a:r>
              <a:rPr lang="en-US" sz="1200" dirty="0" err="1"/>
              <a:t>esimerkiksi</a:t>
            </a:r>
            <a:r>
              <a:rPr lang="en-US" sz="1200" dirty="0"/>
              <a:t> </a:t>
            </a:r>
            <a:r>
              <a:rPr lang="en-US" sz="1200" dirty="0" err="1"/>
              <a:t>tulipalon</a:t>
            </a:r>
            <a:r>
              <a:rPr lang="en-US" sz="1200" dirty="0"/>
              <a:t> </a:t>
            </a:r>
            <a:r>
              <a:rPr lang="en-US" sz="1200" dirty="0" err="1"/>
              <a:t>uhreille</a:t>
            </a:r>
            <a:r>
              <a:rPr lang="en-US" sz="1200" dirty="0"/>
              <a:t>.</a:t>
            </a:r>
            <a:br>
              <a:rPr lang="en-US" sz="1200" dirty="0"/>
            </a:br>
            <a:r>
              <a:rPr lang="en-US" sz="1200" dirty="0"/>
              <a:t>- </a:t>
            </a:r>
            <a:r>
              <a:rPr lang="en-US" sz="1200" dirty="0" err="1"/>
              <a:t>Vapaaehtoisen</a:t>
            </a:r>
            <a:r>
              <a:rPr lang="en-US" sz="1200" dirty="0"/>
              <a:t> </a:t>
            </a:r>
            <a:r>
              <a:rPr lang="en-US" sz="1200" dirty="0" err="1"/>
              <a:t>Pelastuspalvelun</a:t>
            </a:r>
            <a:r>
              <a:rPr lang="en-US" sz="1200" dirty="0"/>
              <a:t> </a:t>
            </a:r>
            <a:r>
              <a:rPr lang="en-US" sz="1200" dirty="0" err="1"/>
              <a:t>toimintaa</a:t>
            </a:r>
            <a:r>
              <a:rPr lang="en-US" sz="1200" dirty="0"/>
              <a:t> </a:t>
            </a:r>
            <a:r>
              <a:rPr lang="en-US" sz="1200" dirty="0" err="1"/>
              <a:t>tuetaan</a:t>
            </a:r>
            <a:r>
              <a:rPr lang="en-US" sz="1200" dirty="0"/>
              <a:t> </a:t>
            </a:r>
            <a:r>
              <a:rPr lang="en-US" sz="1200" dirty="0" err="1"/>
              <a:t>katastrofirahaston</a:t>
            </a:r>
            <a:r>
              <a:rPr lang="en-US" sz="1200" dirty="0"/>
              <a:t> </a:t>
            </a:r>
            <a:r>
              <a:rPr lang="en-US" sz="1200" dirty="0" err="1"/>
              <a:t>avulla</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Myös</a:t>
            </a:r>
            <a:r>
              <a:rPr lang="en-US" sz="1200" dirty="0"/>
              <a:t> </a:t>
            </a:r>
            <a:r>
              <a:rPr lang="en-US" sz="1200" dirty="0" err="1"/>
              <a:t>Vapaaehtoisen</a:t>
            </a:r>
            <a:r>
              <a:rPr lang="en-US" sz="1200" dirty="0"/>
              <a:t> </a:t>
            </a:r>
            <a:r>
              <a:rPr lang="en-US" sz="1200" dirty="0" err="1"/>
              <a:t>Pelastuspalvelun</a:t>
            </a:r>
            <a:r>
              <a:rPr lang="en-US" sz="1200" dirty="0"/>
              <a:t> </a:t>
            </a:r>
            <a:r>
              <a:rPr lang="en-US" sz="1200" dirty="0" err="1"/>
              <a:t>toimintaa</a:t>
            </a:r>
            <a:r>
              <a:rPr lang="en-US" sz="1200" dirty="0"/>
              <a:t> </a:t>
            </a:r>
            <a:r>
              <a:rPr lang="en-US" sz="1200" dirty="0" err="1"/>
              <a:t>tuetaan</a:t>
            </a:r>
            <a:r>
              <a:rPr lang="en-US" sz="1200" dirty="0"/>
              <a:t> </a:t>
            </a:r>
            <a:r>
              <a:rPr lang="en-US" sz="1200" dirty="0" err="1"/>
              <a:t>katastrofirahaston</a:t>
            </a:r>
            <a:r>
              <a:rPr lang="en-US" sz="1200" dirty="0"/>
              <a:t> </a:t>
            </a:r>
            <a:r>
              <a:rPr lang="en-US" sz="1200" dirty="0" err="1"/>
              <a:t>avulla</a:t>
            </a:r>
            <a:r>
              <a:rPr lang="en-US" sz="1200" dirty="0"/>
              <a:t>.</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Vapaaehtoinen pelastuspalvelu on 53 järjestön verkosto, jonka hälytysryhmät tukevat viranomaisia onnettomuuksissa ja muissa kriisitilanteissa. Useimmiten </a:t>
            </a:r>
            <a:r>
              <a:rPr lang="fi-FI" sz="1200" b="0" i="0" kern="1200" dirty="0" err="1">
                <a:solidFill>
                  <a:schemeClr val="tx1"/>
                </a:solidFill>
                <a:effectLst/>
                <a:latin typeface="+mn-lt"/>
                <a:ea typeface="+mn-ea"/>
                <a:cs typeface="+mn-cs"/>
              </a:rPr>
              <a:t>Vapepa</a:t>
            </a:r>
            <a:r>
              <a:rPr lang="fi-FI" sz="1200" b="0" i="0" kern="1200" dirty="0">
                <a:solidFill>
                  <a:schemeClr val="tx1"/>
                </a:solidFill>
                <a:effectLst/>
                <a:latin typeface="+mn-lt"/>
                <a:ea typeface="+mn-ea"/>
                <a:cs typeface="+mn-cs"/>
              </a:rPr>
              <a:t> hälytetään kadonneen ihmisen etsintään, mutta vapaaehtoisia tarvitaan myös esimerkiksi antamaan henkistä tukea, ohjaamaan liikennettä ja auttamaan evakuoinneissa. Auttajamme toimivat maalla, vesialueilla ja ilmassa. </a:t>
            </a:r>
            <a:r>
              <a:rPr lang="fi-FI" sz="1200" b="0" i="0" kern="1200" dirty="0" err="1">
                <a:solidFill>
                  <a:schemeClr val="tx1"/>
                </a:solidFill>
                <a:effectLst/>
                <a:latin typeface="+mn-lt"/>
                <a:ea typeface="+mn-ea"/>
                <a:cs typeface="+mn-cs"/>
              </a:rPr>
              <a:t>Vapepa</a:t>
            </a:r>
            <a:r>
              <a:rPr lang="fi-FI" sz="1200" b="0" i="0" kern="1200" dirty="0">
                <a:solidFill>
                  <a:schemeClr val="tx1"/>
                </a:solidFill>
                <a:effectLst/>
                <a:latin typeface="+mn-lt"/>
                <a:ea typeface="+mn-ea"/>
                <a:cs typeface="+mn-cs"/>
              </a:rPr>
              <a:t>-järjestöt toimivat yhdessä, jotta jokaisen järjestön osaaminen pystytään hälytystilanteessa hyödyntämään hädässä olevan ihmisen auttamiseksi. Hälytystilanteessa </a:t>
            </a:r>
            <a:r>
              <a:rPr lang="fi-FI" sz="1200" b="0" i="0" kern="1200" dirty="0" err="1">
                <a:solidFill>
                  <a:schemeClr val="tx1"/>
                </a:solidFill>
                <a:effectLst/>
                <a:latin typeface="+mn-lt"/>
                <a:ea typeface="+mn-ea"/>
                <a:cs typeface="+mn-cs"/>
              </a:rPr>
              <a:t>vapepalaiset</a:t>
            </a:r>
            <a:r>
              <a:rPr lang="fi-FI" sz="1200" b="0" i="0" kern="1200" dirty="0">
                <a:solidFill>
                  <a:schemeClr val="tx1"/>
                </a:solidFill>
                <a:effectLst/>
                <a:latin typeface="+mn-lt"/>
                <a:ea typeface="+mn-ea"/>
                <a:cs typeface="+mn-cs"/>
              </a:rPr>
              <a:t> johtavat omaa toimintaansa. Suomen Punainen Risti koordinoi </a:t>
            </a:r>
            <a:r>
              <a:rPr lang="fi-FI" sz="1200" b="0" i="0" kern="1200" dirty="0" err="1">
                <a:solidFill>
                  <a:schemeClr val="tx1"/>
                </a:solidFill>
                <a:effectLst/>
                <a:latin typeface="+mn-lt"/>
                <a:ea typeface="+mn-ea"/>
                <a:cs typeface="+mn-cs"/>
              </a:rPr>
              <a:t>Vapepan</a:t>
            </a:r>
            <a:r>
              <a:rPr lang="fi-FI" sz="1200" b="0" i="0" kern="1200" dirty="0">
                <a:solidFill>
                  <a:schemeClr val="tx1"/>
                </a:solidFill>
                <a:effectLst/>
                <a:latin typeface="+mn-lt"/>
                <a:ea typeface="+mn-ea"/>
                <a:cs typeface="+mn-cs"/>
              </a:rPr>
              <a:t> toimintaa.</a:t>
            </a:r>
          </a:p>
        </p:txBody>
      </p:sp>
      <p:sp>
        <p:nvSpPr>
          <p:cNvPr id="4" name="Slide Number Placeholder 3"/>
          <p:cNvSpPr>
            <a:spLocks noGrp="1"/>
          </p:cNvSpPr>
          <p:nvPr>
            <p:ph type="sldNum" sz="quarter" idx="5"/>
          </p:nvPr>
        </p:nvSpPr>
        <p:spPr/>
        <p:txBody>
          <a:bodyPr/>
          <a:lstStyle/>
          <a:p>
            <a:fld id="{235415A4-E05C-4E52-AB4B-E111680B3EDD}" type="slidenum">
              <a:rPr lang="en-US" smtClean="0"/>
              <a:t>7</a:t>
            </a:fld>
            <a:endParaRPr lang="en-US"/>
          </a:p>
        </p:txBody>
      </p:sp>
    </p:spTree>
    <p:extLst>
      <p:ext uri="{BB962C8B-B14F-4D97-AF65-F5344CB8AC3E}">
        <p14:creationId xmlns:p14="http://schemas.microsoft.com/office/powerpoint/2010/main" val="464228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fi-FI" sz="1200" kern="1200" dirty="0">
                <a:solidFill>
                  <a:schemeClr val="tx1"/>
                </a:solidFill>
                <a:effectLst/>
                <a:latin typeface="+mn-lt"/>
                <a:ea typeface="+mn-ea"/>
                <a:cs typeface="+mn-cs"/>
              </a:rPr>
              <a:t>Missä päin maailmaa tapahtuukin, Punaisen Ristin vapaaehtoiset ovat katastrofien keskellä lievittämässä inhimillistä kärsimystä. </a:t>
            </a:r>
          </a:p>
          <a:p>
            <a:pPr fontAlgn="ctr"/>
            <a:r>
              <a:rPr lang="fi-FI" sz="1200" kern="1200" dirty="0">
                <a:solidFill>
                  <a:schemeClr val="tx1"/>
                </a:solidFill>
                <a:effectLst/>
                <a:latin typeface="+mn-lt"/>
                <a:ea typeface="+mn-ea"/>
                <a:cs typeface="+mn-cs"/>
              </a:rPr>
              <a:t> </a:t>
            </a:r>
          </a:p>
          <a:p>
            <a:endParaRPr lang="en-US" dirty="0">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9</a:t>
            </a:fld>
            <a:endParaRPr lang="en-US"/>
          </a:p>
        </p:txBody>
      </p:sp>
    </p:spTree>
    <p:extLst>
      <p:ext uri="{BB962C8B-B14F-4D97-AF65-F5344CB8AC3E}">
        <p14:creationId xmlns:p14="http://schemas.microsoft.com/office/powerpoint/2010/main" val="279569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fi-FI" sz="1200" kern="1200" dirty="0">
                <a:solidFill>
                  <a:schemeClr val="tx1"/>
                </a:solidFill>
                <a:effectLst/>
                <a:latin typeface="+mn-lt"/>
                <a:ea typeface="+mn-ea"/>
                <a:cs typeface="+mn-cs"/>
              </a:rPr>
              <a:t>Vapaaehtoistoiminnalla pyritään auttamaan ja tukemaan ihmisiä sekä edistämään terveyttä, hyvinvointia ja järjestön arvomaailmaa. Vapaaehtoistoimintaa voi tehdä </a:t>
            </a:r>
          </a:p>
          <a:p>
            <a:pPr lvl="0" fontAlgn="ctr"/>
            <a:endParaRPr lang="fi-FI"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fi-FI" sz="1200" kern="1200" dirty="0">
                <a:solidFill>
                  <a:schemeClr val="tx1"/>
                </a:solidFill>
                <a:effectLst/>
                <a:latin typeface="+mn-lt"/>
                <a:ea typeface="+mn-ea"/>
                <a:cs typeface="+mn-cs"/>
              </a:rPr>
              <a:t>ryhmässä, yksilönä tai kertaluontoisesti paikan päällä</a:t>
            </a:r>
          </a:p>
          <a:p>
            <a:pPr marL="171450" lvl="0" indent="-171450" fontAlgn="ctr">
              <a:buFont typeface="Arial" panose="020B0604020202020204" pitchFamily="34" charset="0"/>
              <a:buChar char="•"/>
            </a:pPr>
            <a:r>
              <a:rPr lang="fr-FR" sz="1200" kern="1200" dirty="0" err="1">
                <a:solidFill>
                  <a:schemeClr val="tx1"/>
                </a:solidFill>
                <a:effectLst/>
                <a:latin typeface="+mn-lt"/>
                <a:ea typeface="+mn-ea"/>
                <a:cs typeface="+mn-cs"/>
              </a:rPr>
              <a:t>verkossa</a:t>
            </a:r>
            <a:endParaRPr lang="fi-FI"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fr-FR" sz="1200" kern="1200" dirty="0" err="1">
                <a:solidFill>
                  <a:schemeClr val="tx1"/>
                </a:solidFill>
                <a:effectLst/>
                <a:latin typeface="+mn-lt"/>
                <a:ea typeface="+mn-ea"/>
                <a:cs typeface="+mn-cs"/>
              </a:rPr>
              <a:t>lahjoittamalla</a:t>
            </a:r>
            <a:endParaRPr lang="fi-FI"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fr-FR" sz="1200" kern="1200" dirty="0" err="1">
                <a:solidFill>
                  <a:schemeClr val="tx1"/>
                </a:solidFill>
                <a:effectLst/>
                <a:latin typeface="+mn-lt"/>
                <a:ea typeface="+mn-ea"/>
                <a:cs typeface="+mn-cs"/>
              </a:rPr>
              <a:t>vaikuttajana</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10</a:t>
            </a:fld>
            <a:endParaRPr lang="en-US"/>
          </a:p>
        </p:txBody>
      </p:sp>
    </p:spTree>
    <p:extLst>
      <p:ext uri="{BB962C8B-B14F-4D97-AF65-F5344CB8AC3E}">
        <p14:creationId xmlns:p14="http://schemas.microsoft.com/office/powerpoint/2010/main" val="425134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42756"/>
            <a:ext cx="9144000" cy="106720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97703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099872"/>
            <a:ext cx="4114800" cy="365125"/>
          </a:xfrm>
        </p:spPr>
        <p:txBody>
          <a:bodyPr/>
          <a:lstStyle/>
          <a:p>
            <a:endParaRPr lang="fi-FI"/>
          </a:p>
        </p:txBody>
      </p:sp>
    </p:spTree>
    <p:extLst>
      <p:ext uri="{BB962C8B-B14F-4D97-AF65-F5344CB8AC3E}">
        <p14:creationId xmlns:p14="http://schemas.microsoft.com/office/powerpoint/2010/main" val="423029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E0BD71-7902-4265-AB31-50A771CEFCC0}" type="datetimeFigureOut">
              <a:rPr lang="fi-FI" smtClean="0"/>
              <a:t>17.3.2021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5596D4-20F0-4BCE-953E-E860E1053DF6}" type="slidenum">
              <a:rPr lang="fi-FI" smtClean="0"/>
              <a:t>‹#›</a:t>
            </a:fld>
            <a:endParaRPr lang="fi-FI"/>
          </a:p>
        </p:txBody>
      </p:sp>
    </p:spTree>
    <p:extLst>
      <p:ext uri="{BB962C8B-B14F-4D97-AF65-F5344CB8AC3E}">
        <p14:creationId xmlns:p14="http://schemas.microsoft.com/office/powerpoint/2010/main" val="257730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03821"/>
            <a:ext cx="10515600" cy="435769"/>
          </a:xfrm>
        </p:spPr>
        <p:txBody>
          <a:bodyPr>
            <a:no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838200" y="1973765"/>
            <a:ext cx="5181600" cy="43155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73765"/>
            <a:ext cx="5181600" cy="43155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19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79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69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0382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932771"/>
            <a:ext cx="10515600" cy="3244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8327" y="89210"/>
            <a:ext cx="1672683" cy="825190"/>
          </a:xfrm>
          <a:prstGeom prst="rect">
            <a:avLst/>
          </a:prstGeom>
        </p:spPr>
      </p:pic>
      <p:sp>
        <p:nvSpPr>
          <p:cNvPr id="8" name="Rectangle 7"/>
          <p:cNvSpPr/>
          <p:nvPr/>
        </p:nvSpPr>
        <p:spPr>
          <a:xfrm>
            <a:off x="0" y="1027906"/>
            <a:ext cx="12192000" cy="16240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80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_wAyD3p_tzk"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hyperlink" Target="https://rednet.punainenristi.fi/Korona202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rednet.punainenristi.fi/node/59440"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18.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vVvDB-fs3c"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CC81D-F03F-4CFB-A3B4-502DBE4C2EC4}"/>
              </a:ext>
            </a:extLst>
          </p:cNvPr>
          <p:cNvSpPr txBox="1"/>
          <p:nvPr/>
        </p:nvSpPr>
        <p:spPr>
          <a:xfrm>
            <a:off x="861134" y="310718"/>
            <a:ext cx="4944862" cy="369332"/>
          </a:xfrm>
          <a:prstGeom prst="rect">
            <a:avLst/>
          </a:prstGeom>
          <a:noFill/>
        </p:spPr>
        <p:txBody>
          <a:bodyPr wrap="square" rtlCol="0" anchor="t">
            <a:spAutoFit/>
          </a:bodyPr>
          <a:lstStyle/>
          <a:p>
            <a:endParaRPr lang="fi-FI">
              <a:cs typeface="Calibri"/>
            </a:endParaRPr>
          </a:p>
        </p:txBody>
      </p:sp>
      <p:pic>
        <p:nvPicPr>
          <p:cNvPr id="2" name="Picture 2" descr="A group of people sitting at a beach&#10;&#10;Description generated with very high confidence">
            <a:extLst>
              <a:ext uri="{FF2B5EF4-FFF2-40B4-BE49-F238E27FC236}">
                <a16:creationId xmlns:a16="http://schemas.microsoft.com/office/drawing/2014/main" id="{67DA8537-944B-4DBC-8007-7C555967699C}"/>
              </a:ext>
            </a:extLst>
          </p:cNvPr>
          <p:cNvPicPr>
            <a:picLocks noChangeAspect="1"/>
          </p:cNvPicPr>
          <p:nvPr/>
        </p:nvPicPr>
        <p:blipFill>
          <a:blip r:embed="rId3"/>
          <a:stretch>
            <a:fillRect/>
          </a:stretch>
        </p:blipFill>
        <p:spPr>
          <a:xfrm>
            <a:off x="161472" y="2279313"/>
            <a:ext cx="2743200" cy="1827657"/>
          </a:xfrm>
          <a:prstGeom prst="rect">
            <a:avLst/>
          </a:prstGeom>
        </p:spPr>
      </p:pic>
      <p:pic>
        <p:nvPicPr>
          <p:cNvPr id="5" name="Picture 5" descr="A picture containing person, building, red&#10;&#10;Description generated with very high confidence">
            <a:extLst>
              <a:ext uri="{FF2B5EF4-FFF2-40B4-BE49-F238E27FC236}">
                <a16:creationId xmlns:a16="http://schemas.microsoft.com/office/drawing/2014/main" id="{70B842D1-A2FF-477C-9844-B275691128E4}"/>
              </a:ext>
            </a:extLst>
          </p:cNvPr>
          <p:cNvPicPr>
            <a:picLocks noChangeAspect="1"/>
          </p:cNvPicPr>
          <p:nvPr/>
        </p:nvPicPr>
        <p:blipFill>
          <a:blip r:embed="rId4"/>
          <a:stretch>
            <a:fillRect/>
          </a:stretch>
        </p:blipFill>
        <p:spPr>
          <a:xfrm>
            <a:off x="8951685" y="2279313"/>
            <a:ext cx="2743200" cy="1831657"/>
          </a:xfrm>
          <a:prstGeom prst="rect">
            <a:avLst/>
          </a:prstGeom>
        </p:spPr>
      </p:pic>
      <p:pic>
        <p:nvPicPr>
          <p:cNvPr id="7" name="Picture 7" descr="A boy sitting on a table&#10;&#10;Description generated with high confidence">
            <a:extLst>
              <a:ext uri="{FF2B5EF4-FFF2-40B4-BE49-F238E27FC236}">
                <a16:creationId xmlns:a16="http://schemas.microsoft.com/office/drawing/2014/main" id="{D6CECC7F-B904-402F-9933-F44AAF401101}"/>
              </a:ext>
            </a:extLst>
          </p:cNvPr>
          <p:cNvPicPr>
            <a:picLocks noChangeAspect="1"/>
          </p:cNvPicPr>
          <p:nvPr/>
        </p:nvPicPr>
        <p:blipFill>
          <a:blip r:embed="rId5"/>
          <a:stretch>
            <a:fillRect/>
          </a:stretch>
        </p:blipFill>
        <p:spPr>
          <a:xfrm>
            <a:off x="6039757" y="2280455"/>
            <a:ext cx="2715986" cy="1825376"/>
          </a:xfrm>
          <a:prstGeom prst="rect">
            <a:avLst/>
          </a:prstGeom>
        </p:spPr>
      </p:pic>
      <p:pic>
        <p:nvPicPr>
          <p:cNvPr id="9" name="Picture 9" descr="A group of people standing in a room&#10;&#10;Description generated with very high confidence">
            <a:extLst>
              <a:ext uri="{FF2B5EF4-FFF2-40B4-BE49-F238E27FC236}">
                <a16:creationId xmlns:a16="http://schemas.microsoft.com/office/drawing/2014/main" id="{E4B524FF-A8FB-437A-81DC-807F6560ABB7}"/>
              </a:ext>
            </a:extLst>
          </p:cNvPr>
          <p:cNvPicPr>
            <a:picLocks noChangeAspect="1"/>
          </p:cNvPicPr>
          <p:nvPr/>
        </p:nvPicPr>
        <p:blipFill>
          <a:blip r:embed="rId6"/>
          <a:stretch>
            <a:fillRect/>
          </a:stretch>
        </p:blipFill>
        <p:spPr>
          <a:xfrm>
            <a:off x="3100615" y="2280469"/>
            <a:ext cx="2743200" cy="1825362"/>
          </a:xfrm>
          <a:prstGeom prst="rect">
            <a:avLst/>
          </a:prstGeom>
        </p:spPr>
      </p:pic>
      <p:pic>
        <p:nvPicPr>
          <p:cNvPr id="11" name="Picture 11" descr="Two people standing in a room&#10;&#10;Description generated with high confidence">
            <a:extLst>
              <a:ext uri="{FF2B5EF4-FFF2-40B4-BE49-F238E27FC236}">
                <a16:creationId xmlns:a16="http://schemas.microsoft.com/office/drawing/2014/main" id="{AD9FE0C2-32FD-41AD-831E-02EC750BF836}"/>
              </a:ext>
            </a:extLst>
          </p:cNvPr>
          <p:cNvPicPr>
            <a:picLocks noChangeAspect="1"/>
          </p:cNvPicPr>
          <p:nvPr/>
        </p:nvPicPr>
        <p:blipFill>
          <a:blip r:embed="rId7"/>
          <a:stretch>
            <a:fillRect/>
          </a:stretch>
        </p:blipFill>
        <p:spPr>
          <a:xfrm>
            <a:off x="161472" y="4357818"/>
            <a:ext cx="2743200" cy="1825362"/>
          </a:xfrm>
          <a:prstGeom prst="rect">
            <a:avLst/>
          </a:prstGeom>
        </p:spPr>
      </p:pic>
      <p:pic>
        <p:nvPicPr>
          <p:cNvPr id="13" name="Picture 13" descr="Two people sitting at a table&#10;&#10;Description generated with very high confidence">
            <a:extLst>
              <a:ext uri="{FF2B5EF4-FFF2-40B4-BE49-F238E27FC236}">
                <a16:creationId xmlns:a16="http://schemas.microsoft.com/office/drawing/2014/main" id="{B8B6B1D3-6FCF-4A3E-978C-5DE3CC99E933}"/>
              </a:ext>
            </a:extLst>
          </p:cNvPr>
          <p:cNvPicPr>
            <a:picLocks noChangeAspect="1"/>
          </p:cNvPicPr>
          <p:nvPr/>
        </p:nvPicPr>
        <p:blipFill>
          <a:blip r:embed="rId8"/>
          <a:stretch>
            <a:fillRect/>
          </a:stretch>
        </p:blipFill>
        <p:spPr>
          <a:xfrm>
            <a:off x="5988140" y="4378668"/>
            <a:ext cx="2743200" cy="1804511"/>
          </a:xfrm>
          <a:prstGeom prst="rect">
            <a:avLst/>
          </a:prstGeom>
        </p:spPr>
      </p:pic>
      <p:sp>
        <p:nvSpPr>
          <p:cNvPr id="3" name="Title 2">
            <a:extLst>
              <a:ext uri="{FF2B5EF4-FFF2-40B4-BE49-F238E27FC236}">
                <a16:creationId xmlns:a16="http://schemas.microsoft.com/office/drawing/2014/main" id="{5AFBEF7F-1293-4903-BDC7-F88A21C1A9ED}"/>
              </a:ext>
            </a:extLst>
          </p:cNvPr>
          <p:cNvSpPr>
            <a:spLocks noGrp="1"/>
          </p:cNvSpPr>
          <p:nvPr>
            <p:ph type="title"/>
          </p:nvPr>
        </p:nvSpPr>
        <p:spPr>
          <a:xfrm>
            <a:off x="161472" y="1243779"/>
            <a:ext cx="10515600" cy="715628"/>
          </a:xfrm>
        </p:spPr>
        <p:txBody>
          <a:bodyPr>
            <a:normAutofit/>
          </a:bodyPr>
          <a:lstStyle/>
          <a:p>
            <a:r>
              <a:rPr lang="fi-FI" sz="3600" b="1"/>
              <a:t>Punainen Risti – auttaja lähellä sinua</a:t>
            </a:r>
            <a:endParaRPr lang="fi-FI" sz="3600"/>
          </a:p>
        </p:txBody>
      </p:sp>
      <p:pic>
        <p:nvPicPr>
          <p:cNvPr id="8" name="Picture 7">
            <a:extLst>
              <a:ext uri="{FF2B5EF4-FFF2-40B4-BE49-F238E27FC236}">
                <a16:creationId xmlns:a16="http://schemas.microsoft.com/office/drawing/2014/main" id="{904277C1-C59B-4874-96C1-D08B4209B0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6636" y="4378669"/>
            <a:ext cx="2591158" cy="1804511"/>
          </a:xfrm>
          <a:prstGeom prst="rect">
            <a:avLst/>
          </a:prstGeom>
        </p:spPr>
      </p:pic>
      <p:pic>
        <p:nvPicPr>
          <p:cNvPr id="16" name="Picture 15">
            <a:extLst>
              <a:ext uri="{FF2B5EF4-FFF2-40B4-BE49-F238E27FC236}">
                <a16:creationId xmlns:a16="http://schemas.microsoft.com/office/drawing/2014/main" id="{5D42D87E-C608-44D7-A3F6-88D0B2A51E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1686" y="4357818"/>
            <a:ext cx="2743200" cy="1822657"/>
          </a:xfrm>
          <a:prstGeom prst="rect">
            <a:avLst/>
          </a:prstGeom>
        </p:spPr>
      </p:pic>
    </p:spTree>
    <p:extLst>
      <p:ext uri="{BB962C8B-B14F-4D97-AF65-F5344CB8AC3E}">
        <p14:creationId xmlns:p14="http://schemas.microsoft.com/office/powerpoint/2010/main" val="15835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8186-4AEA-4B5F-A29B-7606FEE20443}"/>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87178E6F-EE7C-41EA-85E7-8257B61E9814}"/>
              </a:ext>
            </a:extLst>
          </p:cNvPr>
          <p:cNvSpPr>
            <a:spLocks noGrp="1"/>
          </p:cNvSpPr>
          <p:nvPr>
            <p:ph sz="half" idx="1"/>
          </p:nvPr>
        </p:nvSpPr>
        <p:spPr/>
        <p:txBody>
          <a:bodyPr/>
          <a:lstStyle/>
          <a:p>
            <a:endParaRPr lang="fi-FI"/>
          </a:p>
        </p:txBody>
      </p:sp>
      <p:sp>
        <p:nvSpPr>
          <p:cNvPr id="4" name="Content Placeholder 3">
            <a:extLst>
              <a:ext uri="{FF2B5EF4-FFF2-40B4-BE49-F238E27FC236}">
                <a16:creationId xmlns:a16="http://schemas.microsoft.com/office/drawing/2014/main" id="{645E67BB-C0DA-4E50-972D-F57D4AA6C327}"/>
              </a:ext>
            </a:extLst>
          </p:cNvPr>
          <p:cNvSpPr>
            <a:spLocks noGrp="1"/>
          </p:cNvSpPr>
          <p:nvPr>
            <p:ph sz="half" idx="2"/>
          </p:nvPr>
        </p:nvSpPr>
        <p:spPr/>
        <p:txBody>
          <a:bodyPr/>
          <a:lstStyle/>
          <a:p>
            <a:endParaRPr lang="fi-FI"/>
          </a:p>
        </p:txBody>
      </p:sp>
      <p:pic>
        <p:nvPicPr>
          <p:cNvPr id="5" name="Picture 4">
            <a:extLst>
              <a:ext uri="{FF2B5EF4-FFF2-40B4-BE49-F238E27FC236}">
                <a16:creationId xmlns:a16="http://schemas.microsoft.com/office/drawing/2014/main" id="{A80B6A79-9824-43F8-A8B3-2CB2C263DC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2132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35DB5-183D-45EA-9E19-76C4AD534B77}"/>
              </a:ext>
            </a:extLst>
          </p:cNvPr>
          <p:cNvSpPr>
            <a:spLocks noGrp="1"/>
          </p:cNvSpPr>
          <p:nvPr>
            <p:ph sz="half" idx="1"/>
          </p:nvPr>
        </p:nvSpPr>
        <p:spPr>
          <a:xfrm>
            <a:off x="827049" y="1654130"/>
            <a:ext cx="5181600" cy="5040013"/>
          </a:xfrm>
        </p:spPr>
        <p:txBody>
          <a:bodyPr vert="horz" lIns="91440" tIns="45720" rIns="91440" bIns="45720" rtlCol="0" anchor="t">
            <a:normAutofit fontScale="92500" lnSpcReduction="20000"/>
          </a:bodyPr>
          <a:lstStyle/>
          <a:p>
            <a:pPr fontAlgn="ctr"/>
            <a:r>
              <a:rPr lang="fi-FI" dirty="0">
                <a:cs typeface="Calibri"/>
              </a:rPr>
              <a:t>Vapaaehtoinen on vakuutettu tapaturmien </a:t>
            </a:r>
            <a:r>
              <a:rPr lang="fi-FI">
                <a:cs typeface="Calibri"/>
              </a:rPr>
              <a:t>varalta vapaaehtois-tehtävää </a:t>
            </a:r>
            <a:r>
              <a:rPr lang="fi-FI" dirty="0">
                <a:cs typeface="Calibri"/>
              </a:rPr>
              <a:t>suorittaessa. </a:t>
            </a:r>
          </a:p>
          <a:p>
            <a:pPr marL="0" indent="0" fontAlgn="ctr">
              <a:buNone/>
            </a:pPr>
            <a:endParaRPr lang="fi-FI" dirty="0"/>
          </a:p>
          <a:p>
            <a:r>
              <a:rPr lang="fi-FI" dirty="0"/>
              <a:t>Vapaaehtoistehtävissä sitoudut </a:t>
            </a:r>
          </a:p>
          <a:p>
            <a:pPr marL="0" indent="0">
              <a:buNone/>
            </a:pPr>
            <a:endParaRPr lang="fi-FI" dirty="0"/>
          </a:p>
          <a:p>
            <a:pPr lvl="1"/>
            <a:r>
              <a:rPr lang="fi-FI" sz="2800" dirty="0"/>
              <a:t>Vaitiolovelvollisuuteen</a:t>
            </a:r>
          </a:p>
          <a:p>
            <a:pPr marL="457200" lvl="1" indent="0">
              <a:buNone/>
            </a:pPr>
            <a:endParaRPr lang="fi-FI" sz="2800" dirty="0"/>
          </a:p>
          <a:p>
            <a:pPr lvl="1"/>
            <a:r>
              <a:rPr lang="fi-FI" sz="2800" dirty="0"/>
              <a:t>Eettisiin periaatteisiin</a:t>
            </a:r>
          </a:p>
          <a:p>
            <a:pPr marL="457200" lvl="1" indent="0">
              <a:buNone/>
            </a:pPr>
            <a:endParaRPr lang="fi-FI" sz="2800" dirty="0"/>
          </a:p>
          <a:p>
            <a:pPr lvl="1"/>
            <a:r>
              <a:rPr lang="fi-FI" sz="2800" dirty="0"/>
              <a:t>Turvaamaan omalla toiminnallasi turvallisen toimintaympäristön itsellesi, muille vapaaehtoisille sekä avun saajille</a:t>
            </a:r>
          </a:p>
          <a:p>
            <a:pPr lvl="1"/>
            <a:endParaRPr lang="fi-FI" dirty="0"/>
          </a:p>
          <a:p>
            <a:pPr marL="0" indent="0">
              <a:buNone/>
            </a:pPr>
            <a:endParaRPr lang="fi-FI" dirty="0"/>
          </a:p>
        </p:txBody>
      </p:sp>
      <p:sp>
        <p:nvSpPr>
          <p:cNvPr id="4" name="Content Placeholder 3">
            <a:extLst>
              <a:ext uri="{FF2B5EF4-FFF2-40B4-BE49-F238E27FC236}">
                <a16:creationId xmlns:a16="http://schemas.microsoft.com/office/drawing/2014/main" id="{90ED8735-5F6C-41F6-8636-27C228986A6E}"/>
              </a:ext>
            </a:extLst>
          </p:cNvPr>
          <p:cNvSpPr>
            <a:spLocks noGrp="1"/>
          </p:cNvSpPr>
          <p:nvPr>
            <p:ph sz="half" idx="2"/>
          </p:nvPr>
        </p:nvSpPr>
        <p:spPr>
          <a:xfrm>
            <a:off x="6474947" y="2089234"/>
            <a:ext cx="5181600" cy="3589940"/>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38100" cmpd="thickThin">
            <a:solidFill>
              <a:schemeClr val="tx1"/>
            </a:solidFill>
          </a:ln>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lgn="ctr">
              <a:buNone/>
            </a:pPr>
            <a:br>
              <a:rPr lang="fi-FI" i="1" dirty="0"/>
            </a:br>
            <a:r>
              <a:rPr lang="fi-FI" i="1" dirty="0"/>
              <a:t>Punaiselle Ristille on tärkeää varmistaa turvallisen toimintaympäristön sen vapaaehtoisille, avunsaajille ja työntekijöille. Järjestö toimii yhdenvertaisesti, tietosuojalain mukaisesti ja sillä on nollatoleranssi rasismia, kiusaamista, korruptiota sekä seksuaalista häirintää ja ahdistelua kohtaan. </a:t>
            </a:r>
            <a:r>
              <a:rPr lang="fi-FI" dirty="0"/>
              <a:t> </a:t>
            </a:r>
          </a:p>
          <a:p>
            <a:endParaRPr lang="fi-FI" dirty="0"/>
          </a:p>
          <a:p>
            <a:endParaRPr lang="fi-FI" dirty="0"/>
          </a:p>
        </p:txBody>
      </p:sp>
    </p:spTree>
    <p:extLst>
      <p:ext uri="{BB962C8B-B14F-4D97-AF65-F5344CB8AC3E}">
        <p14:creationId xmlns:p14="http://schemas.microsoft.com/office/powerpoint/2010/main" val="358536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7DFF4-57CB-4941-8D40-EDE5096B8C22}"/>
              </a:ext>
            </a:extLst>
          </p:cNvPr>
          <p:cNvSpPr>
            <a:spLocks noGrp="1"/>
          </p:cNvSpPr>
          <p:nvPr>
            <p:ph type="title"/>
          </p:nvPr>
        </p:nvSpPr>
        <p:spPr>
          <a:xfrm>
            <a:off x="933735" y="1776588"/>
            <a:ext cx="10515600" cy="4255723"/>
          </a:xfrm>
        </p:spPr>
        <p:txBody>
          <a:bodyPr anchor="ctr">
            <a:normAutofit/>
          </a:bodyPr>
          <a:lstStyle/>
          <a:p>
            <a:pPr algn="ctr"/>
            <a:r>
              <a:rPr lang="fi-FI" sz="2800" dirty="0">
                <a:latin typeface="+mn-lt"/>
              </a:rPr>
              <a:t>Matala kynnys ilmoittaa mahdollisesta väärinkäytöksestä, seksuaalisesta häirinnästä ja ahdistelusta.</a:t>
            </a:r>
            <a:br>
              <a:rPr lang="fi-FI" sz="2800" dirty="0">
                <a:latin typeface="+mn-lt"/>
              </a:rPr>
            </a:br>
            <a:endParaRPr lang="fi-FI" sz="2800" dirty="0">
              <a:latin typeface="+mn-lt"/>
            </a:endParaRPr>
          </a:p>
          <a:p>
            <a:pPr marL="0" indent="0" algn="ctr">
              <a:buNone/>
            </a:pPr>
            <a:r>
              <a:rPr lang="fi-FI" sz="2800" b="1" dirty="0">
                <a:latin typeface="+mn-lt"/>
              </a:rPr>
              <a:t>www.punainenristi.fi/vaarinkaytosilmoitus</a:t>
            </a:r>
          </a:p>
          <a:p>
            <a:pPr algn="ctr"/>
            <a:endParaRPr lang="fi-FI" sz="2200" dirty="0"/>
          </a:p>
        </p:txBody>
      </p:sp>
    </p:spTree>
    <p:extLst>
      <p:ext uri="{BB962C8B-B14F-4D97-AF65-F5344CB8AC3E}">
        <p14:creationId xmlns:p14="http://schemas.microsoft.com/office/powerpoint/2010/main" val="3417730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877FB-B196-41B8-A914-F94067B8EAC2}"/>
              </a:ext>
            </a:extLst>
          </p:cNvPr>
          <p:cNvSpPr>
            <a:spLocks noGrp="1"/>
          </p:cNvSpPr>
          <p:nvPr>
            <p:ph sz="half" idx="1"/>
          </p:nvPr>
        </p:nvSpPr>
        <p:spPr>
          <a:xfrm>
            <a:off x="838200" y="1269242"/>
            <a:ext cx="5181600" cy="5020047"/>
          </a:xfrm>
        </p:spPr>
        <p:txBody>
          <a:bodyPr>
            <a:normAutofit fontScale="77500" lnSpcReduction="20000"/>
          </a:bodyPr>
          <a:lstStyle/>
          <a:p>
            <a:pPr marL="0" indent="0">
              <a:buNone/>
            </a:pPr>
            <a:endParaRPr lang="fi-FI"/>
          </a:p>
          <a:p>
            <a:pPr marL="0" indent="0">
              <a:buNone/>
            </a:pPr>
            <a:r>
              <a:rPr lang="fi-FI" b="1"/>
              <a:t>Vapaaehtoisella on oikeus: </a:t>
            </a:r>
          </a:p>
          <a:p>
            <a:pPr marL="0" indent="0">
              <a:buNone/>
            </a:pPr>
            <a:endParaRPr lang="fi-FI"/>
          </a:p>
          <a:p>
            <a:r>
              <a:rPr lang="fi-FI"/>
              <a:t>osallistua taitojensa, ikänsä ja kiinnostuksensa mukaisiin vapaaehtoistehtäviin Punaisessa Ristissä</a:t>
            </a:r>
          </a:p>
          <a:p>
            <a:r>
              <a:rPr lang="fi-FI"/>
              <a:t>saada tehtävään tarvitsemaansa koulutusta, tietoa, ohjausta ja tukea</a:t>
            </a:r>
          </a:p>
          <a:p>
            <a:r>
              <a:rPr lang="fi-FI"/>
              <a:t>saada toimia turvallisessa toimintaympäristössä</a:t>
            </a:r>
          </a:p>
          <a:p>
            <a:r>
              <a:rPr lang="fi-FI"/>
              <a:t>osallistua toiminnan suunnitteluun ja kehittämiseen </a:t>
            </a:r>
          </a:p>
          <a:p>
            <a:r>
              <a:rPr lang="fi-FI"/>
              <a:t>vaikuttaa Punaisen Ristin jäsenenä järjestön päätöksentekoon</a:t>
            </a:r>
          </a:p>
          <a:p>
            <a:endParaRPr lang="fi-FI"/>
          </a:p>
        </p:txBody>
      </p:sp>
      <p:sp>
        <p:nvSpPr>
          <p:cNvPr id="7" name="Content Placeholder 6">
            <a:extLst>
              <a:ext uri="{FF2B5EF4-FFF2-40B4-BE49-F238E27FC236}">
                <a16:creationId xmlns:a16="http://schemas.microsoft.com/office/drawing/2014/main" id="{98364193-5F2D-4E8A-B680-FA118676FC5C}"/>
              </a:ext>
            </a:extLst>
          </p:cNvPr>
          <p:cNvSpPr>
            <a:spLocks noGrp="1"/>
          </p:cNvSpPr>
          <p:nvPr>
            <p:ph sz="half" idx="2"/>
          </p:nvPr>
        </p:nvSpPr>
        <p:spPr>
          <a:xfrm>
            <a:off x="6172200" y="1269243"/>
            <a:ext cx="5181600" cy="5020046"/>
          </a:xfrm>
        </p:spPr>
        <p:txBody>
          <a:bodyPr>
            <a:normAutofit fontScale="77500" lnSpcReduction="20000"/>
          </a:bodyPr>
          <a:lstStyle/>
          <a:p>
            <a:endParaRPr lang="fi-FI"/>
          </a:p>
          <a:p>
            <a:pPr marL="0" indent="0">
              <a:buNone/>
            </a:pPr>
            <a:r>
              <a:rPr lang="fi-FI" b="1"/>
              <a:t>Vapaaehtoisella on velvollisuus:</a:t>
            </a:r>
          </a:p>
          <a:p>
            <a:pPr marL="0" indent="0">
              <a:buNone/>
            </a:pPr>
            <a:endParaRPr lang="fi-FI" b="1"/>
          </a:p>
          <a:p>
            <a:r>
              <a:rPr lang="fi-FI"/>
              <a:t>osallistua tehtävän edellyttämään perehdytykseen ja koulutukseen</a:t>
            </a:r>
          </a:p>
          <a:p>
            <a:r>
              <a:rPr lang="fi-FI"/>
              <a:t>toimia Punaisen Ristin arvojen, periaatteiden ja tavoitteiden mukaisesti </a:t>
            </a:r>
          </a:p>
          <a:p>
            <a:r>
              <a:rPr lang="fi-FI"/>
              <a:t>sitoutua toimintaan siltä osin, kun on sovitusti lupautunut</a:t>
            </a:r>
          </a:p>
          <a:p>
            <a:r>
              <a:rPr lang="fi-FI"/>
              <a:t>sitoutua tehtävän edellyttämään vaitioloon sekä järjestön sääntöihin ja toimintatapoihin</a:t>
            </a:r>
          </a:p>
          <a:p>
            <a:r>
              <a:rPr lang="fi-FI"/>
              <a:t>kertoa toiminnassa havaitsemistaan puutteista ja vaaroista yhteyshenkilölle</a:t>
            </a:r>
          </a:p>
          <a:p>
            <a:endParaRPr lang="fi-FI"/>
          </a:p>
        </p:txBody>
      </p:sp>
    </p:spTree>
    <p:extLst>
      <p:ext uri="{BB962C8B-B14F-4D97-AF65-F5344CB8AC3E}">
        <p14:creationId xmlns:p14="http://schemas.microsoft.com/office/powerpoint/2010/main" val="2966034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4D24-B5E5-4D82-8B5E-2B726FD938F8}"/>
              </a:ext>
            </a:extLst>
          </p:cNvPr>
          <p:cNvSpPr>
            <a:spLocks noGrp="1"/>
          </p:cNvSpPr>
          <p:nvPr>
            <p:ph type="title"/>
          </p:nvPr>
        </p:nvSpPr>
        <p:spPr>
          <a:xfrm>
            <a:off x="606188" y="350440"/>
            <a:ext cx="10515600" cy="435769"/>
          </a:xfrm>
        </p:spPr>
        <p:txBody>
          <a:bodyPr/>
          <a:lstStyle/>
          <a:p>
            <a:r>
              <a:rPr lang="fi-FI" b="1"/>
              <a:t>Turvallisuus auttamistehtävissä</a:t>
            </a:r>
          </a:p>
        </p:txBody>
      </p:sp>
      <p:sp>
        <p:nvSpPr>
          <p:cNvPr id="3" name="Content Placeholder 2">
            <a:extLst>
              <a:ext uri="{FF2B5EF4-FFF2-40B4-BE49-F238E27FC236}">
                <a16:creationId xmlns:a16="http://schemas.microsoft.com/office/drawing/2014/main" id="{BBF3C3DE-B60F-45F7-BE6E-EA5516743BC9}"/>
              </a:ext>
            </a:extLst>
          </p:cNvPr>
          <p:cNvSpPr>
            <a:spLocks noGrp="1"/>
          </p:cNvSpPr>
          <p:nvPr>
            <p:ph sz="half" idx="1"/>
          </p:nvPr>
        </p:nvSpPr>
        <p:spPr>
          <a:xfrm>
            <a:off x="606188" y="1973765"/>
            <a:ext cx="5181600" cy="4651558"/>
          </a:xfrm>
        </p:spPr>
        <p:txBody>
          <a:bodyPr>
            <a:normAutofit fontScale="77500" lnSpcReduction="20000"/>
          </a:bodyPr>
          <a:lstStyle/>
          <a:p>
            <a:r>
              <a:rPr lang="fi-FI" dirty="0"/>
              <a:t>Suomen Punainen Risti noudattaa valtioneuvoston ohjeita vapaaehtoistoiminnassa.</a:t>
            </a:r>
          </a:p>
          <a:p>
            <a:pPr marL="0" indent="0">
              <a:buNone/>
            </a:pPr>
            <a:endParaRPr lang="fi-FI" dirty="0"/>
          </a:p>
          <a:p>
            <a:r>
              <a:rPr lang="fi-FI" dirty="0"/>
              <a:t>Auttamistoimintamme ei lopu, se muuttaa muotoaan.</a:t>
            </a:r>
          </a:p>
          <a:p>
            <a:endParaRPr lang="fi-FI" dirty="0"/>
          </a:p>
          <a:p>
            <a:r>
              <a:rPr lang="fi-FI" dirty="0">
                <a:hlinkClick r:id="rId3"/>
              </a:rPr>
              <a:t>Pienillä teoilla on merkitystä</a:t>
            </a:r>
            <a:r>
              <a:rPr lang="fi-FI" dirty="0"/>
              <a:t>. </a:t>
            </a:r>
          </a:p>
          <a:p>
            <a:pPr marL="0" indent="0">
              <a:buNone/>
            </a:pPr>
            <a:endParaRPr lang="fi-FI" dirty="0"/>
          </a:p>
          <a:p>
            <a:r>
              <a:rPr lang="fi-FI" dirty="0"/>
              <a:t>Tuemme apua tarvitsevia tavoilla, joilla emme lisää tartuntataudin leviämistä.</a:t>
            </a:r>
          </a:p>
          <a:p>
            <a:pPr marL="0" indent="0">
              <a:buNone/>
            </a:pPr>
            <a:endParaRPr lang="fi-FI" dirty="0"/>
          </a:p>
          <a:p>
            <a:r>
              <a:rPr lang="fi-FI" dirty="0"/>
              <a:t>Turvallisuus- ja hygieniaohjeistus </a:t>
            </a:r>
            <a:r>
              <a:rPr lang="fi-FI" dirty="0">
                <a:hlinkClick r:id="rId4"/>
              </a:rPr>
              <a:t>rednet.punainenristi.fi/Korona2020</a:t>
            </a:r>
            <a:endParaRPr lang="fi-FI" dirty="0"/>
          </a:p>
          <a:p>
            <a:pPr marL="0" indent="0">
              <a:buNone/>
            </a:pPr>
            <a:endParaRPr lang="fi-FI" dirty="0"/>
          </a:p>
        </p:txBody>
      </p:sp>
      <p:pic>
        <p:nvPicPr>
          <p:cNvPr id="6" name="Content Placeholder 5" descr="A screenshot of a cell phone&#10;&#10;Description automatically generated">
            <a:extLst>
              <a:ext uri="{FF2B5EF4-FFF2-40B4-BE49-F238E27FC236}">
                <a16:creationId xmlns:a16="http://schemas.microsoft.com/office/drawing/2014/main" id="{9AB9D13E-AC85-4A82-A902-846909B383C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604794" y="1973263"/>
            <a:ext cx="4316412" cy="4316412"/>
          </a:xfrm>
        </p:spPr>
      </p:pic>
    </p:spTree>
    <p:extLst>
      <p:ext uri="{BB962C8B-B14F-4D97-AF65-F5344CB8AC3E}">
        <p14:creationId xmlns:p14="http://schemas.microsoft.com/office/powerpoint/2010/main" val="1520517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BB1B-C041-4563-8A7E-BC7450C14487}"/>
              </a:ext>
            </a:extLst>
          </p:cNvPr>
          <p:cNvSpPr>
            <a:spLocks noGrp="1"/>
          </p:cNvSpPr>
          <p:nvPr>
            <p:ph type="title"/>
          </p:nvPr>
        </p:nvSpPr>
        <p:spPr>
          <a:xfrm>
            <a:off x="762000" y="211861"/>
            <a:ext cx="10515600" cy="713699"/>
          </a:xfrm>
        </p:spPr>
        <p:txBody>
          <a:bodyPr/>
          <a:lstStyle/>
          <a:p>
            <a:r>
              <a:rPr lang="fi-FI" b="1"/>
              <a:t>Esimerkkejä toiminnasta Korona-tilanteessa</a:t>
            </a:r>
          </a:p>
        </p:txBody>
      </p:sp>
      <p:sp>
        <p:nvSpPr>
          <p:cNvPr id="3" name="Content Placeholder 2">
            <a:extLst>
              <a:ext uri="{FF2B5EF4-FFF2-40B4-BE49-F238E27FC236}">
                <a16:creationId xmlns:a16="http://schemas.microsoft.com/office/drawing/2014/main" id="{1536C6A7-C6EE-4379-8FF9-8E416F2AA8BF}"/>
              </a:ext>
            </a:extLst>
          </p:cNvPr>
          <p:cNvSpPr>
            <a:spLocks noGrp="1"/>
          </p:cNvSpPr>
          <p:nvPr>
            <p:ph sz="half" idx="1"/>
          </p:nvPr>
        </p:nvSpPr>
        <p:spPr/>
        <p:txBody>
          <a:bodyPr vert="horz" lIns="91440" tIns="45720" rIns="91440" bIns="45720" rtlCol="0" anchor="t">
            <a:normAutofit fontScale="70000" lnSpcReduction="20000"/>
          </a:bodyPr>
          <a:lstStyle/>
          <a:p>
            <a:r>
              <a:rPr lang="fi-FI" dirty="0"/>
              <a:t>Auttava puhelin</a:t>
            </a:r>
          </a:p>
          <a:p>
            <a:r>
              <a:rPr lang="fi-FI" dirty="0"/>
              <a:t>Ruoka- ja asiointiapu</a:t>
            </a:r>
          </a:p>
          <a:p>
            <a:r>
              <a:rPr lang="fi-FI" dirty="0"/>
              <a:t>Rokotus-apu</a:t>
            </a:r>
          </a:p>
          <a:p>
            <a:r>
              <a:rPr lang="fi-FI" dirty="0" err="1"/>
              <a:t>Sekasin</a:t>
            </a:r>
            <a:r>
              <a:rPr lang="fi-FI" dirty="0"/>
              <a:t> Chat nuorille</a:t>
            </a:r>
          </a:p>
          <a:p>
            <a:r>
              <a:rPr lang="fi-FI" dirty="0"/>
              <a:t>Ystävätoimintaa puhelimitse ja verkossa</a:t>
            </a:r>
          </a:p>
          <a:p>
            <a:r>
              <a:rPr lang="fi-FI" dirty="0" err="1"/>
              <a:t>Etäläksyhelppi</a:t>
            </a:r>
            <a:endParaRPr lang="fi-FI" dirty="0"/>
          </a:p>
          <a:p>
            <a:r>
              <a:rPr lang="fi-FI" dirty="0"/>
              <a:t>Verkon yli tapahtuvaa nuorten kohtaamiskahviloita</a:t>
            </a:r>
          </a:p>
          <a:p>
            <a:pPr marL="0" indent="0">
              <a:buNone/>
            </a:pPr>
            <a:endParaRPr lang="fi-FI" dirty="0"/>
          </a:p>
          <a:p>
            <a:r>
              <a:rPr lang="fi-FI" dirty="0"/>
              <a:t>Muuta paikallisen tarpeeseen kohtaavaa avustustoimintaa</a:t>
            </a:r>
          </a:p>
          <a:p>
            <a:endParaRPr lang="fi-FI" dirty="0"/>
          </a:p>
          <a:p>
            <a:r>
              <a:rPr lang="fi-FI" dirty="0"/>
              <a:t>Lisätietoa </a:t>
            </a:r>
            <a:r>
              <a:rPr lang="fi-FI" dirty="0">
                <a:hlinkClick r:id="rId3"/>
              </a:rPr>
              <a:t>rednet.punainenristi.fi/Korona2020</a:t>
            </a:r>
            <a:endParaRPr lang="fi-FI" dirty="0"/>
          </a:p>
        </p:txBody>
      </p:sp>
      <p:pic>
        <p:nvPicPr>
          <p:cNvPr id="6" name="Content Placeholder 5" descr="A group of people standing in a room&#10;&#10;Description automatically generated">
            <a:extLst>
              <a:ext uri="{FF2B5EF4-FFF2-40B4-BE49-F238E27FC236}">
                <a16:creationId xmlns:a16="http://schemas.microsoft.com/office/drawing/2014/main" id="{BDB5DFC5-D39A-440A-A6EB-EA26F1FD426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19800" y="1229295"/>
            <a:ext cx="3301621" cy="2199705"/>
          </a:xfrm>
        </p:spPr>
      </p:pic>
      <p:pic>
        <p:nvPicPr>
          <p:cNvPr id="8" name="Picture 7" descr="A group of people in a tent&#10;&#10;Description automatically generated">
            <a:extLst>
              <a:ext uri="{FF2B5EF4-FFF2-40B4-BE49-F238E27FC236}">
                <a16:creationId xmlns:a16="http://schemas.microsoft.com/office/drawing/2014/main" id="{87C3996C-95AF-4FDB-9AB3-5B054326FE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389" y="2700510"/>
            <a:ext cx="3098611" cy="2064450"/>
          </a:xfrm>
          <a:prstGeom prst="rect">
            <a:avLst/>
          </a:prstGeom>
        </p:spPr>
      </p:pic>
      <p:pic>
        <p:nvPicPr>
          <p:cNvPr id="12" name="Picture 11" descr="A picture containing table, laying&#10;&#10;Description automatically generated">
            <a:extLst>
              <a:ext uri="{FF2B5EF4-FFF2-40B4-BE49-F238E27FC236}">
                <a16:creationId xmlns:a16="http://schemas.microsoft.com/office/drawing/2014/main" id="{3D5FDDB8-5714-4596-8F92-14FE07579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4197021"/>
            <a:ext cx="3426535" cy="2282929"/>
          </a:xfrm>
          <a:prstGeom prst="rect">
            <a:avLst/>
          </a:prstGeom>
        </p:spPr>
      </p:pic>
    </p:spTree>
    <p:extLst>
      <p:ext uri="{BB962C8B-B14F-4D97-AF65-F5344CB8AC3E}">
        <p14:creationId xmlns:p14="http://schemas.microsoft.com/office/powerpoint/2010/main" val="218673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0A49-FA83-4C27-8D7A-EF7DF61B2FF4}"/>
              </a:ext>
            </a:extLst>
          </p:cNvPr>
          <p:cNvSpPr>
            <a:spLocks noGrp="1"/>
          </p:cNvSpPr>
          <p:nvPr>
            <p:ph type="title"/>
          </p:nvPr>
        </p:nvSpPr>
        <p:spPr>
          <a:xfrm>
            <a:off x="264993" y="232012"/>
            <a:ext cx="10515600" cy="846161"/>
          </a:xfrm>
        </p:spPr>
        <p:txBody>
          <a:bodyPr/>
          <a:lstStyle/>
          <a:p>
            <a:r>
              <a:rPr lang="fi-FI" b="1"/>
              <a:t>Vapaaehtoistoiminnan portaali - OMA</a:t>
            </a:r>
          </a:p>
        </p:txBody>
      </p:sp>
      <p:pic>
        <p:nvPicPr>
          <p:cNvPr id="3" name="Picture 2">
            <a:extLst>
              <a:ext uri="{FF2B5EF4-FFF2-40B4-BE49-F238E27FC236}">
                <a16:creationId xmlns:a16="http://schemas.microsoft.com/office/drawing/2014/main" id="{C4B88739-BDDF-4B5C-B4C1-62222DD98665}"/>
              </a:ext>
            </a:extLst>
          </p:cNvPr>
          <p:cNvPicPr>
            <a:picLocks noChangeAspect="1"/>
          </p:cNvPicPr>
          <p:nvPr/>
        </p:nvPicPr>
        <p:blipFill>
          <a:blip r:embed="rId3"/>
          <a:stretch>
            <a:fillRect/>
          </a:stretch>
        </p:blipFill>
        <p:spPr>
          <a:xfrm>
            <a:off x="627797" y="1308997"/>
            <a:ext cx="11277600" cy="5416129"/>
          </a:xfrm>
          <a:prstGeom prst="rect">
            <a:avLst/>
          </a:prstGeom>
        </p:spPr>
      </p:pic>
    </p:spTree>
    <p:extLst>
      <p:ext uri="{BB962C8B-B14F-4D97-AF65-F5344CB8AC3E}">
        <p14:creationId xmlns:p14="http://schemas.microsoft.com/office/powerpoint/2010/main" val="52821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ED58-747B-4C60-82B6-E7D2DD36ACA0}"/>
              </a:ext>
            </a:extLst>
          </p:cNvPr>
          <p:cNvSpPr>
            <a:spLocks noGrp="1"/>
          </p:cNvSpPr>
          <p:nvPr>
            <p:ph type="title"/>
          </p:nvPr>
        </p:nvSpPr>
        <p:spPr>
          <a:xfrm>
            <a:off x="701722" y="1508537"/>
            <a:ext cx="10515600" cy="1325563"/>
          </a:xfrm>
        </p:spPr>
        <p:txBody>
          <a:bodyPr/>
          <a:lstStyle/>
          <a:p>
            <a:r>
              <a:rPr lang="fi-FI" b="1"/>
              <a:t>Piiri/osastokohtaista tietoa tämänhetkisestä tilanteesta. Voit tehdä useamman dian!</a:t>
            </a:r>
          </a:p>
        </p:txBody>
      </p:sp>
      <p:sp>
        <p:nvSpPr>
          <p:cNvPr id="3" name="Title 1">
            <a:extLst>
              <a:ext uri="{FF2B5EF4-FFF2-40B4-BE49-F238E27FC236}">
                <a16:creationId xmlns:a16="http://schemas.microsoft.com/office/drawing/2014/main" id="{CD45F984-CFC8-4DEB-A81A-77764C3A959D}"/>
              </a:ext>
            </a:extLst>
          </p:cNvPr>
          <p:cNvSpPr txBox="1">
            <a:spLocks/>
          </p:cNvSpPr>
          <p:nvPr/>
        </p:nvSpPr>
        <p:spPr>
          <a:xfrm>
            <a:off x="264993" y="232012"/>
            <a:ext cx="10515600" cy="846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fi-FI" b="1"/>
              <a:t>Koronan auttamistilanne</a:t>
            </a:r>
          </a:p>
        </p:txBody>
      </p:sp>
    </p:spTree>
    <p:extLst>
      <p:ext uri="{BB962C8B-B14F-4D97-AF65-F5344CB8AC3E}">
        <p14:creationId xmlns:p14="http://schemas.microsoft.com/office/powerpoint/2010/main" val="383569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F2DC05A-D5E0-4EF3-8022-C7D3F2F48295}"/>
              </a:ext>
            </a:extLst>
          </p:cNvPr>
          <p:cNvSpPr>
            <a:spLocks noGrp="1"/>
          </p:cNvSpPr>
          <p:nvPr>
            <p:ph sz="half" idx="1"/>
          </p:nvPr>
        </p:nvSpPr>
        <p:spPr>
          <a:xfrm>
            <a:off x="284069" y="1639069"/>
            <a:ext cx="5181600" cy="4938978"/>
          </a:xfrm>
        </p:spPr>
        <p:txBody>
          <a:bodyPr vert="horz" lIns="91440" tIns="45720" rIns="91440" bIns="45720" rtlCol="0" anchor="t">
            <a:normAutofit/>
          </a:bodyPr>
          <a:lstStyle/>
          <a:p>
            <a:pPr marL="0" indent="0" algn="ctr">
              <a:buNone/>
            </a:pPr>
            <a:endParaRPr lang="fi-FI" sz="5400" b="1">
              <a:effectLst>
                <a:outerShdw blurRad="38100" dist="38100" dir="2700000" algn="tl">
                  <a:srgbClr val="000000">
                    <a:alpha val="43137"/>
                  </a:srgbClr>
                </a:outerShdw>
              </a:effectLst>
              <a:ea typeface="+mn-lt"/>
              <a:cs typeface="+mn-lt"/>
            </a:endParaRPr>
          </a:p>
          <a:p>
            <a:pPr marL="0" indent="0" algn="ctr">
              <a:buNone/>
            </a:pPr>
            <a:r>
              <a:rPr lang="fi-FI" sz="5400" b="1">
                <a:ea typeface="+mn-lt"/>
                <a:cs typeface="+mn-lt"/>
              </a:rPr>
              <a:t>Tervetuloa mukaan toimintaan</a:t>
            </a:r>
            <a:endParaRPr lang="fi-FI" sz="5400" b="1">
              <a:cs typeface="Calibri"/>
            </a:endParaRPr>
          </a:p>
        </p:txBody>
      </p:sp>
      <p:pic>
        <p:nvPicPr>
          <p:cNvPr id="2" name="Picture 1">
            <a:extLst>
              <a:ext uri="{FF2B5EF4-FFF2-40B4-BE49-F238E27FC236}">
                <a16:creationId xmlns:a16="http://schemas.microsoft.com/office/drawing/2014/main" id="{BC8C12BC-4623-4665-A538-4BF6DCDBCC44}"/>
              </a:ext>
            </a:extLst>
          </p:cNvPr>
          <p:cNvPicPr>
            <a:picLocks noChangeAspect="1"/>
          </p:cNvPicPr>
          <p:nvPr/>
        </p:nvPicPr>
        <p:blipFill>
          <a:blip r:embed="rId3"/>
          <a:stretch>
            <a:fillRect/>
          </a:stretch>
        </p:blipFill>
        <p:spPr>
          <a:xfrm>
            <a:off x="6019800" y="1350311"/>
            <a:ext cx="5888131" cy="4843463"/>
          </a:xfrm>
          <a:prstGeom prst="rect">
            <a:avLst/>
          </a:prstGeom>
        </p:spPr>
      </p:pic>
    </p:spTree>
    <p:extLst>
      <p:ext uri="{BB962C8B-B14F-4D97-AF65-F5344CB8AC3E}">
        <p14:creationId xmlns:p14="http://schemas.microsoft.com/office/powerpoint/2010/main" val="3269935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528D74-5AF5-42ED-BFA7-A9CB8D60B210}"/>
              </a:ext>
            </a:extLst>
          </p:cNvPr>
          <p:cNvSpPr>
            <a:spLocks noGrp="1"/>
          </p:cNvSpPr>
          <p:nvPr>
            <p:ph type="title"/>
          </p:nvPr>
        </p:nvSpPr>
        <p:spPr>
          <a:xfrm>
            <a:off x="483358" y="122830"/>
            <a:ext cx="10515600" cy="784247"/>
          </a:xfrm>
        </p:spPr>
        <p:txBody>
          <a:bodyPr/>
          <a:lstStyle/>
          <a:p>
            <a:r>
              <a:rPr lang="fi-FI" b="1" dirty="0"/>
              <a:t>Punainen Risti</a:t>
            </a:r>
          </a:p>
        </p:txBody>
      </p:sp>
      <p:sp>
        <p:nvSpPr>
          <p:cNvPr id="5" name="Subtitle 4">
            <a:extLst>
              <a:ext uri="{FF2B5EF4-FFF2-40B4-BE49-F238E27FC236}">
                <a16:creationId xmlns:a16="http://schemas.microsoft.com/office/drawing/2014/main" id="{7FCF3967-7975-4A67-8143-D54735557BFE}"/>
              </a:ext>
            </a:extLst>
          </p:cNvPr>
          <p:cNvSpPr>
            <a:spLocks noGrp="1"/>
          </p:cNvSpPr>
          <p:nvPr>
            <p:ph sz="half" idx="1"/>
          </p:nvPr>
        </p:nvSpPr>
        <p:spPr>
          <a:xfrm>
            <a:off x="756313" y="1501255"/>
            <a:ext cx="5181600" cy="5008728"/>
          </a:xfrm>
        </p:spPr>
        <p:txBody>
          <a:bodyPr vert="horz" lIns="91440" tIns="45720" rIns="91440" bIns="45720" rtlCol="0" anchor="t">
            <a:normAutofit fontScale="77500" lnSpcReduction="20000"/>
          </a:bodyPr>
          <a:lstStyle/>
          <a:p>
            <a:r>
              <a:rPr lang="fi-FI" dirty="0">
                <a:cs typeface="Calibri"/>
              </a:rPr>
              <a:t>Vuodesta 1863 lähtien Punaisen Ristin maailmanlaajuinen liike on auttanut hädässä olevia.</a:t>
            </a:r>
          </a:p>
          <a:p>
            <a:pPr marL="0" indent="0">
              <a:buNone/>
            </a:pPr>
            <a:endParaRPr lang="fi-FI" dirty="0">
              <a:cs typeface="Calibri"/>
            </a:endParaRPr>
          </a:p>
          <a:p>
            <a:r>
              <a:rPr lang="fi-FI" dirty="0">
                <a:cs typeface="Calibri"/>
              </a:rPr>
              <a:t>Toimintamme perusta on auttaminen. Autamme yhdessä avun tarpeessa olevia ihmisiä.</a:t>
            </a:r>
          </a:p>
          <a:p>
            <a:endParaRPr lang="fi-FI" dirty="0">
              <a:cs typeface="Calibri"/>
            </a:endParaRPr>
          </a:p>
          <a:p>
            <a:r>
              <a:rPr lang="fi-FI" dirty="0">
                <a:cs typeface="Calibri"/>
              </a:rPr>
              <a:t>Autamme tehokkaasti Suomessa ja maailmalla.</a:t>
            </a:r>
          </a:p>
          <a:p>
            <a:pPr marL="0" indent="0">
              <a:buNone/>
            </a:pPr>
            <a:r>
              <a:rPr lang="fi-FI" dirty="0">
                <a:cs typeface="Calibri"/>
              </a:rPr>
              <a:t> </a:t>
            </a:r>
          </a:p>
          <a:p>
            <a:r>
              <a:rPr lang="fi-FI" dirty="0">
                <a:cs typeface="Calibri"/>
              </a:rPr>
              <a:t>Auttaminen äkillisissä onnettomuuksissa ja kriiseissä perustuu arjen toimintaan, jatkuvaan läsnäoloon ja varautumiseen. </a:t>
            </a:r>
          </a:p>
          <a:p>
            <a:pPr marL="0" indent="0">
              <a:buNone/>
            </a:pPr>
            <a:endParaRPr lang="fi-FI" dirty="0">
              <a:cs typeface="Calibri"/>
            </a:endParaRPr>
          </a:p>
          <a:p>
            <a:r>
              <a:rPr lang="fi-FI" dirty="0">
                <a:cs typeface="Calibri"/>
              </a:rPr>
              <a:t>Olemme aina valmiina auttamaan.</a:t>
            </a:r>
            <a:endParaRPr lang="fi-FI" dirty="0"/>
          </a:p>
          <a:p>
            <a:endParaRPr lang="fi-FI" dirty="0"/>
          </a:p>
        </p:txBody>
      </p:sp>
      <p:pic>
        <p:nvPicPr>
          <p:cNvPr id="8" name="Picture 7">
            <a:extLst>
              <a:ext uri="{FF2B5EF4-FFF2-40B4-BE49-F238E27FC236}">
                <a16:creationId xmlns:a16="http://schemas.microsoft.com/office/drawing/2014/main" id="{6CD10FDD-F1FA-43C2-91DA-4FE2A8E4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24335"/>
            <a:ext cx="5840120" cy="3890980"/>
          </a:xfrm>
          <a:prstGeom prst="rect">
            <a:avLst/>
          </a:prstGeom>
        </p:spPr>
      </p:pic>
      <p:pic>
        <p:nvPicPr>
          <p:cNvPr id="9" name="Picture 8">
            <a:extLst>
              <a:ext uri="{FF2B5EF4-FFF2-40B4-BE49-F238E27FC236}">
                <a16:creationId xmlns:a16="http://schemas.microsoft.com/office/drawing/2014/main" id="{C67C0FE6-7106-4F7A-A044-259CB0DD9F8E}"/>
              </a:ext>
            </a:extLst>
          </p:cNvPr>
          <p:cNvPicPr>
            <a:picLocks noChangeAspect="1"/>
          </p:cNvPicPr>
          <p:nvPr/>
        </p:nvPicPr>
        <p:blipFill>
          <a:blip r:embed="rId4"/>
          <a:stretch>
            <a:fillRect/>
          </a:stretch>
        </p:blipFill>
        <p:spPr>
          <a:xfrm>
            <a:off x="6096000" y="5513930"/>
            <a:ext cx="3566615" cy="301385"/>
          </a:xfrm>
          <a:prstGeom prst="rect">
            <a:avLst/>
          </a:prstGeom>
        </p:spPr>
      </p:pic>
    </p:spTree>
    <p:extLst>
      <p:ext uri="{BB962C8B-B14F-4D97-AF65-F5344CB8AC3E}">
        <p14:creationId xmlns:p14="http://schemas.microsoft.com/office/powerpoint/2010/main" val="2891152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77B79-3F74-497E-9805-693A5966C7A5}"/>
              </a:ext>
            </a:extLst>
          </p:cNvPr>
          <p:cNvSpPr>
            <a:spLocks noGrp="1"/>
          </p:cNvSpPr>
          <p:nvPr>
            <p:ph sz="half" idx="1"/>
          </p:nvPr>
        </p:nvSpPr>
        <p:spPr>
          <a:xfrm>
            <a:off x="789063" y="1680685"/>
            <a:ext cx="5181600" cy="4315524"/>
          </a:xfrm>
        </p:spPr>
        <p:txBody>
          <a:bodyPr>
            <a:normAutofit/>
          </a:bodyPr>
          <a:lstStyle/>
          <a:p>
            <a:pPr>
              <a:defRPr/>
            </a:pPr>
            <a:r>
              <a:rPr lang="fi-FI" sz="2600" dirty="0"/>
              <a:t>Suomen Punainen Risti perustettiin v. 1877 </a:t>
            </a:r>
            <a:endParaRPr lang="fi-FI" sz="2600" dirty="0">
              <a:cs typeface="Calibri"/>
            </a:endParaRPr>
          </a:p>
          <a:p>
            <a:endParaRPr lang="fi-FI" sz="2600" dirty="0">
              <a:cs typeface="Calibri"/>
            </a:endParaRPr>
          </a:p>
          <a:p>
            <a:r>
              <a:rPr lang="fi-FI" sz="2600" dirty="0">
                <a:cs typeface="Calibri"/>
              </a:rPr>
              <a:t>192 kansallista yhdistystä ympäri maailman</a:t>
            </a:r>
          </a:p>
          <a:p>
            <a:endParaRPr lang="fi-FI" sz="2600" dirty="0">
              <a:cs typeface="Calibri"/>
            </a:endParaRPr>
          </a:p>
          <a:p>
            <a:r>
              <a:rPr lang="fi-FI" sz="2600" dirty="0">
                <a:cs typeface="Calibri"/>
              </a:rPr>
              <a:t>Suojamerkki suojelemaan avustustyötä</a:t>
            </a:r>
          </a:p>
          <a:p>
            <a:endParaRPr lang="fi-FI" dirty="0"/>
          </a:p>
        </p:txBody>
      </p:sp>
      <p:pic>
        <p:nvPicPr>
          <p:cNvPr id="7" name="Content Placeholder 6">
            <a:extLst>
              <a:ext uri="{FF2B5EF4-FFF2-40B4-BE49-F238E27FC236}">
                <a16:creationId xmlns:a16="http://schemas.microsoft.com/office/drawing/2014/main" id="{13DCE1AC-2DFB-475B-9DF2-FFCC671761DE}"/>
              </a:ext>
            </a:extLst>
          </p:cNvPr>
          <p:cNvPicPr>
            <a:picLocks noGrp="1" noChangeAspect="1"/>
          </p:cNvPicPr>
          <p:nvPr>
            <p:ph sz="half" idx="2"/>
          </p:nvPr>
        </p:nvPicPr>
        <p:blipFill>
          <a:blip r:embed="rId3"/>
          <a:stretch>
            <a:fillRect/>
          </a:stretch>
        </p:blipFill>
        <p:spPr>
          <a:xfrm>
            <a:off x="6688548" y="1487617"/>
            <a:ext cx="5181600" cy="5103616"/>
          </a:xfrm>
          <a:prstGeom prst="rect">
            <a:avLst/>
          </a:prstGeom>
        </p:spPr>
      </p:pic>
      <p:pic>
        <p:nvPicPr>
          <p:cNvPr id="8" name="Picture 6" descr="A drawing of a cartoon character&#10;&#10;Description generated with high confidence">
            <a:extLst>
              <a:ext uri="{FF2B5EF4-FFF2-40B4-BE49-F238E27FC236}">
                <a16:creationId xmlns:a16="http://schemas.microsoft.com/office/drawing/2014/main" id="{757ACC8C-721A-473B-8EA6-7CA44AA8A644}"/>
              </a:ext>
            </a:extLst>
          </p:cNvPr>
          <p:cNvPicPr>
            <a:picLocks noChangeAspect="1"/>
          </p:cNvPicPr>
          <p:nvPr/>
        </p:nvPicPr>
        <p:blipFill>
          <a:blip r:embed="rId4"/>
          <a:stretch>
            <a:fillRect/>
          </a:stretch>
        </p:blipFill>
        <p:spPr>
          <a:xfrm>
            <a:off x="3524250" y="5278707"/>
            <a:ext cx="2571750" cy="1162050"/>
          </a:xfrm>
          <a:prstGeom prst="rect">
            <a:avLst/>
          </a:prstGeom>
        </p:spPr>
      </p:pic>
    </p:spTree>
    <p:extLst>
      <p:ext uri="{BB962C8B-B14F-4D97-AF65-F5344CB8AC3E}">
        <p14:creationId xmlns:p14="http://schemas.microsoft.com/office/powerpoint/2010/main" val="350010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B703C1-07F6-4062-A12B-B6D0DC710A21}"/>
              </a:ext>
            </a:extLst>
          </p:cNvPr>
          <p:cNvSpPr>
            <a:spLocks noGrp="1"/>
          </p:cNvSpPr>
          <p:nvPr>
            <p:ph type="title"/>
          </p:nvPr>
        </p:nvSpPr>
        <p:spPr>
          <a:xfrm>
            <a:off x="548951" y="149289"/>
            <a:ext cx="7522029" cy="886409"/>
          </a:xfrm>
        </p:spPr>
        <p:txBody>
          <a:bodyPr/>
          <a:lstStyle/>
          <a:p>
            <a:r>
              <a:rPr lang="fi-FI" b="1"/>
              <a:t>Näin Suomen Punainen Risti toimii</a:t>
            </a:r>
          </a:p>
        </p:txBody>
      </p:sp>
      <p:graphicFrame>
        <p:nvGraphicFramePr>
          <p:cNvPr id="6" name="Sisällön paikkamerkki 5">
            <a:extLst>
              <a:ext uri="{FF2B5EF4-FFF2-40B4-BE49-F238E27FC236}">
                <a16:creationId xmlns:a16="http://schemas.microsoft.com/office/drawing/2014/main" id="{1021C6AF-36A1-42BC-B63E-A9FCE3C00A4D}"/>
              </a:ext>
            </a:extLst>
          </p:cNvPr>
          <p:cNvGraphicFramePr>
            <a:graphicFrameLocks noGrp="1"/>
          </p:cNvGraphicFramePr>
          <p:nvPr>
            <p:ph idx="1"/>
            <p:extLst>
              <p:ext uri="{D42A27DB-BD31-4B8C-83A1-F6EECF244321}">
                <p14:modId xmlns:p14="http://schemas.microsoft.com/office/powerpoint/2010/main" val="3895357577"/>
              </p:ext>
            </p:extLst>
          </p:nvPr>
        </p:nvGraphicFramePr>
        <p:xfrm>
          <a:off x="903514" y="1819469"/>
          <a:ext cx="10515600" cy="4382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962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DE4-15F7-40C6-836A-92EA039D92FF}"/>
              </a:ext>
            </a:extLst>
          </p:cNvPr>
          <p:cNvSpPr>
            <a:spLocks noGrp="1"/>
          </p:cNvSpPr>
          <p:nvPr>
            <p:ph type="title"/>
          </p:nvPr>
        </p:nvSpPr>
        <p:spPr>
          <a:xfrm>
            <a:off x="838200" y="149725"/>
            <a:ext cx="10515600" cy="817942"/>
          </a:xfrm>
        </p:spPr>
        <p:txBody>
          <a:bodyPr/>
          <a:lstStyle/>
          <a:p>
            <a:r>
              <a:rPr lang="fi-FI" b="1"/>
              <a:t>Periaatteet  </a:t>
            </a:r>
          </a:p>
        </p:txBody>
      </p:sp>
      <p:sp>
        <p:nvSpPr>
          <p:cNvPr id="3" name="Content Placeholder 2">
            <a:extLst>
              <a:ext uri="{FF2B5EF4-FFF2-40B4-BE49-F238E27FC236}">
                <a16:creationId xmlns:a16="http://schemas.microsoft.com/office/drawing/2014/main" id="{45EA708F-DC1C-4517-9567-8873219177BE}"/>
              </a:ext>
            </a:extLst>
          </p:cNvPr>
          <p:cNvSpPr>
            <a:spLocks noGrp="1"/>
          </p:cNvSpPr>
          <p:nvPr>
            <p:ph idx="1"/>
          </p:nvPr>
        </p:nvSpPr>
        <p:spPr>
          <a:xfrm>
            <a:off x="838200" y="1509204"/>
            <a:ext cx="10515600" cy="4667759"/>
          </a:xfrm>
        </p:spPr>
        <p:txBody>
          <a:bodyPr vert="horz" lIns="91440" tIns="45720" rIns="91440" bIns="45720" rtlCol="0" anchor="t">
            <a:normAutofit/>
          </a:bodyPr>
          <a:lstStyle/>
          <a:p>
            <a:pPr marL="0" indent="0">
              <a:buNone/>
              <a:tabLst>
                <a:tab pos="265113" algn="l"/>
              </a:tabLst>
              <a:defRPr/>
            </a:pPr>
            <a:endParaRPr lang="fi-FI" sz="2100"/>
          </a:p>
          <a:p>
            <a:pPr>
              <a:spcBef>
                <a:spcPct val="0"/>
              </a:spcBef>
              <a:buNone/>
            </a:pPr>
            <a:r>
              <a:rPr lang="fi-FI" altLang="fi-FI" sz="2100">
                <a:ea typeface="Verdana" panose="020B0604030504040204" pitchFamily="34" charset="0"/>
                <a:cs typeface="Verdana" panose="020B0604030504040204" pitchFamily="34" charset="0"/>
              </a:rPr>
              <a:t>	</a:t>
            </a:r>
            <a:endParaRPr lang="fi-FI" sz="2100" b="1">
              <a:ea typeface="Verdana" panose="020B0604030504040204" pitchFamily="34" charset="0"/>
              <a:cs typeface="Verdana" panose="020B0604030504040204" pitchFamily="34" charset="0"/>
            </a:endParaRPr>
          </a:p>
          <a:p>
            <a:pPr marL="0" indent="0">
              <a:buNone/>
              <a:defRPr/>
            </a:pPr>
            <a:endParaRPr lang="fi-FI" sz="2100">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r>
              <a:rPr lang="fi-FI" altLang="fi-FI" sz="2100">
                <a:ea typeface="Verdana" panose="020B0604030504040204" pitchFamily="34" charset="0"/>
                <a:cs typeface="Verdana" panose="020B0604030504040204" pitchFamily="34" charset="0"/>
              </a:rPr>
              <a:t>	</a:t>
            </a:r>
            <a:endParaRPr lang="fi-FI" altLang="fi-FI" sz="2500">
              <a:ea typeface="Verdana" panose="020B0604030504040204" pitchFamily="34" charset="0"/>
              <a:cs typeface="Verdana" panose="020B0604030504040204" pitchFamily="34" charset="0"/>
            </a:endParaRPr>
          </a:p>
          <a:p>
            <a:pPr marL="914400" lvl="2" indent="0">
              <a:buNone/>
            </a:pPr>
            <a:endParaRPr lang="fi-FI" b="1"/>
          </a:p>
        </p:txBody>
      </p:sp>
      <p:sp>
        <p:nvSpPr>
          <p:cNvPr id="9" name="TextBox 8">
            <a:extLst>
              <a:ext uri="{FF2B5EF4-FFF2-40B4-BE49-F238E27FC236}">
                <a16:creationId xmlns:a16="http://schemas.microsoft.com/office/drawing/2014/main" id="{B5110232-6AB2-4D60-8E5F-7C6AB3D50B72}"/>
              </a:ext>
            </a:extLst>
          </p:cNvPr>
          <p:cNvSpPr txBox="1"/>
          <p:nvPr/>
        </p:nvSpPr>
        <p:spPr>
          <a:xfrm>
            <a:off x="3948194" y="3182040"/>
            <a:ext cx="5478245" cy="923330"/>
          </a:xfrm>
          <a:prstGeom prst="rect">
            <a:avLst/>
          </a:prstGeom>
          <a:noFill/>
          <a:effectLst>
            <a:outerShdw blurRad="50800" dist="50800" dir="5400000" algn="ctr" rotWithShape="0">
              <a:srgbClr val="000000">
                <a:alpha val="0"/>
              </a:srgbClr>
            </a:outerShdw>
          </a:effectLst>
        </p:spPr>
        <p:txBody>
          <a:bodyPr wrap="square">
            <a:spAutoFit/>
          </a:bodyPr>
          <a:lstStyle/>
          <a:p>
            <a:pPr>
              <a:defRPr/>
            </a:pPr>
            <a:r>
              <a:rPr lang="fi-FI" sz="4800">
                <a:solidFill>
                  <a:srgbClr val="C00000"/>
                </a:solidFill>
                <a:latin typeface="SignaColumn-Black" panose="040B0804030504040204" pitchFamily="82" charset="0"/>
              </a:rPr>
              <a:t>I</a:t>
            </a:r>
            <a:r>
              <a:rPr lang="fi-FI" sz="5400">
                <a:solidFill>
                  <a:srgbClr val="C00000"/>
                </a:solidFill>
                <a:latin typeface="SignaColumn-Black" panose="040B0804030504040204" pitchFamily="82" charset="0"/>
              </a:rPr>
              <a:t>nhimillisyys</a:t>
            </a:r>
            <a:r>
              <a:rPr lang="fi-FI" sz="4800">
                <a:solidFill>
                  <a:srgbClr val="C00000"/>
                </a:solidFill>
                <a:latin typeface="SignaColumn-Black" panose="040B0804030504040204" pitchFamily="82" charset="0"/>
              </a:rPr>
              <a:t> </a:t>
            </a:r>
            <a:endParaRPr lang="en-US" sz="4800">
              <a:solidFill>
                <a:srgbClr val="C00000"/>
              </a:solidFill>
              <a:latin typeface="SignaColumn-Black" panose="040B0804030504040204" pitchFamily="82" charset="0"/>
            </a:endParaRPr>
          </a:p>
        </p:txBody>
      </p:sp>
      <p:sp>
        <p:nvSpPr>
          <p:cNvPr id="10" name="TextBox 9">
            <a:extLst>
              <a:ext uri="{FF2B5EF4-FFF2-40B4-BE49-F238E27FC236}">
                <a16:creationId xmlns:a16="http://schemas.microsoft.com/office/drawing/2014/main" id="{268D948E-E77F-4F58-A28F-50E153776F3B}"/>
              </a:ext>
            </a:extLst>
          </p:cNvPr>
          <p:cNvSpPr txBox="1">
            <a:spLocks noChangeArrowheads="1"/>
          </p:cNvSpPr>
          <p:nvPr/>
        </p:nvSpPr>
        <p:spPr bwMode="auto">
          <a:xfrm>
            <a:off x="614082" y="4227574"/>
            <a:ext cx="3894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Tasapuolisuus</a:t>
            </a:r>
            <a:endParaRPr lang="en-US" altLang="en-US" sz="3200"/>
          </a:p>
        </p:txBody>
      </p:sp>
      <p:sp>
        <p:nvSpPr>
          <p:cNvPr id="11" name="TextBox 10">
            <a:extLst>
              <a:ext uri="{FF2B5EF4-FFF2-40B4-BE49-F238E27FC236}">
                <a16:creationId xmlns:a16="http://schemas.microsoft.com/office/drawing/2014/main" id="{07F5501D-D136-4516-BD8E-F267F0F28340}"/>
              </a:ext>
            </a:extLst>
          </p:cNvPr>
          <p:cNvSpPr txBox="1">
            <a:spLocks noChangeArrowheads="1"/>
          </p:cNvSpPr>
          <p:nvPr/>
        </p:nvSpPr>
        <p:spPr bwMode="auto">
          <a:xfrm>
            <a:off x="331582" y="2324001"/>
            <a:ext cx="50149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Riippumattomuus</a:t>
            </a:r>
            <a:endParaRPr lang="en-US" altLang="en-US" sz="2000"/>
          </a:p>
        </p:txBody>
      </p:sp>
      <p:sp>
        <p:nvSpPr>
          <p:cNvPr id="12" name="TextBox 11">
            <a:extLst>
              <a:ext uri="{FF2B5EF4-FFF2-40B4-BE49-F238E27FC236}">
                <a16:creationId xmlns:a16="http://schemas.microsoft.com/office/drawing/2014/main" id="{79CD762F-AF0C-4321-80BD-A050F96F99DB}"/>
              </a:ext>
            </a:extLst>
          </p:cNvPr>
          <p:cNvSpPr txBox="1">
            <a:spLocks noChangeArrowheads="1"/>
          </p:cNvSpPr>
          <p:nvPr/>
        </p:nvSpPr>
        <p:spPr bwMode="auto">
          <a:xfrm>
            <a:off x="7635242" y="4373251"/>
            <a:ext cx="438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Vapaaehtoisuus</a:t>
            </a:r>
            <a:endParaRPr lang="en-US" altLang="en-US" sz="3200"/>
          </a:p>
        </p:txBody>
      </p:sp>
      <p:sp>
        <p:nvSpPr>
          <p:cNvPr id="13" name="TextBox 12">
            <a:extLst>
              <a:ext uri="{FF2B5EF4-FFF2-40B4-BE49-F238E27FC236}">
                <a16:creationId xmlns:a16="http://schemas.microsoft.com/office/drawing/2014/main" id="{7461A3C9-BC89-4B86-81A2-A46BE66905E1}"/>
              </a:ext>
            </a:extLst>
          </p:cNvPr>
          <p:cNvSpPr txBox="1">
            <a:spLocks noChangeArrowheads="1"/>
          </p:cNvSpPr>
          <p:nvPr/>
        </p:nvSpPr>
        <p:spPr bwMode="auto">
          <a:xfrm>
            <a:off x="3653732" y="5299552"/>
            <a:ext cx="4873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Yleismaailmallisuus</a:t>
            </a:r>
            <a:endParaRPr lang="en-US" altLang="en-US" sz="3200"/>
          </a:p>
        </p:txBody>
      </p:sp>
      <p:sp>
        <p:nvSpPr>
          <p:cNvPr id="14" name="TextBox 13">
            <a:extLst>
              <a:ext uri="{FF2B5EF4-FFF2-40B4-BE49-F238E27FC236}">
                <a16:creationId xmlns:a16="http://schemas.microsoft.com/office/drawing/2014/main" id="{9CEB0C90-7D1C-46B9-839F-F5C00AA7204D}"/>
              </a:ext>
            </a:extLst>
          </p:cNvPr>
          <p:cNvSpPr txBox="1">
            <a:spLocks noChangeArrowheads="1"/>
          </p:cNvSpPr>
          <p:nvPr/>
        </p:nvSpPr>
        <p:spPr bwMode="auto">
          <a:xfrm>
            <a:off x="4564736" y="1624516"/>
            <a:ext cx="3244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Ykseys</a:t>
            </a:r>
            <a:endParaRPr lang="en-US" altLang="en-US" sz="2400">
              <a:solidFill>
                <a:srgbClr val="C00000"/>
              </a:solidFill>
              <a:latin typeface="SignaColumn-Black" panose="040B0804030504040204" pitchFamily="82" charset="0"/>
            </a:endParaRPr>
          </a:p>
        </p:txBody>
      </p:sp>
      <p:sp>
        <p:nvSpPr>
          <p:cNvPr id="15" name="Content Placeholder 10">
            <a:extLst>
              <a:ext uri="{FF2B5EF4-FFF2-40B4-BE49-F238E27FC236}">
                <a16:creationId xmlns:a16="http://schemas.microsoft.com/office/drawing/2014/main" id="{6E52856A-6498-4928-95FB-3C1CE89B12AF}"/>
              </a:ext>
            </a:extLst>
          </p:cNvPr>
          <p:cNvSpPr txBox="1">
            <a:spLocks noChangeArrowheads="1"/>
          </p:cNvSpPr>
          <p:nvPr/>
        </p:nvSpPr>
        <p:spPr>
          <a:xfrm>
            <a:off x="7414392" y="2328738"/>
            <a:ext cx="4025838"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Times" panose="02020603050405020304" pitchFamily="18" charset="0"/>
              <a:buNone/>
            </a:pPr>
            <a:r>
              <a:rPr lang="fi-FI" altLang="en-US" sz="3200">
                <a:solidFill>
                  <a:srgbClr val="C00000"/>
                </a:solidFill>
                <a:latin typeface="SignaColumn-Black" panose="040B0804030504040204" pitchFamily="82" charset="0"/>
              </a:rPr>
              <a:t>Puolueettomuus</a:t>
            </a:r>
            <a:endParaRPr lang="en-US" altLang="en-US" sz="3200"/>
          </a:p>
        </p:txBody>
      </p:sp>
    </p:spTree>
    <p:extLst>
      <p:ext uri="{BB962C8B-B14F-4D97-AF65-F5344CB8AC3E}">
        <p14:creationId xmlns:p14="http://schemas.microsoft.com/office/powerpoint/2010/main" val="10249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4000"/>
                                        <p:tgtEl>
                                          <p:spTgt spid="9"/>
                                        </p:tgtEl>
                                      </p:cBhvr>
                                    </p:animEffect>
                                  </p:childTnLst>
                                </p:cTn>
                              </p:par>
                            </p:childTnLst>
                          </p:cTn>
                        </p:par>
                        <p:par>
                          <p:cTn id="8" fill="hold">
                            <p:stCondLst>
                              <p:cond delay="5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5000"/>
                                        <p:tgtEl>
                                          <p:spTgt spid="10"/>
                                        </p:tgtEl>
                                      </p:cBhvr>
                                    </p:animEffect>
                                  </p:childTnLst>
                                </p:cTn>
                              </p:par>
                            </p:childTnLst>
                          </p:cTn>
                        </p:par>
                        <p:par>
                          <p:cTn id="12" fill="hold">
                            <p:stCondLst>
                              <p:cond delay="10000"/>
                            </p:stCondLst>
                            <p:childTnLst>
                              <p:par>
                                <p:cTn id="13" presetID="6"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6000"/>
                                        <p:tgtEl>
                                          <p:spTgt spid="13"/>
                                        </p:tgtEl>
                                      </p:cBhvr>
                                    </p:animEffect>
                                  </p:childTnLst>
                                </p:cTn>
                              </p:par>
                            </p:childTnLst>
                          </p:cTn>
                        </p:par>
                        <p:par>
                          <p:cTn id="16" fill="hold">
                            <p:stCondLst>
                              <p:cond delay="16000"/>
                            </p:stCondLst>
                            <p:childTnLst>
                              <p:par>
                                <p:cTn id="17" presetID="6"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6000"/>
                                        <p:tgtEl>
                                          <p:spTgt spid="11"/>
                                        </p:tgtEl>
                                      </p:cBhvr>
                                    </p:animEffect>
                                  </p:childTnLst>
                                </p:cTn>
                              </p:par>
                            </p:childTnLst>
                          </p:cTn>
                        </p:par>
                        <p:par>
                          <p:cTn id="20" fill="hold">
                            <p:stCondLst>
                              <p:cond delay="22000"/>
                            </p:stCondLst>
                            <p:childTnLst>
                              <p:par>
                                <p:cTn id="21" presetID="6" presetClass="entr" presetSubtype="16" fill="hold"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circle(in)">
                                      <p:cBhvr>
                                        <p:cTn id="23" dur="6000"/>
                                        <p:tgtEl>
                                          <p:spTgt spid="15">
                                            <p:txEl>
                                              <p:pRg st="0" end="0"/>
                                            </p:txEl>
                                          </p:spTgt>
                                        </p:tgtEl>
                                      </p:cBhvr>
                                    </p:animEffect>
                                  </p:childTnLst>
                                </p:cTn>
                              </p:par>
                            </p:childTnLst>
                          </p:cTn>
                        </p:par>
                        <p:par>
                          <p:cTn id="24" fill="hold">
                            <p:stCondLst>
                              <p:cond delay="28000"/>
                            </p:stCondLst>
                            <p:childTnLst>
                              <p:par>
                                <p:cTn id="25" presetID="6"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6000"/>
                                        <p:tgtEl>
                                          <p:spTgt spid="14"/>
                                        </p:tgtEl>
                                      </p:cBhvr>
                                    </p:animEffect>
                                  </p:childTnLst>
                                </p:cTn>
                              </p:par>
                            </p:childTnLst>
                          </p:cTn>
                        </p:par>
                        <p:par>
                          <p:cTn id="28" fill="hold">
                            <p:stCondLst>
                              <p:cond delay="34000"/>
                            </p:stCondLst>
                            <p:childTnLst>
                              <p:par>
                                <p:cTn id="29" presetID="6" presetClass="entr" presetSubtype="16"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6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74F0-EF4B-4471-B456-A05E5E30A4FD}"/>
              </a:ext>
            </a:extLst>
          </p:cNvPr>
          <p:cNvSpPr>
            <a:spLocks noGrp="1"/>
          </p:cNvSpPr>
          <p:nvPr>
            <p:ph type="title"/>
          </p:nvPr>
        </p:nvSpPr>
        <p:spPr>
          <a:xfrm>
            <a:off x="589625" y="374159"/>
            <a:ext cx="10515600" cy="613756"/>
          </a:xfrm>
        </p:spPr>
        <p:txBody>
          <a:bodyPr>
            <a:normAutofit fontScale="90000"/>
          </a:bodyPr>
          <a:lstStyle/>
          <a:p>
            <a:r>
              <a:rPr lang="fi-FI" b="1"/>
              <a:t>Punaisen Ristin kansainvälinen apu</a:t>
            </a:r>
          </a:p>
        </p:txBody>
      </p:sp>
      <p:sp>
        <p:nvSpPr>
          <p:cNvPr id="3" name="Text Placeholder 2">
            <a:extLst>
              <a:ext uri="{FF2B5EF4-FFF2-40B4-BE49-F238E27FC236}">
                <a16:creationId xmlns:a16="http://schemas.microsoft.com/office/drawing/2014/main" id="{0A5AD4C3-350E-41B2-ACD6-7D138D527EFD}"/>
              </a:ext>
            </a:extLst>
          </p:cNvPr>
          <p:cNvSpPr>
            <a:spLocks noGrp="1"/>
          </p:cNvSpPr>
          <p:nvPr>
            <p:ph idx="1"/>
          </p:nvPr>
        </p:nvSpPr>
        <p:spPr>
          <a:xfrm>
            <a:off x="589625" y="1359568"/>
            <a:ext cx="11502112" cy="5498432"/>
          </a:xfrm>
        </p:spPr>
        <p:txBody>
          <a:bodyPr>
            <a:normAutofit/>
          </a:bodyPr>
          <a:lstStyle/>
          <a:p>
            <a:pPr marL="0" indent="0">
              <a:buNone/>
            </a:pPr>
            <a:r>
              <a:rPr lang="fi-FI" u="sng"/>
              <a:t>Keräykset</a:t>
            </a:r>
          </a:p>
          <a:p>
            <a:pPr>
              <a:buFontTx/>
              <a:buChar char="-"/>
            </a:pPr>
            <a:r>
              <a:rPr lang="fi-FI" sz="2400"/>
              <a:t>Nälkäpäivä</a:t>
            </a:r>
          </a:p>
          <a:p>
            <a:pPr>
              <a:buFontTx/>
              <a:buChar char="-"/>
            </a:pPr>
            <a:r>
              <a:rPr lang="fi-FI" sz="2400"/>
              <a:t>Hätäapukeräykset</a:t>
            </a:r>
          </a:p>
          <a:p>
            <a:endParaRPr lang="fi-FI"/>
          </a:p>
          <a:p>
            <a:pPr marL="0" indent="0">
              <a:buNone/>
            </a:pPr>
            <a:r>
              <a:rPr lang="fi-FI" u="sng"/>
              <a:t>Katastrofirahasto</a:t>
            </a:r>
          </a:p>
          <a:p>
            <a:pPr>
              <a:buFontTx/>
              <a:buChar char="-"/>
            </a:pPr>
            <a:r>
              <a:rPr lang="fi-FI" sz="2400"/>
              <a:t>Mahdollistaa nopean ja tehokkaan avun</a:t>
            </a:r>
          </a:p>
          <a:p>
            <a:endParaRPr lang="fi-FI"/>
          </a:p>
          <a:p>
            <a:pPr marL="0" indent="0">
              <a:buNone/>
            </a:pPr>
            <a:r>
              <a:rPr lang="fi-FI" u="sng"/>
              <a:t>Kansainvälinen apu</a:t>
            </a:r>
          </a:p>
          <a:p>
            <a:pPr>
              <a:buFontTx/>
              <a:buChar char="-"/>
            </a:pPr>
            <a:r>
              <a:rPr lang="en-US" sz="2400" err="1"/>
              <a:t>Avustustarvikkeet</a:t>
            </a:r>
            <a:r>
              <a:rPr lang="en-US" sz="2400"/>
              <a:t>, </a:t>
            </a:r>
            <a:r>
              <a:rPr lang="en-US" sz="2400" err="1"/>
              <a:t>kehitysyhteistyö</a:t>
            </a:r>
            <a:r>
              <a:rPr lang="en-US" sz="2400"/>
              <a:t>, </a:t>
            </a:r>
            <a:r>
              <a:rPr lang="en-US" sz="2400" err="1"/>
              <a:t>avustustyöntekijät</a:t>
            </a:r>
            <a:endParaRPr lang="en-US" sz="2400"/>
          </a:p>
          <a:p>
            <a:pPr>
              <a:buFontTx/>
              <a:buChar char="-"/>
            </a:pPr>
            <a:r>
              <a:rPr lang="en-US" sz="2400" err="1"/>
              <a:t>Yhteistyö</a:t>
            </a:r>
            <a:r>
              <a:rPr lang="en-US" sz="2400"/>
              <a:t> </a:t>
            </a:r>
            <a:r>
              <a:rPr lang="en-US" sz="2400" err="1"/>
              <a:t>paikallisen</a:t>
            </a:r>
            <a:r>
              <a:rPr lang="en-US" sz="2400"/>
              <a:t> </a:t>
            </a:r>
            <a:r>
              <a:rPr lang="en-US" sz="2400" err="1"/>
              <a:t>Punaisen</a:t>
            </a:r>
            <a:r>
              <a:rPr lang="en-US" sz="2400"/>
              <a:t> </a:t>
            </a:r>
            <a:r>
              <a:rPr lang="en-US" sz="2400" err="1"/>
              <a:t>Ristin</a:t>
            </a:r>
            <a:r>
              <a:rPr lang="en-US" sz="2400"/>
              <a:t> tai </a:t>
            </a:r>
            <a:r>
              <a:rPr lang="en-US" sz="2400" err="1"/>
              <a:t>Punaisen</a:t>
            </a:r>
            <a:r>
              <a:rPr lang="en-US" sz="2400"/>
              <a:t> </a:t>
            </a:r>
            <a:r>
              <a:rPr lang="en-US" sz="2400" err="1"/>
              <a:t>Puolikuun</a:t>
            </a:r>
            <a:r>
              <a:rPr lang="en-US" sz="2400"/>
              <a:t> </a:t>
            </a:r>
            <a:r>
              <a:rPr lang="en-US" sz="2400" err="1"/>
              <a:t>yhdistyksen</a:t>
            </a:r>
            <a:r>
              <a:rPr lang="en-US" sz="2400"/>
              <a:t> </a:t>
            </a:r>
            <a:r>
              <a:rPr lang="en-US" sz="2400" err="1"/>
              <a:t>kanssa</a:t>
            </a:r>
            <a:endParaRPr lang="en-US" sz="2400"/>
          </a:p>
        </p:txBody>
      </p:sp>
      <p:sp>
        <p:nvSpPr>
          <p:cNvPr id="8" name="TextBox 7">
            <a:extLst>
              <a:ext uri="{FF2B5EF4-FFF2-40B4-BE49-F238E27FC236}">
                <a16:creationId xmlns:a16="http://schemas.microsoft.com/office/drawing/2014/main" id="{113BF993-43A4-4F70-ACCD-6255A354573D}"/>
              </a:ext>
            </a:extLst>
          </p:cNvPr>
          <p:cNvSpPr txBox="1"/>
          <p:nvPr/>
        </p:nvSpPr>
        <p:spPr>
          <a:xfrm>
            <a:off x="7219159" y="4191000"/>
            <a:ext cx="3808218" cy="261610"/>
          </a:xfrm>
          <a:prstGeom prst="rect">
            <a:avLst/>
          </a:prstGeom>
          <a:noFill/>
        </p:spPr>
        <p:txBody>
          <a:bodyPr wrap="square" rtlCol="0">
            <a:spAutoFit/>
          </a:bodyPr>
          <a:lstStyle/>
          <a:p>
            <a:r>
              <a:rPr lang="fi-FI" sz="1100">
                <a:solidFill>
                  <a:schemeClr val="bg1"/>
                </a:solidFill>
              </a:rPr>
              <a:t>Kuvaaja: Ibrahim Malla</a:t>
            </a:r>
          </a:p>
        </p:txBody>
      </p:sp>
      <p:pic>
        <p:nvPicPr>
          <p:cNvPr id="5" name="Picture 4">
            <a:extLst>
              <a:ext uri="{FF2B5EF4-FFF2-40B4-BE49-F238E27FC236}">
                <a16:creationId xmlns:a16="http://schemas.microsoft.com/office/drawing/2014/main" id="{3A079478-4807-4147-98D9-5D24C073E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681" y="1359568"/>
            <a:ext cx="5633150" cy="3753086"/>
          </a:xfrm>
          <a:prstGeom prst="rect">
            <a:avLst/>
          </a:prstGeom>
        </p:spPr>
      </p:pic>
      <p:sp>
        <p:nvSpPr>
          <p:cNvPr id="6" name="TextBox 5">
            <a:extLst>
              <a:ext uri="{FF2B5EF4-FFF2-40B4-BE49-F238E27FC236}">
                <a16:creationId xmlns:a16="http://schemas.microsoft.com/office/drawing/2014/main" id="{3E3F109A-DF77-4F1B-BF79-C4CA67C7821D}"/>
              </a:ext>
            </a:extLst>
          </p:cNvPr>
          <p:cNvSpPr txBox="1"/>
          <p:nvPr/>
        </p:nvSpPr>
        <p:spPr>
          <a:xfrm>
            <a:off x="10255797" y="4858738"/>
            <a:ext cx="2265528" cy="253916"/>
          </a:xfrm>
          <a:prstGeom prst="rect">
            <a:avLst/>
          </a:prstGeom>
          <a:noFill/>
        </p:spPr>
        <p:txBody>
          <a:bodyPr wrap="square" rtlCol="0">
            <a:spAutoFit/>
          </a:bodyPr>
          <a:lstStyle/>
          <a:p>
            <a:r>
              <a:rPr lang="fi-FI" sz="1050" dirty="0">
                <a:solidFill>
                  <a:schemeClr val="bg1"/>
                </a:solidFill>
              </a:rPr>
              <a:t>Kuva: Suomen Punainen Risti</a:t>
            </a:r>
            <a:endParaRPr lang="fi-FI" sz="800" dirty="0">
              <a:solidFill>
                <a:schemeClr val="bg1"/>
              </a:solidFill>
            </a:endParaRPr>
          </a:p>
        </p:txBody>
      </p:sp>
    </p:spTree>
    <p:extLst>
      <p:ext uri="{BB962C8B-B14F-4D97-AF65-F5344CB8AC3E}">
        <p14:creationId xmlns:p14="http://schemas.microsoft.com/office/powerpoint/2010/main" val="144293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AD64-8072-4B87-83A5-308CCA98D66B}"/>
              </a:ext>
            </a:extLst>
          </p:cNvPr>
          <p:cNvSpPr>
            <a:spLocks noGrp="1"/>
          </p:cNvSpPr>
          <p:nvPr>
            <p:ph type="title"/>
          </p:nvPr>
        </p:nvSpPr>
        <p:spPr>
          <a:xfrm>
            <a:off x="762000" y="367119"/>
            <a:ext cx="10515600" cy="435769"/>
          </a:xfrm>
        </p:spPr>
        <p:txBody>
          <a:bodyPr/>
          <a:lstStyle/>
          <a:p>
            <a:r>
              <a:rPr lang="fi-FI" b="1" dirty="0">
                <a:ea typeface="+mj-lt"/>
                <a:cs typeface="+mj-lt"/>
              </a:rPr>
              <a:t>Apu kotimaan onnettomuuksissa ja kriiseissä</a:t>
            </a:r>
            <a:endParaRPr lang="fi-FI" b="1" dirty="0"/>
          </a:p>
        </p:txBody>
      </p:sp>
      <p:sp>
        <p:nvSpPr>
          <p:cNvPr id="3" name="Content Placeholder 2">
            <a:extLst>
              <a:ext uri="{FF2B5EF4-FFF2-40B4-BE49-F238E27FC236}">
                <a16:creationId xmlns:a16="http://schemas.microsoft.com/office/drawing/2014/main" id="{FCF60C3C-6BA5-4396-8C2D-A97ABAD13B81}"/>
              </a:ext>
            </a:extLst>
          </p:cNvPr>
          <p:cNvSpPr>
            <a:spLocks noGrp="1"/>
          </p:cNvSpPr>
          <p:nvPr>
            <p:ph sz="half" idx="1"/>
          </p:nvPr>
        </p:nvSpPr>
        <p:spPr/>
        <p:txBody>
          <a:bodyPr>
            <a:normAutofit fontScale="92500" lnSpcReduction="20000"/>
          </a:bodyPr>
          <a:lstStyle/>
          <a:p>
            <a:r>
              <a:rPr lang="fi-FI"/>
              <a:t>Vapaaehtoiset auttavat onnettomuuksien uhreja ja tukevat viranomaisia.</a:t>
            </a:r>
          </a:p>
          <a:p>
            <a:endParaRPr lang="fi-FI"/>
          </a:p>
          <a:p>
            <a:r>
              <a:rPr lang="fi-FI"/>
              <a:t>Apua annetaan äkillisissä onnettomuustilanteissa, joiden vaikutukset ovat yksilöille tai perheelle kohtuuttomia ja vaikeuttavat arjessa selviämistä.</a:t>
            </a:r>
          </a:p>
          <a:p>
            <a:endParaRPr lang="fi-FI"/>
          </a:p>
          <a:p>
            <a:r>
              <a:rPr lang="fi-FI"/>
              <a:t>Apua voidaan antaa henkisenä ja aineellisena tukena.</a:t>
            </a:r>
          </a:p>
        </p:txBody>
      </p:sp>
      <p:pic>
        <p:nvPicPr>
          <p:cNvPr id="7" name="Picture 6">
            <a:extLst>
              <a:ext uri="{FF2B5EF4-FFF2-40B4-BE49-F238E27FC236}">
                <a16:creationId xmlns:a16="http://schemas.microsoft.com/office/drawing/2014/main" id="{18CB91DC-8201-4301-AB5F-44BE45DEC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0813"/>
            <a:ext cx="3236440" cy="2148187"/>
          </a:xfrm>
          <a:prstGeom prst="rect">
            <a:avLst/>
          </a:prstGeom>
        </p:spPr>
      </p:pic>
      <p:sp>
        <p:nvSpPr>
          <p:cNvPr id="8" name="TextBox 7">
            <a:extLst>
              <a:ext uri="{FF2B5EF4-FFF2-40B4-BE49-F238E27FC236}">
                <a16:creationId xmlns:a16="http://schemas.microsoft.com/office/drawing/2014/main" id="{4BC41C11-D117-4FC5-87EE-BDCF430D92B5}"/>
              </a:ext>
            </a:extLst>
          </p:cNvPr>
          <p:cNvSpPr txBox="1"/>
          <p:nvPr/>
        </p:nvSpPr>
        <p:spPr>
          <a:xfrm>
            <a:off x="292732" y="6344828"/>
            <a:ext cx="2438400" cy="276999"/>
          </a:xfrm>
          <a:prstGeom prst="rect">
            <a:avLst/>
          </a:prstGeom>
          <a:noFill/>
        </p:spPr>
        <p:txBody>
          <a:bodyPr wrap="square" rtlCol="0">
            <a:spAutoFit/>
          </a:bodyPr>
          <a:lstStyle/>
          <a:p>
            <a:r>
              <a:rPr lang="fi-FI" sz="1200">
                <a:solidFill>
                  <a:schemeClr val="bg1"/>
                </a:solidFill>
              </a:rPr>
              <a:t>kuvaaja: Sirpa Lehtimäki</a:t>
            </a:r>
          </a:p>
        </p:txBody>
      </p:sp>
      <p:sp>
        <p:nvSpPr>
          <p:cNvPr id="12" name="TextBox 11">
            <a:extLst>
              <a:ext uri="{FF2B5EF4-FFF2-40B4-BE49-F238E27FC236}">
                <a16:creationId xmlns:a16="http://schemas.microsoft.com/office/drawing/2014/main" id="{CE890442-A21D-4B16-9A4A-DC28757B5390}"/>
              </a:ext>
            </a:extLst>
          </p:cNvPr>
          <p:cNvSpPr txBox="1"/>
          <p:nvPr/>
        </p:nvSpPr>
        <p:spPr>
          <a:xfrm>
            <a:off x="8378862" y="6344828"/>
            <a:ext cx="2438400" cy="276999"/>
          </a:xfrm>
          <a:prstGeom prst="rect">
            <a:avLst/>
          </a:prstGeom>
          <a:noFill/>
        </p:spPr>
        <p:txBody>
          <a:bodyPr wrap="square" rtlCol="0">
            <a:spAutoFit/>
          </a:bodyPr>
          <a:lstStyle/>
          <a:p>
            <a:r>
              <a:rPr lang="fi-FI" sz="1200">
                <a:solidFill>
                  <a:schemeClr val="bg1"/>
                </a:solidFill>
              </a:rPr>
              <a:t>kuvaaja: Taina Keinänen</a:t>
            </a:r>
          </a:p>
        </p:txBody>
      </p:sp>
      <p:pic>
        <p:nvPicPr>
          <p:cNvPr id="13" name="Picture 19" descr="A picture containing person, outdoor, building, man&#10;&#10;Description generated with very high confidence">
            <a:extLst>
              <a:ext uri="{FF2B5EF4-FFF2-40B4-BE49-F238E27FC236}">
                <a16:creationId xmlns:a16="http://schemas.microsoft.com/office/drawing/2014/main" id="{017BFC37-D170-482B-8100-018D8D8CD12F}"/>
              </a:ext>
            </a:extLst>
          </p:cNvPr>
          <p:cNvPicPr>
            <a:picLocks noChangeAspect="1"/>
          </p:cNvPicPr>
          <p:nvPr/>
        </p:nvPicPr>
        <p:blipFill>
          <a:blip r:embed="rId4"/>
          <a:stretch>
            <a:fillRect/>
          </a:stretch>
        </p:blipFill>
        <p:spPr>
          <a:xfrm>
            <a:off x="6096000" y="4496178"/>
            <a:ext cx="3236440" cy="2162018"/>
          </a:xfrm>
          <a:prstGeom prst="rect">
            <a:avLst/>
          </a:prstGeom>
        </p:spPr>
      </p:pic>
      <p:pic>
        <p:nvPicPr>
          <p:cNvPr id="11" name="Picture 10">
            <a:extLst>
              <a:ext uri="{FF2B5EF4-FFF2-40B4-BE49-F238E27FC236}">
                <a16:creationId xmlns:a16="http://schemas.microsoft.com/office/drawing/2014/main" id="{163B7B15-FC83-443F-82A6-D6A15B451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560" y="2969019"/>
            <a:ext cx="3224295" cy="2148186"/>
          </a:xfrm>
          <a:prstGeom prst="rect">
            <a:avLst/>
          </a:prstGeom>
        </p:spPr>
      </p:pic>
    </p:spTree>
    <p:extLst>
      <p:ext uri="{BB962C8B-B14F-4D97-AF65-F5344CB8AC3E}">
        <p14:creationId xmlns:p14="http://schemas.microsoft.com/office/powerpoint/2010/main" val="3228415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0DD4-F6B5-4B45-9E88-4DA4FB948577}"/>
              </a:ext>
            </a:extLst>
          </p:cNvPr>
          <p:cNvSpPr>
            <a:spLocks noGrp="1"/>
          </p:cNvSpPr>
          <p:nvPr>
            <p:ph type="title"/>
          </p:nvPr>
        </p:nvSpPr>
        <p:spPr>
          <a:xfrm>
            <a:off x="653469" y="377604"/>
            <a:ext cx="8845373" cy="606866"/>
          </a:xfrm>
        </p:spPr>
        <p:txBody>
          <a:bodyPr>
            <a:normAutofit fontScale="90000"/>
          </a:bodyPr>
          <a:lstStyle/>
          <a:p>
            <a:r>
              <a:rPr lang="fi-FI" b="1" dirty="0"/>
              <a:t>Ajankohtainen esimerkki SPR:n auttamistyöstä</a:t>
            </a:r>
          </a:p>
        </p:txBody>
      </p:sp>
      <p:pic>
        <p:nvPicPr>
          <p:cNvPr id="8" name="Content Placeholder 7" descr="A group of people in a tent&#10;&#10;Description automatically generated">
            <a:extLst>
              <a:ext uri="{FF2B5EF4-FFF2-40B4-BE49-F238E27FC236}">
                <a16:creationId xmlns:a16="http://schemas.microsoft.com/office/drawing/2014/main" id="{CA2A6D4B-DF0F-4047-8780-B62A2D279B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387" y="1419366"/>
            <a:ext cx="7862589" cy="5238450"/>
          </a:xfrm>
        </p:spPr>
      </p:pic>
      <p:sp>
        <p:nvSpPr>
          <p:cNvPr id="9" name="TextBox 8">
            <a:extLst>
              <a:ext uri="{FF2B5EF4-FFF2-40B4-BE49-F238E27FC236}">
                <a16:creationId xmlns:a16="http://schemas.microsoft.com/office/drawing/2014/main" id="{0829B3D5-BB27-417C-88A7-A13FA6979956}"/>
              </a:ext>
            </a:extLst>
          </p:cNvPr>
          <p:cNvSpPr txBox="1"/>
          <p:nvPr/>
        </p:nvSpPr>
        <p:spPr>
          <a:xfrm>
            <a:off x="8911988" y="1719618"/>
            <a:ext cx="3029803" cy="923330"/>
          </a:xfrm>
          <a:prstGeom prst="rect">
            <a:avLst/>
          </a:prstGeom>
          <a:noFill/>
        </p:spPr>
        <p:txBody>
          <a:bodyPr wrap="square" rtlCol="0">
            <a:spAutoFit/>
          </a:bodyPr>
          <a:lstStyle/>
          <a:p>
            <a:r>
              <a:rPr lang="fi-FI">
                <a:hlinkClick r:id="rId3"/>
              </a:rPr>
              <a:t>Video: </a:t>
            </a:r>
            <a:r>
              <a:rPr lang="fi-FI"/>
              <a:t>Punaisen Ristin </a:t>
            </a:r>
            <a:r>
              <a:rPr lang="fi-FI" err="1"/>
              <a:t>Triage</a:t>
            </a:r>
            <a:r>
              <a:rPr lang="fi-FI"/>
              <a:t>-teltat sairaalan tueksi Hyvinkäällä</a:t>
            </a:r>
          </a:p>
        </p:txBody>
      </p:sp>
    </p:spTree>
    <p:extLst>
      <p:ext uri="{BB962C8B-B14F-4D97-AF65-F5344CB8AC3E}">
        <p14:creationId xmlns:p14="http://schemas.microsoft.com/office/powerpoint/2010/main" val="276881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28EB2-CEC8-4D97-BEB9-E7FA656A33E3}"/>
              </a:ext>
            </a:extLst>
          </p:cNvPr>
          <p:cNvSpPr>
            <a:spLocks noGrp="1"/>
          </p:cNvSpPr>
          <p:nvPr>
            <p:ph type="title"/>
          </p:nvPr>
        </p:nvSpPr>
        <p:spPr>
          <a:xfrm>
            <a:off x="460442" y="444837"/>
            <a:ext cx="10515600" cy="435769"/>
          </a:xfrm>
        </p:spPr>
        <p:txBody>
          <a:bodyPr/>
          <a:lstStyle/>
          <a:p>
            <a:r>
              <a:rPr lang="fi-FI" sz="4000" b="1">
                <a:cs typeface="Calibri Light"/>
              </a:rPr>
              <a:t>Vapaaehtoistoimintaa</a:t>
            </a:r>
          </a:p>
        </p:txBody>
      </p:sp>
      <p:sp>
        <p:nvSpPr>
          <p:cNvPr id="4" name="Content Placeholder 3">
            <a:extLst>
              <a:ext uri="{FF2B5EF4-FFF2-40B4-BE49-F238E27FC236}">
                <a16:creationId xmlns:a16="http://schemas.microsoft.com/office/drawing/2014/main" id="{7AC15D7D-C4CD-430C-A390-8E6FAD440BF2}"/>
              </a:ext>
            </a:extLst>
          </p:cNvPr>
          <p:cNvSpPr>
            <a:spLocks noGrp="1"/>
          </p:cNvSpPr>
          <p:nvPr>
            <p:ph sz="half" idx="1"/>
          </p:nvPr>
        </p:nvSpPr>
        <p:spPr>
          <a:xfrm>
            <a:off x="228703" y="1624519"/>
            <a:ext cx="6019420" cy="4968786"/>
          </a:xfrm>
        </p:spPr>
        <p:txBody>
          <a:bodyPr vert="horz" lIns="91440" tIns="45720" rIns="91440" bIns="45720" rtlCol="0" anchor="t">
            <a:normAutofit lnSpcReduction="10000"/>
          </a:bodyPr>
          <a:lstStyle/>
          <a:p>
            <a:r>
              <a:rPr lang="fi-FI" sz="2400">
                <a:cs typeface="Calibri"/>
              </a:rPr>
              <a:t>Vapaaehtoset ovat Punaisen Ristin tärkein voimavara.</a:t>
            </a:r>
          </a:p>
          <a:p>
            <a:endParaRPr lang="fi-FI" sz="2400">
              <a:cs typeface="Calibri"/>
            </a:endParaRPr>
          </a:p>
          <a:p>
            <a:r>
              <a:rPr lang="fi-FI" sz="2400"/>
              <a:t>Vapaaehtoistoiminnalla pyritään auttamaan ja tukemaan ihmisiä sekä edistämään terveyttä, hyvinvointia ja järjestön arvomaailmaa.</a:t>
            </a:r>
            <a:endParaRPr lang="fi-FI" sz="2400">
              <a:cs typeface="Calibri"/>
            </a:endParaRPr>
          </a:p>
          <a:p>
            <a:endParaRPr lang="fi-FI" sz="2400">
              <a:cs typeface="Calibri"/>
            </a:endParaRPr>
          </a:p>
          <a:p>
            <a:r>
              <a:rPr lang="fi-FI" sz="2400">
                <a:cs typeface="Calibri"/>
              </a:rPr>
              <a:t>Suomen Punaisella Ristillä on noin 25 000 vapaaehtoista</a:t>
            </a:r>
          </a:p>
          <a:p>
            <a:pPr marL="0" indent="0">
              <a:buNone/>
            </a:pPr>
            <a:endParaRPr lang="fi-FI" sz="2400">
              <a:cs typeface="Calibri"/>
            </a:endParaRPr>
          </a:p>
          <a:p>
            <a:r>
              <a:rPr lang="fi-FI" sz="2400">
                <a:cs typeface="Calibri"/>
              </a:rPr>
              <a:t>Vapaaehtoinen osallistuu omasta tahdostaan vapaaehtoistoimintaan ja toimii palkatta "Ihmiseltä ihmiselle". </a:t>
            </a:r>
          </a:p>
          <a:p>
            <a:endParaRPr lang="fi-FI" sz="2400">
              <a:cs typeface="Calibri"/>
            </a:endParaRPr>
          </a:p>
          <a:p>
            <a:pPr marL="0" indent="0">
              <a:buNone/>
            </a:pPr>
            <a:endParaRPr lang="fi-FI" sz="2000">
              <a:cs typeface="Calibri"/>
            </a:endParaRPr>
          </a:p>
        </p:txBody>
      </p:sp>
      <p:pic>
        <p:nvPicPr>
          <p:cNvPr id="6" name="Picture 14" descr="A picture containing person, text, outdoor&#10;&#10;Description generated with high confidence">
            <a:extLst>
              <a:ext uri="{FF2B5EF4-FFF2-40B4-BE49-F238E27FC236}">
                <a16:creationId xmlns:a16="http://schemas.microsoft.com/office/drawing/2014/main" id="{2993B01D-E78F-4250-9162-8FC2C4A9D976}"/>
              </a:ext>
            </a:extLst>
          </p:cNvPr>
          <p:cNvPicPr>
            <a:picLocks noChangeAspect="1"/>
          </p:cNvPicPr>
          <p:nvPr/>
        </p:nvPicPr>
        <p:blipFill rotWithShape="1">
          <a:blip r:embed="rId3"/>
          <a:srcRect l="-2097" b="31965"/>
          <a:stretch/>
        </p:blipFill>
        <p:spPr>
          <a:xfrm>
            <a:off x="6248123" y="1317383"/>
            <a:ext cx="3983180" cy="3233492"/>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CAE9E9E3-8135-4594-8544-49C3FB479821}"/>
              </a:ext>
            </a:extLst>
          </p:cNvPr>
          <p:cNvPicPr>
            <a:picLocks noGrp="1" noChangeAspect="1"/>
          </p:cNvPicPr>
          <p:nvPr>
            <p:ph sz="half" idx="2"/>
          </p:nvPr>
        </p:nvPicPr>
        <p:blipFill>
          <a:blip r:embed="rId4"/>
          <a:stretch>
            <a:fillRect/>
          </a:stretch>
        </p:blipFill>
        <p:spPr>
          <a:xfrm>
            <a:off x="7872595" y="3172380"/>
            <a:ext cx="4090702" cy="3508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72642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0E5BC00-CF5C-4FE7-91B9-CD326D7A18A0}" vid="{8852EC57-17C8-4F13-AEBB-D88088D8A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4F937E485D37E46823979DB8A9CF73B" ma:contentTypeVersion="5" ma:contentTypeDescription="Skapa ett nytt dokument." ma:contentTypeScope="" ma:versionID="30d8fa29a675943e94f1790affc58d3f">
  <xsd:schema xmlns:xsd="http://www.w3.org/2001/XMLSchema" xmlns:xs="http://www.w3.org/2001/XMLSchema" xmlns:p="http://schemas.microsoft.com/office/2006/metadata/properties" xmlns:ns2="9c30508c-182d-44cd-acf1-f27768cbe041" xmlns:ns3="a432703c-882a-4806-b0c7-66808f495281" targetNamespace="http://schemas.microsoft.com/office/2006/metadata/properties" ma:root="true" ma:fieldsID="86aec6f08eca9478cabe0ef9e08a4858" ns2:_="" ns3:_="">
    <xsd:import namespace="9c30508c-182d-44cd-acf1-f27768cbe041"/>
    <xsd:import namespace="a432703c-882a-4806-b0c7-66808f4952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0508c-182d-44cd-acf1-f27768cbe0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32703c-882a-4806-b0c7-66808f495281"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F0C3B3-376A-4B2C-A933-3C9BB31A4C36}">
  <ds:schemaRefs>
    <ds:schemaRef ds:uri="http://schemas.microsoft.com/sharepoint/v3/contenttype/forms"/>
  </ds:schemaRefs>
</ds:datastoreItem>
</file>

<file path=customXml/itemProps2.xml><?xml version="1.0" encoding="utf-8"?>
<ds:datastoreItem xmlns:ds="http://schemas.openxmlformats.org/officeDocument/2006/customXml" ds:itemID="{FD3CF76B-3F07-4DFF-B432-96CA30EDF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30508c-182d-44cd-acf1-f27768cbe041"/>
    <ds:schemaRef ds:uri="a432703c-882a-4806-b0c7-66808f4952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25965E-33D2-47F1-91FE-7426E757990F}">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9c30508c-182d-44cd-acf1-f27768cbe041"/>
    <ds:schemaRef ds:uri="a432703c-882a-4806-b0c7-66808f49528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143</TotalTime>
  <Words>1330</Words>
  <Application>Microsoft Office PowerPoint</Application>
  <PresentationFormat>Widescreen</PresentationFormat>
  <Paragraphs>261</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SignaColumn-Black</vt:lpstr>
      <vt:lpstr>Times</vt:lpstr>
      <vt:lpstr>Times New Roman</vt:lpstr>
      <vt:lpstr>Theme1</vt:lpstr>
      <vt:lpstr>Punainen Risti – auttaja lähellä sinua</vt:lpstr>
      <vt:lpstr>Punainen Risti</vt:lpstr>
      <vt:lpstr>PowerPoint Presentation</vt:lpstr>
      <vt:lpstr>Näin Suomen Punainen Risti toimii</vt:lpstr>
      <vt:lpstr>Periaatteet  </vt:lpstr>
      <vt:lpstr>Punaisen Ristin kansainvälinen apu</vt:lpstr>
      <vt:lpstr>Apu kotimaan onnettomuuksissa ja kriiseissä</vt:lpstr>
      <vt:lpstr>Ajankohtainen esimerkki SPR:n auttamistyöstä</vt:lpstr>
      <vt:lpstr>Vapaaehtoistoimintaa</vt:lpstr>
      <vt:lpstr>PowerPoint Presentation</vt:lpstr>
      <vt:lpstr>PowerPoint Presentation</vt:lpstr>
      <vt:lpstr>Matala kynnys ilmoittaa mahdollisesta väärinkäytöksestä, seksuaalisesta häirinnästä ja ahdistelusta.  www.punainenristi.fi/vaarinkaytosilmoitus </vt:lpstr>
      <vt:lpstr>PowerPoint Presentation</vt:lpstr>
      <vt:lpstr>Turvallisuus auttamistehtävissä</vt:lpstr>
      <vt:lpstr>Esimerkkejä toiminnasta Korona-tilanteessa</vt:lpstr>
      <vt:lpstr>Vapaaehtoistoiminnan portaali - OMA</vt:lpstr>
      <vt:lpstr>Piiri/osastokohtaista tietoa tämänhetkisestä tilanteesta. Voit tehdä useamman dian!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Punainen Risti – auttaja lähellä sinua</dc:title>
  <dc:creator>Kylmäoja Johanna</dc:creator>
  <cp:lastModifiedBy>Kylmäoja Johanna</cp:lastModifiedBy>
  <cp:revision>9</cp:revision>
  <dcterms:created xsi:type="dcterms:W3CDTF">2020-04-01T10:10:58Z</dcterms:created>
  <dcterms:modified xsi:type="dcterms:W3CDTF">2021-03-17T09:24:58Z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0x01010004F937E485D37E46823979DB8A9CF73B</vt:lpwstr>
  </property>
</Properties>
</file>