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2"/>
  </p:notesMasterIdLst>
  <p:sldIdLst>
    <p:sldId id="256" r:id="rId5"/>
    <p:sldId id="334" r:id="rId6"/>
    <p:sldId id="282" r:id="rId7"/>
    <p:sldId id="333" r:id="rId8"/>
    <p:sldId id="335" r:id="rId9"/>
    <p:sldId id="307" r:id="rId10"/>
    <p:sldId id="326" r:id="rId11"/>
    <p:sldId id="328" r:id="rId12"/>
    <p:sldId id="325" r:id="rId13"/>
    <p:sldId id="332" r:id="rId14"/>
    <p:sldId id="315" r:id="rId15"/>
    <p:sldId id="316" r:id="rId16"/>
    <p:sldId id="324" r:id="rId17"/>
    <p:sldId id="257" r:id="rId18"/>
    <p:sldId id="293" r:id="rId19"/>
    <p:sldId id="330" r:id="rId20"/>
    <p:sldId id="291" r:id="rId21"/>
    <p:sldId id="259" r:id="rId22"/>
    <p:sldId id="309" r:id="rId23"/>
    <p:sldId id="271" r:id="rId24"/>
    <p:sldId id="323" r:id="rId25"/>
    <p:sldId id="320" r:id="rId26"/>
    <p:sldId id="322" r:id="rId27"/>
    <p:sldId id="266" r:id="rId28"/>
    <p:sldId id="321" r:id="rId29"/>
    <p:sldId id="268" r:id="rId30"/>
    <p:sldId id="275" r:id="rId31"/>
    <p:sldId id="298" r:id="rId32"/>
    <p:sldId id="296" r:id="rId33"/>
    <p:sldId id="260" r:id="rId34"/>
    <p:sldId id="261" r:id="rId35"/>
    <p:sldId id="262" r:id="rId36"/>
    <p:sldId id="299" r:id="rId37"/>
    <p:sldId id="288" r:id="rId38"/>
    <p:sldId id="305" r:id="rId39"/>
    <p:sldId id="304" r:id="rId40"/>
    <p:sldId id="277" r:id="rId41"/>
    <p:sldId id="279" r:id="rId42"/>
    <p:sldId id="302" r:id="rId43"/>
    <p:sldId id="265" r:id="rId44"/>
    <p:sldId id="272" r:id="rId45"/>
    <p:sldId id="300" r:id="rId46"/>
    <p:sldId id="285" r:id="rId47"/>
    <p:sldId id="286" r:id="rId48"/>
    <p:sldId id="287" r:id="rId49"/>
    <p:sldId id="281" r:id="rId50"/>
    <p:sldId id="29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irto Anna" initials="VA" lastIdx="2" clrIdx="0">
    <p:extLst>
      <p:ext uri="{19B8F6BF-5375-455C-9EA6-DF929625EA0E}">
        <p15:presenceInfo xmlns:p15="http://schemas.microsoft.com/office/powerpoint/2012/main" userId="S::anna.veirto@redcross.fi::089cf6c8-92de-4fcb-9d2e-b8953c9e5ed7" providerId="AD"/>
      </p:ext>
    </p:extLst>
  </p:cmAuthor>
  <p:cmAuthor id="2" name="Buzaeva Anna" initials="BA" lastIdx="2" clrIdx="1">
    <p:extLst>
      <p:ext uri="{19B8F6BF-5375-455C-9EA6-DF929625EA0E}">
        <p15:presenceInfo xmlns:p15="http://schemas.microsoft.com/office/powerpoint/2012/main" userId="S::anna.buzaeva@redcross.fi::6b396fc2-c597-4ba2-91b6-24900c67ae7a" providerId="AD"/>
      </p:ext>
    </p:extLst>
  </p:cmAuthor>
  <p:cmAuthor id="3" name="Parkkila Marika" initials="PM" lastIdx="21" clrIdx="2">
    <p:extLst>
      <p:ext uri="{19B8F6BF-5375-455C-9EA6-DF929625EA0E}">
        <p15:presenceInfo xmlns:p15="http://schemas.microsoft.com/office/powerpoint/2012/main" userId="S::marika.parkkila@redcross.fi::111646f7-fafd-455e-8df5-50c971392fc6" providerId="AD"/>
      </p:ext>
    </p:extLst>
  </p:cmAuthor>
  <p:cmAuthor id="4" name="Vaissi Vivi" initials="VV" lastIdx="6" clrIdx="3">
    <p:extLst>
      <p:ext uri="{19B8F6BF-5375-455C-9EA6-DF929625EA0E}">
        <p15:presenceInfo xmlns:p15="http://schemas.microsoft.com/office/powerpoint/2012/main" userId="S::Vivi.Vaissi@redcross.fi::6929a16e-1890-420e-9146-11bd21063d50" providerId="AD"/>
      </p:ext>
    </p:extLst>
  </p:cmAuthor>
  <p:cmAuthor id="5" name="Pikkarainen Maria" initials="PM" lastIdx="3" clrIdx="4">
    <p:extLst>
      <p:ext uri="{19B8F6BF-5375-455C-9EA6-DF929625EA0E}">
        <p15:presenceInfo xmlns:p15="http://schemas.microsoft.com/office/powerpoint/2012/main" userId="S::Maria.Pikkarainen@redcross.fi::42a81ce7-0824-4c41-91c7-2c6041ddec53" providerId="AD"/>
      </p:ext>
    </p:extLst>
  </p:cmAuthor>
  <p:cmAuthor id="6" name="Jylhä Annakatriina" initials="JA" lastIdx="26" clrIdx="5">
    <p:extLst>
      <p:ext uri="{19B8F6BF-5375-455C-9EA6-DF929625EA0E}">
        <p15:presenceInfo xmlns:p15="http://schemas.microsoft.com/office/powerpoint/2012/main" userId="S::annakatriina.jylha@redcross.fi::de8c1e49-7d5a-418a-ab66-275b4a2901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119" autoAdjust="0"/>
  </p:normalViewPr>
  <p:slideViewPr>
    <p:cSldViewPr snapToGrid="0">
      <p:cViewPr varScale="1">
        <p:scale>
          <a:sx n="79" d="100"/>
          <a:sy n="79" d="100"/>
        </p:scale>
        <p:origin x="114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kkarainen Maria" userId="42a81ce7-0824-4c41-91c7-2c6041ddec53" providerId="ADAL" clId="{18FED9A3-68F6-4788-8FC5-64FD04693911}"/>
    <pc:docChg chg="modSld">
      <pc:chgData name="Pikkarainen Maria" userId="42a81ce7-0824-4c41-91c7-2c6041ddec53" providerId="ADAL" clId="{18FED9A3-68F6-4788-8FC5-64FD04693911}" dt="2022-03-16T19:35:28.720" v="9" actId="6549"/>
      <pc:docMkLst>
        <pc:docMk/>
      </pc:docMkLst>
      <pc:sldChg chg="modNotesTx">
        <pc:chgData name="Pikkarainen Maria" userId="42a81ce7-0824-4c41-91c7-2c6041ddec53" providerId="ADAL" clId="{18FED9A3-68F6-4788-8FC5-64FD04693911}" dt="2022-03-16T19:35:07.450" v="6" actId="6549"/>
        <pc:sldMkLst>
          <pc:docMk/>
          <pc:sldMk cId="3549844745" sldId="259"/>
        </pc:sldMkLst>
      </pc:sldChg>
      <pc:sldChg chg="modNotesTx">
        <pc:chgData name="Pikkarainen Maria" userId="42a81ce7-0824-4c41-91c7-2c6041ddec53" providerId="ADAL" clId="{18FED9A3-68F6-4788-8FC5-64FD04693911}" dt="2022-03-16T19:35:23.572" v="8" actId="6549"/>
        <pc:sldMkLst>
          <pc:docMk/>
          <pc:sldMk cId="1096562908" sldId="266"/>
        </pc:sldMkLst>
      </pc:sldChg>
      <pc:sldChg chg="modNotesTx">
        <pc:chgData name="Pikkarainen Maria" userId="42a81ce7-0824-4c41-91c7-2c6041ddec53" providerId="ADAL" clId="{18FED9A3-68F6-4788-8FC5-64FD04693911}" dt="2022-03-16T19:35:28.720" v="9" actId="6549"/>
        <pc:sldMkLst>
          <pc:docMk/>
          <pc:sldMk cId="4105400187" sldId="268"/>
        </pc:sldMkLst>
      </pc:sldChg>
      <pc:sldChg chg="modNotesTx">
        <pc:chgData name="Pikkarainen Maria" userId="42a81ce7-0824-4c41-91c7-2c6041ddec53" providerId="ADAL" clId="{18FED9A3-68F6-4788-8FC5-64FD04693911}" dt="2022-03-16T19:35:03.432" v="5" actId="6549"/>
        <pc:sldMkLst>
          <pc:docMk/>
          <pc:sldMk cId="2070281427" sldId="291"/>
        </pc:sldMkLst>
      </pc:sldChg>
      <pc:sldChg chg="modNotesTx">
        <pc:chgData name="Pikkarainen Maria" userId="42a81ce7-0824-4c41-91c7-2c6041ddec53" providerId="ADAL" clId="{18FED9A3-68F6-4788-8FC5-64FD04693911}" dt="2022-03-16T19:34:48.425" v="3" actId="6549"/>
        <pc:sldMkLst>
          <pc:docMk/>
          <pc:sldMk cId="269630761" sldId="293"/>
        </pc:sldMkLst>
      </pc:sldChg>
      <pc:sldChg chg="modNotesTx">
        <pc:chgData name="Pikkarainen Maria" userId="42a81ce7-0824-4c41-91c7-2c6041ddec53" providerId="ADAL" clId="{18FED9A3-68F6-4788-8FC5-64FD04693911}" dt="2022-03-16T19:34:21.753" v="0" actId="6549"/>
        <pc:sldMkLst>
          <pc:docMk/>
          <pc:sldMk cId="2227035065" sldId="307"/>
        </pc:sldMkLst>
      </pc:sldChg>
      <pc:sldChg chg="modNotesTx">
        <pc:chgData name="Pikkarainen Maria" userId="42a81ce7-0824-4c41-91c7-2c6041ddec53" providerId="ADAL" clId="{18FED9A3-68F6-4788-8FC5-64FD04693911}" dt="2022-03-16T19:34:38.004" v="1" actId="6549"/>
        <pc:sldMkLst>
          <pc:docMk/>
          <pc:sldMk cId="3436629423" sldId="316"/>
        </pc:sldMkLst>
      </pc:sldChg>
      <pc:sldChg chg="modNotesTx">
        <pc:chgData name="Pikkarainen Maria" userId="42a81ce7-0824-4c41-91c7-2c6041ddec53" providerId="ADAL" clId="{18FED9A3-68F6-4788-8FC5-64FD04693911}" dt="2022-03-16T19:35:19.046" v="7" actId="6549"/>
        <pc:sldMkLst>
          <pc:docMk/>
          <pc:sldMk cId="1397269308" sldId="322"/>
        </pc:sldMkLst>
      </pc:sldChg>
      <pc:sldChg chg="modNotesTx">
        <pc:chgData name="Pikkarainen Maria" userId="42a81ce7-0824-4c41-91c7-2c6041ddec53" providerId="ADAL" clId="{18FED9A3-68F6-4788-8FC5-64FD04693911}" dt="2022-03-16T19:34:42.872" v="2" actId="6549"/>
        <pc:sldMkLst>
          <pc:docMk/>
          <pc:sldMk cId="1812280252" sldId="324"/>
        </pc:sldMkLst>
      </pc:sldChg>
      <pc:sldChg chg="modNotesTx">
        <pc:chgData name="Pikkarainen Maria" userId="42a81ce7-0824-4c41-91c7-2c6041ddec53" providerId="ADAL" clId="{18FED9A3-68F6-4788-8FC5-64FD04693911}" dt="2022-03-16T19:34:53.883" v="4" actId="6549"/>
        <pc:sldMkLst>
          <pc:docMk/>
          <pc:sldMk cId="1907919512" sldId="3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7F1F6-F3AF-40BB-AA52-20685B71B557}" type="datetimeFigureOut">
              <a:rPr lang="fi-FI" smtClean="0"/>
              <a:t>17.5.2022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D9AF7-74F6-46A9-AFF1-55C110E833F0}" type="slidenum">
              <a:rPr lang="fi-FI" smtClean="0"/>
              <a:t>‹#›</a:t>
            </a:fld>
            <a:endParaRPr lang="fi-FI"/>
          </a:p>
        </p:txBody>
      </p:sp>
    </p:spTree>
    <p:extLst>
      <p:ext uri="{BB962C8B-B14F-4D97-AF65-F5344CB8AC3E}">
        <p14:creationId xmlns:p14="http://schemas.microsoft.com/office/powerpoint/2010/main" val="3495970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vapaaehtoiset.punainenristi.fi/"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t>En kurs i psykiskt stöd för frivilliga som arbetar med personer i sårbar ställning (till exempel asylsökande, papperslösa och utlänningar som tagits i förvar).</a:t>
            </a:r>
          </a:p>
          <a:p>
            <a:pPr algn="l" rtl="0"/>
            <a:r>
              <a:rPr lang="sv-fi" b="0" i="0" u="none" baseline="0"/>
              <a:t>Psykiskt stöd är en bra beskrivning för frivilligverksamhet; psykosocialt stöd är mer omfattande, innehåller även en mer professionell 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fi" b="0" i="0" u="none" baseline="0"/>
              <a:t>Obs. Bilderna i presentationen får inte användas till annat ändamål!</a:t>
            </a:r>
            <a:endParaRPr lang="sv-fi" dirty="0"/>
          </a:p>
          <a:p>
            <a:endParaRPr lang="sv-fi" dirty="0"/>
          </a:p>
        </p:txBody>
      </p:sp>
      <p:sp>
        <p:nvSpPr>
          <p:cNvPr id="4" name="Slide Number Placeholder 3"/>
          <p:cNvSpPr>
            <a:spLocks noGrp="1"/>
          </p:cNvSpPr>
          <p:nvPr>
            <p:ph type="sldNum" sz="quarter" idx="5"/>
          </p:nvPr>
        </p:nvSpPr>
        <p:spPr/>
        <p:txBody>
          <a:bodyPr/>
          <a:lstStyle/>
          <a:p>
            <a:pPr algn="l" rtl="0"/>
            <a:fld id="{8EDD9AF7-74F6-46A9-AFF1-55C110E833F0}" type="slidenum">
              <a:rPr/>
              <a:t>1</a:t>
            </a:fld>
            <a:endParaRPr lang="sv-fi"/>
          </a:p>
        </p:txBody>
      </p:sp>
    </p:spTree>
    <p:extLst>
      <p:ext uri="{BB962C8B-B14F-4D97-AF65-F5344CB8AC3E}">
        <p14:creationId xmlns:p14="http://schemas.microsoft.com/office/powerpoint/2010/main" val="2463941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b="0" i="0" u="none" kern="1200" baseline="0">
                <a:solidFill>
                  <a:schemeClr val="tx1"/>
                </a:solidFill>
                <a:effectLst/>
                <a:latin typeface="+mn-lt"/>
                <a:ea typeface="+mn-ea"/>
                <a:cs typeface="+mn-cs"/>
              </a:rPr>
              <a:t>Källa: Jaana Lehtonen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455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0" i="0" u="none" baseline="0" dirty="0"/>
              <a:t>Källa: Jaana Lehtonen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992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8EDD9AF7-74F6-46A9-AFF1-55C110E833F0}" type="slidenum">
              <a:rPr/>
              <a:t>13</a:t>
            </a:fld>
            <a:endParaRPr lang="sv-fi"/>
          </a:p>
        </p:txBody>
      </p:sp>
    </p:spTree>
    <p:extLst>
      <p:ext uri="{BB962C8B-B14F-4D97-AF65-F5344CB8AC3E}">
        <p14:creationId xmlns:p14="http://schemas.microsoft.com/office/powerpoint/2010/main" val="3390191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8EDD9AF7-74F6-46A9-AFF1-55C110E833F0}" type="slidenum">
              <a:rPr/>
              <a:t>14</a:t>
            </a:fld>
            <a:endParaRPr lang="sv-fi"/>
          </a:p>
        </p:txBody>
      </p:sp>
    </p:spTree>
    <p:extLst>
      <p:ext uri="{BB962C8B-B14F-4D97-AF65-F5344CB8AC3E}">
        <p14:creationId xmlns:p14="http://schemas.microsoft.com/office/powerpoint/2010/main" val="1029555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cs typeface="Calibri" panose="020F0502020204030204"/>
            </a:endParaRPr>
          </a:p>
        </p:txBody>
      </p:sp>
      <p:sp>
        <p:nvSpPr>
          <p:cNvPr id="4" name="Slide Number Placeholder 3"/>
          <p:cNvSpPr>
            <a:spLocks noGrp="1"/>
          </p:cNvSpPr>
          <p:nvPr>
            <p:ph type="sldNum" sz="quarter" idx="5"/>
          </p:nvPr>
        </p:nvSpPr>
        <p:spPr/>
        <p:txBody>
          <a:bodyPr/>
          <a:lstStyle/>
          <a:p>
            <a:pPr algn="l" rtl="0"/>
            <a:fld id="{8EDD9AF7-74F6-46A9-AFF1-55C110E833F0}" type="slidenum">
              <a:rPr/>
              <a:t>15</a:t>
            </a:fld>
            <a:endParaRPr lang="sv-fi"/>
          </a:p>
        </p:txBody>
      </p:sp>
    </p:spTree>
    <p:extLst>
      <p:ext uri="{BB962C8B-B14F-4D97-AF65-F5344CB8AC3E}">
        <p14:creationId xmlns:p14="http://schemas.microsoft.com/office/powerpoint/2010/main" val="666144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8EDD9AF7-74F6-46A9-AFF1-55C110E833F0}" type="slidenum">
              <a:rPr/>
              <a:t>16</a:t>
            </a:fld>
            <a:endParaRPr lang="sv-fi"/>
          </a:p>
        </p:txBody>
      </p:sp>
    </p:spTree>
    <p:extLst>
      <p:ext uri="{BB962C8B-B14F-4D97-AF65-F5344CB8AC3E}">
        <p14:creationId xmlns:p14="http://schemas.microsoft.com/office/powerpoint/2010/main" val="146817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t>Vissa kulturer ses som mer samhälls- eller individcentrerade än andra, men alla som kommer från samma område fördelas inte till någondera gruppen; det är bra att observera att det kan förekomma prioriteringsskillnader inom samma område när det gäller individcentrerat tänkande. Syftet med denna sida är att påminna om att alla människor till exempel inte förhåller sig lika självcentrerat till sig själv än andra, utan kan uppleva sig vara en starkare del av samfundet. </a:t>
            </a:r>
          </a:p>
        </p:txBody>
      </p:sp>
      <p:sp>
        <p:nvSpPr>
          <p:cNvPr id="4" name="Slide Number Placeholder 3"/>
          <p:cNvSpPr>
            <a:spLocks noGrp="1"/>
          </p:cNvSpPr>
          <p:nvPr>
            <p:ph type="sldNum" sz="quarter" idx="5"/>
          </p:nvPr>
        </p:nvSpPr>
        <p:spPr/>
        <p:txBody>
          <a:bodyPr/>
          <a:lstStyle/>
          <a:p>
            <a:pPr algn="l" rtl="0"/>
            <a:fld id="{8EDD9AF7-74F6-46A9-AFF1-55C110E833F0}" type="slidenum">
              <a:rPr/>
              <a:t>17</a:t>
            </a:fld>
            <a:endParaRPr lang="sv-fi"/>
          </a:p>
        </p:txBody>
      </p:sp>
    </p:spTree>
    <p:extLst>
      <p:ext uri="{BB962C8B-B14F-4D97-AF65-F5344CB8AC3E}">
        <p14:creationId xmlns:p14="http://schemas.microsoft.com/office/powerpoint/2010/main" val="2297849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8EDD9AF7-74F6-46A9-AFF1-55C110E833F0}" type="slidenum">
              <a:rPr/>
              <a:t>18</a:t>
            </a:fld>
            <a:endParaRPr lang="sv-fi"/>
          </a:p>
        </p:txBody>
      </p:sp>
    </p:spTree>
    <p:extLst>
      <p:ext uri="{BB962C8B-B14F-4D97-AF65-F5344CB8AC3E}">
        <p14:creationId xmlns:p14="http://schemas.microsoft.com/office/powerpoint/2010/main" val="3143688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latin typeface="Calibri"/>
                <a:ea typeface="Calibri"/>
                <a:cs typeface="Calibri"/>
                <a:sym typeface="Calibri"/>
              </a:rPr>
              <a:t>På denna sida kan man ta bort eller betona nödvändigt innehåll (t.ex. på en separat sida) </a:t>
            </a:r>
          </a:p>
          <a:p>
            <a:endParaRPr lang="sv-fi">
              <a:cs typeface="Calibri"/>
            </a:endParaRPr>
          </a:p>
        </p:txBody>
      </p:sp>
      <p:sp>
        <p:nvSpPr>
          <p:cNvPr id="4" name="Slide Number Placeholder 3"/>
          <p:cNvSpPr>
            <a:spLocks noGrp="1"/>
          </p:cNvSpPr>
          <p:nvPr>
            <p:ph type="sldNum" sz="quarter" idx="5"/>
          </p:nvPr>
        </p:nvSpPr>
        <p:spPr/>
        <p:txBody>
          <a:bodyPr/>
          <a:lstStyle/>
          <a:p>
            <a:pPr algn="l" rtl="0"/>
            <a:fld id="{8EDD9AF7-74F6-46A9-AFF1-55C110E833F0}" type="slidenum">
              <a:rPr/>
              <a:t>19</a:t>
            </a:fld>
            <a:endParaRPr lang="sv-fi"/>
          </a:p>
        </p:txBody>
      </p:sp>
    </p:spTree>
    <p:extLst>
      <p:ext uri="{BB962C8B-B14F-4D97-AF65-F5344CB8AC3E}">
        <p14:creationId xmlns:p14="http://schemas.microsoft.com/office/powerpoint/2010/main" val="3172036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a:p>
        </p:txBody>
      </p:sp>
      <p:sp>
        <p:nvSpPr>
          <p:cNvPr id="4" name="Slide Number Placeholder 3"/>
          <p:cNvSpPr>
            <a:spLocks noGrp="1"/>
          </p:cNvSpPr>
          <p:nvPr>
            <p:ph type="sldNum" sz="quarter" idx="5"/>
          </p:nvPr>
        </p:nvSpPr>
        <p:spPr/>
        <p:txBody>
          <a:bodyPr/>
          <a:lstStyle/>
          <a:p>
            <a:pPr algn="l" rtl="0"/>
            <a:fld id="{2331E0B7-F70D-45F7-ABF4-A6B8A53FBCCA}" type="slidenum">
              <a:rPr/>
              <a:t>21</a:t>
            </a:fld>
            <a:endParaRPr lang="sv-fi"/>
          </a:p>
        </p:txBody>
      </p:sp>
    </p:spTree>
    <p:extLst>
      <p:ext uri="{BB962C8B-B14F-4D97-AF65-F5344CB8AC3E}">
        <p14:creationId xmlns:p14="http://schemas.microsoft.com/office/powerpoint/2010/main" val="25915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a:p>
        </p:txBody>
      </p:sp>
      <p:sp>
        <p:nvSpPr>
          <p:cNvPr id="4" name="Slide Number Placeholder 3"/>
          <p:cNvSpPr>
            <a:spLocks noGrp="1"/>
          </p:cNvSpPr>
          <p:nvPr>
            <p:ph type="sldNum" sz="quarter" idx="5"/>
          </p:nvPr>
        </p:nvSpPr>
        <p:spPr/>
        <p:txBody>
          <a:bodyPr/>
          <a:lstStyle/>
          <a:p>
            <a:pPr algn="l" rtl="0"/>
            <a:fld id="{8EDD9AF7-74F6-46A9-AFF1-55C110E833F0}" type="slidenum">
              <a:rPr/>
              <a:t>2</a:t>
            </a:fld>
            <a:endParaRPr lang="sv-fi"/>
          </a:p>
        </p:txBody>
      </p:sp>
    </p:spTree>
    <p:extLst>
      <p:ext uri="{BB962C8B-B14F-4D97-AF65-F5344CB8AC3E}">
        <p14:creationId xmlns:p14="http://schemas.microsoft.com/office/powerpoint/2010/main" val="491515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a:cs typeface="Calibri"/>
            </a:endParaRPr>
          </a:p>
        </p:txBody>
      </p:sp>
      <p:sp>
        <p:nvSpPr>
          <p:cNvPr id="4" name="Slide Number Placeholder 3"/>
          <p:cNvSpPr>
            <a:spLocks noGrp="1"/>
          </p:cNvSpPr>
          <p:nvPr>
            <p:ph type="sldNum" sz="quarter" idx="5"/>
          </p:nvPr>
        </p:nvSpPr>
        <p:spPr/>
        <p:txBody>
          <a:bodyPr/>
          <a:lstStyle/>
          <a:p>
            <a:pPr algn="l" rtl="0"/>
            <a:fld id="{8EDD9AF7-74F6-46A9-AFF1-55C110E833F0}" type="slidenum">
              <a:rPr/>
              <a:t>22</a:t>
            </a:fld>
            <a:endParaRPr lang="sv-fi"/>
          </a:p>
        </p:txBody>
      </p:sp>
    </p:spTree>
    <p:extLst>
      <p:ext uri="{BB962C8B-B14F-4D97-AF65-F5344CB8AC3E}">
        <p14:creationId xmlns:p14="http://schemas.microsoft.com/office/powerpoint/2010/main" val="1557466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8EDD9AF7-74F6-46A9-AFF1-55C110E833F0}" type="slidenum">
              <a:rPr/>
              <a:t>23</a:t>
            </a:fld>
            <a:endParaRPr lang="sv-fi"/>
          </a:p>
        </p:txBody>
      </p:sp>
    </p:spTree>
    <p:extLst>
      <p:ext uri="{BB962C8B-B14F-4D97-AF65-F5344CB8AC3E}">
        <p14:creationId xmlns:p14="http://schemas.microsoft.com/office/powerpoint/2010/main" val="2185828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8EDD9AF7-74F6-46A9-AFF1-55C110E833F0}" type="slidenum">
              <a:rPr/>
              <a:t>24</a:t>
            </a:fld>
            <a:endParaRPr lang="sv-fi"/>
          </a:p>
        </p:txBody>
      </p:sp>
    </p:spTree>
    <p:extLst>
      <p:ext uri="{BB962C8B-B14F-4D97-AF65-F5344CB8AC3E}">
        <p14:creationId xmlns:p14="http://schemas.microsoft.com/office/powerpoint/2010/main" val="1067956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a:cs typeface="Calibri"/>
            </a:endParaRPr>
          </a:p>
        </p:txBody>
      </p:sp>
      <p:sp>
        <p:nvSpPr>
          <p:cNvPr id="4" name="Slide Number Placeholder 3"/>
          <p:cNvSpPr>
            <a:spLocks noGrp="1"/>
          </p:cNvSpPr>
          <p:nvPr>
            <p:ph type="sldNum" sz="quarter" idx="5"/>
          </p:nvPr>
        </p:nvSpPr>
        <p:spPr/>
        <p:txBody>
          <a:bodyPr/>
          <a:lstStyle/>
          <a:p>
            <a:pPr algn="l" rtl="0"/>
            <a:fld id="{8EDD9AF7-74F6-46A9-AFF1-55C110E833F0}" type="slidenum">
              <a:rPr/>
              <a:t>25</a:t>
            </a:fld>
            <a:endParaRPr lang="sv-fi"/>
          </a:p>
        </p:txBody>
      </p:sp>
    </p:spTree>
    <p:extLst>
      <p:ext uri="{BB962C8B-B14F-4D97-AF65-F5344CB8AC3E}">
        <p14:creationId xmlns:p14="http://schemas.microsoft.com/office/powerpoint/2010/main" val="1260050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highlight>
                <a:srgbClr val="FFFF00"/>
              </a:highlight>
            </a:endParaRPr>
          </a:p>
        </p:txBody>
      </p:sp>
      <p:sp>
        <p:nvSpPr>
          <p:cNvPr id="4" name="Slide Number Placeholder 3"/>
          <p:cNvSpPr>
            <a:spLocks noGrp="1"/>
          </p:cNvSpPr>
          <p:nvPr>
            <p:ph type="sldNum" sz="quarter" idx="5"/>
          </p:nvPr>
        </p:nvSpPr>
        <p:spPr/>
        <p:txBody>
          <a:bodyPr/>
          <a:lstStyle/>
          <a:p>
            <a:pPr algn="l" rtl="0"/>
            <a:fld id="{8EDD9AF7-74F6-46A9-AFF1-55C110E833F0}" type="slidenum">
              <a:rPr/>
              <a:t>26</a:t>
            </a:fld>
            <a:endParaRPr lang="sv-fi"/>
          </a:p>
        </p:txBody>
      </p:sp>
    </p:spTree>
    <p:extLst>
      <p:ext uri="{BB962C8B-B14F-4D97-AF65-F5344CB8AC3E}">
        <p14:creationId xmlns:p14="http://schemas.microsoft.com/office/powerpoint/2010/main" val="21766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a:p>
        </p:txBody>
      </p:sp>
      <p:sp>
        <p:nvSpPr>
          <p:cNvPr id="4" name="Slide Number Placeholder 3"/>
          <p:cNvSpPr>
            <a:spLocks noGrp="1"/>
          </p:cNvSpPr>
          <p:nvPr>
            <p:ph type="sldNum" sz="quarter" idx="5"/>
          </p:nvPr>
        </p:nvSpPr>
        <p:spPr/>
        <p:txBody>
          <a:bodyPr/>
          <a:lstStyle/>
          <a:p>
            <a:pPr algn="l" rtl="0"/>
            <a:fld id="{8EDD9AF7-74F6-46A9-AFF1-55C110E833F0}" type="slidenum">
              <a:rPr/>
              <a:t>30</a:t>
            </a:fld>
            <a:endParaRPr lang="sv-fi"/>
          </a:p>
        </p:txBody>
      </p:sp>
    </p:spTree>
    <p:extLst>
      <p:ext uri="{BB962C8B-B14F-4D97-AF65-F5344CB8AC3E}">
        <p14:creationId xmlns:p14="http://schemas.microsoft.com/office/powerpoint/2010/main" val="4283156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a:p>
        </p:txBody>
      </p:sp>
      <p:sp>
        <p:nvSpPr>
          <p:cNvPr id="4" name="Slide Number Placeholder 3"/>
          <p:cNvSpPr>
            <a:spLocks noGrp="1"/>
          </p:cNvSpPr>
          <p:nvPr>
            <p:ph type="sldNum" sz="quarter" idx="5"/>
          </p:nvPr>
        </p:nvSpPr>
        <p:spPr/>
        <p:txBody>
          <a:bodyPr/>
          <a:lstStyle/>
          <a:p>
            <a:pPr algn="l" rtl="0"/>
            <a:fld id="{8EDD9AF7-74F6-46A9-AFF1-55C110E833F0}" type="slidenum">
              <a:rPr/>
              <a:t>31</a:t>
            </a:fld>
            <a:endParaRPr lang="sv-fi"/>
          </a:p>
        </p:txBody>
      </p:sp>
    </p:spTree>
    <p:extLst>
      <p:ext uri="{BB962C8B-B14F-4D97-AF65-F5344CB8AC3E}">
        <p14:creationId xmlns:p14="http://schemas.microsoft.com/office/powerpoint/2010/main" val="16728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t>Uppdaterad 29.4.2021. Uppdateras en gång per år. </a:t>
            </a:r>
          </a:p>
        </p:txBody>
      </p:sp>
      <p:sp>
        <p:nvSpPr>
          <p:cNvPr id="4" name="Slide Number Placeholder 3"/>
          <p:cNvSpPr>
            <a:spLocks noGrp="1"/>
          </p:cNvSpPr>
          <p:nvPr>
            <p:ph type="sldNum" sz="quarter" idx="5"/>
          </p:nvPr>
        </p:nvSpPr>
        <p:spPr/>
        <p:txBody>
          <a:bodyPr/>
          <a:lstStyle/>
          <a:p>
            <a:pPr algn="l" rtl="0"/>
            <a:fld id="{8EDD9AF7-74F6-46A9-AFF1-55C110E833F0}" type="slidenum">
              <a:rPr/>
              <a:t>32</a:t>
            </a:fld>
            <a:endParaRPr lang="sv-fi"/>
          </a:p>
        </p:txBody>
      </p:sp>
    </p:spTree>
    <p:extLst>
      <p:ext uri="{BB962C8B-B14F-4D97-AF65-F5344CB8AC3E}">
        <p14:creationId xmlns:p14="http://schemas.microsoft.com/office/powerpoint/2010/main" val="1659884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B218688-7D81-4AF4-BD79-5FEBB6D2F99A}"/>
              </a:ext>
            </a:extLst>
          </p:cNvPr>
          <p:cNvSpPr>
            <a:spLocks noGrp="1"/>
          </p:cNvSpPr>
          <p:nvPr>
            <p:ph type="body" idx="1"/>
          </p:nvPr>
        </p:nvSpPr>
        <p:spPr/>
        <p:txBody>
          <a:bodyPr/>
          <a:lstStyle/>
          <a:p>
            <a:endParaRPr lang="sv-fi"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a:p>
        </p:txBody>
      </p:sp>
      <p:sp>
        <p:nvSpPr>
          <p:cNvPr id="4" name="Slide Number Placeholder 3"/>
          <p:cNvSpPr>
            <a:spLocks noGrp="1"/>
          </p:cNvSpPr>
          <p:nvPr>
            <p:ph type="sldNum" sz="quarter" idx="5"/>
          </p:nvPr>
        </p:nvSpPr>
        <p:spPr/>
        <p:txBody>
          <a:bodyPr/>
          <a:lstStyle/>
          <a:p>
            <a:pPr algn="l" rtl="0"/>
            <a:fld id="{8EDD9AF7-74F6-46A9-AFF1-55C110E833F0}" type="slidenum">
              <a:rPr/>
              <a:t>36</a:t>
            </a:fld>
            <a:endParaRPr lang="sv-fi"/>
          </a:p>
        </p:txBody>
      </p:sp>
    </p:spTree>
    <p:extLst>
      <p:ext uri="{BB962C8B-B14F-4D97-AF65-F5344CB8AC3E}">
        <p14:creationId xmlns:p14="http://schemas.microsoft.com/office/powerpoint/2010/main" val="416766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6000"/>
              </a:lnSpc>
              <a:buFont typeface="Calibri" panose="020F0502020204030204" pitchFamily="34" charset="0"/>
              <a:buNone/>
            </a:pPr>
            <a:r>
              <a:rPr lang="sv-fi" sz="1800" b="0" i="0" u="none" baseline="0">
                <a:effectLst/>
                <a:latin typeface="Calibri" panose="020F0502020204030204" pitchFamily="34" charset="0"/>
                <a:ea typeface="Calibri" panose="020F0502020204030204" pitchFamily="34" charset="0"/>
                <a:cs typeface="Arial" panose="020B0604020202020204" pitchFamily="34" charset="0"/>
              </a:rPr>
              <a:t>Målet med första delen:</a:t>
            </a:r>
          </a:p>
          <a:p>
            <a:pPr marL="342900" lvl="0" indent="-342900" algn="l" rtl="0">
              <a:lnSpc>
                <a:spcPct val="106000"/>
              </a:lnSpc>
              <a:buFont typeface="Calibri" panose="020F0502020204030204" pitchFamily="34" charset="0"/>
              <a:buChar char="-"/>
            </a:pPr>
            <a:r>
              <a:rPr lang="sv-fi" sz="1800" b="0" i="0" u="none" baseline="0">
                <a:effectLst/>
                <a:latin typeface="Calibri" panose="020F0502020204030204" pitchFamily="34" charset="0"/>
                <a:ea typeface="Calibri" panose="020F0502020204030204" pitchFamily="34" charset="0"/>
                <a:cs typeface="Arial" panose="020B0604020202020204" pitchFamily="34" charset="0"/>
              </a:rPr>
              <a:t>Att förstå känslor och känslotillstånd som en människa upplever i krissituation och efter den.</a:t>
            </a:r>
          </a:p>
          <a:p>
            <a:pPr marL="342900" lvl="0" indent="-342900" algn="l" rtl="0">
              <a:lnSpc>
                <a:spcPct val="106000"/>
              </a:lnSpc>
              <a:spcAft>
                <a:spcPts val="800"/>
              </a:spcAft>
              <a:buFont typeface="Calibri" panose="020F0502020204030204" pitchFamily="34" charset="0"/>
              <a:buChar char="-"/>
            </a:pPr>
            <a:r>
              <a:rPr lang="sv-fi" sz="1800" b="0" i="0" u="none" baseline="0">
                <a:effectLst/>
                <a:latin typeface="Calibri" panose="020F0502020204030204" pitchFamily="34" charset="0"/>
                <a:ea typeface="Calibri" panose="020F0502020204030204" pitchFamily="34" charset="0"/>
                <a:cs typeface="Arial" panose="020B0604020202020204" pitchFamily="34" charset="0"/>
              </a:rPr>
              <a:t>Att utveckla beredskap att hjälpa människor som har utsatts för traumatiska händelser och reagerar i sin nuvarande livssituation (t.ex. i asylansökningsprocessen, i början av integreringen osv.).</a:t>
            </a:r>
          </a:p>
          <a:p>
            <a:endParaRPr lang="sv-fi"/>
          </a:p>
        </p:txBody>
      </p:sp>
      <p:sp>
        <p:nvSpPr>
          <p:cNvPr id="4" name="Slide Number Placeholder 3"/>
          <p:cNvSpPr>
            <a:spLocks noGrp="1"/>
          </p:cNvSpPr>
          <p:nvPr>
            <p:ph type="sldNum" sz="quarter" idx="5"/>
          </p:nvPr>
        </p:nvSpPr>
        <p:spPr/>
        <p:txBody>
          <a:bodyPr/>
          <a:lstStyle/>
          <a:p>
            <a:pPr algn="l" rtl="0"/>
            <a:fld id="{8EDD9AF7-74F6-46A9-AFF1-55C110E833F0}" type="slidenum">
              <a:rPr/>
              <a:t>4</a:t>
            </a:fld>
            <a:endParaRPr lang="sv-fi"/>
          </a:p>
        </p:txBody>
      </p:sp>
    </p:spTree>
    <p:extLst>
      <p:ext uri="{BB962C8B-B14F-4D97-AF65-F5344CB8AC3E}">
        <p14:creationId xmlns:p14="http://schemas.microsoft.com/office/powerpoint/2010/main" val="1208307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8EDD9AF7-74F6-46A9-AFF1-55C110E833F0}" type="slidenum">
              <a:rPr/>
              <a:t>37</a:t>
            </a:fld>
            <a:endParaRPr lang="sv-fi"/>
          </a:p>
        </p:txBody>
      </p:sp>
    </p:spTree>
    <p:extLst>
      <p:ext uri="{BB962C8B-B14F-4D97-AF65-F5344CB8AC3E}">
        <p14:creationId xmlns:p14="http://schemas.microsoft.com/office/powerpoint/2010/main" val="3860183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a:p>
        </p:txBody>
      </p:sp>
      <p:sp>
        <p:nvSpPr>
          <p:cNvPr id="4" name="Slide Number Placeholder 3"/>
          <p:cNvSpPr>
            <a:spLocks noGrp="1"/>
          </p:cNvSpPr>
          <p:nvPr>
            <p:ph type="sldNum" sz="quarter" idx="5"/>
          </p:nvPr>
        </p:nvSpPr>
        <p:spPr/>
        <p:txBody>
          <a:bodyPr/>
          <a:lstStyle/>
          <a:p>
            <a:pPr algn="l" rtl="0"/>
            <a:fld id="{8EDD9AF7-74F6-46A9-AFF1-55C110E833F0}" type="slidenum">
              <a:rPr/>
              <a:t>38</a:t>
            </a:fld>
            <a:endParaRPr lang="sv-fi"/>
          </a:p>
        </p:txBody>
      </p:sp>
    </p:spTree>
    <p:extLst>
      <p:ext uri="{BB962C8B-B14F-4D97-AF65-F5344CB8AC3E}">
        <p14:creationId xmlns:p14="http://schemas.microsoft.com/office/powerpoint/2010/main" val="1603534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latin typeface="Calibri"/>
                <a:ea typeface="Calibri"/>
                <a:cs typeface="Calibri"/>
                <a:sym typeface="Calibri"/>
              </a:rPr>
              <a:t>Målet är att varje förläggning har en utsedd arbetstagare för att samordna och utveckla frivilligverksamheten</a:t>
            </a:r>
            <a:endParaRPr lang="sv-fi">
              <a:cs typeface="Calibri"/>
            </a:endParaRPr>
          </a:p>
        </p:txBody>
      </p:sp>
      <p:sp>
        <p:nvSpPr>
          <p:cNvPr id="4" name="Slide Number Placeholder 3"/>
          <p:cNvSpPr>
            <a:spLocks noGrp="1"/>
          </p:cNvSpPr>
          <p:nvPr>
            <p:ph type="sldNum" sz="quarter" idx="5"/>
          </p:nvPr>
        </p:nvSpPr>
        <p:spPr/>
        <p:txBody>
          <a:bodyPr/>
          <a:lstStyle/>
          <a:p>
            <a:pPr algn="l" rtl="0"/>
            <a:fld id="{8EDD9AF7-74F6-46A9-AFF1-55C110E833F0}" type="slidenum">
              <a:rPr/>
              <a:t>40</a:t>
            </a:fld>
            <a:endParaRPr lang="sv-fi"/>
          </a:p>
        </p:txBody>
      </p:sp>
    </p:spTree>
    <p:extLst>
      <p:ext uri="{BB962C8B-B14F-4D97-AF65-F5344CB8AC3E}">
        <p14:creationId xmlns:p14="http://schemas.microsoft.com/office/powerpoint/2010/main" val="834295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8EDD9AF7-74F6-46A9-AFF1-55C110E833F0}" type="slidenum">
              <a:rPr/>
              <a:t>41</a:t>
            </a:fld>
            <a:endParaRPr lang="sv-fi"/>
          </a:p>
        </p:txBody>
      </p:sp>
    </p:spTree>
    <p:extLst>
      <p:ext uri="{BB962C8B-B14F-4D97-AF65-F5344CB8AC3E}">
        <p14:creationId xmlns:p14="http://schemas.microsoft.com/office/powerpoint/2010/main" val="4197407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t>Information om utbildningar finns bland annat på webbplatsen Oma Röda Korset </a:t>
            </a:r>
            <a:r>
              <a:rPr lang="sv-fi" b="0" i="0" u="none" baseline="0">
                <a:hlinkClick r:id="rId3"/>
              </a:rPr>
              <a:t>https://vapaaehtoiset.punainenristi.fi/</a:t>
            </a:r>
            <a:r>
              <a:rPr lang="sv-fi" b="0" i="0" u="none" baseline="0"/>
              <a:t> </a:t>
            </a:r>
          </a:p>
          <a:p>
            <a:endParaRPr lang="sv-fi">
              <a:cs typeface="Calibri"/>
            </a:endParaRPr>
          </a:p>
        </p:txBody>
      </p:sp>
      <p:sp>
        <p:nvSpPr>
          <p:cNvPr id="4" name="Slide Number Placeholder 3"/>
          <p:cNvSpPr>
            <a:spLocks noGrp="1"/>
          </p:cNvSpPr>
          <p:nvPr>
            <p:ph type="sldNum" sz="quarter" idx="5"/>
          </p:nvPr>
        </p:nvSpPr>
        <p:spPr/>
        <p:txBody>
          <a:bodyPr/>
          <a:lstStyle/>
          <a:p>
            <a:pPr algn="l" rtl="0"/>
            <a:fld id="{8EDD9AF7-74F6-46A9-AFF1-55C110E833F0}" type="slidenum">
              <a:rPr/>
              <a:t>44</a:t>
            </a:fld>
            <a:endParaRPr lang="sv-fi"/>
          </a:p>
        </p:txBody>
      </p:sp>
    </p:spTree>
    <p:extLst>
      <p:ext uri="{BB962C8B-B14F-4D97-AF65-F5344CB8AC3E}">
        <p14:creationId xmlns:p14="http://schemas.microsoft.com/office/powerpoint/2010/main" val="403620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DD9AF7-74F6-46A9-AFF1-55C110E833F0}" type="slidenum">
              <a:rPr lang="fi-FI" smtClean="0"/>
              <a:t>47</a:t>
            </a:fld>
            <a:endParaRPr lang="fi-FI"/>
          </a:p>
        </p:txBody>
      </p:sp>
    </p:spTree>
    <p:extLst>
      <p:ext uri="{BB962C8B-B14F-4D97-AF65-F5344CB8AC3E}">
        <p14:creationId xmlns:p14="http://schemas.microsoft.com/office/powerpoint/2010/main" val="349558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dirty="0"/>
              <a:t>”Personer i sårbar ställning” är Röda Korsets huvudsakliga målgrupp som man pratar om i riktlinjen för alla organisationens sektorer, det vill säga i strategin.</a:t>
            </a:r>
          </a:p>
          <a:p>
            <a:pPr algn="l" rtl="0"/>
            <a:r>
              <a:rPr lang="sv-fi" b="0" i="0" u="none" baseline="0" dirty="0"/>
              <a:t>Att hjälpa människor i sårbarställning är en grundläggande uppgift för Röda Korset i hela världen.</a:t>
            </a:r>
          </a:p>
        </p:txBody>
      </p:sp>
      <p:sp>
        <p:nvSpPr>
          <p:cNvPr id="4" name="Slide Number Placeholder 3"/>
          <p:cNvSpPr>
            <a:spLocks noGrp="1"/>
          </p:cNvSpPr>
          <p:nvPr>
            <p:ph type="sldNum" sz="quarter" idx="5"/>
          </p:nvPr>
        </p:nvSpPr>
        <p:spPr/>
        <p:txBody>
          <a:bodyPr/>
          <a:lstStyle/>
          <a:p>
            <a:pPr algn="l" rtl="0"/>
            <a:fld id="{8EDD9AF7-74F6-46A9-AFF1-55C110E833F0}" type="slidenum">
              <a:rPr/>
              <a:t>5</a:t>
            </a:fld>
            <a:endParaRPr lang="sv-fi"/>
          </a:p>
        </p:txBody>
      </p:sp>
    </p:spTree>
    <p:extLst>
      <p:ext uri="{BB962C8B-B14F-4D97-AF65-F5344CB8AC3E}">
        <p14:creationId xmlns:p14="http://schemas.microsoft.com/office/powerpoint/2010/main" val="298562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t>Från rubriken: vi har inte gemensamt överenskomna termer för displaces och migrants (till skillnad från immigrants).</a:t>
            </a:r>
          </a:p>
          <a:p>
            <a:endParaRPr lang="sv-fi" dirty="0"/>
          </a:p>
          <a:p>
            <a:pPr algn="l" rtl="0"/>
            <a:r>
              <a:rPr lang="sv-fi" b="0" i="0" u="none" baseline="0"/>
              <a:t>Diskussion om att en människa som flyttat till landet kan hamna i sårbar ställning av vilken orsak som helst (se utbildaranvisningen).</a:t>
            </a:r>
          </a:p>
          <a:p>
            <a:endParaRPr lang="sv-fi" dirty="0">
              <a:cs typeface="Calibri" panose="020F0502020204030204"/>
            </a:endParaRPr>
          </a:p>
        </p:txBody>
      </p:sp>
      <p:sp>
        <p:nvSpPr>
          <p:cNvPr id="4" name="Slide Number Placeholder 3"/>
          <p:cNvSpPr>
            <a:spLocks noGrp="1"/>
          </p:cNvSpPr>
          <p:nvPr>
            <p:ph type="sldNum" sz="quarter" idx="5"/>
          </p:nvPr>
        </p:nvSpPr>
        <p:spPr/>
        <p:txBody>
          <a:bodyPr/>
          <a:lstStyle/>
          <a:p>
            <a:pPr algn="l" rtl="0"/>
            <a:fld id="{8EDD9AF7-74F6-46A9-AFF1-55C110E833F0}" type="slidenum">
              <a:rPr/>
              <a:t>6</a:t>
            </a:fld>
            <a:endParaRPr lang="sv-fi"/>
          </a:p>
        </p:txBody>
      </p:sp>
    </p:spTree>
    <p:extLst>
      <p:ext uri="{BB962C8B-B14F-4D97-AF65-F5344CB8AC3E}">
        <p14:creationId xmlns:p14="http://schemas.microsoft.com/office/powerpoint/2010/main" val="2676983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8EDD9AF7-74F6-46A9-AFF1-55C110E833F0}" type="slidenum">
              <a:rPr/>
              <a:t>7</a:t>
            </a:fld>
            <a:endParaRPr lang="sv-fi"/>
          </a:p>
        </p:txBody>
      </p:sp>
    </p:spTree>
    <p:extLst>
      <p:ext uri="{BB962C8B-B14F-4D97-AF65-F5344CB8AC3E}">
        <p14:creationId xmlns:p14="http://schemas.microsoft.com/office/powerpoint/2010/main" val="4179970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dirty="0"/>
              <a:t>I den här modulen fokuserar man på att lindra stress, eftersom stress kan lindras med frivilligverksamhet. </a:t>
            </a:r>
          </a:p>
        </p:txBody>
      </p:sp>
      <p:sp>
        <p:nvSpPr>
          <p:cNvPr id="4" name="Slide Number Placeholder 3"/>
          <p:cNvSpPr>
            <a:spLocks noGrp="1"/>
          </p:cNvSpPr>
          <p:nvPr>
            <p:ph type="sldNum" sz="quarter" idx="5"/>
          </p:nvPr>
        </p:nvSpPr>
        <p:spPr/>
        <p:txBody>
          <a:bodyPr/>
          <a:lstStyle/>
          <a:p>
            <a:pPr algn="l" rtl="0"/>
            <a:fld id="{8EDD9AF7-74F6-46A9-AFF1-55C110E833F0}" type="slidenum">
              <a:rPr/>
              <a:t>8</a:t>
            </a:fld>
            <a:endParaRPr lang="sv-fi"/>
          </a:p>
        </p:txBody>
      </p:sp>
    </p:spTree>
    <p:extLst>
      <p:ext uri="{BB962C8B-B14F-4D97-AF65-F5344CB8AC3E}">
        <p14:creationId xmlns:p14="http://schemas.microsoft.com/office/powerpoint/2010/main" val="642283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8EDD9AF7-74F6-46A9-AFF1-55C110E833F0}" type="slidenum">
              <a:rPr/>
              <a:t>9</a:t>
            </a:fld>
            <a:endParaRPr lang="sv-fi"/>
          </a:p>
        </p:txBody>
      </p:sp>
    </p:spTree>
    <p:extLst>
      <p:ext uri="{BB962C8B-B14F-4D97-AF65-F5344CB8AC3E}">
        <p14:creationId xmlns:p14="http://schemas.microsoft.com/office/powerpoint/2010/main" val="1169143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a:pPr>
            <a:endParaRPr lang="sv-fi"/>
          </a:p>
        </p:txBody>
      </p:sp>
      <p:sp>
        <p:nvSpPr>
          <p:cNvPr id="4" name="Slide Number Placeholder 3"/>
          <p:cNvSpPr>
            <a:spLocks noGrp="1"/>
          </p:cNvSpPr>
          <p:nvPr>
            <p:ph type="sldNum" sz="quarter" idx="5"/>
          </p:nvPr>
        </p:nvSpPr>
        <p:spPr/>
        <p:txBody>
          <a:bodyPr/>
          <a:lstStyle/>
          <a:p>
            <a:pPr algn="l" rtl="0"/>
            <a:fld id="{8EDD9AF7-74F6-46A9-AFF1-55C110E833F0}" type="slidenum">
              <a:rPr/>
              <a:t>10</a:t>
            </a:fld>
            <a:endParaRPr lang="sv-fi"/>
          </a:p>
        </p:txBody>
      </p:sp>
    </p:spTree>
    <p:extLst>
      <p:ext uri="{BB962C8B-B14F-4D97-AF65-F5344CB8AC3E}">
        <p14:creationId xmlns:p14="http://schemas.microsoft.com/office/powerpoint/2010/main" val="85644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42756"/>
            <a:ext cx="9144000" cy="1067206"/>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97703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099872"/>
            <a:ext cx="4114800" cy="365125"/>
          </a:xfrm>
        </p:spPr>
        <p:txBody>
          <a:bodyPr/>
          <a:lstStyle/>
          <a:p>
            <a:endParaRPr lang="en-US"/>
          </a:p>
        </p:txBody>
      </p:sp>
    </p:spTree>
    <p:extLst>
      <p:ext uri="{BB962C8B-B14F-4D97-AF65-F5344CB8AC3E}">
        <p14:creationId xmlns:p14="http://schemas.microsoft.com/office/powerpoint/2010/main" val="94480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3B01BD6-BFD4-449B-8C87-BDDAECDA5E82}"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6F36DC8-EBE4-495B-842B-40BD5FC34B8E}" type="slidenum">
              <a:rPr lang="en-US" smtClean="0"/>
              <a:t>‹#›</a:t>
            </a:fld>
            <a:endParaRPr lang="en-US"/>
          </a:p>
        </p:txBody>
      </p:sp>
    </p:spTree>
    <p:extLst>
      <p:ext uri="{BB962C8B-B14F-4D97-AF65-F5344CB8AC3E}">
        <p14:creationId xmlns:p14="http://schemas.microsoft.com/office/powerpoint/2010/main" val="16174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03821"/>
            <a:ext cx="10515600" cy="435769"/>
          </a:xfrm>
        </p:spPr>
        <p:txBody>
          <a:bodyPr>
            <a:no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973765"/>
            <a:ext cx="5181600" cy="4315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73765"/>
            <a:ext cx="5181600" cy="4315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94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173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99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AFBC-D83A-4D89-8001-E7BEB3D39149}"/>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DA5D5A40-DCAF-4AEA-A3D4-4AED8AC818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146C18-9896-4E3D-AD5C-2032CA187A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884BCA8E-E3EE-471A-B67B-2911923196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0BECE0-B0F9-49FA-A42A-6BA9DCFEBF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14D88C69-99FD-4A38-84BF-17FD41FAD400}"/>
              </a:ext>
            </a:extLst>
          </p:cNvPr>
          <p:cNvSpPr>
            <a:spLocks noGrp="1"/>
          </p:cNvSpPr>
          <p:nvPr>
            <p:ph type="dt" sz="half" idx="10"/>
          </p:nvPr>
        </p:nvSpPr>
        <p:spPr/>
        <p:txBody>
          <a:bodyPr/>
          <a:lstStyle/>
          <a:p>
            <a:fld id="{DED0847B-3770-4BD7-AF65-6D58536E04AC}" type="datetimeFigureOut">
              <a:rPr lang="fi-FI" smtClean="0"/>
              <a:t>17.5.2022</a:t>
            </a:fld>
            <a:endParaRPr lang="fi-FI"/>
          </a:p>
        </p:txBody>
      </p:sp>
      <p:sp>
        <p:nvSpPr>
          <p:cNvPr id="8" name="Footer Placeholder 7">
            <a:extLst>
              <a:ext uri="{FF2B5EF4-FFF2-40B4-BE49-F238E27FC236}">
                <a16:creationId xmlns:a16="http://schemas.microsoft.com/office/drawing/2014/main" id="{61821ED5-542B-4B5C-87A1-172A7DD93883}"/>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30F00E6A-77CD-49E4-9E55-D4CD8EC27CF2}"/>
              </a:ext>
            </a:extLst>
          </p:cNvPr>
          <p:cNvSpPr>
            <a:spLocks noGrp="1"/>
          </p:cNvSpPr>
          <p:nvPr>
            <p:ph type="sldNum" sz="quarter" idx="12"/>
          </p:nvPr>
        </p:nvSpPr>
        <p:spPr/>
        <p:txBody>
          <a:bodyPr/>
          <a:lstStyle/>
          <a:p>
            <a:fld id="{778284E3-005F-4807-A65B-FC65CF5E47D4}" type="slidenum">
              <a:rPr lang="fi-FI" smtClean="0"/>
              <a:t>‹#›</a:t>
            </a:fld>
            <a:endParaRPr lang="fi-FI"/>
          </a:p>
        </p:txBody>
      </p:sp>
    </p:spTree>
    <p:extLst>
      <p:ext uri="{BB962C8B-B14F-4D97-AF65-F5344CB8AC3E}">
        <p14:creationId xmlns:p14="http://schemas.microsoft.com/office/powerpoint/2010/main" val="377896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0382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932771"/>
            <a:ext cx="10515600" cy="32441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58327" y="89210"/>
            <a:ext cx="1672683" cy="825190"/>
          </a:xfrm>
          <a:prstGeom prst="rect">
            <a:avLst/>
          </a:prstGeom>
        </p:spPr>
      </p:pic>
      <p:sp>
        <p:nvSpPr>
          <p:cNvPr id="8" name="Rectangle 7"/>
          <p:cNvSpPr/>
          <p:nvPr/>
        </p:nvSpPr>
        <p:spPr>
          <a:xfrm>
            <a:off x="0" y="1027906"/>
            <a:ext cx="12192000" cy="162409"/>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05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vapaaehtoiset.punainenristi.fi/"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rednet.punainenristi.fi/Voimavarakahvila"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surevankohtaaminen.fi/monikulttuurinen-kohtaaminen/" TargetMode="External"/><Relationship Id="rId2" Type="http://schemas.openxmlformats.org/officeDocument/2006/relationships/hyperlink" Target="https://rednet.punainenristi.fi/system/files/branch/Henkisen%20ensiavun%20opas.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vapaaehtoiset.punainenristi.fi/"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rednet.punainenristi.fi/group-search" TargetMode="External"/><Relationship Id="rId4" Type="http://schemas.openxmlformats.org/officeDocument/2006/relationships/hyperlink" Target="https://www.punainenristi.fi/tyomme/liity-jaseneksi/"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6EAD-12E5-434C-88C9-B3BDE40AB228}"/>
              </a:ext>
            </a:extLst>
          </p:cNvPr>
          <p:cNvSpPr>
            <a:spLocks noGrp="1"/>
          </p:cNvSpPr>
          <p:nvPr>
            <p:ph type="title"/>
          </p:nvPr>
        </p:nvSpPr>
        <p:spPr>
          <a:xfrm>
            <a:off x="838200" y="1303821"/>
            <a:ext cx="10515600" cy="1325563"/>
          </a:xfrm>
        </p:spPr>
        <p:txBody>
          <a:bodyPr anchor="ctr">
            <a:normAutofit/>
          </a:bodyPr>
          <a:lstStyle/>
          <a:p>
            <a:pPr algn="l" rtl="0"/>
            <a:br>
              <a:rPr lang="sv-fi" sz="2800" b="1" dirty="0"/>
            </a:br>
            <a:r>
              <a:rPr lang="sv-fi" sz="4400" b="1" i="0" u="none" baseline="0" dirty="0"/>
              <a:t>Psykiskt stöd för flykting i sårbar ställning</a:t>
            </a:r>
          </a:p>
        </p:txBody>
      </p:sp>
      <p:pic>
        <p:nvPicPr>
          <p:cNvPr id="6" name="Picture 5" descr="A person and person sitting on a log by the water&#10;&#10;Description automatically generated with medium confidence">
            <a:extLst>
              <a:ext uri="{FF2B5EF4-FFF2-40B4-BE49-F238E27FC236}">
                <a16:creationId xmlns:a16="http://schemas.microsoft.com/office/drawing/2014/main" id="{F7933913-22D4-459A-A87C-F25B8471901D}"/>
              </a:ext>
            </a:extLst>
          </p:cNvPr>
          <p:cNvPicPr>
            <a:picLocks noChangeAspect="1"/>
          </p:cNvPicPr>
          <p:nvPr/>
        </p:nvPicPr>
        <p:blipFill rotWithShape="1">
          <a:blip r:embed="rId3">
            <a:extLst>
              <a:ext uri="{28A0092B-C50C-407E-A947-70E740481C1C}">
                <a14:useLocalDpi xmlns:a14="http://schemas.microsoft.com/office/drawing/2010/main" val="0"/>
              </a:ext>
            </a:extLst>
          </a:blip>
          <a:srcRect t="37042" b="16739"/>
          <a:stretch/>
        </p:blipFill>
        <p:spPr>
          <a:xfrm>
            <a:off x="838200" y="2932771"/>
            <a:ext cx="10515600" cy="3244192"/>
          </a:xfrm>
          <a:prstGeom prst="rect">
            <a:avLst/>
          </a:prstGeom>
          <a:noFill/>
        </p:spPr>
      </p:pic>
      <p:sp>
        <p:nvSpPr>
          <p:cNvPr id="7" name="TextBox 6">
            <a:extLst>
              <a:ext uri="{FF2B5EF4-FFF2-40B4-BE49-F238E27FC236}">
                <a16:creationId xmlns:a16="http://schemas.microsoft.com/office/drawing/2014/main" id="{A43A2ACB-4558-4858-BA79-849AF3D86432}"/>
              </a:ext>
            </a:extLst>
          </p:cNvPr>
          <p:cNvSpPr txBox="1"/>
          <p:nvPr/>
        </p:nvSpPr>
        <p:spPr>
          <a:xfrm>
            <a:off x="8512629" y="6203351"/>
            <a:ext cx="2959465" cy="276999"/>
          </a:xfrm>
          <a:prstGeom prst="rect">
            <a:avLst/>
          </a:prstGeom>
          <a:noFill/>
        </p:spPr>
        <p:txBody>
          <a:bodyPr wrap="none" rtlCol="0">
            <a:spAutoFit/>
          </a:bodyPr>
          <a:lstStyle/>
          <a:p>
            <a:pPr algn="l" rtl="0"/>
            <a:r>
              <a:rPr lang="sv-fi" sz="1200" b="0" i="0" u="none" baseline="0"/>
              <a:t>Bild: Joonas Brandt, Finlands Röda Kors</a:t>
            </a:r>
          </a:p>
        </p:txBody>
      </p:sp>
    </p:spTree>
    <p:extLst>
      <p:ext uri="{BB962C8B-B14F-4D97-AF65-F5344CB8AC3E}">
        <p14:creationId xmlns:p14="http://schemas.microsoft.com/office/powerpoint/2010/main" val="72941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C05A-A3D4-43C7-B053-253D1A5F97B1}"/>
              </a:ext>
            </a:extLst>
          </p:cNvPr>
          <p:cNvSpPr>
            <a:spLocks noGrp="1"/>
          </p:cNvSpPr>
          <p:nvPr>
            <p:ph type="title"/>
          </p:nvPr>
        </p:nvSpPr>
        <p:spPr>
          <a:xfrm>
            <a:off x="838200" y="1294491"/>
            <a:ext cx="10515600" cy="1325563"/>
          </a:xfrm>
        </p:spPr>
        <p:txBody>
          <a:bodyPr/>
          <a:lstStyle/>
          <a:p>
            <a:pPr algn="l" rtl="0"/>
            <a:r>
              <a:rPr lang="sv-fi" b="0" i="0" u="none" baseline="0" dirty="0"/>
              <a:t>Stress som hänför sig till invandring och flyktingskap</a:t>
            </a:r>
          </a:p>
        </p:txBody>
      </p:sp>
      <p:sp>
        <p:nvSpPr>
          <p:cNvPr id="3" name="Content Placeholder 2">
            <a:extLst>
              <a:ext uri="{FF2B5EF4-FFF2-40B4-BE49-F238E27FC236}">
                <a16:creationId xmlns:a16="http://schemas.microsoft.com/office/drawing/2014/main" id="{A3E8FE8F-501F-402E-8B4D-44CD359F07B3}"/>
              </a:ext>
            </a:extLst>
          </p:cNvPr>
          <p:cNvSpPr>
            <a:spLocks noGrp="1"/>
          </p:cNvSpPr>
          <p:nvPr>
            <p:ph idx="1"/>
          </p:nvPr>
        </p:nvSpPr>
        <p:spPr>
          <a:xfrm>
            <a:off x="838200" y="2732925"/>
            <a:ext cx="10515600" cy="3912971"/>
          </a:xfrm>
        </p:spPr>
        <p:txBody>
          <a:bodyPr vert="horz" lIns="91440" tIns="45720" rIns="91440" bIns="45720" rtlCol="0" anchor="t">
            <a:normAutofit/>
          </a:bodyPr>
          <a:lstStyle/>
          <a:p>
            <a:pPr algn="l" rtl="0"/>
            <a:r>
              <a:rPr lang="sv-fi" b="0" i="0" u="none" baseline="0"/>
              <a:t>Invandring är en kris som omfattas av stress i alla fall</a:t>
            </a:r>
          </a:p>
          <a:p>
            <a:pPr lvl="1" algn="l" rtl="0"/>
            <a:r>
              <a:rPr lang="sv-fi" b="0" i="0" u="none" baseline="0"/>
              <a:t>Att avstå från gammalt och bekant.</a:t>
            </a:r>
            <a:endParaRPr lang="sv-fi">
              <a:cs typeface="Calibri"/>
            </a:endParaRPr>
          </a:p>
          <a:p>
            <a:pPr lvl="1" algn="l" rtl="0"/>
            <a:r>
              <a:rPr lang="sv-fi" b="0" i="0" u="none" baseline="0"/>
              <a:t>Sociala förhållande bryts.</a:t>
            </a:r>
            <a:endParaRPr lang="sv-fi">
              <a:cs typeface="Calibri"/>
            </a:endParaRPr>
          </a:p>
          <a:p>
            <a:pPr lvl="1" algn="l" rtl="0"/>
            <a:r>
              <a:rPr lang="sv-fi" b="0" i="0" u="none" baseline="0"/>
              <a:t>Nytt språk, nya sätt, nya system, främmande miljö.</a:t>
            </a:r>
            <a:endParaRPr lang="sv-fi">
              <a:cs typeface="Calibri"/>
            </a:endParaRPr>
          </a:p>
          <a:p>
            <a:pPr lvl="1" algn="l" rtl="0"/>
            <a:r>
              <a:rPr lang="sv-fi" b="0" i="0" u="none" baseline="0"/>
              <a:t>Att skapa nya stödnätverk.</a:t>
            </a:r>
            <a:endParaRPr lang="sv-fi">
              <a:cs typeface="Calibri"/>
            </a:endParaRPr>
          </a:p>
          <a:p>
            <a:pPr lvl="1" algn="l" rtl="0"/>
            <a:r>
              <a:rPr lang="sv-fi" b="0" i="0" u="none" baseline="0"/>
              <a:t>Samhällets förhållningssätt och attityder, t.ex. fördomar och rasism.</a:t>
            </a:r>
            <a:endParaRPr lang="sv-fi">
              <a:cs typeface="Calibri"/>
            </a:endParaRPr>
          </a:p>
          <a:p>
            <a:pPr algn="l" rtl="0"/>
            <a:r>
              <a:rPr lang="sv-fi" b="0" i="0" u="none" baseline="0"/>
              <a:t>En del har även traumarelaterad stress (i synnerhet personer med flyktingbakgrund).</a:t>
            </a:r>
            <a:endParaRPr lang="sv-fi">
              <a:cs typeface="Calibri"/>
            </a:endParaRPr>
          </a:p>
          <a:p>
            <a:pPr lvl="1" algn="l" rtl="0"/>
            <a:endParaRPr lang="sv-fi">
              <a:cs typeface="Calibri"/>
            </a:endParaRPr>
          </a:p>
        </p:txBody>
      </p:sp>
    </p:spTree>
    <p:extLst>
      <p:ext uri="{BB962C8B-B14F-4D97-AF65-F5344CB8AC3E}">
        <p14:creationId xmlns:p14="http://schemas.microsoft.com/office/powerpoint/2010/main" val="20908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F44D3-CCF0-4586-93FE-612D109C67E4}"/>
              </a:ext>
            </a:extLst>
          </p:cNvPr>
          <p:cNvSpPr>
            <a:spLocks noGrp="1"/>
          </p:cNvSpPr>
          <p:nvPr>
            <p:ph type="title"/>
          </p:nvPr>
        </p:nvSpPr>
        <p:spPr>
          <a:xfrm>
            <a:off x="317665" y="1057797"/>
            <a:ext cx="10515600" cy="1325563"/>
          </a:xfrm>
        </p:spPr>
        <p:txBody>
          <a:bodyPr/>
          <a:lstStyle/>
          <a:p>
            <a:pPr algn="l" rtl="0"/>
            <a:r>
              <a:rPr lang="sv-fi" b="0" i="0" u="none" baseline="0">
                <a:latin typeface="Calibri Light"/>
                <a:ea typeface="Calibri Light"/>
                <a:cs typeface="Calibri Light"/>
                <a:sym typeface="Calibri Light"/>
              </a:rPr>
              <a:t>Hur yttrar sig ett kraftigt stresstillstånd?</a:t>
            </a:r>
            <a:endParaRPr lang="sv-fi"/>
          </a:p>
        </p:txBody>
      </p:sp>
      <p:sp>
        <p:nvSpPr>
          <p:cNvPr id="3" name="Content Placeholder 2">
            <a:extLst>
              <a:ext uri="{FF2B5EF4-FFF2-40B4-BE49-F238E27FC236}">
                <a16:creationId xmlns:a16="http://schemas.microsoft.com/office/drawing/2014/main" id="{97FABA25-FF88-4989-875C-945EFBFBF5CD}"/>
              </a:ext>
            </a:extLst>
          </p:cNvPr>
          <p:cNvSpPr>
            <a:spLocks noGrp="1"/>
          </p:cNvSpPr>
          <p:nvPr>
            <p:ph idx="1"/>
          </p:nvPr>
        </p:nvSpPr>
        <p:spPr>
          <a:xfrm>
            <a:off x="317665" y="2182197"/>
            <a:ext cx="5840002" cy="4454909"/>
          </a:xfrm>
        </p:spPr>
        <p:txBody>
          <a:bodyPr vert="horz" lIns="91440" tIns="45720" rIns="91440" bIns="45720" rtlCol="0" anchor="t">
            <a:normAutofit fontScale="85000" lnSpcReduction="20000"/>
          </a:bodyPr>
          <a:lstStyle/>
          <a:p>
            <a:pPr algn="l" rtl="0"/>
            <a:r>
              <a:rPr lang="sv-fi" b="0" i="0" u="none" baseline="0">
                <a:latin typeface="Calibri"/>
                <a:ea typeface="Calibri"/>
                <a:cs typeface="Calibri"/>
                <a:sym typeface="Calibri"/>
              </a:rPr>
              <a:t>Sömnlöshet</a:t>
            </a:r>
            <a:endParaRPr lang="sv-fi">
              <a:ea typeface="+mn-lt"/>
              <a:cs typeface="+mn-lt"/>
            </a:endParaRPr>
          </a:p>
          <a:p>
            <a:pPr algn="l" rtl="0"/>
            <a:r>
              <a:rPr lang="sv-fi" b="0" i="0" u="none" baseline="0">
                <a:latin typeface="Calibri"/>
                <a:ea typeface="Calibri"/>
                <a:cs typeface="Calibri"/>
                <a:sym typeface="Calibri"/>
              </a:rPr>
              <a:t>Hjärtklappning</a:t>
            </a:r>
            <a:endParaRPr lang="sv-fi">
              <a:ea typeface="+mn-lt"/>
              <a:cs typeface="+mn-lt"/>
            </a:endParaRPr>
          </a:p>
          <a:p>
            <a:pPr algn="l" rtl="0"/>
            <a:r>
              <a:rPr lang="sv-fi" b="0" i="0" u="none" baseline="0">
                <a:latin typeface="Calibri"/>
                <a:ea typeface="Calibri"/>
                <a:cs typeface="Calibri"/>
                <a:sym typeface="Calibri"/>
              </a:rPr>
              <a:t>Svindel</a:t>
            </a:r>
            <a:endParaRPr lang="sv-fi">
              <a:ea typeface="+mn-lt"/>
              <a:cs typeface="+mn-lt"/>
            </a:endParaRPr>
          </a:p>
          <a:p>
            <a:pPr algn="l" rtl="0"/>
            <a:r>
              <a:rPr lang="sv-fi" b="0" i="0" u="none" baseline="0">
                <a:latin typeface="Calibri"/>
                <a:ea typeface="Calibri"/>
                <a:cs typeface="Calibri"/>
                <a:sym typeface="Calibri"/>
              </a:rPr>
              <a:t>Darrande händer</a:t>
            </a:r>
            <a:endParaRPr lang="sv-fi">
              <a:ea typeface="+mn-lt"/>
              <a:cs typeface="+mn-lt"/>
            </a:endParaRPr>
          </a:p>
          <a:p>
            <a:pPr algn="l" rtl="0"/>
            <a:r>
              <a:rPr lang="sv-fi" b="0" i="0" u="none" baseline="0">
                <a:latin typeface="Calibri"/>
                <a:ea typeface="Calibri"/>
                <a:cs typeface="Calibri"/>
                <a:sym typeface="Calibri"/>
              </a:rPr>
              <a:t>Rastlöshet, olustkänsla, ångest</a:t>
            </a:r>
            <a:endParaRPr lang="sv-fi">
              <a:ea typeface="+mn-lt"/>
              <a:cs typeface="+mn-lt"/>
            </a:endParaRPr>
          </a:p>
          <a:p>
            <a:pPr algn="l" rtl="0"/>
            <a:r>
              <a:rPr lang="sv-fi" b="0" i="0" u="none" baseline="0">
                <a:latin typeface="Calibri"/>
                <a:ea typeface="Calibri"/>
                <a:cs typeface="Calibri"/>
                <a:sym typeface="Calibri"/>
              </a:rPr>
              <a:t>Rädsla, skräck</a:t>
            </a:r>
            <a:endParaRPr lang="sv-fi">
              <a:ea typeface="+mn-lt"/>
              <a:cs typeface="+mn-lt"/>
            </a:endParaRPr>
          </a:p>
          <a:p>
            <a:pPr algn="l" rtl="0"/>
            <a:r>
              <a:rPr lang="sv-fi" b="0" i="0" u="none" baseline="0">
                <a:latin typeface="Calibri"/>
                <a:ea typeface="Calibri"/>
                <a:cs typeface="Calibri"/>
                <a:sym typeface="Calibri"/>
              </a:rPr>
              <a:t>Hjälplöshet</a:t>
            </a:r>
            <a:endParaRPr lang="sv-fi">
              <a:ea typeface="+mn-lt"/>
              <a:cs typeface="+mn-lt"/>
            </a:endParaRPr>
          </a:p>
          <a:p>
            <a:pPr algn="l" rtl="0"/>
            <a:r>
              <a:rPr lang="sv-fi" b="0" i="0" u="none" baseline="0">
                <a:latin typeface="Calibri"/>
                <a:ea typeface="Calibri"/>
                <a:cs typeface="Calibri"/>
                <a:sym typeface="Calibri"/>
              </a:rPr>
              <a:t>Ilska och aggressivt beteende </a:t>
            </a:r>
            <a:endParaRPr lang="sv-fi">
              <a:ea typeface="+mn-lt"/>
              <a:cs typeface="+mn-lt"/>
            </a:endParaRPr>
          </a:p>
          <a:p>
            <a:pPr algn="l" rtl="0"/>
            <a:r>
              <a:rPr lang="sv-fi" b="0" i="0" u="none" baseline="0">
                <a:latin typeface="Calibri"/>
                <a:ea typeface="Calibri"/>
                <a:cs typeface="Calibri"/>
                <a:sym typeface="Calibri"/>
              </a:rPr>
              <a:t>Minnesbilder av traumatiska händelser</a:t>
            </a:r>
            <a:endParaRPr lang="sv-fi">
              <a:ea typeface="+mn-lt"/>
              <a:cs typeface="+mn-lt"/>
            </a:endParaRPr>
          </a:p>
          <a:p>
            <a:pPr algn="l" rtl="0"/>
            <a:r>
              <a:rPr lang="sv-fi" b="0" i="0" u="none" baseline="0">
                <a:latin typeface="Calibri"/>
                <a:ea typeface="Calibri"/>
                <a:cs typeface="Calibri"/>
                <a:sym typeface="Calibri"/>
              </a:rPr>
              <a:t>Saknad och sorg om anhöriga</a:t>
            </a:r>
            <a:endParaRPr lang="sv-fi">
              <a:ea typeface="+mn-lt"/>
              <a:cs typeface="+mn-lt"/>
            </a:endParaRPr>
          </a:p>
          <a:p>
            <a:pPr algn="l" rtl="0"/>
            <a:r>
              <a:rPr lang="sv-fi" b="0" i="0" u="none" baseline="0">
                <a:latin typeface="Calibri"/>
                <a:ea typeface="Calibri"/>
                <a:cs typeface="Calibri"/>
                <a:sym typeface="Calibri"/>
              </a:rPr>
              <a:t>Mardrömmar</a:t>
            </a:r>
            <a:endParaRPr lang="sv-fi">
              <a:cs typeface="Calibri"/>
            </a:endParaRPr>
          </a:p>
          <a:p>
            <a:endParaRPr lang="sv-fi">
              <a:ea typeface="+mn-lt"/>
              <a:cs typeface="+mn-lt"/>
            </a:endParaRPr>
          </a:p>
        </p:txBody>
      </p:sp>
      <p:pic>
        <p:nvPicPr>
          <p:cNvPr id="5" name="Picture 4" descr="A picture containing person, road, people, group&#10;&#10;Description automatically generated">
            <a:extLst>
              <a:ext uri="{FF2B5EF4-FFF2-40B4-BE49-F238E27FC236}">
                <a16:creationId xmlns:a16="http://schemas.microsoft.com/office/drawing/2014/main" id="{FD230EA1-4552-4FF0-87F4-AD8555ED7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413" y="2182198"/>
            <a:ext cx="5719281" cy="3810471"/>
          </a:xfrm>
          <a:prstGeom prst="rect">
            <a:avLst/>
          </a:prstGeom>
        </p:spPr>
      </p:pic>
      <p:sp>
        <p:nvSpPr>
          <p:cNvPr id="6" name="TextBox 5">
            <a:extLst>
              <a:ext uri="{FF2B5EF4-FFF2-40B4-BE49-F238E27FC236}">
                <a16:creationId xmlns:a16="http://schemas.microsoft.com/office/drawing/2014/main" id="{2AA828F8-80EB-4A89-9886-8E57F00E12A4}"/>
              </a:ext>
            </a:extLst>
          </p:cNvPr>
          <p:cNvSpPr txBox="1"/>
          <p:nvPr/>
        </p:nvSpPr>
        <p:spPr>
          <a:xfrm>
            <a:off x="8980199" y="5992669"/>
            <a:ext cx="2975495" cy="276999"/>
          </a:xfrm>
          <a:prstGeom prst="rect">
            <a:avLst/>
          </a:prstGeom>
          <a:noFill/>
        </p:spPr>
        <p:txBody>
          <a:bodyPr wrap="none" rtlCol="0">
            <a:spAutoFit/>
          </a:bodyPr>
          <a:lstStyle/>
          <a:p>
            <a:pPr algn="l" rtl="0"/>
            <a:r>
              <a:rPr lang="sv-fi" sz="1200" b="0" i="0" u="none" baseline="0"/>
              <a:t>Bild: Stefan Bremer, Finlands Röda Kors</a:t>
            </a:r>
          </a:p>
        </p:txBody>
      </p:sp>
    </p:spTree>
    <p:extLst>
      <p:ext uri="{BB962C8B-B14F-4D97-AF65-F5344CB8AC3E}">
        <p14:creationId xmlns:p14="http://schemas.microsoft.com/office/powerpoint/2010/main" val="3180118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FED461-5A9C-4A64-A049-15D59A1D6DD9}"/>
              </a:ext>
            </a:extLst>
          </p:cNvPr>
          <p:cNvSpPr>
            <a:spLocks noGrp="1"/>
          </p:cNvSpPr>
          <p:nvPr>
            <p:ph idx="1"/>
          </p:nvPr>
        </p:nvSpPr>
        <p:spPr>
          <a:xfrm>
            <a:off x="250268" y="1254450"/>
            <a:ext cx="9076611" cy="5199512"/>
          </a:xfrm>
        </p:spPr>
        <p:txBody>
          <a:bodyPr vert="horz" lIns="91440" tIns="45720" rIns="91440" bIns="45720" rtlCol="0" anchor="t">
            <a:normAutofit fontScale="70000" lnSpcReduction="20000"/>
          </a:bodyPr>
          <a:lstStyle/>
          <a:p>
            <a:endParaRPr lang="sv-fi" dirty="0">
              <a:cs typeface="Calibri"/>
            </a:endParaRPr>
          </a:p>
          <a:p>
            <a:pPr algn="l" rtl="0"/>
            <a:r>
              <a:rPr lang="sv-fi" b="0" i="0" u="none" baseline="0" dirty="0">
                <a:latin typeface="+mn-lt"/>
                <a:ea typeface="+mn-lt"/>
                <a:cs typeface="+mn-lt"/>
                <a:sym typeface="+mn-lt"/>
              </a:rPr>
              <a:t>Overklighetskänsla</a:t>
            </a:r>
            <a:endParaRPr lang="sv-fi" dirty="0">
              <a:cs typeface="Calibri" panose="020F0502020204030204"/>
            </a:endParaRPr>
          </a:p>
          <a:p>
            <a:pPr algn="l" rtl="0"/>
            <a:r>
              <a:rPr lang="sv-fi" b="0" i="0" u="none" baseline="0" dirty="0">
                <a:latin typeface="+mn-lt"/>
                <a:ea typeface="+mn-lt"/>
                <a:cs typeface="+mn-lt"/>
                <a:sym typeface="+mn-lt"/>
              </a:rPr>
              <a:t>Tidsuppfattningen förändras </a:t>
            </a:r>
            <a:endParaRPr lang="sv-fi" dirty="0"/>
          </a:p>
          <a:p>
            <a:pPr algn="l" rtl="0"/>
            <a:r>
              <a:rPr lang="sv-fi" b="0" i="0" u="none" baseline="0" dirty="0">
                <a:latin typeface="+mn-lt"/>
                <a:ea typeface="+mn-lt"/>
                <a:cs typeface="+mn-lt"/>
                <a:sym typeface="+mn-lt"/>
              </a:rPr>
              <a:t>Minnesproblem</a:t>
            </a:r>
            <a:endParaRPr lang="sv-fi" dirty="0">
              <a:cs typeface="Calibri"/>
            </a:endParaRPr>
          </a:p>
          <a:p>
            <a:pPr algn="l" rtl="0"/>
            <a:r>
              <a:rPr lang="sv-fi" b="0" i="0" u="none" baseline="0" dirty="0">
                <a:latin typeface="+mn-lt"/>
                <a:ea typeface="+mn-lt"/>
                <a:cs typeface="+mn-lt"/>
                <a:sym typeface="+mn-lt"/>
              </a:rPr>
              <a:t>Avsaknad av känslor</a:t>
            </a:r>
            <a:endParaRPr lang="sv-fi" dirty="0"/>
          </a:p>
          <a:p>
            <a:pPr algn="l" rtl="0"/>
            <a:r>
              <a:rPr lang="sv-fi" b="0" i="0" u="none" baseline="0" dirty="0">
                <a:latin typeface="+mn-lt"/>
                <a:ea typeface="+mn-lt"/>
                <a:cs typeface="+mn-lt"/>
                <a:sym typeface="+mn-lt"/>
              </a:rPr>
              <a:t>Mindre eller mer fysiska krafter än normalt</a:t>
            </a:r>
            <a:endParaRPr lang="sv-fi" dirty="0"/>
          </a:p>
          <a:p>
            <a:pPr algn="l" rtl="0"/>
            <a:r>
              <a:rPr lang="sv-fi" b="0" i="0" u="none" baseline="0" dirty="0">
                <a:latin typeface="+mn-lt"/>
                <a:ea typeface="+mn-lt"/>
                <a:cs typeface="+mn-lt"/>
                <a:sym typeface="+mn-lt"/>
              </a:rPr>
              <a:t>Ingen känsla av värme/köld/hunger</a:t>
            </a:r>
            <a:endParaRPr lang="sv-fi" dirty="0"/>
          </a:p>
          <a:p>
            <a:pPr algn="l" rtl="0"/>
            <a:r>
              <a:rPr lang="sv-fi" b="0" i="0" u="none" baseline="0" dirty="0">
                <a:latin typeface="+mn-lt"/>
                <a:ea typeface="+mn-lt"/>
                <a:cs typeface="+mn-lt"/>
                <a:sym typeface="+mn-lt"/>
              </a:rPr>
              <a:t>Även lätta beslut är svåra att göra</a:t>
            </a:r>
            <a:endParaRPr lang="sv-fi" dirty="0"/>
          </a:p>
          <a:p>
            <a:pPr algn="l" rtl="0"/>
            <a:r>
              <a:rPr lang="sv-fi" b="0" i="0" u="none" baseline="0" dirty="0">
                <a:latin typeface="+mn-lt"/>
                <a:ea typeface="+mn-lt"/>
                <a:cs typeface="+mn-lt"/>
                <a:sym typeface="+mn-lt"/>
              </a:rPr>
              <a:t>Panik eller handlingsförlamning</a:t>
            </a:r>
            <a:endParaRPr lang="sv-fi" dirty="0"/>
          </a:p>
          <a:p>
            <a:pPr algn="l" rtl="0"/>
            <a:r>
              <a:rPr lang="sv-fi" b="0" i="0" u="none" baseline="0" dirty="0">
                <a:latin typeface="+mn-lt"/>
                <a:ea typeface="+mn-lt"/>
                <a:cs typeface="+mn-lt"/>
                <a:sym typeface="+mn-lt"/>
              </a:rPr>
              <a:t>Andnöd</a:t>
            </a:r>
            <a:endParaRPr lang="sv-fi" dirty="0"/>
          </a:p>
          <a:p>
            <a:pPr algn="l" rtl="0"/>
            <a:r>
              <a:rPr lang="sv-fi" b="0" i="0" u="none" baseline="0" dirty="0">
                <a:latin typeface="+mn-lt"/>
                <a:ea typeface="+mn-lt"/>
                <a:cs typeface="+mn-lt"/>
                <a:sym typeface="+mn-lt"/>
              </a:rPr>
              <a:t>Smärttillstånd</a:t>
            </a:r>
            <a:endParaRPr lang="sv-fi" dirty="0">
              <a:ea typeface="+mn-lt"/>
              <a:cs typeface="+mn-lt"/>
            </a:endParaRPr>
          </a:p>
          <a:p>
            <a:pPr marL="0" indent="0" algn="l" rtl="0">
              <a:buNone/>
            </a:pPr>
            <a:endParaRPr lang="sv-fi" dirty="0"/>
          </a:p>
          <a:p>
            <a:pPr marL="0" indent="0" algn="l" rtl="0">
              <a:buNone/>
            </a:pPr>
            <a:endParaRPr lang="sv-fi" dirty="0"/>
          </a:p>
          <a:p>
            <a:pPr marL="0" indent="0" algn="l" rtl="0">
              <a:buNone/>
            </a:pPr>
            <a:r>
              <a:rPr lang="sv-fi" b="1" i="0" u="none" baseline="0" dirty="0">
                <a:latin typeface="Calibri Light"/>
                <a:ea typeface="Calibri Light"/>
                <a:cs typeface="Calibri Light"/>
                <a:sym typeface="Calibri Light"/>
              </a:rPr>
              <a:t>Reaktionerna kan uppkomma med fördröjning</a:t>
            </a:r>
            <a:r>
              <a:rPr lang="sv-fi" b="0" i="0" u="none" baseline="0" dirty="0">
                <a:latin typeface="Calibri Light"/>
                <a:ea typeface="Calibri Light"/>
                <a:cs typeface="Calibri Light"/>
                <a:sym typeface="Calibri Light"/>
              </a:rPr>
              <a:t>, när en människa är i (tillräcklig) trygghet</a:t>
            </a:r>
            <a:endParaRPr lang="sv-fi" dirty="0">
              <a:ea typeface="+mn-lt"/>
              <a:cs typeface="+mn-lt"/>
            </a:endParaRPr>
          </a:p>
          <a:p>
            <a:endParaRPr lang="sv-fi" dirty="0">
              <a:ea typeface="+mn-lt"/>
              <a:cs typeface="+mn-lt"/>
            </a:endParaRPr>
          </a:p>
          <a:p>
            <a:endParaRPr lang="sv-fi" dirty="0">
              <a:ea typeface="+mn-lt"/>
              <a:cs typeface="+mn-lt"/>
            </a:endParaRPr>
          </a:p>
          <a:p>
            <a:endParaRPr lang="sv-fi" dirty="0">
              <a:ea typeface="+mn-lt"/>
              <a:cs typeface="+mn-lt"/>
            </a:endParaRPr>
          </a:p>
        </p:txBody>
      </p:sp>
      <p:pic>
        <p:nvPicPr>
          <p:cNvPr id="4" name="Picture 3" descr="A person looking out a window&#10;&#10;Description automatically generated with medium confidence">
            <a:extLst>
              <a:ext uri="{FF2B5EF4-FFF2-40B4-BE49-F238E27FC236}">
                <a16:creationId xmlns:a16="http://schemas.microsoft.com/office/drawing/2014/main" id="{8CAD7D8C-32F7-4D96-A5E0-306B8E449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49267"/>
            <a:ext cx="5901933" cy="3932163"/>
          </a:xfrm>
          <a:prstGeom prst="rect">
            <a:avLst/>
          </a:prstGeom>
        </p:spPr>
      </p:pic>
      <p:sp>
        <p:nvSpPr>
          <p:cNvPr id="5" name="TextBox 4">
            <a:extLst>
              <a:ext uri="{FF2B5EF4-FFF2-40B4-BE49-F238E27FC236}">
                <a16:creationId xmlns:a16="http://schemas.microsoft.com/office/drawing/2014/main" id="{3362AFD6-3F79-46E7-8240-ED5850BCAD6D}"/>
              </a:ext>
            </a:extLst>
          </p:cNvPr>
          <p:cNvSpPr txBox="1"/>
          <p:nvPr/>
        </p:nvSpPr>
        <p:spPr>
          <a:xfrm>
            <a:off x="8987076" y="5281430"/>
            <a:ext cx="2954655" cy="276999"/>
          </a:xfrm>
          <a:prstGeom prst="rect">
            <a:avLst/>
          </a:prstGeom>
          <a:noFill/>
        </p:spPr>
        <p:txBody>
          <a:bodyPr wrap="none" rtlCol="0">
            <a:spAutoFit/>
          </a:bodyPr>
          <a:lstStyle/>
          <a:p>
            <a:pPr algn="l" rtl="0"/>
            <a:r>
              <a:rPr lang="sv-fi" sz="1200" b="0" i="0" u="none" baseline="0"/>
              <a:t>Bild: Jussi Vierimaa, Finlands Röda Kors</a:t>
            </a:r>
          </a:p>
        </p:txBody>
      </p:sp>
    </p:spTree>
    <p:extLst>
      <p:ext uri="{BB962C8B-B14F-4D97-AF65-F5344CB8AC3E}">
        <p14:creationId xmlns:p14="http://schemas.microsoft.com/office/powerpoint/2010/main" val="343662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31085-3891-4EF0-9798-0BE0D6618DF8}"/>
              </a:ext>
            </a:extLst>
          </p:cNvPr>
          <p:cNvSpPr>
            <a:spLocks noGrp="1"/>
          </p:cNvSpPr>
          <p:nvPr>
            <p:ph type="title"/>
          </p:nvPr>
        </p:nvSpPr>
        <p:spPr>
          <a:xfrm>
            <a:off x="456521" y="1303822"/>
            <a:ext cx="7357443" cy="945830"/>
          </a:xfrm>
        </p:spPr>
        <p:txBody>
          <a:bodyPr/>
          <a:lstStyle/>
          <a:p>
            <a:pPr algn="l" rtl="0"/>
            <a:r>
              <a:rPr lang="sv-fi" b="0" i="0" u="none" baseline="0" dirty="0"/>
              <a:t>Individer reagerar individuellt</a:t>
            </a:r>
          </a:p>
        </p:txBody>
      </p:sp>
      <p:sp>
        <p:nvSpPr>
          <p:cNvPr id="3" name="Content Placeholder 2">
            <a:extLst>
              <a:ext uri="{FF2B5EF4-FFF2-40B4-BE49-F238E27FC236}">
                <a16:creationId xmlns:a16="http://schemas.microsoft.com/office/drawing/2014/main" id="{1D1D4FE7-F462-4D0F-810A-A43BA774DBE5}"/>
              </a:ext>
            </a:extLst>
          </p:cNvPr>
          <p:cNvSpPr>
            <a:spLocks noGrp="1"/>
          </p:cNvSpPr>
          <p:nvPr>
            <p:ph idx="1"/>
          </p:nvPr>
        </p:nvSpPr>
        <p:spPr>
          <a:xfrm>
            <a:off x="6328880" y="2338954"/>
            <a:ext cx="5717785" cy="4298152"/>
          </a:xfrm>
        </p:spPr>
        <p:txBody>
          <a:bodyPr vert="horz" lIns="91440" tIns="45720" rIns="91440" bIns="45720" rtlCol="0" anchor="t">
            <a:normAutofit lnSpcReduction="10000"/>
          </a:bodyPr>
          <a:lstStyle/>
          <a:p>
            <a:pPr algn="l" rtl="0"/>
            <a:r>
              <a:rPr lang="sv-fi" b="0" i="0" u="none" baseline="0" dirty="0"/>
              <a:t>Trots gemensamma stressfaktorer reagerar alla individuellt på motgångar.</a:t>
            </a:r>
            <a:endParaRPr lang="sv-fi" dirty="0">
              <a:cs typeface="Calibri"/>
            </a:endParaRPr>
          </a:p>
          <a:p>
            <a:pPr algn="l" rtl="0"/>
            <a:r>
              <a:rPr lang="sv-fi" b="0" i="0" u="none" baseline="0" dirty="0"/>
              <a:t>Bakgrunden till reaktionerna kan flera olika orsaker:</a:t>
            </a:r>
            <a:endParaRPr lang="sv-fi" dirty="0">
              <a:cs typeface="Calibri"/>
            </a:endParaRPr>
          </a:p>
          <a:p>
            <a:pPr lvl="1" algn="l" rtl="0"/>
            <a:r>
              <a:rPr lang="sv-fi" b="0" i="0" u="none" baseline="0" dirty="0"/>
              <a:t>Personliga faktorer,</a:t>
            </a:r>
          </a:p>
          <a:p>
            <a:pPr lvl="1" algn="l" rtl="0"/>
            <a:r>
              <a:rPr lang="sv-fi" b="0" i="0" u="none" baseline="0" dirty="0"/>
              <a:t>sociala relationer,</a:t>
            </a:r>
          </a:p>
          <a:p>
            <a:pPr lvl="1" algn="l" rtl="0"/>
            <a:r>
              <a:rPr lang="sv-fi" b="0" i="0" u="none" baseline="0" dirty="0"/>
              <a:t>ålder, </a:t>
            </a:r>
          </a:p>
          <a:p>
            <a:pPr lvl="1" algn="l" rtl="0"/>
            <a:r>
              <a:rPr lang="sv-fi" b="0" i="0" u="none" baseline="0" dirty="0"/>
              <a:t>kön,</a:t>
            </a:r>
          </a:p>
          <a:p>
            <a:pPr lvl="1" algn="l" rtl="0"/>
            <a:r>
              <a:rPr lang="sv-fi" b="0" i="0" u="none" baseline="0" dirty="0"/>
              <a:t>maktförhållanden,</a:t>
            </a:r>
            <a:endParaRPr lang="sv-fi" dirty="0">
              <a:cs typeface="Calibri"/>
            </a:endParaRPr>
          </a:p>
          <a:p>
            <a:pPr lvl="1" algn="l" rtl="0"/>
            <a:r>
              <a:rPr lang="sv-fi" b="0" i="0" u="none" baseline="0" dirty="0">
                <a:latin typeface="Calibri"/>
                <a:ea typeface="Calibri"/>
                <a:cs typeface="Calibri"/>
                <a:sym typeface="Calibri"/>
              </a:rPr>
              <a:t>erfarenheter av våld.</a:t>
            </a:r>
          </a:p>
          <a:p>
            <a:endParaRPr lang="sv-fi" dirty="0"/>
          </a:p>
        </p:txBody>
      </p:sp>
      <p:pic>
        <p:nvPicPr>
          <p:cNvPr id="5" name="Picture 4" descr="A person holding a sign&#10;&#10;Description automatically generated with medium confidence">
            <a:extLst>
              <a:ext uri="{FF2B5EF4-FFF2-40B4-BE49-F238E27FC236}">
                <a16:creationId xmlns:a16="http://schemas.microsoft.com/office/drawing/2014/main" id="{77BF67C4-67E6-45C3-983F-AD0366635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35" y="2338954"/>
            <a:ext cx="6109343" cy="4070350"/>
          </a:xfrm>
          <a:prstGeom prst="rect">
            <a:avLst/>
          </a:prstGeom>
        </p:spPr>
      </p:pic>
      <p:sp>
        <p:nvSpPr>
          <p:cNvPr id="6" name="TextBox 5">
            <a:extLst>
              <a:ext uri="{FF2B5EF4-FFF2-40B4-BE49-F238E27FC236}">
                <a16:creationId xmlns:a16="http://schemas.microsoft.com/office/drawing/2014/main" id="{DB979927-CEC7-49DB-9482-D5D56BB1DF7A}"/>
              </a:ext>
            </a:extLst>
          </p:cNvPr>
          <p:cNvSpPr txBox="1"/>
          <p:nvPr/>
        </p:nvSpPr>
        <p:spPr>
          <a:xfrm>
            <a:off x="145334" y="6409304"/>
            <a:ext cx="3365858" cy="276999"/>
          </a:xfrm>
          <a:prstGeom prst="rect">
            <a:avLst/>
          </a:prstGeom>
          <a:noFill/>
        </p:spPr>
        <p:txBody>
          <a:bodyPr wrap="none" rtlCol="0">
            <a:spAutoFit/>
          </a:bodyPr>
          <a:lstStyle/>
          <a:p>
            <a:pPr algn="l" rtl="0"/>
            <a:r>
              <a:rPr lang="sv-fi" sz="1200" b="0" i="0" u="none" baseline="0"/>
              <a:t>Bild: Anna-Katri Hänninen, Finlands Röda Kors</a:t>
            </a:r>
          </a:p>
        </p:txBody>
      </p:sp>
    </p:spTree>
    <p:extLst>
      <p:ext uri="{BB962C8B-B14F-4D97-AF65-F5344CB8AC3E}">
        <p14:creationId xmlns:p14="http://schemas.microsoft.com/office/powerpoint/2010/main" val="1812280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EF2A-66B3-4974-9EBB-B8CDCD5251EE}"/>
              </a:ext>
            </a:extLst>
          </p:cNvPr>
          <p:cNvSpPr>
            <a:spLocks noGrp="1"/>
          </p:cNvSpPr>
          <p:nvPr>
            <p:ph type="title"/>
          </p:nvPr>
        </p:nvSpPr>
        <p:spPr>
          <a:xfrm>
            <a:off x="766763" y="123826"/>
            <a:ext cx="10515600" cy="802485"/>
          </a:xfrm>
        </p:spPr>
        <p:txBody>
          <a:bodyPr>
            <a:normAutofit fontScale="90000"/>
          </a:bodyPr>
          <a:lstStyle/>
          <a:p>
            <a:pPr algn="ctr" rtl="0"/>
            <a:r>
              <a:rPr lang="sv-fi" sz="2800" b="1" i="0" u="none" baseline="0"/>
              <a:t>Sårbarhetens många dimensioner</a:t>
            </a:r>
            <a:br>
              <a:rPr lang="sv-fi" sz="2800" b="1"/>
            </a:br>
            <a:r>
              <a:rPr lang="sv-fi" sz="2800" b="0" i="0" u="none" baseline="0"/>
              <a:t>Till exempel flyktingskap och att få internationellt skydd</a:t>
            </a:r>
          </a:p>
        </p:txBody>
      </p:sp>
      <p:sp>
        <p:nvSpPr>
          <p:cNvPr id="6" name="Arrow: Right 5">
            <a:extLst>
              <a:ext uri="{FF2B5EF4-FFF2-40B4-BE49-F238E27FC236}">
                <a16:creationId xmlns:a16="http://schemas.microsoft.com/office/drawing/2014/main" id="{344B1BFF-ECED-45ED-A5DA-ADA6C6A71032}"/>
              </a:ext>
            </a:extLst>
          </p:cNvPr>
          <p:cNvSpPr/>
          <p:nvPr/>
        </p:nvSpPr>
        <p:spPr>
          <a:xfrm>
            <a:off x="28027" y="865579"/>
            <a:ext cx="1280479" cy="2840829"/>
          </a:xfrm>
          <a:prstGeom prst="rightArrow">
            <a:avLst/>
          </a:prstGeom>
          <a:solidFill>
            <a:srgbClr val="FF9966">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400"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Stress</a:t>
            </a:r>
          </a:p>
          <a:p>
            <a:pPr algn="ctr" rtl="0"/>
            <a:r>
              <a:rPr lang="sv-fi" sz="1400"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faktorer</a:t>
            </a:r>
          </a:p>
        </p:txBody>
      </p:sp>
      <p:sp>
        <p:nvSpPr>
          <p:cNvPr id="8" name="Rectangle 7">
            <a:extLst>
              <a:ext uri="{FF2B5EF4-FFF2-40B4-BE49-F238E27FC236}">
                <a16:creationId xmlns:a16="http://schemas.microsoft.com/office/drawing/2014/main" id="{6F8662CF-B2E7-41B0-B2C7-5D80CCC657EF}"/>
              </a:ext>
            </a:extLst>
          </p:cNvPr>
          <p:cNvSpPr/>
          <p:nvPr/>
        </p:nvSpPr>
        <p:spPr>
          <a:xfrm>
            <a:off x="2041972" y="1231103"/>
            <a:ext cx="1953838"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600" b="0" i="0" u="none" baseline="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Vardagslivet </a:t>
            </a:r>
          </a:p>
          <a:p>
            <a:pPr algn="ctr" rtl="0"/>
            <a:r>
              <a:rPr lang="sv-fi" sz="1600" b="0" i="0" u="none" baseline="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(arbete, studier) avbryts </a:t>
            </a:r>
          </a:p>
        </p:txBody>
      </p:sp>
      <p:sp>
        <p:nvSpPr>
          <p:cNvPr id="9" name="Content Placeholder 8">
            <a:extLst>
              <a:ext uri="{FF2B5EF4-FFF2-40B4-BE49-F238E27FC236}">
                <a16:creationId xmlns:a16="http://schemas.microsoft.com/office/drawing/2014/main" id="{0D395185-9BFC-48A7-B537-C9F0012211F7}"/>
              </a:ext>
            </a:extLst>
          </p:cNvPr>
          <p:cNvSpPr>
            <a:spLocks noGrp="1"/>
          </p:cNvSpPr>
          <p:nvPr>
            <p:ph idx="1"/>
          </p:nvPr>
        </p:nvSpPr>
        <p:spPr>
          <a:xfrm>
            <a:off x="1308507" y="3305166"/>
            <a:ext cx="3530187" cy="8024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rtl="0">
              <a:buNone/>
            </a:pPr>
            <a:r>
              <a:rPr lang="sv-fi" sz="2000" b="0" i="0" u="none" baseline="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Tiden före flykten</a:t>
            </a:r>
          </a:p>
        </p:txBody>
      </p:sp>
      <p:sp>
        <p:nvSpPr>
          <p:cNvPr id="10" name="Rectangle 9">
            <a:extLst>
              <a:ext uri="{FF2B5EF4-FFF2-40B4-BE49-F238E27FC236}">
                <a16:creationId xmlns:a16="http://schemas.microsoft.com/office/drawing/2014/main" id="{2A674170-F2EC-4EA6-AC30-AF7687DC6FE8}"/>
              </a:ext>
            </a:extLst>
          </p:cNvPr>
          <p:cNvSpPr/>
          <p:nvPr/>
        </p:nvSpPr>
        <p:spPr>
          <a:xfrm>
            <a:off x="1421039" y="2257430"/>
            <a:ext cx="1347788" cy="6191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600" b="0" i="0" u="none" baseline="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Våld</a:t>
            </a:r>
          </a:p>
        </p:txBody>
      </p:sp>
      <p:sp>
        <p:nvSpPr>
          <p:cNvPr id="11" name="Rectangle 10">
            <a:extLst>
              <a:ext uri="{FF2B5EF4-FFF2-40B4-BE49-F238E27FC236}">
                <a16:creationId xmlns:a16="http://schemas.microsoft.com/office/drawing/2014/main" id="{985E0881-1E8A-4E0F-A419-14CC975A876B}"/>
              </a:ext>
            </a:extLst>
          </p:cNvPr>
          <p:cNvSpPr/>
          <p:nvPr/>
        </p:nvSpPr>
        <p:spPr>
          <a:xfrm>
            <a:off x="3014698" y="2238379"/>
            <a:ext cx="1432287" cy="6191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600" b="0" i="0" u="none" baseline="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Förlorade anhöriga</a:t>
            </a:r>
          </a:p>
        </p:txBody>
      </p:sp>
      <p:cxnSp>
        <p:nvCxnSpPr>
          <p:cNvPr id="13" name="Straight Arrow Connector 12">
            <a:extLst>
              <a:ext uri="{FF2B5EF4-FFF2-40B4-BE49-F238E27FC236}">
                <a16:creationId xmlns:a16="http://schemas.microsoft.com/office/drawing/2014/main" id="{17C7DB20-7FF5-4372-A356-A4CC2D9D3697}"/>
              </a:ext>
            </a:extLst>
          </p:cNvPr>
          <p:cNvCxnSpPr>
            <a:cxnSpLocks/>
          </p:cNvCxnSpPr>
          <p:nvPr/>
        </p:nvCxnSpPr>
        <p:spPr>
          <a:xfrm>
            <a:off x="2316994" y="2867020"/>
            <a:ext cx="326229" cy="391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18244B9-C151-42D5-B9D0-7EA760055623}"/>
              </a:ext>
            </a:extLst>
          </p:cNvPr>
          <p:cNvCxnSpPr/>
          <p:nvPr/>
        </p:nvCxnSpPr>
        <p:spPr>
          <a:xfrm>
            <a:off x="2908746" y="2145503"/>
            <a:ext cx="0" cy="1047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D96F6DF-D9C6-404A-BFB2-F9598616DC22}"/>
              </a:ext>
            </a:extLst>
          </p:cNvPr>
          <p:cNvCxnSpPr>
            <a:cxnSpLocks/>
          </p:cNvCxnSpPr>
          <p:nvPr/>
        </p:nvCxnSpPr>
        <p:spPr>
          <a:xfrm flipH="1">
            <a:off x="3174270" y="2867020"/>
            <a:ext cx="307178" cy="391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Arrow: Up 19">
            <a:extLst>
              <a:ext uri="{FF2B5EF4-FFF2-40B4-BE49-F238E27FC236}">
                <a16:creationId xmlns:a16="http://schemas.microsoft.com/office/drawing/2014/main" id="{065E3A04-0B7D-4EBA-95ED-4FF8C83B02D9}"/>
              </a:ext>
            </a:extLst>
          </p:cNvPr>
          <p:cNvSpPr/>
          <p:nvPr/>
        </p:nvSpPr>
        <p:spPr>
          <a:xfrm>
            <a:off x="2762923" y="4125486"/>
            <a:ext cx="419100" cy="485775"/>
          </a:xfrm>
          <a:prstGeom prst="up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37" name="Rectangle 36">
            <a:extLst>
              <a:ext uri="{FF2B5EF4-FFF2-40B4-BE49-F238E27FC236}">
                <a16:creationId xmlns:a16="http://schemas.microsoft.com/office/drawing/2014/main" id="{A73B0631-D7AE-4229-A618-ADA65F73745A}"/>
              </a:ext>
            </a:extLst>
          </p:cNvPr>
          <p:cNvSpPr/>
          <p:nvPr/>
        </p:nvSpPr>
        <p:spPr>
          <a:xfrm>
            <a:off x="5372103" y="1173965"/>
            <a:ext cx="195384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600" b="0" i="0" u="none" baseline="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Läger</a:t>
            </a:r>
          </a:p>
          <a:p>
            <a:pPr algn="ctr" rtl="0"/>
            <a:r>
              <a:rPr lang="sv-fi" sz="1600" b="0" i="0" u="none" baseline="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Asylsökande</a:t>
            </a:r>
          </a:p>
        </p:txBody>
      </p:sp>
      <p:sp>
        <p:nvSpPr>
          <p:cNvPr id="38" name="Content Placeholder 8">
            <a:extLst>
              <a:ext uri="{FF2B5EF4-FFF2-40B4-BE49-F238E27FC236}">
                <a16:creationId xmlns:a16="http://schemas.microsoft.com/office/drawing/2014/main" id="{9E3DCC39-4CB5-4EB4-B820-CCD685F0A9C2}"/>
              </a:ext>
            </a:extLst>
          </p:cNvPr>
          <p:cNvSpPr txBox="1">
            <a:spLocks/>
          </p:cNvSpPr>
          <p:nvPr/>
        </p:nvSpPr>
        <p:spPr>
          <a:xfrm>
            <a:off x="4838703" y="3305166"/>
            <a:ext cx="3409947" cy="8024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rtl="0">
              <a:buFont typeface="Arial" panose="020B0604020202020204" pitchFamily="34" charset="0"/>
              <a:buNone/>
            </a:pPr>
            <a:r>
              <a:rPr lang="sv-fi" sz="2000" b="0" i="0" u="none" baseline="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Flykt</a:t>
            </a:r>
          </a:p>
        </p:txBody>
      </p:sp>
      <p:sp>
        <p:nvSpPr>
          <p:cNvPr id="39" name="Rectangle 38">
            <a:extLst>
              <a:ext uri="{FF2B5EF4-FFF2-40B4-BE49-F238E27FC236}">
                <a16:creationId xmlns:a16="http://schemas.microsoft.com/office/drawing/2014/main" id="{98530A01-75E8-4020-99A6-0B21B6438E42}"/>
              </a:ext>
            </a:extLst>
          </p:cNvPr>
          <p:cNvSpPr/>
          <p:nvPr/>
        </p:nvSpPr>
        <p:spPr>
          <a:xfrm>
            <a:off x="4613661" y="2209803"/>
            <a:ext cx="1640667" cy="552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600" b="0" i="0" u="none" baseline="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Förflyttningar</a:t>
            </a:r>
          </a:p>
        </p:txBody>
      </p:sp>
      <p:sp>
        <p:nvSpPr>
          <p:cNvPr id="40" name="Rectangle 39">
            <a:extLst>
              <a:ext uri="{FF2B5EF4-FFF2-40B4-BE49-F238E27FC236}">
                <a16:creationId xmlns:a16="http://schemas.microsoft.com/office/drawing/2014/main" id="{07BC953F-AE39-40DE-9375-E6A40CA9FFB6}"/>
              </a:ext>
            </a:extLst>
          </p:cNvPr>
          <p:cNvSpPr/>
          <p:nvPr/>
        </p:nvSpPr>
        <p:spPr>
          <a:xfrm>
            <a:off x="6529391" y="2216341"/>
            <a:ext cx="1452559" cy="5613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6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Inte vara tillsammans</a:t>
            </a:r>
          </a:p>
        </p:txBody>
      </p:sp>
      <p:cxnSp>
        <p:nvCxnSpPr>
          <p:cNvPr id="41" name="Straight Arrow Connector 40">
            <a:extLst>
              <a:ext uri="{FF2B5EF4-FFF2-40B4-BE49-F238E27FC236}">
                <a16:creationId xmlns:a16="http://schemas.microsoft.com/office/drawing/2014/main" id="{D9CAE613-B73D-43D9-93FC-36C867A1A1E4}"/>
              </a:ext>
            </a:extLst>
          </p:cNvPr>
          <p:cNvCxnSpPr>
            <a:cxnSpLocks/>
          </p:cNvCxnSpPr>
          <p:nvPr/>
        </p:nvCxnSpPr>
        <p:spPr>
          <a:xfrm>
            <a:off x="5714439" y="2767612"/>
            <a:ext cx="389895" cy="444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D0A3260-E93D-4524-A2BB-5766BD1D325B}"/>
              </a:ext>
            </a:extLst>
          </p:cNvPr>
          <p:cNvCxnSpPr/>
          <p:nvPr/>
        </p:nvCxnSpPr>
        <p:spPr>
          <a:xfrm>
            <a:off x="6387740" y="2145503"/>
            <a:ext cx="0" cy="1047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7C4DCEE-DFFA-45B3-8CD1-C9A22400A812}"/>
              </a:ext>
            </a:extLst>
          </p:cNvPr>
          <p:cNvCxnSpPr>
            <a:cxnSpLocks/>
          </p:cNvCxnSpPr>
          <p:nvPr/>
        </p:nvCxnSpPr>
        <p:spPr>
          <a:xfrm flipH="1">
            <a:off x="6633008" y="2777723"/>
            <a:ext cx="280986" cy="434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Arrow: Up 43">
            <a:extLst>
              <a:ext uri="{FF2B5EF4-FFF2-40B4-BE49-F238E27FC236}">
                <a16:creationId xmlns:a16="http://schemas.microsoft.com/office/drawing/2014/main" id="{AE91D002-BC18-4EAA-9BEE-9CD7D5CCC0A6}"/>
              </a:ext>
            </a:extLst>
          </p:cNvPr>
          <p:cNvSpPr/>
          <p:nvPr/>
        </p:nvSpPr>
        <p:spPr>
          <a:xfrm>
            <a:off x="6334126" y="4117156"/>
            <a:ext cx="419100" cy="485775"/>
          </a:xfrm>
          <a:prstGeom prst="up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48" name="Rectangle 47">
            <a:extLst>
              <a:ext uri="{FF2B5EF4-FFF2-40B4-BE49-F238E27FC236}">
                <a16:creationId xmlns:a16="http://schemas.microsoft.com/office/drawing/2014/main" id="{9631382D-1D3A-446D-97C5-0047F024C795}"/>
              </a:ext>
            </a:extLst>
          </p:cNvPr>
          <p:cNvSpPr/>
          <p:nvPr/>
        </p:nvSpPr>
        <p:spPr>
          <a:xfrm>
            <a:off x="8673757" y="1240609"/>
            <a:ext cx="1804984"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600" b="0" i="0" u="none" baseline="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Flytt</a:t>
            </a:r>
          </a:p>
        </p:txBody>
      </p:sp>
      <p:sp>
        <p:nvSpPr>
          <p:cNvPr id="49" name="Content Placeholder 8">
            <a:extLst>
              <a:ext uri="{FF2B5EF4-FFF2-40B4-BE49-F238E27FC236}">
                <a16:creationId xmlns:a16="http://schemas.microsoft.com/office/drawing/2014/main" id="{BF7C09B0-75F5-4713-839C-A8F2D211D3CF}"/>
              </a:ext>
            </a:extLst>
          </p:cNvPr>
          <p:cNvSpPr txBox="1">
            <a:spLocks/>
          </p:cNvSpPr>
          <p:nvPr/>
        </p:nvSpPr>
        <p:spPr>
          <a:xfrm>
            <a:off x="8248650" y="3305166"/>
            <a:ext cx="3163472" cy="8024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rtl="0">
              <a:buFont typeface="Arial" panose="020B0604020202020204" pitchFamily="34" charset="0"/>
              <a:buNone/>
            </a:pPr>
            <a:r>
              <a:rPr lang="sv-fi" sz="2000" b="0" i="0" u="none" baseline="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Integration</a:t>
            </a:r>
          </a:p>
        </p:txBody>
      </p:sp>
      <p:sp>
        <p:nvSpPr>
          <p:cNvPr id="50" name="Rectangle 49">
            <a:extLst>
              <a:ext uri="{FF2B5EF4-FFF2-40B4-BE49-F238E27FC236}">
                <a16:creationId xmlns:a16="http://schemas.microsoft.com/office/drawing/2014/main" id="{9319D907-4C95-4DA2-9276-86B5457D2660}"/>
              </a:ext>
            </a:extLst>
          </p:cNvPr>
          <p:cNvSpPr/>
          <p:nvPr/>
        </p:nvSpPr>
        <p:spPr>
          <a:xfrm>
            <a:off x="8107021" y="2223477"/>
            <a:ext cx="1300096" cy="6107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600" b="0" i="0" u="none" baseline="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Ekonomi</a:t>
            </a:r>
          </a:p>
        </p:txBody>
      </p:sp>
      <p:sp>
        <p:nvSpPr>
          <p:cNvPr id="51" name="Rectangle 50">
            <a:extLst>
              <a:ext uri="{FF2B5EF4-FFF2-40B4-BE49-F238E27FC236}">
                <a16:creationId xmlns:a16="http://schemas.microsoft.com/office/drawing/2014/main" id="{2121BE76-3EC1-48FC-8C5D-6EE88A33B0ED}"/>
              </a:ext>
            </a:extLst>
          </p:cNvPr>
          <p:cNvSpPr/>
          <p:nvPr/>
        </p:nvSpPr>
        <p:spPr>
          <a:xfrm>
            <a:off x="9707208" y="2219309"/>
            <a:ext cx="1704921" cy="6191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600" b="0" i="0" u="none" baseline="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Anpassning</a:t>
            </a:r>
          </a:p>
        </p:txBody>
      </p:sp>
      <p:cxnSp>
        <p:nvCxnSpPr>
          <p:cNvPr id="52" name="Straight Arrow Connector 51">
            <a:extLst>
              <a:ext uri="{FF2B5EF4-FFF2-40B4-BE49-F238E27FC236}">
                <a16:creationId xmlns:a16="http://schemas.microsoft.com/office/drawing/2014/main" id="{79645449-9106-49ED-B5EA-CD231D953BB7}"/>
              </a:ext>
            </a:extLst>
          </p:cNvPr>
          <p:cNvCxnSpPr>
            <a:cxnSpLocks/>
          </p:cNvCxnSpPr>
          <p:nvPr/>
        </p:nvCxnSpPr>
        <p:spPr>
          <a:xfrm>
            <a:off x="8789244" y="2832457"/>
            <a:ext cx="326229" cy="391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97A32CB-E5F4-4EF4-AADD-9B68777B4D1E}"/>
              </a:ext>
            </a:extLst>
          </p:cNvPr>
          <p:cNvCxnSpPr/>
          <p:nvPr/>
        </p:nvCxnSpPr>
        <p:spPr>
          <a:xfrm>
            <a:off x="9540531" y="2155009"/>
            <a:ext cx="0" cy="1047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153990-F79B-460C-B5FA-C4337968CCE0}"/>
              </a:ext>
            </a:extLst>
          </p:cNvPr>
          <p:cNvCxnSpPr>
            <a:cxnSpLocks/>
          </p:cNvCxnSpPr>
          <p:nvPr/>
        </p:nvCxnSpPr>
        <p:spPr>
          <a:xfrm flipH="1">
            <a:off x="9881048" y="2832457"/>
            <a:ext cx="280985" cy="385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Arrow: Up 54">
            <a:extLst>
              <a:ext uri="{FF2B5EF4-FFF2-40B4-BE49-F238E27FC236}">
                <a16:creationId xmlns:a16="http://schemas.microsoft.com/office/drawing/2014/main" id="{C273B71C-1C90-404F-BDD4-0AC272A225B4}"/>
              </a:ext>
            </a:extLst>
          </p:cNvPr>
          <p:cNvSpPr/>
          <p:nvPr/>
        </p:nvSpPr>
        <p:spPr>
          <a:xfrm>
            <a:off x="9529869" y="4117156"/>
            <a:ext cx="419100" cy="485775"/>
          </a:xfrm>
          <a:prstGeom prst="up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56" name="Rectangle 55">
            <a:extLst>
              <a:ext uri="{FF2B5EF4-FFF2-40B4-BE49-F238E27FC236}">
                <a16:creationId xmlns:a16="http://schemas.microsoft.com/office/drawing/2014/main" id="{F0878DB5-6A8A-4C35-A7A8-E1103F28E47B}"/>
              </a:ext>
            </a:extLst>
          </p:cNvPr>
          <p:cNvSpPr/>
          <p:nvPr/>
        </p:nvSpPr>
        <p:spPr>
          <a:xfrm>
            <a:off x="1308507" y="4611261"/>
            <a:ext cx="10103615" cy="1607356"/>
          </a:xfrm>
          <a:prstGeom prst="rect">
            <a:avLst/>
          </a:prstGeom>
          <a:solidFill>
            <a:srgbClr val="B4C7E7">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2200" b="0" i="0" u="none" baseline="0">
                <a:solidFill>
                  <a:srgbClr val="009999"/>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Skyddande faktorer </a:t>
            </a:r>
          </a:p>
          <a:p>
            <a:endParaRPr lang="sv-fi"/>
          </a:p>
          <a:p>
            <a:endParaRPr lang="sv-fi"/>
          </a:p>
          <a:p>
            <a:endParaRPr lang="sv-fi"/>
          </a:p>
          <a:p>
            <a:pPr algn="ctr" rtl="0"/>
            <a:endParaRPr lang="sv-fi"/>
          </a:p>
        </p:txBody>
      </p:sp>
      <p:sp>
        <p:nvSpPr>
          <p:cNvPr id="57" name="Oval 56">
            <a:extLst>
              <a:ext uri="{FF2B5EF4-FFF2-40B4-BE49-F238E27FC236}">
                <a16:creationId xmlns:a16="http://schemas.microsoft.com/office/drawing/2014/main" id="{FEE448FA-250B-4DE8-B4DD-73E1EB5584C4}"/>
              </a:ext>
            </a:extLst>
          </p:cNvPr>
          <p:cNvSpPr/>
          <p:nvPr/>
        </p:nvSpPr>
        <p:spPr>
          <a:xfrm>
            <a:off x="1839905" y="4783900"/>
            <a:ext cx="1846035" cy="626272"/>
          </a:xfrm>
          <a:prstGeom prst="ellips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6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Familj och släkt </a:t>
            </a:r>
          </a:p>
        </p:txBody>
      </p:sp>
      <p:sp>
        <p:nvSpPr>
          <p:cNvPr id="58" name="Oval 57">
            <a:extLst>
              <a:ext uri="{FF2B5EF4-FFF2-40B4-BE49-F238E27FC236}">
                <a16:creationId xmlns:a16="http://schemas.microsoft.com/office/drawing/2014/main" id="{E4816BAA-1C5E-453F-9689-658F01DD13E8}"/>
              </a:ext>
            </a:extLst>
          </p:cNvPr>
          <p:cNvSpPr/>
          <p:nvPr/>
        </p:nvSpPr>
        <p:spPr>
          <a:xfrm>
            <a:off x="5514101" y="5370899"/>
            <a:ext cx="1939016" cy="626272"/>
          </a:xfrm>
          <a:prstGeom prst="ellips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6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Individuella faktorer</a:t>
            </a:r>
          </a:p>
        </p:txBody>
      </p:sp>
      <p:sp>
        <p:nvSpPr>
          <p:cNvPr id="59" name="Oval 58">
            <a:extLst>
              <a:ext uri="{FF2B5EF4-FFF2-40B4-BE49-F238E27FC236}">
                <a16:creationId xmlns:a16="http://schemas.microsoft.com/office/drawing/2014/main" id="{00C1E6B4-FA29-4A09-9153-C44ACB30C79C}"/>
              </a:ext>
            </a:extLst>
          </p:cNvPr>
          <p:cNvSpPr/>
          <p:nvPr/>
        </p:nvSpPr>
        <p:spPr>
          <a:xfrm>
            <a:off x="3327859" y="5501258"/>
            <a:ext cx="1846035" cy="626272"/>
          </a:xfrm>
          <a:prstGeom prst="ellips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6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Skola</a:t>
            </a:r>
          </a:p>
          <a:p>
            <a:pPr algn="ctr" rtl="0"/>
            <a:r>
              <a:rPr lang="sv-fi" sz="16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Arbete</a:t>
            </a:r>
          </a:p>
        </p:txBody>
      </p:sp>
      <p:sp>
        <p:nvSpPr>
          <p:cNvPr id="60" name="Oval 59">
            <a:extLst>
              <a:ext uri="{FF2B5EF4-FFF2-40B4-BE49-F238E27FC236}">
                <a16:creationId xmlns:a16="http://schemas.microsoft.com/office/drawing/2014/main" id="{7029EDAD-F73B-4BA0-A161-FCA949348563}"/>
              </a:ext>
            </a:extLst>
          </p:cNvPr>
          <p:cNvSpPr/>
          <p:nvPr/>
        </p:nvSpPr>
        <p:spPr>
          <a:xfrm>
            <a:off x="7727087" y="5405426"/>
            <a:ext cx="1846035" cy="626272"/>
          </a:xfrm>
          <a:prstGeom prst="ellips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6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Tjänster</a:t>
            </a:r>
          </a:p>
        </p:txBody>
      </p:sp>
      <p:sp>
        <p:nvSpPr>
          <p:cNvPr id="61" name="Oval 60">
            <a:extLst>
              <a:ext uri="{FF2B5EF4-FFF2-40B4-BE49-F238E27FC236}">
                <a16:creationId xmlns:a16="http://schemas.microsoft.com/office/drawing/2014/main" id="{D02BE85E-4E42-477C-A91C-6C9876412E1F}"/>
              </a:ext>
            </a:extLst>
          </p:cNvPr>
          <p:cNvSpPr/>
          <p:nvPr/>
        </p:nvSpPr>
        <p:spPr>
          <a:xfrm>
            <a:off x="9192525" y="4814272"/>
            <a:ext cx="1939016" cy="626272"/>
          </a:xfrm>
          <a:prstGeom prst="ellips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6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Samhällets acceptans</a:t>
            </a:r>
          </a:p>
        </p:txBody>
      </p:sp>
      <p:sp>
        <p:nvSpPr>
          <p:cNvPr id="62" name="Rectangle 61">
            <a:extLst>
              <a:ext uri="{FF2B5EF4-FFF2-40B4-BE49-F238E27FC236}">
                <a16:creationId xmlns:a16="http://schemas.microsoft.com/office/drawing/2014/main" id="{E1BC88CA-80FE-478E-B613-6388134BA30C}"/>
              </a:ext>
            </a:extLst>
          </p:cNvPr>
          <p:cNvSpPr/>
          <p:nvPr/>
        </p:nvSpPr>
        <p:spPr>
          <a:xfrm>
            <a:off x="7981950" y="6401981"/>
            <a:ext cx="4010026" cy="444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b="0" i="0" u="none" baseline="0">
                <a:solidFill>
                  <a:schemeClr val="tx1"/>
                </a:solidFill>
              </a:rPr>
              <a:t>            Källa: Ferdinand Garoff</a:t>
            </a:r>
            <a:endParaRPr lang="sv-fi">
              <a:solidFill>
                <a:schemeClr val="tx1"/>
              </a:solidFill>
            </a:endParaRPr>
          </a:p>
        </p:txBody>
      </p:sp>
    </p:spTree>
    <p:extLst>
      <p:ext uri="{BB962C8B-B14F-4D97-AF65-F5344CB8AC3E}">
        <p14:creationId xmlns:p14="http://schemas.microsoft.com/office/powerpoint/2010/main" val="77904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B729-523F-4F0C-868A-AB477A7AE953}"/>
              </a:ext>
            </a:extLst>
          </p:cNvPr>
          <p:cNvSpPr>
            <a:spLocks noGrp="1"/>
          </p:cNvSpPr>
          <p:nvPr>
            <p:ph type="title"/>
          </p:nvPr>
        </p:nvSpPr>
        <p:spPr>
          <a:xfrm>
            <a:off x="478604" y="1492483"/>
            <a:ext cx="10515600" cy="825146"/>
          </a:xfrm>
        </p:spPr>
        <p:txBody>
          <a:bodyPr>
            <a:noAutofit/>
          </a:bodyPr>
          <a:lstStyle/>
          <a:p>
            <a:pPr algn="l" rtl="0"/>
            <a:r>
              <a:rPr lang="sv-fi" b="0" i="0" u="none" baseline="0">
                <a:latin typeface="Calibri Light"/>
                <a:ea typeface="Calibri Light"/>
                <a:cs typeface="Calibri Light"/>
                <a:sym typeface="Calibri Light"/>
              </a:rPr>
              <a:t>Stressorsakande saker lämnar man inte bakom sig, fastän en människa kommit till ett tryggt land</a:t>
            </a:r>
          </a:p>
        </p:txBody>
      </p:sp>
      <p:sp>
        <p:nvSpPr>
          <p:cNvPr id="3" name="Content Placeholder 2">
            <a:extLst>
              <a:ext uri="{FF2B5EF4-FFF2-40B4-BE49-F238E27FC236}">
                <a16:creationId xmlns:a16="http://schemas.microsoft.com/office/drawing/2014/main" id="{AF722AC1-A39B-4350-B852-99D206A1C6B3}"/>
              </a:ext>
            </a:extLst>
          </p:cNvPr>
          <p:cNvSpPr>
            <a:spLocks noGrp="1"/>
          </p:cNvSpPr>
          <p:nvPr>
            <p:ph idx="1"/>
          </p:nvPr>
        </p:nvSpPr>
        <p:spPr>
          <a:xfrm>
            <a:off x="598883" y="2707910"/>
            <a:ext cx="5891373" cy="4011590"/>
          </a:xfrm>
        </p:spPr>
        <p:txBody>
          <a:bodyPr vert="horz" lIns="91440" tIns="45720" rIns="91440" bIns="45720" rtlCol="0" anchor="t">
            <a:normAutofit fontScale="62500" lnSpcReduction="20000"/>
          </a:bodyPr>
          <a:lstStyle/>
          <a:p>
            <a:pPr algn="l" rtl="0"/>
            <a:r>
              <a:rPr lang="sv-fi" b="0" i="0" u="none" baseline="0"/>
              <a:t>Ny miljö, seder och språk.</a:t>
            </a:r>
          </a:p>
          <a:p>
            <a:pPr algn="l" rtl="0"/>
            <a:r>
              <a:rPr lang="sv-fi" b="0" i="0" u="none" baseline="0"/>
              <a:t>Kraftlöshet påverkar den egna situationen.</a:t>
            </a:r>
            <a:endParaRPr lang="sv-fi">
              <a:cs typeface="Calibri"/>
            </a:endParaRPr>
          </a:p>
          <a:p>
            <a:pPr algn="l" rtl="0"/>
            <a:r>
              <a:rPr lang="sv-fi" b="0" i="0" u="none" baseline="0"/>
              <a:t>Rädsla för avvisning.</a:t>
            </a:r>
            <a:endParaRPr lang="sv-fi">
              <a:cs typeface="Calibri"/>
            </a:endParaRPr>
          </a:p>
          <a:p>
            <a:pPr algn="l" rtl="0"/>
            <a:r>
              <a:rPr lang="sv-fi" b="0" i="0" u="none" baseline="0"/>
              <a:t>Oro över närstående i ursprungslandet.</a:t>
            </a:r>
            <a:endParaRPr lang="sv-fi">
              <a:cs typeface="Calibri"/>
            </a:endParaRPr>
          </a:p>
          <a:p>
            <a:pPr algn="l" rtl="0"/>
            <a:r>
              <a:rPr lang="sv-fi" b="0" i="0" u="none" baseline="0"/>
              <a:t>Avsaknad av socialt nätverk.</a:t>
            </a:r>
            <a:endParaRPr lang="sv-fi">
              <a:cs typeface="Calibri"/>
            </a:endParaRPr>
          </a:p>
          <a:p>
            <a:pPr algn="l" rtl="0"/>
            <a:r>
              <a:rPr lang="sv-fi" b="0" i="0" u="none" baseline="0"/>
              <a:t>Fysiska sjukdomar.</a:t>
            </a:r>
            <a:endParaRPr lang="sv-fi">
              <a:cs typeface="Calibri"/>
            </a:endParaRPr>
          </a:p>
          <a:p>
            <a:pPr algn="l" rtl="0"/>
            <a:r>
              <a:rPr lang="sv-fi" b="0" i="0" u="none" baseline="0"/>
              <a:t>Psykiska problem.</a:t>
            </a:r>
            <a:endParaRPr lang="sv-fi">
              <a:cs typeface="Calibri"/>
            </a:endParaRPr>
          </a:p>
          <a:p>
            <a:pPr algn="l" rtl="0"/>
            <a:r>
              <a:rPr lang="sv-fi" b="0" i="0" u="none" baseline="0"/>
              <a:t>Ekonomisk oro.</a:t>
            </a:r>
            <a:endParaRPr lang="sv-fi">
              <a:cs typeface="Calibri"/>
            </a:endParaRPr>
          </a:p>
          <a:p>
            <a:pPr algn="l" rtl="0"/>
            <a:r>
              <a:rPr lang="sv-fi" b="0" i="0" u="none" baseline="0"/>
              <a:t>Väntande, sysslolöshet, brist på meningsfull aktivitet.</a:t>
            </a:r>
            <a:endParaRPr lang="sv-fi">
              <a:cs typeface="Calibri"/>
            </a:endParaRPr>
          </a:p>
          <a:p>
            <a:pPr algn="l" rtl="0"/>
            <a:r>
              <a:rPr lang="sv-fi" b="0" i="0" u="none" baseline="0"/>
              <a:t>Externa hot, attityder i den sociala miljön.</a:t>
            </a:r>
          </a:p>
          <a:p>
            <a:pPr algn="l" rtl="0"/>
            <a:r>
              <a:rPr lang="sv-fi" b="0" i="0" u="none" baseline="0">
                <a:latin typeface="Calibri"/>
                <a:ea typeface="Calibri"/>
                <a:cs typeface="Calibri"/>
                <a:sym typeface="Calibri"/>
              </a:rPr>
              <a:t>Ensamhet, avskildhet.</a:t>
            </a:r>
          </a:p>
          <a:p>
            <a:pPr algn="l" rtl="0"/>
            <a:r>
              <a:rPr lang="sv-fi" b="0" i="0" u="none" baseline="0">
                <a:latin typeface="Calibri"/>
                <a:ea typeface="Calibri"/>
                <a:cs typeface="Calibri"/>
                <a:sym typeface="Calibri"/>
              </a:rPr>
              <a:t>Institutliknande boende. </a:t>
            </a:r>
          </a:p>
          <a:p>
            <a:endParaRPr lang="sv-fi">
              <a:cs typeface="Calibri"/>
            </a:endParaRPr>
          </a:p>
        </p:txBody>
      </p:sp>
      <p:pic>
        <p:nvPicPr>
          <p:cNvPr id="5" name="Picture 4" descr="Text, letter&#10;&#10;Description automatically generated">
            <a:extLst>
              <a:ext uri="{FF2B5EF4-FFF2-40B4-BE49-F238E27FC236}">
                <a16:creationId xmlns:a16="http://schemas.microsoft.com/office/drawing/2014/main" id="{2CEDFA12-C281-467F-A750-F15175B1D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9573" y="2594628"/>
            <a:ext cx="5315164" cy="3986373"/>
          </a:xfrm>
          <a:prstGeom prst="rect">
            <a:avLst/>
          </a:prstGeom>
        </p:spPr>
      </p:pic>
      <p:sp>
        <p:nvSpPr>
          <p:cNvPr id="6" name="TextBox 5">
            <a:extLst>
              <a:ext uri="{FF2B5EF4-FFF2-40B4-BE49-F238E27FC236}">
                <a16:creationId xmlns:a16="http://schemas.microsoft.com/office/drawing/2014/main" id="{AB33E47D-9DDF-40C5-BFFF-97C27E96B32F}"/>
              </a:ext>
            </a:extLst>
          </p:cNvPr>
          <p:cNvSpPr txBox="1"/>
          <p:nvPr/>
        </p:nvSpPr>
        <p:spPr>
          <a:xfrm>
            <a:off x="8977872" y="6581001"/>
            <a:ext cx="3066865" cy="276999"/>
          </a:xfrm>
          <a:prstGeom prst="rect">
            <a:avLst/>
          </a:prstGeom>
          <a:noFill/>
        </p:spPr>
        <p:txBody>
          <a:bodyPr wrap="none" rtlCol="0">
            <a:spAutoFit/>
          </a:bodyPr>
          <a:lstStyle/>
          <a:p>
            <a:pPr algn="l" rtl="0"/>
            <a:r>
              <a:rPr lang="sv-fi" sz="1200" b="0" i="0" u="none" baseline="0"/>
              <a:t>Bild: Mari Vehkalahti, Finlands Röda Kors</a:t>
            </a:r>
          </a:p>
        </p:txBody>
      </p:sp>
    </p:spTree>
    <p:extLst>
      <p:ext uri="{BB962C8B-B14F-4D97-AF65-F5344CB8AC3E}">
        <p14:creationId xmlns:p14="http://schemas.microsoft.com/office/powerpoint/2010/main" val="26963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4F4C-B16C-43DD-AD67-F9F6834491C3}"/>
              </a:ext>
            </a:extLst>
          </p:cNvPr>
          <p:cNvSpPr>
            <a:spLocks noGrp="1"/>
          </p:cNvSpPr>
          <p:nvPr>
            <p:ph type="title"/>
          </p:nvPr>
        </p:nvSpPr>
        <p:spPr>
          <a:xfrm>
            <a:off x="250269" y="1292216"/>
            <a:ext cx="10515600" cy="846255"/>
          </a:xfrm>
        </p:spPr>
        <p:txBody>
          <a:bodyPr>
            <a:normAutofit/>
          </a:bodyPr>
          <a:lstStyle/>
          <a:p>
            <a:pPr algn="l" rtl="0"/>
            <a:r>
              <a:rPr lang="sv-fi" sz="3600" b="0" i="0" u="none" baseline="0" dirty="0"/>
              <a:t>Faktorer som skyddar den mentala hälsan</a:t>
            </a:r>
          </a:p>
        </p:txBody>
      </p:sp>
      <p:sp>
        <p:nvSpPr>
          <p:cNvPr id="3" name="Content Placeholder 2">
            <a:extLst>
              <a:ext uri="{FF2B5EF4-FFF2-40B4-BE49-F238E27FC236}">
                <a16:creationId xmlns:a16="http://schemas.microsoft.com/office/drawing/2014/main" id="{B622C385-69EB-4A4B-A633-7C90E749FD8A}"/>
              </a:ext>
            </a:extLst>
          </p:cNvPr>
          <p:cNvSpPr>
            <a:spLocks noGrp="1"/>
          </p:cNvSpPr>
          <p:nvPr>
            <p:ph idx="1"/>
          </p:nvPr>
        </p:nvSpPr>
        <p:spPr>
          <a:xfrm>
            <a:off x="250269" y="2206096"/>
            <a:ext cx="8611098" cy="4470063"/>
          </a:xfrm>
        </p:spPr>
        <p:txBody>
          <a:bodyPr>
            <a:normAutofit fontScale="62500" lnSpcReduction="20000"/>
          </a:bodyPr>
          <a:lstStyle/>
          <a:p>
            <a:pPr algn="l" rtl="0"/>
            <a:r>
              <a:rPr lang="sv-fi" b="0" i="0" u="none" baseline="0" dirty="0"/>
              <a:t>Optimism och hopp. </a:t>
            </a:r>
          </a:p>
          <a:p>
            <a:pPr algn="l" rtl="0"/>
            <a:r>
              <a:rPr lang="sv-fi" b="0" i="0" u="none" baseline="0" dirty="0"/>
              <a:t>Fundamentala saker i livet såsom ett hem, rutiner, utkomst, trygg livsmiljö.</a:t>
            </a:r>
          </a:p>
          <a:p>
            <a:pPr algn="l" rtl="0"/>
            <a:r>
              <a:rPr lang="sv-fi" b="0" i="0" u="none" baseline="0" dirty="0"/>
              <a:t>Sociala relationer, familj och vänner och socialt stöd. </a:t>
            </a:r>
          </a:p>
          <a:p>
            <a:pPr algn="l" rtl="0"/>
            <a:r>
              <a:rPr lang="sv-fi" b="0" i="0" u="none" baseline="0" dirty="0"/>
              <a:t>Hobbymöjligheter. </a:t>
            </a:r>
          </a:p>
          <a:p>
            <a:pPr algn="l" rtl="0"/>
            <a:r>
              <a:rPr lang="sv-fi" b="0" i="0" u="none" baseline="0" dirty="0"/>
              <a:t>Samhällets stöd. </a:t>
            </a:r>
          </a:p>
          <a:p>
            <a:pPr algn="l" rtl="0"/>
            <a:r>
              <a:rPr lang="sv-fi" b="0" i="0" u="none" baseline="0" dirty="0"/>
              <a:t>Påverkansmöjligheter och att bli hörd.</a:t>
            </a:r>
          </a:p>
          <a:p>
            <a:pPr algn="l" rtl="0"/>
            <a:r>
              <a:rPr lang="sv-fi" b="0" i="0" u="none" baseline="0" dirty="0"/>
              <a:t>Egna inre metoder att hantera svårigheter och kriser. </a:t>
            </a:r>
          </a:p>
          <a:p>
            <a:pPr algn="l" rtl="0"/>
            <a:r>
              <a:rPr lang="sv-fi" b="0" i="0" u="none" baseline="0" dirty="0"/>
              <a:t>Förmåga att orientera sig vidare.</a:t>
            </a:r>
          </a:p>
          <a:p>
            <a:pPr algn="l" rtl="0"/>
            <a:r>
              <a:rPr lang="sv-fi" b="0" i="0" u="none" baseline="0" dirty="0"/>
              <a:t>Problemlösningsfärdigheter.</a:t>
            </a:r>
          </a:p>
          <a:p>
            <a:pPr algn="l" rtl="0"/>
            <a:r>
              <a:rPr lang="sv-fi" b="0" i="0" u="none" baseline="0" dirty="0"/>
              <a:t>Interaktionsförmåga.</a:t>
            </a:r>
          </a:p>
          <a:p>
            <a:pPr algn="l" rtl="0"/>
            <a:r>
              <a:rPr lang="sv-fi" b="0" i="0" u="none" baseline="0" dirty="0"/>
              <a:t>Emotionella färdigheter.</a:t>
            </a:r>
          </a:p>
          <a:p>
            <a:pPr marL="0" indent="0" algn="l" rtl="0">
              <a:buNone/>
            </a:pPr>
            <a:r>
              <a:rPr lang="sv-fi" b="0" i="1" u="none" baseline="0" dirty="0"/>
              <a:t>Källa: </a:t>
            </a:r>
            <a:r>
              <a:rPr lang="sv-fi" b="0" i="1" u="none" baseline="0" dirty="0" err="1"/>
              <a:t>Mieli</a:t>
            </a:r>
            <a:r>
              <a:rPr lang="sv-fi" b="0" i="1" u="none" baseline="0" dirty="0"/>
              <a:t> </a:t>
            </a:r>
            <a:r>
              <a:rPr lang="sv-fi" b="0" i="1" u="none" baseline="0" dirty="0" err="1"/>
              <a:t>ry</a:t>
            </a:r>
            <a:endParaRPr lang="sv-fi" b="0" i="1" u="none" baseline="0" dirty="0"/>
          </a:p>
          <a:p>
            <a:pPr marL="0" indent="0" algn="l" rtl="0">
              <a:buNone/>
            </a:pPr>
            <a:endParaRPr lang="sv-fi" dirty="0"/>
          </a:p>
          <a:p>
            <a:pPr marL="0" indent="0" algn="l" rtl="0">
              <a:buNone/>
            </a:pPr>
            <a:r>
              <a:rPr lang="sv-fi" b="1" i="0" u="none" baseline="0" dirty="0"/>
              <a:t>Uppgift att fundera över: Kan jag som frivillig stärka några av de skyddande faktorerna?</a:t>
            </a:r>
          </a:p>
        </p:txBody>
      </p:sp>
      <p:sp>
        <p:nvSpPr>
          <p:cNvPr id="4" name="TextBox 3">
            <a:extLst>
              <a:ext uri="{FF2B5EF4-FFF2-40B4-BE49-F238E27FC236}">
                <a16:creationId xmlns:a16="http://schemas.microsoft.com/office/drawing/2014/main" id="{CB23F55F-504A-47B8-997D-0CCB343356FD}"/>
              </a:ext>
            </a:extLst>
          </p:cNvPr>
          <p:cNvSpPr txBox="1"/>
          <p:nvPr/>
        </p:nvSpPr>
        <p:spPr>
          <a:xfrm>
            <a:off x="9127035" y="6319120"/>
            <a:ext cx="2954655" cy="276999"/>
          </a:xfrm>
          <a:prstGeom prst="rect">
            <a:avLst/>
          </a:prstGeom>
          <a:noFill/>
        </p:spPr>
        <p:txBody>
          <a:bodyPr wrap="none" rtlCol="0">
            <a:spAutoFit/>
          </a:bodyPr>
          <a:lstStyle/>
          <a:p>
            <a:pPr algn="l" rtl="0"/>
            <a:r>
              <a:rPr lang="sv-fi" sz="1200" b="0" i="0" u="none" baseline="0"/>
              <a:t>Bild: Jussi Vierimaa, Finlands Röda Kors</a:t>
            </a:r>
          </a:p>
        </p:txBody>
      </p:sp>
      <p:pic>
        <p:nvPicPr>
          <p:cNvPr id="6" name="Picture 5" descr="Several drawings on a wall&#10;&#10;Description automatically generated with low confidence">
            <a:extLst>
              <a:ext uri="{FF2B5EF4-FFF2-40B4-BE49-F238E27FC236}">
                <a16:creationId xmlns:a16="http://schemas.microsoft.com/office/drawing/2014/main" id="{CFABF09E-05C3-40B9-A446-CBF642E41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9859" y="1289920"/>
            <a:ext cx="3350705" cy="5029200"/>
          </a:xfrm>
          <a:prstGeom prst="rect">
            <a:avLst/>
          </a:prstGeom>
        </p:spPr>
      </p:pic>
    </p:spTree>
    <p:extLst>
      <p:ext uri="{BB962C8B-B14F-4D97-AF65-F5344CB8AC3E}">
        <p14:creationId xmlns:p14="http://schemas.microsoft.com/office/powerpoint/2010/main" val="19079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0B1D8-2CEA-44DE-832A-CCD65594F9B6}"/>
              </a:ext>
            </a:extLst>
          </p:cNvPr>
          <p:cNvSpPr>
            <a:spLocks noGrp="1"/>
          </p:cNvSpPr>
          <p:nvPr>
            <p:ph type="title"/>
          </p:nvPr>
        </p:nvSpPr>
        <p:spPr>
          <a:xfrm>
            <a:off x="449780" y="1269207"/>
            <a:ext cx="5166259" cy="823912"/>
          </a:xfrm>
        </p:spPr>
        <p:txBody>
          <a:bodyPr/>
          <a:lstStyle/>
          <a:p>
            <a:pPr algn="l" rtl="0"/>
            <a:r>
              <a:rPr lang="sv-fi" b="0" i="0" u="none" baseline="0" dirty="0">
                <a:latin typeface="Calibri Light"/>
                <a:ea typeface="Calibri Light"/>
                <a:cs typeface="Calibri Light"/>
                <a:sym typeface="Calibri Light"/>
              </a:rPr>
              <a:t>Samhällets betydelse</a:t>
            </a:r>
          </a:p>
        </p:txBody>
      </p:sp>
      <p:sp>
        <p:nvSpPr>
          <p:cNvPr id="3" name="Text Placeholder 2">
            <a:extLst>
              <a:ext uri="{FF2B5EF4-FFF2-40B4-BE49-F238E27FC236}">
                <a16:creationId xmlns:a16="http://schemas.microsoft.com/office/drawing/2014/main" id="{2350B118-FD11-4B6D-9DE0-35163A3D3584}"/>
              </a:ext>
            </a:extLst>
          </p:cNvPr>
          <p:cNvSpPr>
            <a:spLocks noGrp="1"/>
          </p:cNvSpPr>
          <p:nvPr>
            <p:ph type="body" idx="1"/>
          </p:nvPr>
        </p:nvSpPr>
        <p:spPr>
          <a:xfrm>
            <a:off x="449781" y="2526092"/>
            <a:ext cx="4610100" cy="359569"/>
          </a:xfrm>
        </p:spPr>
        <p:txBody>
          <a:bodyPr>
            <a:normAutofit fontScale="92500" lnSpcReduction="20000"/>
          </a:bodyPr>
          <a:lstStyle/>
          <a:p>
            <a:pPr algn="l" rtl="0"/>
            <a:r>
              <a:rPr lang="sv-fi" b="1" i="0" u="none" baseline="0"/>
              <a:t>Samhällscentrering</a:t>
            </a:r>
          </a:p>
        </p:txBody>
      </p:sp>
      <p:sp>
        <p:nvSpPr>
          <p:cNvPr id="4" name="Content Placeholder 3">
            <a:extLst>
              <a:ext uri="{FF2B5EF4-FFF2-40B4-BE49-F238E27FC236}">
                <a16:creationId xmlns:a16="http://schemas.microsoft.com/office/drawing/2014/main" id="{8F0C7516-0E57-41F0-AFE9-F7E2254DEAA3}"/>
              </a:ext>
            </a:extLst>
          </p:cNvPr>
          <p:cNvSpPr>
            <a:spLocks noGrp="1"/>
          </p:cNvSpPr>
          <p:nvPr>
            <p:ph sz="half" idx="2"/>
          </p:nvPr>
        </p:nvSpPr>
        <p:spPr>
          <a:xfrm>
            <a:off x="458253" y="3069771"/>
            <a:ext cx="5157787" cy="3309004"/>
          </a:xfrm>
        </p:spPr>
        <p:txBody>
          <a:bodyPr vert="horz" lIns="91440" tIns="45720" rIns="91440" bIns="45720" rtlCol="0" anchor="t">
            <a:normAutofit fontScale="85000" lnSpcReduction="20000"/>
          </a:bodyPr>
          <a:lstStyle/>
          <a:p>
            <a:pPr algn="l" rtl="0"/>
            <a:r>
              <a:rPr lang="sv-fi" b="0" i="0" u="none" baseline="0"/>
              <a:t>Vi-centrering</a:t>
            </a:r>
          </a:p>
          <a:p>
            <a:pPr algn="l" rtl="0"/>
            <a:r>
              <a:rPr lang="sv-fi" b="0" i="0" u="none" baseline="0"/>
              <a:t>Utökad familj, släkt, stam</a:t>
            </a:r>
            <a:endParaRPr lang="sv-fi">
              <a:cs typeface="Calibri"/>
            </a:endParaRPr>
          </a:p>
          <a:p>
            <a:pPr algn="l" rtl="0"/>
            <a:r>
              <a:rPr lang="sv-fi" b="0" i="0" u="none" baseline="0"/>
              <a:t>Samhällsberoende</a:t>
            </a:r>
            <a:endParaRPr lang="sv-fi">
              <a:cs typeface="Calibri"/>
            </a:endParaRPr>
          </a:p>
          <a:p>
            <a:pPr algn="l" rtl="0"/>
            <a:r>
              <a:rPr lang="sv-fi" b="0" i="0" u="none" baseline="0"/>
              <a:t>Samhällets behov framför individens behov</a:t>
            </a:r>
            <a:endParaRPr lang="sv-fi">
              <a:cs typeface="Calibri"/>
            </a:endParaRPr>
          </a:p>
          <a:p>
            <a:pPr algn="l" rtl="0"/>
            <a:r>
              <a:rPr lang="sv-fi" b="0" i="0" u="none" baseline="0"/>
              <a:t>Alla har sin plats i samhället</a:t>
            </a:r>
            <a:endParaRPr lang="sv-fi">
              <a:cs typeface="Calibri"/>
            </a:endParaRPr>
          </a:p>
          <a:p>
            <a:pPr algn="l" rtl="0"/>
            <a:r>
              <a:rPr lang="sv-fi" b="0" i="0" u="none" baseline="0"/>
              <a:t>Ställning i samhället bestämmer skyldigheter och rättigheter </a:t>
            </a:r>
            <a:endParaRPr lang="sv-fi">
              <a:solidFill>
                <a:srgbClr val="FF0000"/>
              </a:solidFill>
              <a:cs typeface="Calibri"/>
            </a:endParaRPr>
          </a:p>
          <a:p>
            <a:pPr algn="l" rtl="0"/>
            <a:r>
              <a:rPr lang="sv-fi" b="0" i="0" u="none" baseline="0"/>
              <a:t>Respekt för föräldrar och auktoriteter </a:t>
            </a:r>
            <a:endParaRPr lang="sv-fi">
              <a:solidFill>
                <a:srgbClr val="FF0000"/>
              </a:solidFill>
              <a:cs typeface="Calibri"/>
            </a:endParaRPr>
          </a:p>
        </p:txBody>
      </p:sp>
      <p:sp>
        <p:nvSpPr>
          <p:cNvPr id="5" name="Text Placeholder 4">
            <a:extLst>
              <a:ext uri="{FF2B5EF4-FFF2-40B4-BE49-F238E27FC236}">
                <a16:creationId xmlns:a16="http://schemas.microsoft.com/office/drawing/2014/main" id="{1636D12E-7064-4264-A358-A47D9EBD6A6D}"/>
              </a:ext>
            </a:extLst>
          </p:cNvPr>
          <p:cNvSpPr>
            <a:spLocks noGrp="1"/>
          </p:cNvSpPr>
          <p:nvPr>
            <p:ph type="body" sz="quarter" idx="3"/>
          </p:nvPr>
        </p:nvSpPr>
        <p:spPr>
          <a:xfrm>
            <a:off x="6127525" y="2547815"/>
            <a:ext cx="5183188" cy="411956"/>
          </a:xfrm>
        </p:spPr>
        <p:txBody>
          <a:bodyPr>
            <a:normAutofit fontScale="92500" lnSpcReduction="20000"/>
          </a:bodyPr>
          <a:lstStyle/>
          <a:p>
            <a:pPr algn="l" rtl="0"/>
            <a:r>
              <a:rPr lang="sv-fi" b="1" i="0" u="none" baseline="0"/>
              <a:t>Individcentrering</a:t>
            </a:r>
          </a:p>
        </p:txBody>
      </p:sp>
      <p:sp>
        <p:nvSpPr>
          <p:cNvPr id="6" name="Content Placeholder 5">
            <a:extLst>
              <a:ext uri="{FF2B5EF4-FFF2-40B4-BE49-F238E27FC236}">
                <a16:creationId xmlns:a16="http://schemas.microsoft.com/office/drawing/2014/main" id="{3FA44D3A-F263-4A8A-886F-3BFA35CB796F}"/>
              </a:ext>
            </a:extLst>
          </p:cNvPr>
          <p:cNvSpPr>
            <a:spLocks noGrp="1"/>
          </p:cNvSpPr>
          <p:nvPr>
            <p:ph sz="quarter" idx="4"/>
          </p:nvPr>
        </p:nvSpPr>
        <p:spPr>
          <a:xfrm>
            <a:off x="6127525" y="3069771"/>
            <a:ext cx="5183188" cy="3415361"/>
          </a:xfrm>
        </p:spPr>
        <p:txBody>
          <a:bodyPr vert="horz" lIns="91440" tIns="45720" rIns="91440" bIns="45720" rtlCol="0" anchor="t">
            <a:normAutofit fontScale="85000" lnSpcReduction="20000"/>
          </a:bodyPr>
          <a:lstStyle/>
          <a:p>
            <a:pPr algn="l" rtl="0"/>
            <a:r>
              <a:rPr lang="sv-fi" b="0" i="0" u="none" baseline="0"/>
              <a:t>Egocentricitet</a:t>
            </a:r>
          </a:p>
          <a:p>
            <a:pPr algn="l" rtl="0"/>
            <a:r>
              <a:rPr lang="sv-fi" b="0" i="0" u="none" baseline="0"/>
              <a:t>Kärnfamilj </a:t>
            </a:r>
            <a:r>
              <a:rPr lang="sv-fi" b="0" i="0" u="none" baseline="0">
                <a:solidFill>
                  <a:srgbClr val="FF0000"/>
                </a:solidFill>
              </a:rPr>
              <a:t> </a:t>
            </a:r>
            <a:endParaRPr lang="sv-fi">
              <a:solidFill>
                <a:srgbClr val="FF0000"/>
              </a:solidFill>
              <a:cs typeface="Calibri"/>
            </a:endParaRPr>
          </a:p>
          <a:p>
            <a:pPr algn="l" rtl="0"/>
            <a:r>
              <a:rPr lang="sv-fi" b="0" i="0" u="none" baseline="0"/>
              <a:t>Alla har ansvar för sitt liv och sina gärningar</a:t>
            </a:r>
            <a:endParaRPr lang="sv-fi">
              <a:cs typeface="Calibri"/>
            </a:endParaRPr>
          </a:p>
          <a:p>
            <a:pPr algn="l" rtl="0"/>
            <a:r>
              <a:rPr lang="sv-fi" b="0" i="0" u="none" baseline="0"/>
              <a:t>Alla har omsorg om sig själv eller kärnfamiljen</a:t>
            </a:r>
            <a:endParaRPr lang="sv-fi">
              <a:cs typeface="Calibri"/>
            </a:endParaRPr>
          </a:p>
          <a:p>
            <a:pPr algn="l" rtl="0"/>
            <a:r>
              <a:rPr lang="sv-fi" b="0" i="0" u="none" baseline="0"/>
              <a:t>Samhället har omsorg om äldre och människor i svagare ställning</a:t>
            </a:r>
            <a:endParaRPr lang="sv-fi">
              <a:cs typeface="Calibri"/>
            </a:endParaRPr>
          </a:p>
        </p:txBody>
      </p:sp>
    </p:spTree>
    <p:extLst>
      <p:ext uri="{BB962C8B-B14F-4D97-AF65-F5344CB8AC3E}">
        <p14:creationId xmlns:p14="http://schemas.microsoft.com/office/powerpoint/2010/main" val="2070281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F4AA-AAF6-4DDE-8FE7-9CB80FB08D49}"/>
              </a:ext>
            </a:extLst>
          </p:cNvPr>
          <p:cNvSpPr>
            <a:spLocks noGrp="1"/>
          </p:cNvSpPr>
          <p:nvPr>
            <p:ph type="title"/>
          </p:nvPr>
        </p:nvSpPr>
        <p:spPr>
          <a:xfrm>
            <a:off x="374468" y="1339539"/>
            <a:ext cx="11599817" cy="896939"/>
          </a:xfrm>
        </p:spPr>
        <p:txBody>
          <a:bodyPr>
            <a:noAutofit/>
          </a:bodyPr>
          <a:lstStyle/>
          <a:p>
            <a:pPr algn="l" rtl="0"/>
            <a:r>
              <a:rPr lang="sv-fi" b="0" i="0" u="none" baseline="0"/>
              <a:t>En betydande stressfaktor är när familjekontakter bryts</a:t>
            </a:r>
            <a:endParaRPr lang="sv-fi">
              <a:cs typeface="Calibri Light"/>
            </a:endParaRPr>
          </a:p>
        </p:txBody>
      </p:sp>
      <p:sp>
        <p:nvSpPr>
          <p:cNvPr id="3" name="Content Placeholder 2">
            <a:extLst>
              <a:ext uri="{FF2B5EF4-FFF2-40B4-BE49-F238E27FC236}">
                <a16:creationId xmlns:a16="http://schemas.microsoft.com/office/drawing/2014/main" id="{3A286E75-9C4B-4B9E-9DF1-61F57C5D9085}"/>
              </a:ext>
            </a:extLst>
          </p:cNvPr>
          <p:cNvSpPr>
            <a:spLocks noGrp="1"/>
          </p:cNvSpPr>
          <p:nvPr>
            <p:ph idx="1"/>
          </p:nvPr>
        </p:nvSpPr>
        <p:spPr>
          <a:xfrm>
            <a:off x="511627" y="2680944"/>
            <a:ext cx="6644952" cy="4097821"/>
          </a:xfrm>
        </p:spPr>
        <p:txBody>
          <a:bodyPr vert="horz" lIns="91440" tIns="45720" rIns="91440" bIns="45720" rtlCol="0" anchor="t">
            <a:normAutofit fontScale="85000" lnSpcReduction="20000"/>
          </a:bodyPr>
          <a:lstStyle/>
          <a:p>
            <a:pPr marL="0" indent="0" algn="l" rtl="0">
              <a:buNone/>
            </a:pPr>
            <a:r>
              <a:rPr lang="sv-fi" b="0" i="0" u="none" baseline="0">
                <a:latin typeface="Calibri" panose="020F0502020204030204"/>
                <a:ea typeface="Calibri" panose="020F0502020204030204"/>
                <a:cs typeface="Calibri" panose="020F0502020204030204"/>
                <a:sym typeface="Calibri" panose="020F0502020204030204"/>
              </a:rPr>
              <a:t>Orsaker till att familjekontakter bryts:</a:t>
            </a:r>
            <a:endParaRPr lang="sv-fi"/>
          </a:p>
          <a:p>
            <a:pPr algn="l" rtl="0"/>
            <a:r>
              <a:rPr lang="sv-fi" b="0" i="0" u="none" baseline="0"/>
              <a:t>Invandring eller migration</a:t>
            </a:r>
            <a:endParaRPr lang="sv-fi">
              <a:cs typeface="Calibri"/>
            </a:endParaRPr>
          </a:p>
          <a:p>
            <a:pPr algn="l" rtl="0"/>
            <a:r>
              <a:rPr lang="sv-fi" b="0" i="0" u="none" baseline="0"/>
              <a:t>Olyckor</a:t>
            </a:r>
            <a:endParaRPr lang="sv-fi">
              <a:cs typeface="Calibri"/>
            </a:endParaRPr>
          </a:p>
          <a:p>
            <a:pPr algn="l" rtl="0"/>
            <a:r>
              <a:rPr lang="sv-fi" b="0" i="0" u="none" baseline="0"/>
              <a:t>Pandemier och epidemier</a:t>
            </a:r>
            <a:endParaRPr lang="sv-fi">
              <a:cs typeface="Calibri"/>
            </a:endParaRPr>
          </a:p>
          <a:p>
            <a:pPr algn="l" rtl="0"/>
            <a:r>
              <a:rPr lang="sv-fi" b="0" i="0" u="none" baseline="0"/>
              <a:t>Väpnade konflikter och hot om våld</a:t>
            </a:r>
            <a:endParaRPr lang="sv-fi">
              <a:cs typeface="Calibri"/>
            </a:endParaRPr>
          </a:p>
          <a:p>
            <a:pPr algn="l" rtl="0"/>
            <a:r>
              <a:rPr lang="sv-fi" b="0" i="0" u="none" baseline="0"/>
              <a:t>Fångenskap</a:t>
            </a:r>
            <a:endParaRPr lang="sv-fi">
              <a:cs typeface="Calibri"/>
            </a:endParaRPr>
          </a:p>
          <a:p>
            <a:pPr algn="l" rtl="0"/>
            <a:r>
              <a:rPr lang="sv-fi" b="0" i="0" u="none" baseline="0"/>
              <a:t>Förälder eller närstående dör</a:t>
            </a:r>
            <a:endParaRPr lang="sv-fi">
              <a:cs typeface="Calibri"/>
            </a:endParaRPr>
          </a:p>
          <a:p>
            <a:pPr algn="l" rtl="0"/>
            <a:r>
              <a:rPr lang="sv-fi" b="0" i="0" u="none" baseline="0"/>
              <a:t>Sökande av en trygg plats</a:t>
            </a:r>
            <a:endParaRPr lang="sv-fi">
              <a:cs typeface="Calibri"/>
            </a:endParaRPr>
          </a:p>
          <a:p>
            <a:pPr algn="l" rtl="0"/>
            <a:r>
              <a:rPr lang="sv-fi" b="0" i="0" u="none" baseline="0"/>
              <a:t>Människohandel</a:t>
            </a:r>
            <a:endParaRPr lang="sv-fi">
              <a:cs typeface="Calibri"/>
            </a:endParaRPr>
          </a:p>
          <a:p>
            <a:pPr algn="l" rtl="0"/>
            <a:r>
              <a:rPr lang="sv-fi" b="0" i="0" u="none" baseline="0">
                <a:latin typeface="Calibri"/>
                <a:ea typeface="Calibri"/>
                <a:cs typeface="Calibri"/>
                <a:sym typeface="Calibri"/>
              </a:rPr>
              <a:t>Ekonomisk situation</a:t>
            </a:r>
          </a:p>
        </p:txBody>
      </p:sp>
      <p:sp>
        <p:nvSpPr>
          <p:cNvPr id="4" name="TextBox 3">
            <a:extLst>
              <a:ext uri="{FF2B5EF4-FFF2-40B4-BE49-F238E27FC236}">
                <a16:creationId xmlns:a16="http://schemas.microsoft.com/office/drawing/2014/main" id="{9936F377-C97D-4353-88BE-E867D4D87C04}"/>
              </a:ext>
            </a:extLst>
          </p:cNvPr>
          <p:cNvSpPr txBox="1"/>
          <p:nvPr/>
        </p:nvSpPr>
        <p:spPr>
          <a:xfrm>
            <a:off x="9127035" y="6501766"/>
            <a:ext cx="2954655" cy="276999"/>
          </a:xfrm>
          <a:prstGeom prst="rect">
            <a:avLst/>
          </a:prstGeom>
          <a:noFill/>
        </p:spPr>
        <p:txBody>
          <a:bodyPr wrap="none" rtlCol="0">
            <a:spAutoFit/>
          </a:bodyPr>
          <a:lstStyle/>
          <a:p>
            <a:pPr algn="l" rtl="0"/>
            <a:r>
              <a:rPr lang="sv-fi" sz="1200" b="0" i="0" u="none" baseline="0"/>
              <a:t>Bild: Jussi Vierimaa, Finlands Röda Kors</a:t>
            </a:r>
          </a:p>
        </p:txBody>
      </p:sp>
      <p:pic>
        <p:nvPicPr>
          <p:cNvPr id="6" name="Picture 5" descr="A picture containing person, hand&#10;&#10;Description automatically generated">
            <a:extLst>
              <a:ext uri="{FF2B5EF4-FFF2-40B4-BE49-F238E27FC236}">
                <a16:creationId xmlns:a16="http://schemas.microsoft.com/office/drawing/2014/main" id="{9FC4A84B-55ED-4A59-9C65-152FEAAAB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7055" y="3032449"/>
            <a:ext cx="5207230" cy="3469317"/>
          </a:xfrm>
          <a:prstGeom prst="rect">
            <a:avLst/>
          </a:prstGeom>
        </p:spPr>
      </p:pic>
    </p:spTree>
    <p:extLst>
      <p:ext uri="{BB962C8B-B14F-4D97-AF65-F5344CB8AC3E}">
        <p14:creationId xmlns:p14="http://schemas.microsoft.com/office/powerpoint/2010/main" val="3549844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DFBC-6528-495E-BD30-71F51ABDA107}"/>
              </a:ext>
            </a:extLst>
          </p:cNvPr>
          <p:cNvSpPr>
            <a:spLocks noGrp="1"/>
          </p:cNvSpPr>
          <p:nvPr>
            <p:ph type="title"/>
          </p:nvPr>
        </p:nvSpPr>
        <p:spPr>
          <a:xfrm>
            <a:off x="610376" y="1303821"/>
            <a:ext cx="11407453" cy="1325563"/>
          </a:xfrm>
        </p:spPr>
        <p:txBody>
          <a:bodyPr>
            <a:normAutofit/>
          </a:bodyPr>
          <a:lstStyle/>
          <a:p>
            <a:pPr algn="l" rtl="0"/>
            <a:r>
              <a:rPr lang="sv-fi" b="0" i="0" u="none" baseline="0">
                <a:latin typeface="Calibri Light"/>
                <a:ea typeface="Calibri Light"/>
                <a:cs typeface="Calibri Light"/>
                <a:sym typeface="Calibri Light"/>
              </a:rPr>
              <a:t>Behovet av stöd för en människa i sårbar ställning kan vara långvarigt</a:t>
            </a:r>
            <a:endParaRPr lang="sv-fi">
              <a:cs typeface="Calibri Light"/>
            </a:endParaRPr>
          </a:p>
        </p:txBody>
      </p:sp>
      <p:sp>
        <p:nvSpPr>
          <p:cNvPr id="3" name="Content Placeholder 2">
            <a:extLst>
              <a:ext uri="{FF2B5EF4-FFF2-40B4-BE49-F238E27FC236}">
                <a16:creationId xmlns:a16="http://schemas.microsoft.com/office/drawing/2014/main" id="{16DF19E9-BF73-4F5B-B16A-BE7692278930}"/>
              </a:ext>
            </a:extLst>
          </p:cNvPr>
          <p:cNvSpPr>
            <a:spLocks noGrp="1"/>
          </p:cNvSpPr>
          <p:nvPr>
            <p:ph idx="1"/>
          </p:nvPr>
        </p:nvSpPr>
        <p:spPr>
          <a:xfrm>
            <a:off x="610376" y="2929812"/>
            <a:ext cx="10515600" cy="3712272"/>
          </a:xfrm>
        </p:spPr>
        <p:txBody>
          <a:bodyPr vert="horz" lIns="91440" tIns="45720" rIns="91440" bIns="45720" rtlCol="0" anchor="t">
            <a:normAutofit fontScale="92500" lnSpcReduction="20000"/>
          </a:bodyPr>
          <a:lstStyle/>
          <a:p>
            <a:pPr algn="l" rtl="0"/>
            <a:r>
              <a:rPr lang="sv-fi" b="0" i="0" u="none" baseline="0">
                <a:latin typeface="Calibri"/>
                <a:ea typeface="Calibri"/>
                <a:cs typeface="Calibri"/>
                <a:sym typeface="Calibri"/>
              </a:rPr>
              <a:t>Behovet av stöd uppkom nödvändigtvis inte av en plötslig situation, det kan vara summan av överlappande, långvariga faktorer</a:t>
            </a:r>
          </a:p>
          <a:p>
            <a:endParaRPr lang="sv-fi">
              <a:cs typeface="Calibri"/>
            </a:endParaRPr>
          </a:p>
          <a:p>
            <a:pPr lvl="1" algn="l" rtl="0"/>
            <a:r>
              <a:rPr lang="sv-fi" b="1" i="0" u="none" baseline="0">
                <a:latin typeface="Calibri"/>
                <a:ea typeface="Calibri"/>
                <a:cs typeface="Calibri"/>
                <a:sym typeface="Calibri"/>
              </a:rPr>
              <a:t>Asylsökande:</a:t>
            </a:r>
            <a:r>
              <a:rPr lang="sv-fi" b="0" i="0" u="none" baseline="0">
                <a:latin typeface="Calibri"/>
                <a:ea typeface="Calibri"/>
                <a:cs typeface="Calibri"/>
                <a:sym typeface="Calibri"/>
              </a:rPr>
              <a:t> händelser före man söker skydd, förlorade familjekontakter, brist på socialt nätverk, kan inte språket, handlingsförlamad, negativa attityder, institutionsboende, år av väntan, besvikelser, rädsla för avvisning ...</a:t>
            </a:r>
          </a:p>
          <a:p>
            <a:pPr lvl="1" algn="l" rtl="0"/>
            <a:r>
              <a:rPr lang="sv-fi" b="1" i="0" u="none" baseline="0">
                <a:latin typeface="Calibri"/>
                <a:ea typeface="Calibri"/>
                <a:cs typeface="Calibri"/>
                <a:sym typeface="Calibri"/>
              </a:rPr>
              <a:t>Kvotflykting:</a:t>
            </a:r>
            <a:r>
              <a:rPr lang="sv-fi" b="0" i="0" u="none" baseline="0">
                <a:latin typeface="Calibri"/>
                <a:ea typeface="Calibri"/>
                <a:cs typeface="Calibri"/>
                <a:sym typeface="Calibri"/>
              </a:rPr>
              <a:t> händelser före man söker skydd, lång väntan innan omplacering, flytt till ett nytt land, negativa attityder, oro om familjemedlemmar som inte kunde ta sig till ett tryggt land ...</a:t>
            </a:r>
          </a:p>
          <a:p>
            <a:pPr lvl="1" algn="l" rtl="0"/>
            <a:r>
              <a:rPr lang="sv-fi" b="1" i="0" u="none" baseline="0">
                <a:latin typeface="Calibri"/>
                <a:ea typeface="Calibri"/>
                <a:cs typeface="Calibri"/>
                <a:sym typeface="Calibri"/>
              </a:rPr>
              <a:t>Papperslös:</a:t>
            </a:r>
            <a:r>
              <a:rPr lang="sv-fi" b="0" i="0" u="none" baseline="0">
                <a:latin typeface="Calibri"/>
                <a:ea typeface="Calibri"/>
                <a:cs typeface="Calibri"/>
                <a:sym typeface="Calibri"/>
              </a:rPr>
              <a:t> alla faktorer som nämndes ovan och dessutom utsatt ställning (ingen tillgång till tjänster), ingen möjlighet att arbeta eller studera, rädsla för att åka fast och avvisning eller förvisning, brist på framtidsutsikter, hopplöshet ...</a:t>
            </a:r>
          </a:p>
        </p:txBody>
      </p:sp>
    </p:spTree>
    <p:extLst>
      <p:ext uri="{BB962C8B-B14F-4D97-AF65-F5344CB8AC3E}">
        <p14:creationId xmlns:p14="http://schemas.microsoft.com/office/powerpoint/2010/main" val="3156887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7DB18F-40AB-4F2F-B119-543622CB4CBC}"/>
              </a:ext>
            </a:extLst>
          </p:cNvPr>
          <p:cNvSpPr>
            <a:spLocks noGrp="1"/>
          </p:cNvSpPr>
          <p:nvPr>
            <p:ph type="title"/>
          </p:nvPr>
        </p:nvSpPr>
        <p:spPr>
          <a:xfrm>
            <a:off x="838199" y="1303821"/>
            <a:ext cx="10838907" cy="1325563"/>
          </a:xfrm>
        </p:spPr>
        <p:txBody>
          <a:bodyPr>
            <a:normAutofit/>
          </a:bodyPr>
          <a:lstStyle/>
          <a:p>
            <a:pPr algn="l" rtl="0"/>
            <a:r>
              <a:rPr lang="sv-fi" sz="3600" b="0" i="0" u="none" baseline="0" dirty="0"/>
              <a:t>Med hurdant humör har du kommit till utbildningen idag?</a:t>
            </a:r>
          </a:p>
        </p:txBody>
      </p:sp>
      <p:sp>
        <p:nvSpPr>
          <p:cNvPr id="5" name="Content Placeholder 4">
            <a:extLst>
              <a:ext uri="{FF2B5EF4-FFF2-40B4-BE49-F238E27FC236}">
                <a16:creationId xmlns:a16="http://schemas.microsoft.com/office/drawing/2014/main" id="{A6BEF713-E4FB-4F5A-AD9D-3BF2BFC0258E}"/>
              </a:ext>
            </a:extLst>
          </p:cNvPr>
          <p:cNvSpPr>
            <a:spLocks noGrp="1"/>
          </p:cNvSpPr>
          <p:nvPr>
            <p:ph idx="1"/>
          </p:nvPr>
        </p:nvSpPr>
        <p:spPr>
          <a:xfrm>
            <a:off x="8964740" y="2904371"/>
            <a:ext cx="2817718" cy="3244192"/>
          </a:xfrm>
        </p:spPr>
        <p:txBody>
          <a:bodyPr/>
          <a:lstStyle/>
          <a:p>
            <a:pPr marL="514350" indent="-514350" algn="l" rtl="0">
              <a:buFont typeface="+mj-lt"/>
              <a:buAutoNum type="arabicPeriod"/>
            </a:pPr>
            <a:r>
              <a:rPr lang="sv-fi" b="0" i="0" u="none" baseline="0"/>
              <a:t>Fundersam</a:t>
            </a:r>
          </a:p>
          <a:p>
            <a:pPr marL="514350" indent="-514350" algn="l" rtl="0">
              <a:buFont typeface="+mj-lt"/>
              <a:buAutoNum type="arabicPeriod"/>
            </a:pPr>
            <a:r>
              <a:rPr lang="sv-fi" b="0" i="0" u="none" baseline="0"/>
              <a:t>Entusiastisk</a:t>
            </a:r>
          </a:p>
          <a:p>
            <a:pPr marL="514350" indent="-514350" algn="l" rtl="0">
              <a:buFont typeface="+mj-lt"/>
              <a:buAutoNum type="arabicPeriod"/>
            </a:pPr>
            <a:r>
              <a:rPr lang="sv-fi" b="0" i="0" u="none" baseline="0"/>
              <a:t>Trött</a:t>
            </a:r>
          </a:p>
          <a:p>
            <a:pPr marL="514350" indent="-514350" algn="l" rtl="0">
              <a:buFont typeface="+mj-lt"/>
              <a:buAutoNum type="arabicPeriod"/>
            </a:pPr>
            <a:r>
              <a:rPr lang="sv-fi" b="0" i="0" u="none" baseline="0"/>
              <a:t>Nyfiken</a:t>
            </a:r>
          </a:p>
          <a:p>
            <a:pPr marL="514350" indent="-514350" algn="l" rtl="0">
              <a:buFont typeface="+mj-lt"/>
              <a:buAutoNum type="arabicPeriod"/>
            </a:pPr>
            <a:r>
              <a:rPr lang="sv-fi" b="0" i="0" u="none" baseline="0"/>
              <a:t>Misstänksam</a:t>
            </a:r>
          </a:p>
          <a:p>
            <a:pPr marL="514350" indent="-514350" algn="l" rtl="0">
              <a:buFont typeface="+mj-lt"/>
              <a:buAutoNum type="arabicPeriod"/>
            </a:pPr>
            <a:endParaRPr lang="sv-fi"/>
          </a:p>
        </p:txBody>
      </p:sp>
      <p:sp>
        <p:nvSpPr>
          <p:cNvPr id="6" name="TextBox 5">
            <a:extLst>
              <a:ext uri="{FF2B5EF4-FFF2-40B4-BE49-F238E27FC236}">
                <a16:creationId xmlns:a16="http://schemas.microsoft.com/office/drawing/2014/main" id="{F4A80D6C-C5A8-4485-AFC0-3E06E00BEBE2}"/>
              </a:ext>
            </a:extLst>
          </p:cNvPr>
          <p:cNvSpPr txBox="1"/>
          <p:nvPr/>
        </p:nvSpPr>
        <p:spPr>
          <a:xfrm>
            <a:off x="444386" y="6480350"/>
            <a:ext cx="11232721" cy="276999"/>
          </a:xfrm>
          <a:prstGeom prst="rect">
            <a:avLst/>
          </a:prstGeom>
          <a:noFill/>
        </p:spPr>
        <p:txBody>
          <a:bodyPr wrap="square" rtlCol="0">
            <a:spAutoFit/>
          </a:bodyPr>
          <a:lstStyle/>
          <a:p>
            <a:pPr algn="l" rtl="0"/>
            <a:r>
              <a:rPr lang="sv-fi" sz="1200" b="0" i="0" u="none" baseline="0"/>
              <a:t>Bilder (Unsplash.com): 1. Usman Yousaf 2. Good Faces 3. Laura Chouette 4. Bannon Morrissy 5. Etty Fidele</a:t>
            </a:r>
            <a:endParaRPr lang="sv-fi" sz="1200"/>
          </a:p>
        </p:txBody>
      </p:sp>
      <p:pic>
        <p:nvPicPr>
          <p:cNvPr id="8" name="Picture 7" descr="A person with glasses and a beard&#10;&#10;Description automatically generated with low confidence">
            <a:extLst>
              <a:ext uri="{FF2B5EF4-FFF2-40B4-BE49-F238E27FC236}">
                <a16:creationId xmlns:a16="http://schemas.microsoft.com/office/drawing/2014/main" id="{1FF76A98-87D6-4F32-97B2-E8A4C98E25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386" y="2485867"/>
            <a:ext cx="2614125" cy="1742750"/>
          </a:xfrm>
          <a:prstGeom prst="rect">
            <a:avLst/>
          </a:prstGeom>
        </p:spPr>
      </p:pic>
      <p:sp>
        <p:nvSpPr>
          <p:cNvPr id="10" name="Octagon 9">
            <a:extLst>
              <a:ext uri="{FF2B5EF4-FFF2-40B4-BE49-F238E27FC236}">
                <a16:creationId xmlns:a16="http://schemas.microsoft.com/office/drawing/2014/main" id="{6718A061-F5FC-473B-BCFF-AAD14113357D}"/>
              </a:ext>
            </a:extLst>
          </p:cNvPr>
          <p:cNvSpPr/>
          <p:nvPr/>
        </p:nvSpPr>
        <p:spPr>
          <a:xfrm>
            <a:off x="240266" y="2262415"/>
            <a:ext cx="444378" cy="446904"/>
          </a:xfrm>
          <a:prstGeom prst="octagon">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2400" b="1" i="0" u="none" baseline="0"/>
              <a:t>1</a:t>
            </a:r>
          </a:p>
        </p:txBody>
      </p:sp>
      <p:pic>
        <p:nvPicPr>
          <p:cNvPr id="12" name="Picture 11" descr="A picture containing text, wall, person, indoor&#10;&#10;Description automatically generated">
            <a:extLst>
              <a:ext uri="{FF2B5EF4-FFF2-40B4-BE49-F238E27FC236}">
                <a16:creationId xmlns:a16="http://schemas.microsoft.com/office/drawing/2014/main" id="{A3B65BA9-84DE-4E93-9C1A-88BDED092B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467" b="22933"/>
          <a:stretch/>
        </p:blipFill>
        <p:spPr>
          <a:xfrm>
            <a:off x="3348705" y="2485867"/>
            <a:ext cx="2542981" cy="1742750"/>
          </a:xfrm>
          <a:prstGeom prst="rect">
            <a:avLst/>
          </a:prstGeom>
        </p:spPr>
      </p:pic>
      <p:sp>
        <p:nvSpPr>
          <p:cNvPr id="13" name="Octagon 12">
            <a:extLst>
              <a:ext uri="{FF2B5EF4-FFF2-40B4-BE49-F238E27FC236}">
                <a16:creationId xmlns:a16="http://schemas.microsoft.com/office/drawing/2014/main" id="{E40F666F-ADCD-426A-95A7-A8FF95FFD93A}"/>
              </a:ext>
            </a:extLst>
          </p:cNvPr>
          <p:cNvSpPr/>
          <p:nvPr/>
        </p:nvSpPr>
        <p:spPr>
          <a:xfrm>
            <a:off x="3126516" y="2274254"/>
            <a:ext cx="444378" cy="446904"/>
          </a:xfrm>
          <a:prstGeom prst="octagon">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2400" b="1" i="0" u="none" baseline="0"/>
              <a:t>2</a:t>
            </a:r>
          </a:p>
        </p:txBody>
      </p:sp>
      <p:pic>
        <p:nvPicPr>
          <p:cNvPr id="15" name="Picture 14" descr="A person drinking from a cup&#10;&#10;Description automatically generated with medium confidence">
            <a:extLst>
              <a:ext uri="{FF2B5EF4-FFF2-40B4-BE49-F238E27FC236}">
                <a16:creationId xmlns:a16="http://schemas.microsoft.com/office/drawing/2014/main" id="{10A1A5AC-38BC-4F5E-B77E-371B7DEBC8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8800" r="19333" b="31866"/>
          <a:stretch/>
        </p:blipFill>
        <p:spPr>
          <a:xfrm>
            <a:off x="6181880" y="2497706"/>
            <a:ext cx="2354202" cy="1721875"/>
          </a:xfrm>
          <a:prstGeom prst="rect">
            <a:avLst/>
          </a:prstGeom>
        </p:spPr>
      </p:pic>
      <p:sp>
        <p:nvSpPr>
          <p:cNvPr id="16" name="Octagon 15">
            <a:extLst>
              <a:ext uri="{FF2B5EF4-FFF2-40B4-BE49-F238E27FC236}">
                <a16:creationId xmlns:a16="http://schemas.microsoft.com/office/drawing/2014/main" id="{A12D9A61-BAC2-4970-BCE0-BC5BBB266A1E}"/>
              </a:ext>
            </a:extLst>
          </p:cNvPr>
          <p:cNvSpPr/>
          <p:nvPr/>
        </p:nvSpPr>
        <p:spPr>
          <a:xfrm>
            <a:off x="5959691" y="2262415"/>
            <a:ext cx="444378" cy="446904"/>
          </a:xfrm>
          <a:prstGeom prst="octagon">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2400" b="1" i="0" u="none" baseline="0"/>
              <a:t>3</a:t>
            </a:r>
          </a:p>
        </p:txBody>
      </p:sp>
      <p:pic>
        <p:nvPicPr>
          <p:cNvPr id="18" name="Picture 17" descr="A person standing next to a fruit stand&#10;&#10;Description automatically generated with low confidence">
            <a:extLst>
              <a:ext uri="{FF2B5EF4-FFF2-40B4-BE49-F238E27FC236}">
                <a16:creationId xmlns:a16="http://schemas.microsoft.com/office/drawing/2014/main" id="{14C77CC5-914A-48FB-9C90-69011767EC6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2989" b="27333"/>
          <a:stretch/>
        </p:blipFill>
        <p:spPr>
          <a:xfrm>
            <a:off x="1564634" y="4531268"/>
            <a:ext cx="2615817" cy="1550778"/>
          </a:xfrm>
          <a:prstGeom prst="rect">
            <a:avLst/>
          </a:prstGeom>
        </p:spPr>
      </p:pic>
      <p:sp>
        <p:nvSpPr>
          <p:cNvPr id="19" name="Octagon 18">
            <a:extLst>
              <a:ext uri="{FF2B5EF4-FFF2-40B4-BE49-F238E27FC236}">
                <a16:creationId xmlns:a16="http://schemas.microsoft.com/office/drawing/2014/main" id="{EF11EF30-B3E0-4C0B-8FFD-1F29C3E4FA0A}"/>
              </a:ext>
            </a:extLst>
          </p:cNvPr>
          <p:cNvSpPr/>
          <p:nvPr/>
        </p:nvSpPr>
        <p:spPr>
          <a:xfrm>
            <a:off x="1342445" y="4307816"/>
            <a:ext cx="444378" cy="446904"/>
          </a:xfrm>
          <a:prstGeom prst="octagon">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2400" b="1" i="0" u="none" baseline="0"/>
              <a:t>4</a:t>
            </a:r>
          </a:p>
        </p:txBody>
      </p:sp>
      <p:pic>
        <p:nvPicPr>
          <p:cNvPr id="21" name="Picture 20" descr="A person with curly hair&#10;&#10;Description automatically generated with low confidence">
            <a:extLst>
              <a:ext uri="{FF2B5EF4-FFF2-40B4-BE49-F238E27FC236}">
                <a16:creationId xmlns:a16="http://schemas.microsoft.com/office/drawing/2014/main" id="{5F6E3BD5-D92C-4733-BE0D-EF6D01E19D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1206" y="4533820"/>
            <a:ext cx="1711291" cy="1548226"/>
          </a:xfrm>
          <a:prstGeom prst="rect">
            <a:avLst/>
          </a:prstGeom>
        </p:spPr>
      </p:pic>
      <p:sp>
        <p:nvSpPr>
          <p:cNvPr id="22" name="Octagon 21">
            <a:extLst>
              <a:ext uri="{FF2B5EF4-FFF2-40B4-BE49-F238E27FC236}">
                <a16:creationId xmlns:a16="http://schemas.microsoft.com/office/drawing/2014/main" id="{FD575C0E-539A-4124-8369-ABEC87BD9808}"/>
              </a:ext>
            </a:extLst>
          </p:cNvPr>
          <p:cNvSpPr/>
          <p:nvPr/>
        </p:nvSpPr>
        <p:spPr>
          <a:xfrm>
            <a:off x="4806964" y="4307816"/>
            <a:ext cx="444378" cy="446904"/>
          </a:xfrm>
          <a:prstGeom prst="octagon">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2400" b="1" i="0" u="none" baseline="0"/>
              <a:t>5</a:t>
            </a:r>
          </a:p>
        </p:txBody>
      </p:sp>
    </p:spTree>
    <p:extLst>
      <p:ext uri="{BB962C8B-B14F-4D97-AF65-F5344CB8AC3E}">
        <p14:creationId xmlns:p14="http://schemas.microsoft.com/office/powerpoint/2010/main" val="1671848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4A5A-C4BB-43BA-A3E2-379456AF9721}"/>
              </a:ext>
            </a:extLst>
          </p:cNvPr>
          <p:cNvSpPr>
            <a:spLocks noGrp="1"/>
          </p:cNvSpPr>
          <p:nvPr>
            <p:ph type="title"/>
          </p:nvPr>
        </p:nvSpPr>
        <p:spPr>
          <a:xfrm>
            <a:off x="541694" y="1045244"/>
            <a:ext cx="10515600" cy="1016821"/>
          </a:xfrm>
        </p:spPr>
        <p:txBody>
          <a:bodyPr>
            <a:normAutofit fontScale="90000"/>
          </a:bodyPr>
          <a:lstStyle/>
          <a:p>
            <a:pPr algn="l" rtl="0"/>
            <a:br>
              <a:rPr lang="sv-fi"/>
            </a:br>
            <a:r>
              <a:rPr lang="sv-fi" sz="4400" b="0" i="0" u="none" baseline="0"/>
              <a:t>Barn och unga som har skiljts från sina föräldrar behöver särskilt stöd</a:t>
            </a:r>
          </a:p>
        </p:txBody>
      </p:sp>
      <p:sp>
        <p:nvSpPr>
          <p:cNvPr id="3" name="Content Placeholder 2">
            <a:extLst>
              <a:ext uri="{FF2B5EF4-FFF2-40B4-BE49-F238E27FC236}">
                <a16:creationId xmlns:a16="http://schemas.microsoft.com/office/drawing/2014/main" id="{7A2828D7-DD9C-4661-81B4-67ABFF0DBC4F}"/>
              </a:ext>
            </a:extLst>
          </p:cNvPr>
          <p:cNvSpPr>
            <a:spLocks noGrp="1"/>
          </p:cNvSpPr>
          <p:nvPr>
            <p:ph idx="1"/>
          </p:nvPr>
        </p:nvSpPr>
        <p:spPr>
          <a:xfrm>
            <a:off x="635000" y="2565918"/>
            <a:ext cx="10515600" cy="4180004"/>
          </a:xfrm>
        </p:spPr>
        <p:txBody>
          <a:bodyPr vert="horz" lIns="91440" tIns="45720" rIns="91440" bIns="45720" rtlCol="0" anchor="t">
            <a:normAutofit lnSpcReduction="10000"/>
          </a:bodyPr>
          <a:lstStyle/>
          <a:p>
            <a:pPr marL="0" indent="0" algn="l" rtl="0">
              <a:buNone/>
            </a:pPr>
            <a:r>
              <a:rPr lang="sv-fi" b="0" i="0" u="none" baseline="0"/>
              <a:t>Att avskiljas från föräldrarna kan orsaka:</a:t>
            </a:r>
          </a:p>
          <a:p>
            <a:pPr marL="457200" indent="-457200" algn="l" rtl="0"/>
            <a:r>
              <a:rPr lang="sv-fi" b="0" i="0" u="none" baseline="0"/>
              <a:t>Att man förlorar jaget (”vem är jag?”)</a:t>
            </a:r>
            <a:endParaRPr lang="sv-fi">
              <a:cs typeface="Calibri"/>
            </a:endParaRPr>
          </a:p>
          <a:p>
            <a:pPr marL="457200" indent="-457200" algn="l" rtl="0"/>
            <a:r>
              <a:rPr lang="sv-fi" b="0" i="0" u="none" baseline="0"/>
              <a:t>Att man förlorar trygghetskänslan</a:t>
            </a:r>
            <a:endParaRPr lang="sv-fi">
              <a:cs typeface="Calibri"/>
            </a:endParaRPr>
          </a:p>
          <a:p>
            <a:pPr marL="457200" indent="-457200" algn="l" rtl="0"/>
            <a:r>
              <a:rPr lang="sv-fi" b="0" i="0" u="none" baseline="0"/>
              <a:t>Rädsla och ångest</a:t>
            </a:r>
            <a:endParaRPr lang="sv-fi">
              <a:cs typeface="Calibri"/>
            </a:endParaRPr>
          </a:p>
          <a:p>
            <a:pPr marL="457200" indent="-457200" algn="l" rtl="0"/>
            <a:r>
              <a:rPr lang="sv-fi" b="0" i="0" u="none" baseline="0"/>
              <a:t>Omedvetenhet och oro över föräldrarnas och närståendes situation</a:t>
            </a:r>
            <a:endParaRPr lang="sv-fi">
              <a:cs typeface="Calibri"/>
            </a:endParaRPr>
          </a:p>
          <a:p>
            <a:pPr marL="0" indent="0" algn="l" rtl="0">
              <a:buNone/>
            </a:pPr>
            <a:endParaRPr lang="sv-fi">
              <a:ea typeface="+mn-lt"/>
              <a:cs typeface="+mn-lt"/>
            </a:endParaRPr>
          </a:p>
          <a:p>
            <a:pPr marL="0" indent="0" algn="l" rtl="0">
              <a:buNone/>
            </a:pPr>
            <a:r>
              <a:rPr lang="sv-fi" b="0" i="0" u="none" baseline="0">
                <a:latin typeface="+mn-lt"/>
                <a:ea typeface="+mn-lt"/>
                <a:cs typeface="+mn-lt"/>
                <a:sym typeface="+mn-lt"/>
              </a:rPr>
              <a:t>Minderåriga som anlänt utan vårdnadshavare:</a:t>
            </a:r>
            <a:endParaRPr lang="sv-fi"/>
          </a:p>
          <a:p>
            <a:pPr algn="l" rtl="0">
              <a:buFont typeface="Arial"/>
              <a:buChar char="•"/>
            </a:pPr>
            <a:r>
              <a:rPr lang="sv-fi" b="0" i="0" u="none" baseline="0">
                <a:latin typeface="+mn-lt"/>
                <a:ea typeface="+mn-lt"/>
                <a:cs typeface="+mn-lt"/>
                <a:sym typeface="+mn-lt"/>
              </a:rPr>
              <a:t>Är beroende av utomstående stöd</a:t>
            </a:r>
            <a:endParaRPr lang="sv-fi">
              <a:ea typeface="+mn-lt"/>
              <a:cs typeface="+mn-lt"/>
            </a:endParaRPr>
          </a:p>
          <a:p>
            <a:pPr algn="l" rtl="0">
              <a:buFont typeface="Arial"/>
              <a:buChar char="•"/>
            </a:pPr>
            <a:r>
              <a:rPr lang="sv-fi" b="0" i="0" u="none" baseline="0">
                <a:latin typeface="+mn-lt"/>
                <a:ea typeface="+mn-lt"/>
                <a:cs typeface="+mn-lt"/>
                <a:sym typeface="+mn-lt"/>
              </a:rPr>
              <a:t>Löper risk för att bli utnyttjade</a:t>
            </a:r>
          </a:p>
          <a:p>
            <a:pPr algn="l" rtl="0">
              <a:buFont typeface="Arial"/>
              <a:buChar char="•"/>
            </a:pPr>
            <a:endParaRPr lang="sv-fi">
              <a:solidFill>
                <a:srgbClr val="FF0000"/>
              </a:solidFill>
              <a:ea typeface="+mn-lt"/>
              <a:cs typeface="+mn-lt"/>
            </a:endParaRPr>
          </a:p>
        </p:txBody>
      </p:sp>
    </p:spTree>
    <p:extLst>
      <p:ext uri="{BB962C8B-B14F-4D97-AF65-F5344CB8AC3E}">
        <p14:creationId xmlns:p14="http://schemas.microsoft.com/office/powerpoint/2010/main" val="1339522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A17C27-1AD0-4F7C-940E-4F3BA045B142}"/>
              </a:ext>
            </a:extLst>
          </p:cNvPr>
          <p:cNvPicPr>
            <a:picLocks noChangeAspect="1"/>
          </p:cNvPicPr>
          <p:nvPr/>
        </p:nvPicPr>
        <p:blipFill>
          <a:blip r:embed="rId3"/>
          <a:stretch>
            <a:fillRect/>
          </a:stretch>
        </p:blipFill>
        <p:spPr>
          <a:xfrm>
            <a:off x="0" y="1035851"/>
            <a:ext cx="12192000" cy="5822149"/>
          </a:xfrm>
          <a:prstGeom prst="rect">
            <a:avLst/>
          </a:prstGeom>
        </p:spPr>
      </p:pic>
    </p:spTree>
    <p:extLst>
      <p:ext uri="{BB962C8B-B14F-4D97-AF65-F5344CB8AC3E}">
        <p14:creationId xmlns:p14="http://schemas.microsoft.com/office/powerpoint/2010/main" val="1562324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03595BB-5A5F-4410-807D-7842C39CBB32}"/>
              </a:ext>
            </a:extLst>
          </p:cNvPr>
          <p:cNvSpPr>
            <a:spLocks noGrp="1"/>
          </p:cNvSpPr>
          <p:nvPr>
            <p:ph type="title"/>
          </p:nvPr>
        </p:nvSpPr>
        <p:spPr>
          <a:xfrm>
            <a:off x="838200" y="1303821"/>
            <a:ext cx="10515600" cy="1325563"/>
          </a:xfrm>
        </p:spPr>
        <p:txBody>
          <a:bodyPr/>
          <a:lstStyle/>
          <a:p>
            <a:pPr algn="l" rtl="0"/>
            <a:r>
              <a:rPr lang="sv-fi" b="0" i="0" u="none" baseline="0"/>
              <a:t>Röda Korset</a:t>
            </a:r>
            <a:endParaRPr lang="sv-fi"/>
          </a:p>
        </p:txBody>
      </p:sp>
      <p:sp>
        <p:nvSpPr>
          <p:cNvPr id="13" name="Content Placeholder 2">
            <a:extLst>
              <a:ext uri="{FF2B5EF4-FFF2-40B4-BE49-F238E27FC236}">
                <a16:creationId xmlns:a16="http://schemas.microsoft.com/office/drawing/2014/main" id="{EE9236DD-2D39-4A67-B9D8-98FFBE0B8E2A}"/>
              </a:ext>
            </a:extLst>
          </p:cNvPr>
          <p:cNvSpPr>
            <a:spLocks noGrp="1"/>
          </p:cNvSpPr>
          <p:nvPr>
            <p:ph idx="1"/>
          </p:nvPr>
        </p:nvSpPr>
        <p:spPr>
          <a:xfrm>
            <a:off x="838200" y="2511846"/>
            <a:ext cx="10515600" cy="3665117"/>
          </a:xfrm>
        </p:spPr>
        <p:txBody>
          <a:bodyPr>
            <a:normAutofit/>
          </a:bodyPr>
          <a:lstStyle/>
          <a:p>
            <a:pPr lvl="0" algn="l" rtl="0"/>
            <a:r>
              <a:rPr lang="sv-fi" b="1" i="0" u="none" baseline="0"/>
              <a:t>hjälper</a:t>
            </a:r>
            <a:r>
              <a:rPr lang="sv-fi" b="0" i="0" u="none" baseline="0"/>
              <a:t> människor i utsatt ställning oberoende av deras rättsliga ställning</a:t>
            </a:r>
            <a:endParaRPr lang="sv-fi"/>
          </a:p>
          <a:p>
            <a:pPr lvl="1" algn="l" rtl="0"/>
            <a:r>
              <a:rPr lang="sv-fi" b="0" i="0" u="none" baseline="0"/>
              <a:t>Stater har erkänt de nationella organisationernas rätt att nå migranterna som befinner sig i en sårbar ställning för att hjälpa dem</a:t>
            </a:r>
          </a:p>
          <a:p>
            <a:pPr algn="l" rtl="0"/>
            <a:r>
              <a:rPr lang="sv-fi" b="0" i="0" u="none" baseline="0"/>
              <a:t>tar </a:t>
            </a:r>
            <a:r>
              <a:rPr lang="sv-fi" b="1" i="0" u="none" baseline="0"/>
              <a:t>inte</a:t>
            </a:r>
            <a:r>
              <a:rPr lang="sv-fi" b="0" i="0" u="none" baseline="0"/>
              <a:t> ställning till myndighetsprocesser</a:t>
            </a:r>
          </a:p>
          <a:p>
            <a:pPr algn="l" rtl="0"/>
            <a:r>
              <a:rPr lang="sv-fi" b="1" i="0" u="none" baseline="0"/>
              <a:t>deltar eller framträder inte som en del </a:t>
            </a:r>
            <a:r>
              <a:rPr lang="sv-fi" b="0" i="0" u="none" baseline="0"/>
              <a:t>av myndigheternas verksamhet</a:t>
            </a:r>
            <a:endParaRPr lang="sv-fi">
              <a:ea typeface="Verdana"/>
            </a:endParaRPr>
          </a:p>
          <a:p>
            <a:pPr algn="l" rtl="0"/>
            <a:r>
              <a:rPr lang="sv-fi" b="1" i="0" u="none" baseline="0"/>
              <a:t>orsakar inte olägenhet </a:t>
            </a:r>
            <a:r>
              <a:rPr lang="sv-fi" b="0" i="0" u="none" baseline="0"/>
              <a:t>för den som får eller behöver hjälp</a:t>
            </a:r>
            <a:endParaRPr lang="sv-fi">
              <a:ea typeface="Verdana"/>
            </a:endParaRPr>
          </a:p>
          <a:p>
            <a:pPr marL="0" indent="0" algn="l" rtl="0">
              <a:buNone/>
            </a:pPr>
            <a:endParaRPr lang="sv-fi"/>
          </a:p>
          <a:p>
            <a:pPr lvl="1" algn="l" rtl="0"/>
            <a:endParaRPr lang="sv-fi"/>
          </a:p>
          <a:p>
            <a:endParaRPr lang="sv-fi"/>
          </a:p>
        </p:txBody>
      </p:sp>
    </p:spTree>
    <p:extLst>
      <p:ext uri="{BB962C8B-B14F-4D97-AF65-F5344CB8AC3E}">
        <p14:creationId xmlns:p14="http://schemas.microsoft.com/office/powerpoint/2010/main" val="167115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665F-D5A4-4277-BF85-4DF0757C8377}"/>
              </a:ext>
            </a:extLst>
          </p:cNvPr>
          <p:cNvSpPr>
            <a:spLocks noGrp="1"/>
          </p:cNvSpPr>
          <p:nvPr>
            <p:ph type="title"/>
          </p:nvPr>
        </p:nvSpPr>
        <p:spPr>
          <a:xfrm>
            <a:off x="838200" y="1408608"/>
            <a:ext cx="10994204" cy="1287939"/>
          </a:xfrm>
        </p:spPr>
        <p:txBody>
          <a:bodyPr>
            <a:noAutofit/>
          </a:bodyPr>
          <a:lstStyle/>
          <a:p>
            <a:pPr algn="l" rtl="0"/>
            <a:r>
              <a:rPr lang="sv-fi" b="0" i="0" u="none" baseline="0"/>
              <a:t>Med psykiskt stöd kan man lindra även långvarig stress</a:t>
            </a:r>
          </a:p>
        </p:txBody>
      </p:sp>
      <p:sp>
        <p:nvSpPr>
          <p:cNvPr id="3" name="Content Placeholder 2">
            <a:extLst>
              <a:ext uri="{FF2B5EF4-FFF2-40B4-BE49-F238E27FC236}">
                <a16:creationId xmlns:a16="http://schemas.microsoft.com/office/drawing/2014/main" id="{9678F9A1-9CDB-4E7C-BF91-9050D722B390}"/>
              </a:ext>
            </a:extLst>
          </p:cNvPr>
          <p:cNvSpPr>
            <a:spLocks noGrp="1"/>
          </p:cNvSpPr>
          <p:nvPr>
            <p:ph idx="1"/>
          </p:nvPr>
        </p:nvSpPr>
        <p:spPr>
          <a:xfrm>
            <a:off x="838200" y="2851849"/>
            <a:ext cx="10515600" cy="3931603"/>
          </a:xfrm>
        </p:spPr>
        <p:txBody>
          <a:bodyPr>
            <a:normAutofit/>
          </a:bodyPr>
          <a:lstStyle/>
          <a:p>
            <a:pPr marL="0" indent="0" algn="l" rtl="0">
              <a:buNone/>
            </a:pPr>
            <a:r>
              <a:rPr lang="sv-fi" b="0" i="0" u="none" baseline="0" dirty="0"/>
              <a:t>Syftet med psykiskt stöd är att främja</a:t>
            </a:r>
          </a:p>
          <a:p>
            <a:pPr algn="l" rtl="0"/>
            <a:r>
              <a:rPr lang="sv-fi" b="0" i="0" u="none" baseline="0" dirty="0"/>
              <a:t>Trygghet</a:t>
            </a:r>
            <a:endParaRPr lang="sv-fi" dirty="0">
              <a:cs typeface="Calibri"/>
            </a:endParaRPr>
          </a:p>
          <a:p>
            <a:pPr algn="l" rtl="0"/>
            <a:r>
              <a:rPr lang="sv-fi" b="0" i="0" u="none" baseline="0" dirty="0"/>
              <a:t>Rofylldhet</a:t>
            </a:r>
            <a:endParaRPr lang="sv-fi" dirty="0">
              <a:cs typeface="Calibri"/>
            </a:endParaRPr>
          </a:p>
          <a:p>
            <a:pPr algn="l" rtl="0"/>
            <a:r>
              <a:rPr lang="sv-fi" b="0" i="0" u="none" baseline="0" dirty="0"/>
              <a:t>Samhörighet, känsla av att någon är intresserad, bryr sig och accepterar</a:t>
            </a:r>
            <a:endParaRPr lang="sv-fi" dirty="0">
              <a:cs typeface="Calibri"/>
            </a:endParaRPr>
          </a:p>
          <a:p>
            <a:pPr algn="l" rtl="0"/>
            <a:r>
              <a:rPr lang="sv-fi" b="0" i="0" u="none" baseline="0" dirty="0"/>
              <a:t>Initiativförmåga och autonomi</a:t>
            </a:r>
            <a:endParaRPr lang="sv-fi" dirty="0">
              <a:cs typeface="Calibri"/>
            </a:endParaRPr>
          </a:p>
          <a:p>
            <a:pPr algn="l" rtl="0"/>
            <a:r>
              <a:rPr lang="sv-fi" b="0" i="0" u="none" baseline="0" dirty="0">
                <a:latin typeface="Calibri"/>
                <a:ea typeface="Calibri"/>
                <a:cs typeface="Calibri"/>
                <a:sym typeface="Calibri"/>
              </a:rPr>
              <a:t>Hopp </a:t>
            </a:r>
          </a:p>
          <a:p>
            <a:pPr lvl="1" algn="l" rtl="0">
              <a:buFont typeface="Courier New" panose="02070309020205020404" pitchFamily="49" charset="0"/>
              <a:buChar char="o"/>
            </a:pPr>
            <a:r>
              <a:rPr lang="sv-fi" b="0" i="0" u="none" baseline="0" dirty="0">
                <a:latin typeface="Calibri"/>
                <a:ea typeface="Calibri"/>
                <a:cs typeface="Calibri"/>
                <a:sym typeface="Calibri"/>
              </a:rPr>
              <a:t>Vår uppgift är att upprätthålla hoppet, men inte ge obefogade löften</a:t>
            </a:r>
          </a:p>
          <a:p>
            <a:endParaRPr lang="sv-fi" dirty="0"/>
          </a:p>
        </p:txBody>
      </p:sp>
    </p:spTree>
    <p:extLst>
      <p:ext uri="{BB962C8B-B14F-4D97-AF65-F5344CB8AC3E}">
        <p14:creationId xmlns:p14="http://schemas.microsoft.com/office/powerpoint/2010/main" val="1397269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7183-156D-43B5-AD84-608F2E8C1393}"/>
              </a:ext>
            </a:extLst>
          </p:cNvPr>
          <p:cNvSpPr>
            <a:spLocks noGrp="1"/>
          </p:cNvSpPr>
          <p:nvPr>
            <p:ph type="title"/>
          </p:nvPr>
        </p:nvSpPr>
        <p:spPr>
          <a:xfrm>
            <a:off x="262847" y="1342349"/>
            <a:ext cx="6952599" cy="970105"/>
          </a:xfrm>
        </p:spPr>
        <p:txBody>
          <a:bodyPr/>
          <a:lstStyle/>
          <a:p>
            <a:pPr algn="l" rtl="0"/>
            <a:r>
              <a:rPr lang="sv-fi" b="0" i="0" u="none" baseline="0" dirty="0"/>
              <a:t>Hur kan man ge psykiskt stöd?</a:t>
            </a:r>
            <a:endParaRPr lang="sv-fi" dirty="0"/>
          </a:p>
        </p:txBody>
      </p:sp>
      <p:sp>
        <p:nvSpPr>
          <p:cNvPr id="3" name="Content Placeholder 2">
            <a:extLst>
              <a:ext uri="{FF2B5EF4-FFF2-40B4-BE49-F238E27FC236}">
                <a16:creationId xmlns:a16="http://schemas.microsoft.com/office/drawing/2014/main" id="{151A2233-C2AF-44EC-A5C7-F3352711A935}"/>
              </a:ext>
            </a:extLst>
          </p:cNvPr>
          <p:cNvSpPr>
            <a:spLocks noGrp="1"/>
          </p:cNvSpPr>
          <p:nvPr>
            <p:ph idx="1"/>
          </p:nvPr>
        </p:nvSpPr>
        <p:spPr>
          <a:xfrm>
            <a:off x="262848" y="2589453"/>
            <a:ext cx="5603696" cy="4065359"/>
          </a:xfrm>
        </p:spPr>
        <p:txBody>
          <a:bodyPr vert="horz" lIns="91440" tIns="45720" rIns="91440" bIns="45720" rtlCol="0" anchor="t">
            <a:normAutofit fontScale="92500" lnSpcReduction="10000"/>
          </a:bodyPr>
          <a:lstStyle/>
          <a:p>
            <a:pPr algn="l" rtl="0"/>
            <a:r>
              <a:rPr lang="sv-fi" b="0" i="0" u="none" baseline="0"/>
              <a:t>Trygga de grundläggande behoven</a:t>
            </a:r>
          </a:p>
          <a:p>
            <a:pPr algn="l" rtl="0"/>
            <a:r>
              <a:rPr lang="sv-fi" b="0" i="0" u="none" baseline="0"/>
              <a:t>Lyssna på dem som vill dela med sig av sina erfarenheter</a:t>
            </a:r>
            <a:endParaRPr lang="sv-fi">
              <a:cs typeface="Calibri"/>
            </a:endParaRPr>
          </a:p>
          <a:p>
            <a:pPr algn="l" rtl="0"/>
            <a:r>
              <a:rPr lang="sv-fi" b="0" i="0" u="none" baseline="0"/>
              <a:t>Försök vara vänlig, empatisk och realistiskt hoppfull</a:t>
            </a:r>
            <a:endParaRPr lang="sv-fi">
              <a:cs typeface="Calibri"/>
            </a:endParaRPr>
          </a:p>
          <a:p>
            <a:pPr algn="l" rtl="0"/>
            <a:r>
              <a:rPr lang="sv-fi" b="0" i="0" u="none" baseline="0"/>
              <a:t>Hjälp till att kontakta anhöriga</a:t>
            </a:r>
            <a:endParaRPr lang="sv-fi">
              <a:cs typeface="Calibri"/>
            </a:endParaRPr>
          </a:p>
          <a:p>
            <a:pPr algn="l" rtl="0"/>
            <a:r>
              <a:rPr lang="sv-fi" b="0" i="0" u="none" baseline="0"/>
              <a:t>Ge praktiska råd om var man får fortsatt hjälp och stöd</a:t>
            </a:r>
            <a:endParaRPr lang="sv-fi">
              <a:cs typeface="Calibri"/>
            </a:endParaRPr>
          </a:p>
          <a:p>
            <a:pPr algn="l" rtl="0"/>
            <a:r>
              <a:rPr lang="sv-fi" b="0" i="0" u="none" baseline="0">
                <a:latin typeface="Calibri"/>
                <a:ea typeface="Calibri"/>
                <a:cs typeface="Calibri"/>
                <a:sym typeface="Calibri"/>
              </a:rPr>
              <a:t>Orsaka inte mer skada </a:t>
            </a:r>
          </a:p>
          <a:p>
            <a:pPr algn="l" rtl="0"/>
            <a:r>
              <a:rPr lang="sv-fi" b="0" i="0" u="none" baseline="0">
                <a:latin typeface="Calibri"/>
                <a:ea typeface="Calibri"/>
                <a:cs typeface="Calibri"/>
                <a:sym typeface="Calibri"/>
              </a:rPr>
              <a:t>Se till egna gränser</a:t>
            </a:r>
          </a:p>
        </p:txBody>
      </p:sp>
      <p:pic>
        <p:nvPicPr>
          <p:cNvPr id="5" name="Picture 4" descr="A person and person kissing&#10;&#10;Description automatically generated with medium confidence">
            <a:extLst>
              <a:ext uri="{FF2B5EF4-FFF2-40B4-BE49-F238E27FC236}">
                <a16:creationId xmlns:a16="http://schemas.microsoft.com/office/drawing/2014/main" id="{07F319C7-7908-4DE4-99F1-B96BF9F4E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254" y="2213021"/>
            <a:ext cx="6448746" cy="4301855"/>
          </a:xfrm>
          <a:prstGeom prst="rect">
            <a:avLst/>
          </a:prstGeom>
        </p:spPr>
      </p:pic>
      <p:sp>
        <p:nvSpPr>
          <p:cNvPr id="6" name="TextBox 5">
            <a:extLst>
              <a:ext uri="{FF2B5EF4-FFF2-40B4-BE49-F238E27FC236}">
                <a16:creationId xmlns:a16="http://schemas.microsoft.com/office/drawing/2014/main" id="{BA7408BB-1ABA-4BEB-952E-83CD9BED151A}"/>
              </a:ext>
            </a:extLst>
          </p:cNvPr>
          <p:cNvSpPr txBox="1"/>
          <p:nvPr/>
        </p:nvSpPr>
        <p:spPr>
          <a:xfrm>
            <a:off x="8826142" y="6514876"/>
            <a:ext cx="3365858" cy="276999"/>
          </a:xfrm>
          <a:prstGeom prst="rect">
            <a:avLst/>
          </a:prstGeom>
          <a:noFill/>
        </p:spPr>
        <p:txBody>
          <a:bodyPr wrap="none" rtlCol="0">
            <a:spAutoFit/>
          </a:bodyPr>
          <a:lstStyle/>
          <a:p>
            <a:pPr algn="l" rtl="0"/>
            <a:r>
              <a:rPr lang="sv-fi" sz="1200" b="0" i="0" u="none" baseline="0"/>
              <a:t>Bild: Anna-Katri Hänninen, Finlands Röda Kors</a:t>
            </a:r>
          </a:p>
        </p:txBody>
      </p:sp>
    </p:spTree>
    <p:extLst>
      <p:ext uri="{BB962C8B-B14F-4D97-AF65-F5344CB8AC3E}">
        <p14:creationId xmlns:p14="http://schemas.microsoft.com/office/powerpoint/2010/main" val="1096562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84239" y="1260390"/>
            <a:ext cx="10515600" cy="5404816"/>
          </a:xfrm>
        </p:spPr>
        <p:txBody>
          <a:bodyPr>
            <a:noAutofit/>
          </a:bodyPr>
          <a:lstStyle/>
          <a:p>
            <a:pPr algn="l" rtl="0"/>
            <a:r>
              <a:rPr lang="sv-fi" sz="2000" b="0" i="0" u="none" baseline="0" dirty="0">
                <a:latin typeface="Trebuchet MS" charset="0"/>
                <a:ea typeface="Trebuchet MS" charset="0"/>
                <a:cs typeface="Trebuchet MS" charset="0"/>
                <a:sym typeface="Trebuchet MS" charset="0"/>
              </a:rPr>
              <a:t>Försök empatiskt identifiera och stärka personens positiva egenskaper, underskatta inte negativa känslor</a:t>
            </a:r>
          </a:p>
          <a:p>
            <a:pPr algn="l" rtl="0"/>
            <a:r>
              <a:rPr lang="sv-fi" sz="2000" b="0" i="0" u="none" baseline="0" dirty="0">
                <a:latin typeface="Trebuchet MS" charset="0"/>
                <a:ea typeface="Trebuchet MS" charset="0"/>
                <a:cs typeface="Trebuchet MS" charset="0"/>
                <a:sym typeface="Trebuchet MS" charset="0"/>
              </a:rPr>
              <a:t>Man kan sträva efter att stärka viktiga delområden med tanke på personens identitet</a:t>
            </a:r>
          </a:p>
          <a:p>
            <a:pPr lvl="1" algn="l" rtl="0"/>
            <a:r>
              <a:rPr lang="sv-fi" sz="2000" b="0" i="0" u="none" baseline="0" dirty="0">
                <a:latin typeface="Trebuchet MS" charset="0"/>
                <a:ea typeface="Trebuchet MS" charset="0"/>
                <a:cs typeface="Trebuchet MS" charset="0"/>
                <a:sym typeface="Trebuchet MS" charset="0"/>
              </a:rPr>
              <a:t>Uppskatta hens kunnande såsom språk, traditioner, kunskaper, färdigheter</a:t>
            </a:r>
          </a:p>
          <a:p>
            <a:pPr algn="l" rtl="0"/>
            <a:r>
              <a:rPr lang="sv-fi" sz="2000" b="0" i="0" u="none" baseline="0" dirty="0">
                <a:latin typeface="Trebuchet MS" charset="0"/>
                <a:ea typeface="Trebuchet MS" charset="0"/>
                <a:cs typeface="Trebuchet MS" charset="0"/>
                <a:sym typeface="Trebuchet MS" charset="0"/>
              </a:rPr>
              <a:t>Att återställa normala rutiner ger känsla av välbehag om att saker är ändamålsenliga, och känsla av att ha kontroll</a:t>
            </a:r>
          </a:p>
          <a:p>
            <a:pPr algn="l" rtl="0"/>
            <a:r>
              <a:rPr lang="sv-fi" sz="2000" b="0" i="0" u="none" baseline="0" dirty="0">
                <a:latin typeface="Trebuchet MS" charset="0"/>
                <a:ea typeface="Trebuchet MS" charset="0"/>
                <a:cs typeface="Trebuchet MS" charset="0"/>
                <a:sym typeface="Trebuchet MS" charset="0"/>
              </a:rPr>
              <a:t>Tänk resurscentrerat: var får jag kraft och välbehag som för en stund hjälper att komma ifrån den ångestfyllda vardagen</a:t>
            </a:r>
          </a:p>
          <a:p>
            <a:pPr lvl="1" algn="l" rtl="0"/>
            <a:r>
              <a:rPr lang="sv-fi" sz="2000" b="0" i="0" u="none" baseline="0" dirty="0">
                <a:latin typeface="Trebuchet MS" charset="0"/>
                <a:ea typeface="Trebuchet MS" charset="0"/>
                <a:cs typeface="Trebuchet MS" charset="0"/>
                <a:sym typeface="Trebuchet MS" charset="0"/>
              </a:rPr>
              <a:t>Gå tillsammans på promenad, skogsutflykt, sticka och dansa</a:t>
            </a:r>
          </a:p>
          <a:p>
            <a:pPr algn="l" rtl="0"/>
            <a:r>
              <a:rPr lang="sv-fi" sz="2000" b="0" i="0" u="none" baseline="0" dirty="0">
                <a:latin typeface="Trebuchet MS" charset="0"/>
                <a:ea typeface="Trebuchet MS" charset="0"/>
                <a:cs typeface="Trebuchet MS" charset="0"/>
                <a:sym typeface="Trebuchet MS" charset="0"/>
              </a:rPr>
              <a:t>Erbjud att finnas vid personens sida i situationer som orsakar ångest </a:t>
            </a:r>
          </a:p>
          <a:p>
            <a:pPr lvl="1" algn="l" rtl="0"/>
            <a:r>
              <a:rPr lang="sv-fi" sz="2000" b="0" i="0" u="none" baseline="0" dirty="0">
                <a:latin typeface="Trebuchet MS" charset="0"/>
                <a:ea typeface="Trebuchet MS" charset="0"/>
                <a:cs typeface="Trebuchet MS" charset="0"/>
                <a:sym typeface="Trebuchet MS" charset="0"/>
              </a:rPr>
              <a:t>Åk med som kompis för att uträtta ärenden, men sköt t.ex. inte myndighetsärenden för personen</a:t>
            </a:r>
            <a:endParaRPr lang="sv-fi" sz="2000" dirty="0">
              <a:latin typeface="Trebuchet MS" panose="020B0603020202020204" pitchFamily="34" charset="0"/>
              <a:ea typeface="Verdana" panose="020B0604030504040204" pitchFamily="34" charset="0"/>
            </a:endParaRPr>
          </a:p>
          <a:p>
            <a:pPr algn="l" rtl="0"/>
            <a:r>
              <a:rPr lang="sv-fi" sz="2000" b="0" i="0" u="none" baseline="0" dirty="0">
                <a:latin typeface="Trebuchet MS" panose="020B0603020202020204" pitchFamily="34" charset="0"/>
                <a:ea typeface="Verdana" panose="020B0604030504040204" pitchFamily="34" charset="0"/>
              </a:rPr>
              <a:t>Precis som för oss alla stöder tillräcklig vila, motion och kost att man orkar även i svåra situationer</a:t>
            </a:r>
          </a:p>
          <a:p>
            <a:pPr algn="l" rtl="0"/>
            <a:r>
              <a:rPr lang="sv-fi" sz="2000" b="0" i="0" u="none" baseline="0" dirty="0">
                <a:latin typeface="Trebuchet MS" panose="020B0603020202020204" pitchFamily="34" charset="0"/>
                <a:ea typeface="Verdana" panose="020B0604030504040204" pitchFamily="34" charset="0"/>
              </a:rPr>
              <a:t>Stöd ett empatiskt förhållningssätt till (illa)måendet: </a:t>
            </a:r>
            <a:r>
              <a:rPr lang="sv-fi" sz="2000" b="1" i="1" u="none" baseline="0" dirty="0">
                <a:latin typeface="Trebuchet MS" panose="020B0603020202020204" pitchFamily="34" charset="0"/>
                <a:ea typeface="Verdana" panose="020B0604030504040204" pitchFamily="34" charset="0"/>
              </a:rPr>
              <a:t>en kropp och ett sinne som fått gå igenom mycket behöver stöd och acceptans för att återhämta sig</a:t>
            </a:r>
          </a:p>
          <a:p>
            <a:endParaRPr lang="sv-fi" sz="2000" dirty="0">
              <a:latin typeface="Trebuchet MS" charset="0"/>
              <a:ea typeface="Trebuchet MS" charset="0"/>
              <a:cs typeface="Trebuchet MS" charset="0"/>
            </a:endParaRPr>
          </a:p>
          <a:p>
            <a:endParaRPr lang="sv-fi" sz="2000" dirty="0"/>
          </a:p>
        </p:txBody>
      </p:sp>
    </p:spTree>
    <p:extLst>
      <p:ext uri="{BB962C8B-B14F-4D97-AF65-F5344CB8AC3E}">
        <p14:creationId xmlns:p14="http://schemas.microsoft.com/office/powerpoint/2010/main" val="184567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9297-41BA-45EE-85D0-21461ED00E9F}"/>
              </a:ext>
            </a:extLst>
          </p:cNvPr>
          <p:cNvSpPr>
            <a:spLocks noGrp="1"/>
          </p:cNvSpPr>
          <p:nvPr>
            <p:ph type="title"/>
          </p:nvPr>
        </p:nvSpPr>
        <p:spPr>
          <a:xfrm>
            <a:off x="482580" y="1192559"/>
            <a:ext cx="10515600" cy="748209"/>
          </a:xfrm>
        </p:spPr>
        <p:txBody>
          <a:bodyPr/>
          <a:lstStyle/>
          <a:p>
            <a:pPr algn="l" rtl="0"/>
            <a:r>
              <a:rPr lang="sv-fi" b="0" i="0" u="none" baseline="0">
                <a:latin typeface="Calibri Light"/>
                <a:ea typeface="Calibri Light"/>
                <a:cs typeface="Calibri Light"/>
                <a:sym typeface="Calibri Light"/>
              </a:rPr>
              <a:t>Du hjälper bäst genom att vara en aktiv lyssnare</a:t>
            </a:r>
          </a:p>
        </p:txBody>
      </p:sp>
      <p:sp>
        <p:nvSpPr>
          <p:cNvPr id="3" name="Content Placeholder 2">
            <a:extLst>
              <a:ext uri="{FF2B5EF4-FFF2-40B4-BE49-F238E27FC236}">
                <a16:creationId xmlns:a16="http://schemas.microsoft.com/office/drawing/2014/main" id="{8F9E9510-5EC8-42EB-AC13-2857C2257A97}"/>
              </a:ext>
            </a:extLst>
          </p:cNvPr>
          <p:cNvSpPr>
            <a:spLocks noGrp="1"/>
          </p:cNvSpPr>
          <p:nvPr>
            <p:ph idx="1"/>
          </p:nvPr>
        </p:nvSpPr>
        <p:spPr>
          <a:xfrm>
            <a:off x="561910" y="2062077"/>
            <a:ext cx="10515600" cy="4621356"/>
          </a:xfrm>
        </p:spPr>
        <p:txBody>
          <a:bodyPr vert="horz" lIns="91440" tIns="45720" rIns="91440" bIns="45720" rtlCol="0" anchor="t">
            <a:noAutofit/>
          </a:bodyPr>
          <a:lstStyle/>
          <a:p>
            <a:pPr algn="l" rtl="0"/>
            <a:r>
              <a:rPr lang="sv-fi" sz="1400" b="0" i="0" u="none" baseline="0" dirty="0">
                <a:latin typeface="Verdana" panose="020B0604030504040204" pitchFamily="34" charset="0"/>
                <a:ea typeface="Verdana" panose="020B0604030504040204" pitchFamily="34" charset="0"/>
                <a:cs typeface="Verdana"/>
              </a:rPr>
              <a:t>Observera din ställning och dina gester, håll ögonkontakt</a:t>
            </a:r>
            <a:endParaRPr lang="sv-fi" sz="1400" dirty="0">
              <a:latin typeface="Verdana" panose="020B0604030504040204" pitchFamily="34" charset="0"/>
              <a:ea typeface="Verdana" panose="020B0604030504040204" pitchFamily="34" charset="0"/>
              <a:cs typeface="Calibri" panose="020F0502020204030204"/>
            </a:endParaRPr>
          </a:p>
          <a:p>
            <a:pPr algn="l" rtl="0"/>
            <a:r>
              <a:rPr lang="sv-fi" sz="1400" b="0" i="0" u="none" baseline="0" dirty="0">
                <a:latin typeface="Verdana" panose="020B0604030504040204" pitchFamily="34" charset="0"/>
                <a:ea typeface="Verdana" panose="020B0604030504040204" pitchFamily="34" charset="0"/>
                <a:cs typeface="Verdana"/>
              </a:rPr>
              <a:t>Ställ öppna frågor/preciserande frågor/upprepa med egna ord</a:t>
            </a:r>
          </a:p>
          <a:p>
            <a:pPr lvl="1" algn="l" rtl="0">
              <a:buFont typeface="Courier New" panose="02070309020205020404" pitchFamily="49" charset="0"/>
              <a:buChar char="o"/>
            </a:pPr>
            <a:r>
              <a:rPr lang="sv-fi" sz="1400" b="0" i="0" u="none" baseline="0" dirty="0">
                <a:latin typeface="Verdana" panose="020B0604030504040204" pitchFamily="34" charset="0"/>
                <a:ea typeface="Verdana" panose="020B0604030504040204" pitchFamily="34" charset="0"/>
                <a:cs typeface="Verdana"/>
              </a:rPr>
              <a:t>Upprepa inte traumat, utan försök vara närvarande i den här stunden (t.ex. ”nu är det ingen fara”)</a:t>
            </a:r>
            <a:endParaRPr lang="sv-fi" sz="1400" dirty="0">
              <a:latin typeface="Verdana" panose="020B0604030504040204" pitchFamily="34" charset="0"/>
              <a:ea typeface="Verdana" panose="020B0604030504040204" pitchFamily="34" charset="0"/>
              <a:cs typeface="Calibri"/>
            </a:endParaRPr>
          </a:p>
          <a:p>
            <a:pPr algn="l" rtl="0"/>
            <a:r>
              <a:rPr lang="sv-fi" sz="1400" b="0" i="0" u="none" baseline="0" dirty="0">
                <a:latin typeface="Verdana" panose="020B0604030504040204" pitchFamily="34" charset="0"/>
                <a:ea typeface="Verdana" panose="020B0604030504040204" pitchFamily="34" charset="0"/>
                <a:cs typeface="Verdana"/>
              </a:rPr>
              <a:t>Avbryt inte</a:t>
            </a:r>
          </a:p>
          <a:p>
            <a:pPr algn="l" rtl="0"/>
            <a:r>
              <a:rPr lang="sv-fi" sz="1400" b="0" i="0" u="none" baseline="0" dirty="0">
                <a:latin typeface="Verdana" panose="020B0604030504040204" pitchFamily="34" charset="0"/>
                <a:ea typeface="Verdana" panose="020B0604030504040204" pitchFamily="34" charset="0"/>
                <a:cs typeface="Verdana"/>
              </a:rPr>
              <a:t>Lyssna mer än du talar</a:t>
            </a:r>
          </a:p>
          <a:p>
            <a:pPr algn="l" rtl="0"/>
            <a:r>
              <a:rPr lang="sv-fi" sz="1400" b="0" i="0" u="none" baseline="0" dirty="0">
                <a:latin typeface="Verdana" panose="020B0604030504040204" pitchFamily="34" charset="0"/>
                <a:ea typeface="Verdana" panose="020B0604030504040204" pitchFamily="34" charset="0"/>
                <a:cs typeface="+mn-lt"/>
              </a:rPr>
              <a:t>Tvinga eller pressa inte en människa att berätta om sina erfarenheter</a:t>
            </a:r>
            <a:endParaRPr lang="sv-fi" sz="1400" dirty="0">
              <a:latin typeface="Verdana" panose="020B0604030504040204" pitchFamily="34" charset="0"/>
              <a:ea typeface="Verdana" panose="020B0604030504040204" pitchFamily="34" charset="0"/>
              <a:cs typeface="+mn-lt"/>
            </a:endParaRPr>
          </a:p>
          <a:p>
            <a:pPr algn="l" rtl="0"/>
            <a:r>
              <a:rPr lang="sv-fi" sz="1400" b="0" i="0" u="none" baseline="0" dirty="0">
                <a:latin typeface="Verdana" panose="020B0604030504040204" pitchFamily="34" charset="0"/>
                <a:ea typeface="Verdana" panose="020B0604030504040204" pitchFamily="34" charset="0"/>
                <a:cs typeface="+mn-lt"/>
              </a:rPr>
              <a:t>Trösta inte med enkla ord som förringar människors rädsla, såsom ”allt kommer säkert att gå bra!” </a:t>
            </a:r>
          </a:p>
          <a:p>
            <a:pPr algn="l" rtl="0"/>
            <a:r>
              <a:rPr lang="sv-fi" sz="1400" b="0" i="0" u="none" baseline="0" dirty="0">
                <a:latin typeface="Verdana" panose="020B0604030504040204" pitchFamily="34" charset="0"/>
                <a:ea typeface="Verdana" panose="020B0604030504040204" pitchFamily="34" charset="0"/>
                <a:cs typeface="+mn-lt"/>
              </a:rPr>
              <a:t>Säg inte åt människor vad du tycker att de borde känna eller göra</a:t>
            </a:r>
          </a:p>
          <a:p>
            <a:pPr algn="l" rtl="0"/>
            <a:r>
              <a:rPr lang="sv-fi" sz="1400" b="0" i="0" u="none" baseline="0" dirty="0">
                <a:latin typeface="Verdana" panose="020B0604030504040204" pitchFamily="34" charset="0"/>
                <a:ea typeface="Verdana" panose="020B0604030504040204" pitchFamily="34" charset="0"/>
                <a:cs typeface="+mn-lt"/>
              </a:rPr>
              <a:t>Säg inte åt människor hur du tycker att deras ångest eller hopplöshet grundar sig på deras egna övertygelser eller beteende</a:t>
            </a:r>
          </a:p>
          <a:p>
            <a:pPr algn="l" rtl="0"/>
            <a:r>
              <a:rPr lang="sv-fi" sz="1400" b="0" i="0" u="none" baseline="0" dirty="0">
                <a:latin typeface="Verdana" panose="020B0604030504040204" pitchFamily="34" charset="0"/>
                <a:ea typeface="Verdana" panose="020B0604030504040204" pitchFamily="34" charset="0"/>
                <a:cs typeface="+mn-lt"/>
              </a:rPr>
              <a:t>Lova inte sådant som du inte kan hålla eller som kanske inte förverkligas</a:t>
            </a:r>
          </a:p>
          <a:p>
            <a:pPr algn="l" rtl="0"/>
            <a:r>
              <a:rPr lang="sv-fi" sz="1400" b="0" i="0" u="none" baseline="0" dirty="0">
                <a:latin typeface="Verdana" panose="020B0604030504040204" pitchFamily="34" charset="0"/>
                <a:ea typeface="Verdana" panose="020B0604030504040204" pitchFamily="34" charset="0"/>
                <a:cs typeface="+mn-lt"/>
              </a:rPr>
              <a:t>Ta inte ställning till juridiska processer eller stödarrangemang</a:t>
            </a:r>
          </a:p>
          <a:p>
            <a:pPr algn="l" rtl="0"/>
            <a:r>
              <a:rPr lang="sv-fi" sz="1400" b="0" i="0" u="none" baseline="0" dirty="0">
                <a:latin typeface="Verdana" panose="020B0604030504040204" pitchFamily="34" charset="0"/>
                <a:ea typeface="Verdana" panose="020B0604030504040204" pitchFamily="34" charset="0"/>
                <a:cs typeface="Verdana"/>
              </a:rPr>
              <a:t>Avsluta samtalet i lugn och ro: </a:t>
            </a:r>
          </a:p>
          <a:p>
            <a:pPr lvl="1" algn="l" rtl="0">
              <a:buFont typeface="Courier New" panose="02070309020205020404" pitchFamily="49" charset="0"/>
              <a:buChar char="o"/>
            </a:pPr>
            <a:r>
              <a:rPr lang="sv-fi" sz="1000" b="0" i="0" u="none" baseline="0" dirty="0">
                <a:latin typeface="Verdana" panose="020B0604030504040204" pitchFamily="34" charset="0"/>
                <a:ea typeface="Verdana" panose="020B0604030504040204" pitchFamily="34" charset="0"/>
                <a:cs typeface="Verdana"/>
              </a:rPr>
              <a:t>Sammanfatta (du berättade att ...) </a:t>
            </a:r>
          </a:p>
          <a:p>
            <a:pPr lvl="1" algn="l" rtl="0">
              <a:buFont typeface="Courier New" panose="02070309020205020404" pitchFamily="49" charset="0"/>
              <a:buChar char="o"/>
            </a:pPr>
            <a:r>
              <a:rPr lang="sv-fi" sz="1000" b="0" i="0" u="none" baseline="0" dirty="0">
                <a:latin typeface="Verdana" panose="020B0604030504040204" pitchFamily="34" charset="0"/>
                <a:ea typeface="Verdana" panose="020B0604030504040204" pitchFamily="34" charset="0"/>
                <a:cs typeface="Verdana"/>
              </a:rPr>
              <a:t>Fråga hur det känns nu?</a:t>
            </a:r>
          </a:p>
          <a:p>
            <a:pPr lvl="1" algn="l" rtl="0">
              <a:buFont typeface="Courier New" panose="02070309020205020404" pitchFamily="49" charset="0"/>
              <a:buChar char="o"/>
            </a:pPr>
            <a:r>
              <a:rPr lang="sv-fi" sz="1000" b="0" i="0" u="none" baseline="0" dirty="0">
                <a:latin typeface="Verdana" panose="020B0604030504040204" pitchFamily="34" charset="0"/>
                <a:ea typeface="Verdana" panose="020B0604030504040204" pitchFamily="34" charset="0"/>
                <a:cs typeface="Verdana"/>
              </a:rPr>
              <a:t>Ge visshet om vad som komma skall (vad händer härnäst)</a:t>
            </a:r>
          </a:p>
        </p:txBody>
      </p:sp>
    </p:spTree>
    <p:extLst>
      <p:ext uri="{BB962C8B-B14F-4D97-AF65-F5344CB8AC3E}">
        <p14:creationId xmlns:p14="http://schemas.microsoft.com/office/powerpoint/2010/main" val="410540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0B2B-33BB-47B8-A3E6-CA7E85A81F6A}"/>
              </a:ext>
            </a:extLst>
          </p:cNvPr>
          <p:cNvSpPr>
            <a:spLocks noGrp="1"/>
          </p:cNvSpPr>
          <p:nvPr>
            <p:ph type="title"/>
          </p:nvPr>
        </p:nvSpPr>
        <p:spPr>
          <a:xfrm>
            <a:off x="395255" y="1324947"/>
            <a:ext cx="2767823" cy="1343608"/>
          </a:xfrm>
        </p:spPr>
        <p:txBody>
          <a:bodyPr/>
          <a:lstStyle/>
          <a:p>
            <a:pPr algn="l" rtl="0"/>
            <a:r>
              <a:rPr lang="sv-fi" b="0" i="0" u="none" baseline="0"/>
              <a:t>När bör man bli orolig?</a:t>
            </a:r>
          </a:p>
        </p:txBody>
      </p:sp>
      <p:sp>
        <p:nvSpPr>
          <p:cNvPr id="3" name="Content Placeholder 2">
            <a:extLst>
              <a:ext uri="{FF2B5EF4-FFF2-40B4-BE49-F238E27FC236}">
                <a16:creationId xmlns:a16="http://schemas.microsoft.com/office/drawing/2014/main" id="{9A2D1046-414B-4780-B723-9399EC310DD8}"/>
              </a:ext>
            </a:extLst>
          </p:cNvPr>
          <p:cNvSpPr>
            <a:spLocks noGrp="1"/>
          </p:cNvSpPr>
          <p:nvPr>
            <p:ph idx="1"/>
          </p:nvPr>
        </p:nvSpPr>
        <p:spPr>
          <a:xfrm>
            <a:off x="4087331" y="1439619"/>
            <a:ext cx="7869076" cy="5279680"/>
          </a:xfrm>
        </p:spPr>
        <p:txBody>
          <a:bodyPr vert="horz" lIns="91440" tIns="45720" rIns="91440" bIns="45720" rtlCol="0" anchor="t">
            <a:noAutofit/>
          </a:bodyPr>
          <a:lstStyle/>
          <a:p>
            <a:pPr marL="0" indent="0" algn="l" rtl="0">
              <a:buNone/>
            </a:pPr>
            <a:r>
              <a:rPr lang="sv-fi" sz="1400" b="0" i="0" u="none" baseline="0" dirty="0">
                <a:latin typeface="Verdana"/>
                <a:ea typeface="Verdana"/>
                <a:cs typeface="Verdana"/>
                <a:sym typeface="Verdana"/>
              </a:rPr>
              <a:t>Den hjälpbehövande</a:t>
            </a:r>
          </a:p>
          <a:p>
            <a:pPr algn="l" rtl="0"/>
            <a:r>
              <a:rPr lang="sv-fi" sz="1400" b="0" i="0" u="none" baseline="0" dirty="0">
                <a:latin typeface="Verdana"/>
                <a:ea typeface="Verdana"/>
                <a:cs typeface="Verdana"/>
                <a:sym typeface="Verdana"/>
              </a:rPr>
              <a:t>Tar inte hand om sig: äter inte, sover inte, tvättar sig inte</a:t>
            </a:r>
          </a:p>
          <a:p>
            <a:pPr algn="l" rtl="0"/>
            <a:r>
              <a:rPr lang="sv-fi" sz="1400" b="0" i="0" u="none" baseline="0" dirty="0">
                <a:latin typeface="Verdana"/>
                <a:ea typeface="Verdana"/>
                <a:cs typeface="Verdana"/>
                <a:sym typeface="Verdana"/>
              </a:rPr>
              <a:t>Drar sig tillbaka från sociala förhållanden</a:t>
            </a:r>
          </a:p>
          <a:p>
            <a:pPr algn="l" rtl="0"/>
            <a:r>
              <a:rPr lang="sv-fi" sz="1400" b="0" i="0" u="none" baseline="0" dirty="0">
                <a:latin typeface="Verdana"/>
                <a:ea typeface="Verdana"/>
                <a:cs typeface="Verdana"/>
                <a:sym typeface="Verdana"/>
              </a:rPr>
              <a:t>Pratar om självmord eller skadar sig själv</a:t>
            </a:r>
          </a:p>
          <a:p>
            <a:pPr algn="l" rtl="0"/>
            <a:r>
              <a:rPr lang="sv-fi" sz="1400" b="0" i="0" u="none" baseline="0" dirty="0">
                <a:latin typeface="Verdana"/>
                <a:ea typeface="Verdana"/>
                <a:cs typeface="Verdana"/>
                <a:sym typeface="Verdana"/>
              </a:rPr>
              <a:t>Är våldsam</a:t>
            </a:r>
          </a:p>
          <a:p>
            <a:pPr algn="l" rtl="0"/>
            <a:r>
              <a:rPr lang="sv-fi" sz="1400" b="0" i="0" u="none" baseline="0" dirty="0">
                <a:latin typeface="Verdana"/>
                <a:ea typeface="Verdana"/>
                <a:cs typeface="Verdana"/>
                <a:sym typeface="Verdana"/>
              </a:rPr>
              <a:t>Ger intryck av att understöda våldsamma ideologier</a:t>
            </a:r>
          </a:p>
          <a:p>
            <a:pPr algn="l" rtl="0"/>
            <a:r>
              <a:rPr lang="sv-fi" sz="1400" b="0" i="0" u="none" baseline="0" dirty="0">
                <a:latin typeface="Verdana"/>
                <a:ea typeface="Verdana"/>
                <a:cs typeface="Verdana"/>
                <a:sym typeface="Verdana"/>
              </a:rPr>
              <a:t>Berättar hela tiden om sina tråkiga erfarenheter</a:t>
            </a:r>
            <a:endParaRPr lang="sv-fi" sz="1400" dirty="0"/>
          </a:p>
          <a:p>
            <a:pPr algn="l" rtl="0"/>
            <a:r>
              <a:rPr lang="sv-fi" sz="1400" b="0" i="0" u="none" baseline="0" dirty="0">
                <a:solidFill>
                  <a:srgbClr val="000000"/>
                </a:solidFill>
                <a:latin typeface="Verdana"/>
                <a:ea typeface="Verdana"/>
                <a:cs typeface="Verdana"/>
                <a:sym typeface="Verdana"/>
              </a:rPr>
              <a:t>Använder rikligt med rusmedel</a:t>
            </a:r>
          </a:p>
          <a:p>
            <a:endParaRPr lang="sv-fi" sz="1400" dirty="0">
              <a:solidFill>
                <a:srgbClr val="FF0000"/>
              </a:solidFill>
              <a:ea typeface="Verdana"/>
              <a:cs typeface="Verdana"/>
            </a:endParaRPr>
          </a:p>
          <a:p>
            <a:pPr marL="0" indent="0" algn="l" rtl="0">
              <a:buNone/>
            </a:pPr>
            <a:r>
              <a:rPr lang="sv-fi" sz="1400" b="0" i="0" u="none" baseline="0" dirty="0">
                <a:solidFill>
                  <a:srgbClr val="0070C0"/>
                </a:solidFill>
                <a:latin typeface="Verdana"/>
                <a:ea typeface="Verdana"/>
                <a:cs typeface="Verdana"/>
                <a:sym typeface="Verdana"/>
              </a:rPr>
              <a:t>När det gäller barn och unga:</a:t>
            </a:r>
            <a:endParaRPr lang="sv-fi" sz="1400" dirty="0">
              <a:solidFill>
                <a:srgbClr val="0070C0"/>
              </a:solidFill>
              <a:ea typeface="Verdana"/>
              <a:cs typeface="Calibri" panose="020F0502020204030204"/>
            </a:endParaRPr>
          </a:p>
          <a:p>
            <a:pPr algn="l" rtl="0"/>
            <a:r>
              <a:rPr lang="sv-fi" sz="1400" b="0" i="0" u="none" baseline="0" dirty="0">
                <a:solidFill>
                  <a:srgbClr val="0070C0"/>
                </a:solidFill>
                <a:latin typeface="Verdana"/>
                <a:ea typeface="Verdana"/>
                <a:cs typeface="Verdana"/>
                <a:sym typeface="Verdana"/>
              </a:rPr>
              <a:t>Är inte entusiastisk till saker som borde vara intressanta för sin åldersnivå</a:t>
            </a:r>
            <a:endParaRPr lang="sv-fi" sz="1400" dirty="0">
              <a:solidFill>
                <a:srgbClr val="0070C0"/>
              </a:solidFill>
              <a:cs typeface="Calibri" panose="020F0502020204030204"/>
            </a:endParaRPr>
          </a:p>
          <a:p>
            <a:pPr algn="l" rtl="0"/>
            <a:r>
              <a:rPr lang="sv-fi" sz="1400" b="0" i="0" u="none" baseline="0" dirty="0">
                <a:solidFill>
                  <a:srgbClr val="0070C0"/>
                </a:solidFill>
                <a:latin typeface="Verdana"/>
                <a:ea typeface="Verdana"/>
                <a:cs typeface="Verdana"/>
                <a:sym typeface="Verdana"/>
              </a:rPr>
              <a:t>Händelser eller andra trauman från det förflutna framträder tvångsmässigt i lekarna</a:t>
            </a:r>
          </a:p>
          <a:p>
            <a:pPr marL="0" indent="0" algn="l" rtl="0">
              <a:buNone/>
            </a:pPr>
            <a:endParaRPr lang="sv-fi" sz="1400" dirty="0">
              <a:solidFill>
                <a:srgbClr val="FF0000"/>
              </a:solidFill>
              <a:ea typeface="Verdana"/>
              <a:cs typeface="Verdana"/>
            </a:endParaRPr>
          </a:p>
          <a:p>
            <a:pPr marL="0" indent="0" algn="l" rtl="0">
              <a:buNone/>
            </a:pPr>
            <a:r>
              <a:rPr lang="sv-fi" sz="1400" b="0" i="0" u="none" baseline="0" dirty="0">
                <a:latin typeface="Verdana"/>
                <a:ea typeface="Verdana"/>
                <a:cs typeface="Verdana"/>
                <a:sym typeface="Verdana"/>
              </a:rPr>
              <a:t>Vad ska man göra?</a:t>
            </a:r>
          </a:p>
          <a:p>
            <a:pPr algn="l" rtl="0">
              <a:buFont typeface="Wingdings" panose="05000000000000000000" pitchFamily="2" charset="2"/>
              <a:buChar char="Ø"/>
            </a:pPr>
            <a:r>
              <a:rPr lang="sv-fi" sz="1400" b="0" i="0" u="none" baseline="0" dirty="0">
                <a:latin typeface="Verdana"/>
                <a:ea typeface="Verdana"/>
                <a:cs typeface="Verdana"/>
                <a:sym typeface="Verdana"/>
              </a:rPr>
              <a:t>Prata om oron med avdelningens, distriktets eller mottagningscentralens ansvarsperson</a:t>
            </a:r>
          </a:p>
        </p:txBody>
      </p:sp>
    </p:spTree>
    <p:extLst>
      <p:ext uri="{BB962C8B-B14F-4D97-AF65-F5344CB8AC3E}">
        <p14:creationId xmlns:p14="http://schemas.microsoft.com/office/powerpoint/2010/main" val="3033443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6765-25C6-40B2-B106-3252C56CB3A0}"/>
              </a:ext>
            </a:extLst>
          </p:cNvPr>
          <p:cNvSpPr>
            <a:spLocks noGrp="1"/>
          </p:cNvSpPr>
          <p:nvPr>
            <p:ph type="title"/>
          </p:nvPr>
        </p:nvSpPr>
        <p:spPr/>
        <p:txBody>
          <a:bodyPr/>
          <a:lstStyle/>
          <a:p>
            <a:pPr algn="l" rtl="0"/>
            <a:r>
              <a:rPr lang="sv-fi" b="0" i="0" u="none" baseline="0"/>
              <a:t>Utbildningens innehåll</a:t>
            </a:r>
          </a:p>
        </p:txBody>
      </p:sp>
      <p:sp>
        <p:nvSpPr>
          <p:cNvPr id="3" name="Content Placeholder 2">
            <a:extLst>
              <a:ext uri="{FF2B5EF4-FFF2-40B4-BE49-F238E27FC236}">
                <a16:creationId xmlns:a16="http://schemas.microsoft.com/office/drawing/2014/main" id="{023D8A45-97B8-4D1F-BB14-F4368F54CC26}"/>
              </a:ext>
            </a:extLst>
          </p:cNvPr>
          <p:cNvSpPr>
            <a:spLocks noGrp="1"/>
          </p:cNvSpPr>
          <p:nvPr>
            <p:ph idx="1"/>
          </p:nvPr>
        </p:nvSpPr>
        <p:spPr/>
        <p:txBody>
          <a:bodyPr/>
          <a:lstStyle/>
          <a:p>
            <a:pPr marL="0" indent="0" algn="l" rtl="0">
              <a:buNone/>
            </a:pPr>
            <a:r>
              <a:rPr lang="sv-fi" b="0" i="0" u="none" baseline="0">
                <a:solidFill>
                  <a:schemeClr val="bg1">
                    <a:lumMod val="75000"/>
                  </a:schemeClr>
                </a:solidFill>
              </a:rPr>
              <a:t>Del 1. Att stöda en människa i sårbar ställning.</a:t>
            </a:r>
          </a:p>
          <a:p>
            <a:pPr marL="0" indent="0" algn="l" rtl="0">
              <a:buNone/>
            </a:pPr>
            <a:r>
              <a:rPr lang="sv-fi" b="0" i="0" u="none" baseline="0"/>
              <a:t>Del 2. Hur hänvisar man vidare. </a:t>
            </a:r>
          </a:p>
          <a:p>
            <a:pPr marL="0" indent="0" algn="l" rtl="0">
              <a:buNone/>
            </a:pPr>
            <a:r>
              <a:rPr lang="sv-fi" b="0" i="0" u="none" baseline="0">
                <a:solidFill>
                  <a:schemeClr val="bg1">
                    <a:lumMod val="75000"/>
                  </a:schemeClr>
                </a:solidFill>
              </a:rPr>
              <a:t>Del 3. Den frivilligas roll och ork.</a:t>
            </a:r>
          </a:p>
          <a:p>
            <a:pPr marL="0" indent="0" algn="l" rtl="0">
              <a:buNone/>
            </a:pPr>
            <a:r>
              <a:rPr lang="sv-fi" b="0" i="0" u="none" baseline="0">
                <a:solidFill>
                  <a:schemeClr val="bg1">
                    <a:lumMod val="75000"/>
                  </a:schemeClr>
                </a:solidFill>
              </a:rPr>
              <a:t>Del 4. Vad gör man härnäst.</a:t>
            </a:r>
          </a:p>
          <a:p>
            <a:endParaRPr lang="sv-fi"/>
          </a:p>
        </p:txBody>
      </p:sp>
    </p:spTree>
    <p:extLst>
      <p:ext uri="{BB962C8B-B14F-4D97-AF65-F5344CB8AC3E}">
        <p14:creationId xmlns:p14="http://schemas.microsoft.com/office/powerpoint/2010/main" val="3694230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FAB3-D4FF-4169-ABF8-CE7D967E661D}"/>
              </a:ext>
            </a:extLst>
          </p:cNvPr>
          <p:cNvSpPr>
            <a:spLocks noGrp="1"/>
          </p:cNvSpPr>
          <p:nvPr>
            <p:ph type="ctrTitle"/>
          </p:nvPr>
        </p:nvSpPr>
        <p:spPr>
          <a:xfrm>
            <a:off x="314131" y="1446245"/>
            <a:ext cx="4295191" cy="1242836"/>
          </a:xfrm>
        </p:spPr>
        <p:txBody>
          <a:bodyPr>
            <a:normAutofit/>
          </a:bodyPr>
          <a:lstStyle/>
          <a:p>
            <a:pPr algn="l" rtl="0"/>
            <a:r>
              <a:rPr lang="sv-fi" sz="4000" b="0" i="0" u="none" baseline="0"/>
              <a:t>Hur hänvisar man vidare.</a:t>
            </a:r>
          </a:p>
        </p:txBody>
      </p:sp>
      <p:pic>
        <p:nvPicPr>
          <p:cNvPr id="4" name="Picture 3" descr="A person writing on a book&#10;&#10;Description automatically generated with low confidence">
            <a:extLst>
              <a:ext uri="{FF2B5EF4-FFF2-40B4-BE49-F238E27FC236}">
                <a16:creationId xmlns:a16="http://schemas.microsoft.com/office/drawing/2014/main" id="{8460EE49-C1E2-40F0-825B-2C78131BD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8367" y="1446245"/>
            <a:ext cx="6419461" cy="4814596"/>
          </a:xfrm>
          <a:prstGeom prst="rect">
            <a:avLst/>
          </a:prstGeom>
        </p:spPr>
      </p:pic>
      <p:sp>
        <p:nvSpPr>
          <p:cNvPr id="5" name="TextBox 4">
            <a:extLst>
              <a:ext uri="{FF2B5EF4-FFF2-40B4-BE49-F238E27FC236}">
                <a16:creationId xmlns:a16="http://schemas.microsoft.com/office/drawing/2014/main" id="{7213805A-D40B-431B-B48C-38EAD607AC1D}"/>
              </a:ext>
            </a:extLst>
          </p:cNvPr>
          <p:cNvSpPr txBox="1"/>
          <p:nvPr/>
        </p:nvSpPr>
        <p:spPr>
          <a:xfrm>
            <a:off x="9043187" y="6260841"/>
            <a:ext cx="3066865" cy="276999"/>
          </a:xfrm>
          <a:prstGeom prst="rect">
            <a:avLst/>
          </a:prstGeom>
          <a:noFill/>
        </p:spPr>
        <p:txBody>
          <a:bodyPr wrap="none" rtlCol="0">
            <a:spAutoFit/>
          </a:bodyPr>
          <a:lstStyle/>
          <a:p>
            <a:pPr algn="l" rtl="0"/>
            <a:r>
              <a:rPr lang="sv-fi" sz="1200" b="0" i="0" u="none" baseline="0"/>
              <a:t>Bild: Mari Vehkalahti, Finlands Röda Kors</a:t>
            </a:r>
          </a:p>
        </p:txBody>
      </p:sp>
    </p:spTree>
    <p:extLst>
      <p:ext uri="{BB962C8B-B14F-4D97-AF65-F5344CB8AC3E}">
        <p14:creationId xmlns:p14="http://schemas.microsoft.com/office/powerpoint/2010/main" val="2068934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6765-25C6-40B2-B106-3252C56CB3A0}"/>
              </a:ext>
            </a:extLst>
          </p:cNvPr>
          <p:cNvSpPr>
            <a:spLocks noGrp="1"/>
          </p:cNvSpPr>
          <p:nvPr>
            <p:ph type="title"/>
          </p:nvPr>
        </p:nvSpPr>
        <p:spPr/>
        <p:txBody>
          <a:bodyPr/>
          <a:lstStyle/>
          <a:p>
            <a:pPr algn="l" rtl="0"/>
            <a:r>
              <a:rPr lang="sv-fi" b="0" i="0" u="none" baseline="0"/>
              <a:t>Utbildningens innehåll</a:t>
            </a:r>
          </a:p>
        </p:txBody>
      </p:sp>
      <p:sp>
        <p:nvSpPr>
          <p:cNvPr id="3" name="Content Placeholder 2">
            <a:extLst>
              <a:ext uri="{FF2B5EF4-FFF2-40B4-BE49-F238E27FC236}">
                <a16:creationId xmlns:a16="http://schemas.microsoft.com/office/drawing/2014/main" id="{023D8A45-97B8-4D1F-BB14-F4368F54CC26}"/>
              </a:ext>
            </a:extLst>
          </p:cNvPr>
          <p:cNvSpPr>
            <a:spLocks noGrp="1"/>
          </p:cNvSpPr>
          <p:nvPr>
            <p:ph idx="1"/>
          </p:nvPr>
        </p:nvSpPr>
        <p:spPr/>
        <p:txBody>
          <a:bodyPr vert="horz" lIns="91440" tIns="45720" rIns="91440" bIns="45720" rtlCol="0" anchor="t">
            <a:normAutofit/>
          </a:bodyPr>
          <a:lstStyle/>
          <a:p>
            <a:pPr marL="0" indent="0" algn="l" rtl="0">
              <a:buNone/>
            </a:pPr>
            <a:r>
              <a:rPr lang="sv-fi" b="0" i="0" u="none" baseline="0"/>
              <a:t>Del 1. Att stöda en människa i sårbar ställning.</a:t>
            </a:r>
          </a:p>
          <a:p>
            <a:pPr marL="0" indent="0" algn="l" rtl="0">
              <a:buNone/>
            </a:pPr>
            <a:r>
              <a:rPr lang="sv-fi" b="0" i="0" u="none" baseline="0"/>
              <a:t>Del 2. Hur hänvisar man vidare. </a:t>
            </a:r>
            <a:endParaRPr lang="sv-fi">
              <a:cs typeface="Calibri"/>
            </a:endParaRPr>
          </a:p>
          <a:p>
            <a:pPr marL="0" indent="0" algn="l" rtl="0">
              <a:buNone/>
            </a:pPr>
            <a:r>
              <a:rPr lang="sv-fi" b="0" i="0" u="none" baseline="0"/>
              <a:t>Del 3. Den frivilligas roll och ork.</a:t>
            </a:r>
            <a:endParaRPr lang="sv-fi">
              <a:solidFill>
                <a:srgbClr val="FF0000"/>
              </a:solidFill>
            </a:endParaRPr>
          </a:p>
          <a:p>
            <a:pPr marL="0" indent="0" algn="l" rtl="0">
              <a:buNone/>
            </a:pPr>
            <a:r>
              <a:rPr lang="sv-fi" b="0" i="0" u="none" baseline="0"/>
              <a:t>Del 4. Vad gör man härnäst.</a:t>
            </a:r>
            <a:endParaRPr lang="sv-fi">
              <a:cs typeface="Calibri"/>
            </a:endParaRPr>
          </a:p>
          <a:p>
            <a:endParaRPr lang="sv-fi"/>
          </a:p>
        </p:txBody>
      </p:sp>
    </p:spTree>
    <p:extLst>
      <p:ext uri="{BB962C8B-B14F-4D97-AF65-F5344CB8AC3E}">
        <p14:creationId xmlns:p14="http://schemas.microsoft.com/office/powerpoint/2010/main" val="704173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94B9-D95C-45D8-B967-80960443A55D}"/>
              </a:ext>
            </a:extLst>
          </p:cNvPr>
          <p:cNvSpPr>
            <a:spLocks noGrp="1"/>
          </p:cNvSpPr>
          <p:nvPr>
            <p:ph type="title"/>
          </p:nvPr>
        </p:nvSpPr>
        <p:spPr>
          <a:xfrm>
            <a:off x="529513" y="1387798"/>
            <a:ext cx="7242110" cy="907534"/>
          </a:xfrm>
        </p:spPr>
        <p:txBody>
          <a:bodyPr>
            <a:normAutofit fontScale="90000"/>
          </a:bodyPr>
          <a:lstStyle/>
          <a:p>
            <a:pPr algn="l" rtl="0"/>
            <a:r>
              <a:rPr lang="sv-fi" b="0" i="0" u="none" baseline="0"/>
              <a:t>Varför och hur hänvisar man vidare</a:t>
            </a:r>
          </a:p>
        </p:txBody>
      </p:sp>
      <p:sp>
        <p:nvSpPr>
          <p:cNvPr id="4" name="Title 1">
            <a:extLst>
              <a:ext uri="{FF2B5EF4-FFF2-40B4-BE49-F238E27FC236}">
                <a16:creationId xmlns:a16="http://schemas.microsoft.com/office/drawing/2014/main" id="{AF6FC500-8340-4647-8E90-49993B8163D0}"/>
              </a:ext>
            </a:extLst>
          </p:cNvPr>
          <p:cNvSpPr txBox="1">
            <a:spLocks/>
          </p:cNvSpPr>
          <p:nvPr/>
        </p:nvSpPr>
        <p:spPr>
          <a:xfrm>
            <a:off x="643127" y="2779776"/>
            <a:ext cx="11160945" cy="3877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rtl="0"/>
            <a:r>
              <a:rPr lang="sv-fi" sz="2000" b="0" i="0" u="none" baseline="0">
                <a:latin typeface="+mn-lt"/>
                <a:ea typeface="+mn-lt"/>
                <a:cs typeface="+mn-lt"/>
                <a:sym typeface="+mn-lt"/>
              </a:rPr>
              <a:t>Du kan hänvisa den hjälpbehövande vidare:</a:t>
            </a:r>
          </a:p>
          <a:p>
            <a:pPr marL="571500" indent="-571500" algn="l" rtl="0">
              <a:lnSpc>
                <a:spcPct val="170000"/>
              </a:lnSpc>
              <a:buFont typeface="Wingdings" panose="05000000000000000000" pitchFamily="2" charset="2"/>
              <a:buChar char="Ø"/>
            </a:pPr>
            <a:r>
              <a:rPr lang="sv-fi" sz="2000" b="0" i="0" u="none" baseline="0">
                <a:latin typeface="+mn-lt"/>
                <a:ea typeface="+mn-lt"/>
                <a:cs typeface="+mn-lt"/>
                <a:sym typeface="+mn-lt"/>
              </a:rPr>
              <a:t>Genom att ge tjänstens kontaktuppgifter till den hjälpbehövande.</a:t>
            </a:r>
          </a:p>
          <a:p>
            <a:pPr marL="571500" indent="-571500" algn="l" rtl="0">
              <a:lnSpc>
                <a:spcPct val="170000"/>
              </a:lnSpc>
              <a:buFont typeface="Wingdings" panose="05000000000000000000" pitchFamily="2" charset="2"/>
              <a:buChar char="Ø"/>
            </a:pPr>
            <a:r>
              <a:rPr lang="sv-fi" sz="2000" b="0" i="0" u="none" baseline="0">
                <a:latin typeface="+mn-lt"/>
                <a:ea typeface="+mn-lt"/>
                <a:cs typeface="+mn-lt"/>
                <a:sym typeface="+mn-lt"/>
              </a:rPr>
              <a:t>Genom att kontakta den tjänst som behövs med tillstånd av den hjälpbehövande.</a:t>
            </a:r>
          </a:p>
          <a:p>
            <a:pPr algn="l" rtl="0">
              <a:lnSpc>
                <a:spcPct val="170000"/>
              </a:lnSpc>
            </a:pPr>
            <a:endParaRPr lang="sv-fi" sz="2000">
              <a:latin typeface="+mn-lt"/>
            </a:endParaRPr>
          </a:p>
          <a:p>
            <a:pPr algn="l" rtl="0">
              <a:lnSpc>
                <a:spcPct val="170000"/>
              </a:lnSpc>
            </a:pPr>
            <a:r>
              <a:rPr lang="sv-fi" sz="2000" b="0" i="0" u="none" baseline="0">
                <a:latin typeface="+mn-lt"/>
                <a:ea typeface="+mn-lt"/>
                <a:cs typeface="+mn-lt"/>
                <a:sym typeface="+mn-lt"/>
              </a:rPr>
              <a:t>Utvärdera </a:t>
            </a:r>
            <a:r>
              <a:rPr lang="sv-fi" sz="2000" b="1" i="1" u="none" baseline="0">
                <a:latin typeface="+mn-lt"/>
                <a:ea typeface="+mn-lt"/>
                <a:cs typeface="+mn-lt"/>
                <a:sym typeface="+mn-lt"/>
              </a:rPr>
              <a:t>tillsammans</a:t>
            </a:r>
            <a:r>
              <a:rPr lang="sv-fi" sz="2000" b="0" i="0" u="none" baseline="0">
                <a:latin typeface="+mn-lt"/>
                <a:ea typeface="+mn-lt"/>
                <a:cs typeface="+mn-lt"/>
                <a:sym typeface="+mn-lt"/>
              </a:rPr>
              <a:t> med den hjälpbehövande hurdan tjänst hen behöver och var den kan fås.</a:t>
            </a:r>
          </a:p>
          <a:p>
            <a:pPr algn="l" rtl="0">
              <a:lnSpc>
                <a:spcPct val="170000"/>
              </a:lnSpc>
            </a:pPr>
            <a:endParaRPr lang="sv-fi" sz="2000" i="1">
              <a:latin typeface="+mn-lt"/>
            </a:endParaRPr>
          </a:p>
          <a:p>
            <a:pPr algn="l" rtl="0">
              <a:lnSpc>
                <a:spcPct val="170000"/>
              </a:lnSpc>
            </a:pPr>
            <a:r>
              <a:rPr lang="sv-fi" sz="2000" b="0" i="1" u="none" baseline="0">
                <a:latin typeface="+mn-lt"/>
                <a:ea typeface="+mn-lt"/>
                <a:cs typeface="+mn-lt"/>
                <a:sym typeface="+mn-lt"/>
              </a:rPr>
              <a:t>Obs. </a:t>
            </a:r>
            <a:r>
              <a:rPr lang="sv-fi" sz="2000" b="0" i="0" u="none" baseline="0">
                <a:latin typeface="+mn-lt"/>
                <a:ea typeface="+mn-lt"/>
                <a:cs typeface="+mn-lt"/>
                <a:sym typeface="+mn-lt"/>
              </a:rPr>
              <a:t>Om en människa är ängslig är det viktigt att få hen att lugna ner sig först.</a:t>
            </a:r>
          </a:p>
        </p:txBody>
      </p:sp>
      <p:sp>
        <p:nvSpPr>
          <p:cNvPr id="5" name="TextBox 4">
            <a:extLst>
              <a:ext uri="{FF2B5EF4-FFF2-40B4-BE49-F238E27FC236}">
                <a16:creationId xmlns:a16="http://schemas.microsoft.com/office/drawing/2014/main" id="{74D56837-7002-4A16-8BCF-66A1761A9F7E}"/>
              </a:ext>
            </a:extLst>
          </p:cNvPr>
          <p:cNvSpPr txBox="1"/>
          <p:nvPr/>
        </p:nvSpPr>
        <p:spPr>
          <a:xfrm>
            <a:off x="8732088" y="2509932"/>
            <a:ext cx="3128624" cy="646331"/>
          </a:xfrm>
          <a:prstGeom prst="rect">
            <a:avLst/>
          </a:prstGeom>
          <a:noFill/>
        </p:spPr>
        <p:txBody>
          <a:bodyPr wrap="square" rtlCol="0">
            <a:spAutoFit/>
          </a:bodyPr>
          <a:lstStyle/>
          <a:p>
            <a:pPr algn="ctr" rtl="0"/>
            <a:r>
              <a:rPr lang="sv-fi" b="0" i="0" u="none" baseline="0" dirty="0"/>
              <a:t>Lämna inte personen ensam, fastän du hänvisar hen vidare! </a:t>
            </a:r>
          </a:p>
        </p:txBody>
      </p:sp>
      <p:sp>
        <p:nvSpPr>
          <p:cNvPr id="3" name="Oval 2">
            <a:extLst>
              <a:ext uri="{FF2B5EF4-FFF2-40B4-BE49-F238E27FC236}">
                <a16:creationId xmlns:a16="http://schemas.microsoft.com/office/drawing/2014/main" id="{42652056-4C4E-4BEE-B59E-2B1EB2B759A4}"/>
              </a:ext>
            </a:extLst>
          </p:cNvPr>
          <p:cNvSpPr/>
          <p:nvPr/>
        </p:nvSpPr>
        <p:spPr>
          <a:xfrm>
            <a:off x="8640216" y="1820727"/>
            <a:ext cx="3312368" cy="2024743"/>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noFill/>
            </a:endParaRPr>
          </a:p>
        </p:txBody>
      </p:sp>
    </p:spTree>
    <p:extLst>
      <p:ext uri="{BB962C8B-B14F-4D97-AF65-F5344CB8AC3E}">
        <p14:creationId xmlns:p14="http://schemas.microsoft.com/office/powerpoint/2010/main" val="3079314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94B9-D95C-45D8-B967-80960443A55D}"/>
              </a:ext>
            </a:extLst>
          </p:cNvPr>
          <p:cNvSpPr>
            <a:spLocks noGrp="1"/>
          </p:cNvSpPr>
          <p:nvPr>
            <p:ph type="title"/>
          </p:nvPr>
        </p:nvSpPr>
        <p:spPr>
          <a:xfrm>
            <a:off x="499153" y="1303822"/>
            <a:ext cx="7494142" cy="1120880"/>
          </a:xfrm>
        </p:spPr>
        <p:txBody>
          <a:bodyPr>
            <a:normAutofit fontScale="90000"/>
          </a:bodyPr>
          <a:lstStyle/>
          <a:p>
            <a:pPr algn="l" rtl="0"/>
            <a:r>
              <a:rPr lang="sv-fi" b="0" i="0" u="none" baseline="0"/>
              <a:t>Övning: Vart ska man hänvisa vidare</a:t>
            </a:r>
          </a:p>
        </p:txBody>
      </p:sp>
      <p:sp>
        <p:nvSpPr>
          <p:cNvPr id="3" name="Content Placeholder 2">
            <a:extLst>
              <a:ext uri="{FF2B5EF4-FFF2-40B4-BE49-F238E27FC236}">
                <a16:creationId xmlns:a16="http://schemas.microsoft.com/office/drawing/2014/main" id="{804296E1-533E-46CD-A4C1-194FFD782954}"/>
              </a:ext>
            </a:extLst>
          </p:cNvPr>
          <p:cNvSpPr>
            <a:spLocks noGrp="1"/>
          </p:cNvSpPr>
          <p:nvPr>
            <p:ph idx="1"/>
          </p:nvPr>
        </p:nvSpPr>
        <p:spPr>
          <a:xfrm>
            <a:off x="499153" y="2727288"/>
            <a:ext cx="4658474" cy="3077611"/>
          </a:xfrm>
        </p:spPr>
        <p:txBody>
          <a:bodyPr vert="horz" lIns="91440" tIns="45720" rIns="91440" bIns="45720" rtlCol="0" anchor="t">
            <a:normAutofit/>
          </a:bodyPr>
          <a:lstStyle/>
          <a:p>
            <a:pPr algn="l" rtl="0">
              <a:buFont typeface="Wingdings" panose="05000000000000000000" pitchFamily="2" charset="2"/>
              <a:buChar char="Ø"/>
            </a:pPr>
            <a:r>
              <a:rPr lang="sv-fi" b="0" i="0" u="none" baseline="0"/>
              <a:t> Vilka tjänster känner ni till på egen ort som invandrare kan använda?</a:t>
            </a:r>
            <a:endParaRPr lang="sv-fi">
              <a:cs typeface="Calibri"/>
            </a:endParaRPr>
          </a:p>
        </p:txBody>
      </p:sp>
      <p:pic>
        <p:nvPicPr>
          <p:cNvPr id="5" name="Picture 4" descr="A picture containing person, indoor&#10;&#10;Description automatically generated">
            <a:extLst>
              <a:ext uri="{FF2B5EF4-FFF2-40B4-BE49-F238E27FC236}">
                <a16:creationId xmlns:a16="http://schemas.microsoft.com/office/drawing/2014/main" id="{6976171D-56E9-400F-8BAF-2088F5939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786" y="2424702"/>
            <a:ext cx="6116936" cy="4075409"/>
          </a:xfrm>
          <a:prstGeom prst="rect">
            <a:avLst/>
          </a:prstGeom>
        </p:spPr>
      </p:pic>
      <p:sp>
        <p:nvSpPr>
          <p:cNvPr id="6" name="TextBox 5">
            <a:extLst>
              <a:ext uri="{FF2B5EF4-FFF2-40B4-BE49-F238E27FC236}">
                <a16:creationId xmlns:a16="http://schemas.microsoft.com/office/drawing/2014/main" id="{6760E20B-3EC4-4A46-80A9-1626FC0F28A8}"/>
              </a:ext>
            </a:extLst>
          </p:cNvPr>
          <p:cNvSpPr txBox="1"/>
          <p:nvPr/>
        </p:nvSpPr>
        <p:spPr>
          <a:xfrm>
            <a:off x="9000860" y="6522225"/>
            <a:ext cx="2954270" cy="276999"/>
          </a:xfrm>
          <a:prstGeom prst="rect">
            <a:avLst/>
          </a:prstGeom>
          <a:noFill/>
        </p:spPr>
        <p:txBody>
          <a:bodyPr wrap="none" rtlCol="0">
            <a:spAutoFit/>
          </a:bodyPr>
          <a:lstStyle/>
          <a:p>
            <a:pPr algn="l" rtl="0"/>
            <a:r>
              <a:rPr lang="sv-fi" sz="1200" b="0" i="0" u="none" baseline="0"/>
              <a:t>Bild: Jussi Partanen, Finlands Röda Kors</a:t>
            </a:r>
          </a:p>
        </p:txBody>
      </p:sp>
    </p:spTree>
    <p:extLst>
      <p:ext uri="{BB962C8B-B14F-4D97-AF65-F5344CB8AC3E}">
        <p14:creationId xmlns:p14="http://schemas.microsoft.com/office/powerpoint/2010/main" val="1335917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94B9-D95C-45D8-B967-80960443A55D}"/>
              </a:ext>
            </a:extLst>
          </p:cNvPr>
          <p:cNvSpPr>
            <a:spLocks noGrp="1"/>
          </p:cNvSpPr>
          <p:nvPr>
            <p:ph type="title"/>
          </p:nvPr>
        </p:nvSpPr>
        <p:spPr>
          <a:xfrm>
            <a:off x="297182" y="1341926"/>
            <a:ext cx="11475720" cy="891154"/>
          </a:xfrm>
        </p:spPr>
        <p:txBody>
          <a:bodyPr/>
          <a:lstStyle/>
          <a:p>
            <a:pPr algn="l" rtl="0"/>
            <a:r>
              <a:rPr lang="sv-fi" b="0" i="0" u="none" baseline="0"/>
              <a:t>Exempel på riksomfattande hjälpande telefoner</a:t>
            </a:r>
          </a:p>
        </p:txBody>
      </p:sp>
      <p:sp>
        <p:nvSpPr>
          <p:cNvPr id="3" name="Content Placeholder 2">
            <a:extLst>
              <a:ext uri="{FF2B5EF4-FFF2-40B4-BE49-F238E27FC236}">
                <a16:creationId xmlns:a16="http://schemas.microsoft.com/office/drawing/2014/main" id="{804296E1-533E-46CD-A4C1-194FFD782954}"/>
              </a:ext>
            </a:extLst>
          </p:cNvPr>
          <p:cNvSpPr>
            <a:spLocks noGrp="1"/>
          </p:cNvSpPr>
          <p:nvPr>
            <p:ph idx="1"/>
          </p:nvPr>
        </p:nvSpPr>
        <p:spPr>
          <a:xfrm>
            <a:off x="374904" y="2487144"/>
            <a:ext cx="5318760" cy="4370856"/>
          </a:xfrm>
        </p:spPr>
        <p:txBody>
          <a:bodyPr>
            <a:normAutofit/>
          </a:bodyPr>
          <a:lstStyle/>
          <a:p>
            <a:pPr marL="0" indent="0" algn="l" rtl="0">
              <a:buNone/>
            </a:pPr>
            <a:r>
              <a:rPr lang="sv-fi" sz="1100" b="1" i="0" u="none" baseline="0"/>
              <a:t>Mieli rf (tidigare Föreningen för Mental Hälsa)</a:t>
            </a:r>
            <a:r>
              <a:rPr lang="sv-fi" sz="1100" b="0" i="0" u="none" baseline="0"/>
              <a:t>	</a:t>
            </a:r>
            <a:r>
              <a:rPr lang="sv-fi" sz="1100" b="1" i="0" u="none" baseline="0"/>
              <a:t>(09) 2525 0111</a:t>
            </a:r>
            <a:endParaRPr lang="sv-fi" sz="1100"/>
          </a:p>
          <a:p>
            <a:pPr marL="0" indent="0" algn="l" rtl="0">
              <a:buNone/>
            </a:pPr>
            <a:r>
              <a:rPr lang="sv-fi" sz="1100" b="0" i="1" u="none" baseline="0"/>
              <a:t>Jour 24 h i dygnet årets alla dagar</a:t>
            </a:r>
            <a:endParaRPr lang="sv-fi" sz="1100"/>
          </a:p>
          <a:p>
            <a:pPr marL="0" indent="0" algn="l" rtl="0">
              <a:buNone/>
            </a:pPr>
            <a:r>
              <a:rPr lang="sv-fi" sz="1100" b="0" i="0" u="none" baseline="0"/>
              <a:t>svenskspråkig </a:t>
            </a:r>
            <a:r>
              <a:rPr lang="sv-fi" sz="1100" b="0" i="0" u="sng" baseline="0"/>
              <a:t>kristelefon</a:t>
            </a:r>
            <a:r>
              <a:rPr lang="sv-fi" sz="1100" b="0" i="0" u="none" baseline="0"/>
              <a:t> 	(</a:t>
            </a:r>
            <a:r>
              <a:rPr lang="sv-fi" sz="1100" b="1" i="0" u="none" baseline="0"/>
              <a:t>09) 2525 0112</a:t>
            </a:r>
            <a:endParaRPr lang="sv-fi" sz="1100"/>
          </a:p>
          <a:p>
            <a:pPr marL="0" indent="0" algn="l" rtl="0">
              <a:buNone/>
            </a:pPr>
            <a:r>
              <a:rPr lang="sv-fi" sz="1100" b="0" i="1" u="none" baseline="0"/>
              <a:t>mån. och ons. kl. 16–20, tis., tors. och fre. kl. 9–13.</a:t>
            </a:r>
            <a:endParaRPr lang="sv-fi" sz="1100"/>
          </a:p>
          <a:p>
            <a:pPr marL="0" indent="0" algn="l" rtl="0">
              <a:buNone/>
            </a:pPr>
            <a:r>
              <a:rPr lang="sv-fi" sz="1100" b="0" i="0" u="none" baseline="0"/>
              <a:t>på arabiska		</a:t>
            </a:r>
            <a:r>
              <a:rPr lang="sv-fi" sz="1100" b="1" i="0" u="none" baseline="0"/>
              <a:t>(09) 2525 0113 </a:t>
            </a:r>
            <a:r>
              <a:rPr lang="sv-fi" sz="1100" b="0" i="0" u="none" baseline="0"/>
              <a:t>och WhatsApp </a:t>
            </a:r>
            <a:r>
              <a:rPr lang="sv-fi" sz="1100" b="1" i="0" u="none" baseline="0"/>
              <a:t>040 195 8202</a:t>
            </a:r>
            <a:endParaRPr lang="sv-fi" sz="1100"/>
          </a:p>
          <a:p>
            <a:pPr marL="0" indent="0" algn="l" rtl="0">
              <a:buNone/>
            </a:pPr>
            <a:r>
              <a:rPr lang="sv-fi" sz="1100" b="0" i="1" u="none" baseline="0"/>
              <a:t>mån. och tis. kl. 11–15, ons. kl. 13–16 och 17–21, tors. 10–15</a:t>
            </a:r>
            <a:endParaRPr lang="sv-fi" sz="1100"/>
          </a:p>
          <a:p>
            <a:pPr marL="0" indent="0" algn="l" rtl="0">
              <a:buNone/>
            </a:pPr>
            <a:r>
              <a:rPr lang="sv-fi" sz="1100" b="0" i="0" u="none" baseline="0"/>
              <a:t>Man kan ringa på engelska till arabiska linjen.</a:t>
            </a:r>
          </a:p>
          <a:p>
            <a:pPr marL="0" indent="0" algn="l" rtl="0">
              <a:buNone/>
            </a:pPr>
            <a:r>
              <a:rPr lang="sv-fi" sz="1100" b="1" i="0" u="none" baseline="0"/>
              <a:t>Krishjälp för invandrare/Crisis service for foreigners</a:t>
            </a:r>
            <a:r>
              <a:rPr lang="sv-fi" sz="1100" b="0" i="0" u="none" baseline="0"/>
              <a:t> </a:t>
            </a:r>
          </a:p>
          <a:p>
            <a:pPr marL="0" indent="0" algn="l" rtl="0">
              <a:buNone/>
            </a:pPr>
            <a:r>
              <a:rPr lang="sv-fi" sz="1100" b="0" i="0" u="none" baseline="0"/>
              <a:t>Mieli rf		</a:t>
            </a:r>
            <a:r>
              <a:rPr lang="sv-fi" sz="1100" b="1" i="0" u="none" baseline="0"/>
              <a:t>(09) 4135 0501</a:t>
            </a:r>
            <a:endParaRPr lang="sv-fi" sz="1100"/>
          </a:p>
          <a:p>
            <a:pPr marL="0" indent="0" algn="l" rtl="0">
              <a:buNone/>
            </a:pPr>
            <a:r>
              <a:rPr lang="sv-fi" sz="1100" b="0" i="0" u="none" baseline="0"/>
              <a:t>Tidsbokning mån.–tors, 9–12 och 13–15, fre. 9–12</a:t>
            </a:r>
            <a:endParaRPr lang="sv-fi" sz="1100"/>
          </a:p>
          <a:p>
            <a:pPr marL="0" indent="0" algn="l" rtl="0">
              <a:buNone/>
            </a:pPr>
            <a:r>
              <a:rPr lang="sv-fi" sz="1100" b="0" i="0" u="none" baseline="0"/>
              <a:t>Hjälper utlänningar och deras familjer som bor i Finland i olika krissituationer i livet. Tjänsterna är avgiftsfria för klienten.</a:t>
            </a:r>
          </a:p>
          <a:p>
            <a:pPr marL="0" indent="0" algn="l" rtl="0">
              <a:buNone/>
            </a:pPr>
            <a:r>
              <a:rPr lang="sv-fi" sz="1100" b="1" i="0" u="none" baseline="0"/>
              <a:t>Finlands Röda Kors </a:t>
            </a:r>
          </a:p>
          <a:p>
            <a:pPr marL="0" indent="0" algn="l" rtl="0">
              <a:buNone/>
            </a:pPr>
            <a:r>
              <a:rPr lang="sv-fi" sz="1100" b="0" i="0" u="none" baseline="0"/>
              <a:t>Riksomfattande rådgivning för papperslösa 	</a:t>
            </a:r>
            <a:r>
              <a:rPr lang="sv-fi" sz="1100" b="1" i="0" u="none" baseline="0"/>
              <a:t>040 6210706 </a:t>
            </a:r>
            <a:r>
              <a:rPr lang="sv-fi" sz="1100" b="0" i="0" u="none" baseline="0"/>
              <a:t>och WhatsApp </a:t>
            </a:r>
            <a:r>
              <a:rPr lang="sv-fi" sz="1100" b="1" i="0" u="none" baseline="0"/>
              <a:t>040 6210706</a:t>
            </a:r>
          </a:p>
          <a:p>
            <a:pPr marL="0" indent="0" algn="l" rtl="0">
              <a:buNone/>
            </a:pPr>
            <a:r>
              <a:rPr lang="sv-fi" sz="1100" b="0" i="1" u="none" baseline="0"/>
              <a:t>Vardagar kl. 10–16</a:t>
            </a:r>
          </a:p>
          <a:p>
            <a:pPr marL="0" indent="0" algn="l" rtl="0">
              <a:buNone/>
            </a:pPr>
            <a:endParaRPr lang="sv-fi" sz="1100" b="1"/>
          </a:p>
          <a:p>
            <a:pPr marL="0" indent="0" algn="l" rtl="0">
              <a:buNone/>
            </a:pPr>
            <a:endParaRPr lang="sv-fi" sz="1100" i="1"/>
          </a:p>
          <a:p>
            <a:pPr marL="0" indent="0" algn="l" rtl="0">
              <a:buNone/>
            </a:pPr>
            <a:endParaRPr lang="sv-fi" sz="1100"/>
          </a:p>
        </p:txBody>
      </p:sp>
      <p:sp>
        <p:nvSpPr>
          <p:cNvPr id="4" name="Content Placeholder 2">
            <a:extLst>
              <a:ext uri="{FF2B5EF4-FFF2-40B4-BE49-F238E27FC236}">
                <a16:creationId xmlns:a16="http://schemas.microsoft.com/office/drawing/2014/main" id="{17F6D36E-B5A9-407A-B6BF-2259A62485FB}"/>
              </a:ext>
            </a:extLst>
          </p:cNvPr>
          <p:cNvSpPr txBox="1">
            <a:spLocks/>
          </p:cNvSpPr>
          <p:nvPr/>
        </p:nvSpPr>
        <p:spPr>
          <a:xfrm>
            <a:off x="6035042" y="2474952"/>
            <a:ext cx="5876542" cy="43708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1200" b="1" i="0" u="none" baseline="0"/>
              <a:t>Mannerheims Barnskyddsförbund</a:t>
            </a:r>
            <a:endParaRPr lang="sv-fi" sz="1200"/>
          </a:p>
          <a:p>
            <a:pPr marL="0" indent="0" algn="l" rtl="0">
              <a:buNone/>
            </a:pPr>
            <a:r>
              <a:rPr lang="sv-fi" sz="1200" b="0" i="0" u="none" baseline="0"/>
              <a:t>Barn- och ungdomstelefonen	</a:t>
            </a:r>
            <a:r>
              <a:rPr lang="sv-fi" sz="1200" b="1" i="0" u="none" baseline="0"/>
              <a:t>116 111 </a:t>
            </a:r>
            <a:r>
              <a:rPr lang="sv-fi" sz="1200" b="0" i="0" u="none" baseline="0"/>
              <a:t>(avgiftsfri)</a:t>
            </a:r>
          </a:p>
          <a:p>
            <a:pPr marL="0" indent="0" algn="l" rtl="0">
              <a:buNone/>
            </a:pPr>
            <a:r>
              <a:rPr lang="sv-fi" sz="1200" b="0" i="1" u="none" baseline="0"/>
              <a:t>mån.–fre. kl. 14–20 och lör.–sön. kl. 17–20</a:t>
            </a:r>
            <a:endParaRPr lang="sv-fi" sz="1200"/>
          </a:p>
          <a:p>
            <a:pPr marL="0" indent="0" algn="l" rtl="0">
              <a:buNone/>
            </a:pPr>
            <a:r>
              <a:rPr lang="sv-fi" sz="1200" b="0" i="0" u="none" baseline="0"/>
              <a:t>Föräldratelefonen	</a:t>
            </a:r>
            <a:r>
              <a:rPr lang="sv-fi" sz="1200" b="1" i="0" u="none" baseline="0"/>
              <a:t>0800 922 77 </a:t>
            </a:r>
            <a:r>
              <a:rPr lang="sv-fi" sz="1200" b="0" i="0" u="none" baseline="0"/>
              <a:t>(avgiftsfri)</a:t>
            </a:r>
          </a:p>
          <a:p>
            <a:pPr marL="0" indent="0" algn="l" rtl="0">
              <a:buNone/>
            </a:pPr>
            <a:r>
              <a:rPr lang="sv-fi" sz="1200" b="0" i="1" u="none" baseline="0"/>
              <a:t>mån. kl. 10–13 och 17–20, tis. 10–13 och 17–20, ons. 10–13 och tors. 14–20</a:t>
            </a:r>
            <a:endParaRPr lang="sv-fi" sz="1200"/>
          </a:p>
          <a:p>
            <a:pPr marL="0" indent="0" algn="l" rtl="0">
              <a:buNone/>
            </a:pPr>
            <a:r>
              <a:rPr lang="sv-fi" sz="1200" b="1" i="0" u="none" baseline="0"/>
              <a:t>Rusmedelsrådgivning (Ehyt)</a:t>
            </a:r>
            <a:r>
              <a:rPr lang="sv-fi" sz="1200" b="0" i="0" u="none" baseline="0"/>
              <a:t>	</a:t>
            </a:r>
            <a:r>
              <a:rPr lang="sv-fi" sz="1200" b="1" i="0" u="none" baseline="0"/>
              <a:t>0800 900 45</a:t>
            </a:r>
            <a:endParaRPr lang="sv-fi" sz="1200"/>
          </a:p>
          <a:p>
            <a:pPr marL="0" indent="0" algn="l" rtl="0">
              <a:buNone/>
            </a:pPr>
            <a:r>
              <a:rPr lang="sv-fi" sz="1200" b="0" i="1" u="none" baseline="0"/>
              <a:t>Dygnet runt årets alla dagar</a:t>
            </a:r>
            <a:endParaRPr lang="sv-fi" sz="1200"/>
          </a:p>
          <a:p>
            <a:pPr marL="0" indent="0" algn="l" rtl="0">
              <a:buNone/>
            </a:pPr>
            <a:r>
              <a:rPr lang="sv-fi" sz="1200" b="1" i="0" u="none" baseline="0"/>
              <a:t>Kvinnolinjen</a:t>
            </a:r>
            <a:r>
              <a:rPr lang="sv-fi" sz="1200" b="0" i="0" u="none" baseline="0"/>
              <a:t>		</a:t>
            </a:r>
            <a:r>
              <a:rPr lang="sv-fi" sz="1200" b="1" i="0" u="none" baseline="0"/>
              <a:t>0800 02 400</a:t>
            </a:r>
            <a:endParaRPr lang="sv-fi" sz="1200"/>
          </a:p>
          <a:p>
            <a:pPr marL="0" indent="0" algn="l" rtl="0">
              <a:buNone/>
            </a:pPr>
            <a:r>
              <a:rPr lang="sv-fi" sz="1200" b="0" i="1" u="none" baseline="0"/>
              <a:t>Mån.–fre. kl. 16–20, på engelska fredagar kl. 16–20 </a:t>
            </a:r>
            <a:endParaRPr lang="sv-fi" sz="1200"/>
          </a:p>
          <a:p>
            <a:pPr marL="0" indent="0" algn="l" rtl="0">
              <a:buNone/>
            </a:pPr>
            <a:r>
              <a:rPr lang="sv-fi" sz="1200" b="0" i="0" u="none" baseline="0"/>
              <a:t>Avsedd för flickor och kvinnor som upplevt våld eller är oroliga över våld. Även professionella hjälpare eller närståendevårdare kan ringa om oro för våld som gäller klienterna.</a:t>
            </a:r>
          </a:p>
          <a:p>
            <a:pPr marL="0" indent="0" algn="l" rtl="0">
              <a:buNone/>
            </a:pPr>
            <a:r>
              <a:rPr lang="sv-fi" sz="1200" b="1" i="0" u="none" baseline="0"/>
              <a:t>Flyktingrådgivningen</a:t>
            </a:r>
            <a:r>
              <a:rPr lang="sv-fi" sz="1200" b="0" i="0" u="none" baseline="0"/>
              <a:t>	</a:t>
            </a:r>
            <a:r>
              <a:rPr lang="sv-fi" sz="1200" b="1" i="0" u="none" baseline="0"/>
              <a:t>(09) 2313 9325</a:t>
            </a:r>
          </a:p>
          <a:p>
            <a:pPr marL="0" indent="0" algn="l" rtl="0">
              <a:buNone/>
            </a:pPr>
            <a:r>
              <a:rPr lang="sv-fi" sz="1200" b="0" i="1" u="none" baseline="0"/>
              <a:t>Vardagar kl. 10–12</a:t>
            </a:r>
            <a:r>
              <a:rPr lang="sv-fi" sz="1200" b="0" i="0" u="none" baseline="0"/>
              <a:t>	</a:t>
            </a:r>
          </a:p>
          <a:p>
            <a:pPr marL="0" indent="0" algn="l" rtl="0">
              <a:lnSpc>
                <a:spcPct val="100000"/>
              </a:lnSpc>
              <a:buNone/>
            </a:pPr>
            <a:r>
              <a:rPr lang="sv-fi" sz="1200" b="0" i="0" u="none" baseline="0"/>
              <a:t>Avgiftsfri juridisk rådgivning till exempel i anslutning till internationellt skydd, familjeåterförening, uppehållstillstånd eller andra utlänningsärenden. Även per e-post: neuvonta@pakolaisneuvonta.fi. </a:t>
            </a:r>
          </a:p>
          <a:p>
            <a:pPr marL="0" indent="0" algn="l" rtl="0">
              <a:buNone/>
            </a:pPr>
            <a:endParaRPr lang="sv-fi" sz="1200"/>
          </a:p>
        </p:txBody>
      </p:sp>
      <p:sp>
        <p:nvSpPr>
          <p:cNvPr id="5" name="TextBox 4">
            <a:extLst>
              <a:ext uri="{FF2B5EF4-FFF2-40B4-BE49-F238E27FC236}">
                <a16:creationId xmlns:a16="http://schemas.microsoft.com/office/drawing/2014/main" id="{DCAFE619-0315-40FF-8066-8DDBB55CB849}"/>
              </a:ext>
            </a:extLst>
          </p:cNvPr>
          <p:cNvSpPr txBox="1"/>
          <p:nvPr/>
        </p:nvSpPr>
        <p:spPr>
          <a:xfrm>
            <a:off x="9093192" y="4026241"/>
            <a:ext cx="2980112" cy="646331"/>
          </a:xfrm>
          <a:prstGeom prst="rect">
            <a:avLst/>
          </a:prstGeom>
          <a:noFill/>
        </p:spPr>
        <p:txBody>
          <a:bodyPr wrap="square" rtlCol="0">
            <a:spAutoFit/>
          </a:bodyPr>
          <a:lstStyle/>
          <a:p>
            <a:pPr algn="ctr" rtl="0"/>
            <a:r>
              <a:rPr lang="sv-fi" b="0" i="0" u="none" baseline="0" dirty="0"/>
              <a:t>Lämna inte personen ensam, fastän du hänvisar hen vidare. </a:t>
            </a:r>
          </a:p>
        </p:txBody>
      </p:sp>
      <p:sp>
        <p:nvSpPr>
          <p:cNvPr id="6" name="Oval 5">
            <a:extLst>
              <a:ext uri="{FF2B5EF4-FFF2-40B4-BE49-F238E27FC236}">
                <a16:creationId xmlns:a16="http://schemas.microsoft.com/office/drawing/2014/main" id="{7034EF6F-7952-4041-970B-646271685776}"/>
              </a:ext>
            </a:extLst>
          </p:cNvPr>
          <p:cNvSpPr/>
          <p:nvPr/>
        </p:nvSpPr>
        <p:spPr>
          <a:xfrm>
            <a:off x="9034069" y="3767266"/>
            <a:ext cx="3141306" cy="1135378"/>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dirty="0">
              <a:noFill/>
            </a:endParaRPr>
          </a:p>
        </p:txBody>
      </p:sp>
    </p:spTree>
    <p:extLst>
      <p:ext uri="{BB962C8B-B14F-4D97-AF65-F5344CB8AC3E}">
        <p14:creationId xmlns:p14="http://schemas.microsoft.com/office/powerpoint/2010/main" val="1663910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6765-25C6-40B2-B106-3252C56CB3A0}"/>
              </a:ext>
            </a:extLst>
          </p:cNvPr>
          <p:cNvSpPr>
            <a:spLocks noGrp="1"/>
          </p:cNvSpPr>
          <p:nvPr>
            <p:ph type="title"/>
          </p:nvPr>
        </p:nvSpPr>
        <p:spPr/>
        <p:txBody>
          <a:bodyPr/>
          <a:lstStyle/>
          <a:p>
            <a:pPr algn="l" rtl="0"/>
            <a:r>
              <a:rPr lang="sv-fi" b="0" i="0" u="none" baseline="0"/>
              <a:t>Utbildningens innehåll</a:t>
            </a:r>
          </a:p>
        </p:txBody>
      </p:sp>
      <p:sp>
        <p:nvSpPr>
          <p:cNvPr id="3" name="Content Placeholder 2">
            <a:extLst>
              <a:ext uri="{FF2B5EF4-FFF2-40B4-BE49-F238E27FC236}">
                <a16:creationId xmlns:a16="http://schemas.microsoft.com/office/drawing/2014/main" id="{023D8A45-97B8-4D1F-BB14-F4368F54CC26}"/>
              </a:ext>
            </a:extLst>
          </p:cNvPr>
          <p:cNvSpPr>
            <a:spLocks noGrp="1"/>
          </p:cNvSpPr>
          <p:nvPr>
            <p:ph idx="1"/>
          </p:nvPr>
        </p:nvSpPr>
        <p:spPr/>
        <p:txBody>
          <a:bodyPr/>
          <a:lstStyle/>
          <a:p>
            <a:pPr marL="0" indent="0" algn="l" rtl="0">
              <a:buNone/>
            </a:pPr>
            <a:r>
              <a:rPr lang="sv-fi" b="0" i="0" u="none" baseline="0">
                <a:solidFill>
                  <a:schemeClr val="bg1">
                    <a:lumMod val="75000"/>
                  </a:schemeClr>
                </a:solidFill>
              </a:rPr>
              <a:t>Del 1. Att stöda en människa i sårbar ställning.</a:t>
            </a:r>
          </a:p>
          <a:p>
            <a:pPr marL="0" indent="0" algn="l" rtl="0">
              <a:buNone/>
            </a:pPr>
            <a:r>
              <a:rPr lang="sv-fi" b="0" i="0" u="none" baseline="0">
                <a:solidFill>
                  <a:schemeClr val="bg1">
                    <a:lumMod val="75000"/>
                  </a:schemeClr>
                </a:solidFill>
              </a:rPr>
              <a:t>Del 2. Hur hänvisar man vidare. </a:t>
            </a:r>
          </a:p>
          <a:p>
            <a:pPr marL="0" indent="0" algn="l" rtl="0">
              <a:buNone/>
            </a:pPr>
            <a:r>
              <a:rPr lang="sv-fi" b="0" i="0" u="none" baseline="0"/>
              <a:t>Del 3. Den frivilligas roll och ork.</a:t>
            </a:r>
          </a:p>
          <a:p>
            <a:pPr marL="0" indent="0" algn="l" rtl="0">
              <a:buNone/>
            </a:pPr>
            <a:r>
              <a:rPr lang="sv-fi" b="0" i="0" u="none" baseline="0">
                <a:solidFill>
                  <a:schemeClr val="bg1">
                    <a:lumMod val="75000"/>
                  </a:schemeClr>
                </a:solidFill>
              </a:rPr>
              <a:t>Del 4. Vad gör man härnäst.</a:t>
            </a:r>
          </a:p>
          <a:p>
            <a:endParaRPr lang="sv-fi"/>
          </a:p>
        </p:txBody>
      </p:sp>
    </p:spTree>
    <p:extLst>
      <p:ext uri="{BB962C8B-B14F-4D97-AF65-F5344CB8AC3E}">
        <p14:creationId xmlns:p14="http://schemas.microsoft.com/office/powerpoint/2010/main" val="1990685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4EFEE-A871-4C48-8CCE-66849BD1120B}"/>
              </a:ext>
            </a:extLst>
          </p:cNvPr>
          <p:cNvSpPr>
            <a:spLocks noGrp="1"/>
          </p:cNvSpPr>
          <p:nvPr>
            <p:ph type="ctrTitle"/>
          </p:nvPr>
        </p:nvSpPr>
        <p:spPr>
          <a:xfrm>
            <a:off x="364811" y="1479455"/>
            <a:ext cx="4299657" cy="1327965"/>
          </a:xfrm>
        </p:spPr>
        <p:txBody>
          <a:bodyPr>
            <a:normAutofit/>
          </a:bodyPr>
          <a:lstStyle/>
          <a:p>
            <a:pPr algn="l" rtl="0"/>
            <a:r>
              <a:rPr lang="sv-fi" sz="4000" b="0" i="0" u="none" baseline="0"/>
              <a:t>Den frivilligas roll och ork.</a:t>
            </a:r>
          </a:p>
        </p:txBody>
      </p:sp>
      <p:pic>
        <p:nvPicPr>
          <p:cNvPr id="4" name="Picture 3" descr="A person standing on a dock looking at a body of water&#10;&#10;Description automatically generated with low confidence">
            <a:extLst>
              <a:ext uri="{FF2B5EF4-FFF2-40B4-BE49-F238E27FC236}">
                <a16:creationId xmlns:a16="http://schemas.microsoft.com/office/drawing/2014/main" id="{765AC808-C2F3-433A-8597-02DB43148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758" y="1479455"/>
            <a:ext cx="7127982" cy="4766838"/>
          </a:xfrm>
          <a:prstGeom prst="rect">
            <a:avLst/>
          </a:prstGeom>
        </p:spPr>
      </p:pic>
      <p:sp>
        <p:nvSpPr>
          <p:cNvPr id="5" name="TextBox 4">
            <a:extLst>
              <a:ext uri="{FF2B5EF4-FFF2-40B4-BE49-F238E27FC236}">
                <a16:creationId xmlns:a16="http://schemas.microsoft.com/office/drawing/2014/main" id="{4A44915B-5E67-4404-904F-0E09A787E844}"/>
              </a:ext>
            </a:extLst>
          </p:cNvPr>
          <p:cNvSpPr txBox="1"/>
          <p:nvPr/>
        </p:nvSpPr>
        <p:spPr>
          <a:xfrm>
            <a:off x="9005827" y="6246293"/>
            <a:ext cx="3033203" cy="276999"/>
          </a:xfrm>
          <a:prstGeom prst="rect">
            <a:avLst/>
          </a:prstGeom>
          <a:noFill/>
        </p:spPr>
        <p:txBody>
          <a:bodyPr wrap="none" rtlCol="0">
            <a:spAutoFit/>
          </a:bodyPr>
          <a:lstStyle/>
          <a:p>
            <a:pPr algn="l" rtl="0"/>
            <a:r>
              <a:rPr lang="sv-fi" sz="1200" b="0" i="0" u="none" baseline="0"/>
              <a:t>Bild: Sirpa Lehtimäki, Finlands Röda Kors</a:t>
            </a:r>
          </a:p>
        </p:txBody>
      </p:sp>
    </p:spTree>
    <p:extLst>
      <p:ext uri="{BB962C8B-B14F-4D97-AF65-F5344CB8AC3E}">
        <p14:creationId xmlns:p14="http://schemas.microsoft.com/office/powerpoint/2010/main" val="952006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838201" y="1428397"/>
            <a:ext cx="10279294" cy="435769"/>
          </a:xfrm>
        </p:spPr>
        <p:txBody>
          <a:bodyPr/>
          <a:lstStyle/>
          <a:p>
            <a:pPr algn="l" rtl="0"/>
            <a:r>
              <a:rPr lang="sv-fi" sz="4000" b="0" i="0" u="none" baseline="0"/>
              <a:t>Orsaker till stress hos hjälparen</a:t>
            </a:r>
          </a:p>
        </p:txBody>
      </p:sp>
      <p:sp>
        <p:nvSpPr>
          <p:cNvPr id="4" name="Content Placeholder 3">
            <a:extLst>
              <a:ext uri="{FF2B5EF4-FFF2-40B4-BE49-F238E27FC236}">
                <a16:creationId xmlns:a16="http://schemas.microsoft.com/office/drawing/2014/main" id="{0DCD8319-D2E4-4E32-A6FE-B0B18DF40FE7}"/>
              </a:ext>
            </a:extLst>
          </p:cNvPr>
          <p:cNvSpPr>
            <a:spLocks noGrp="1"/>
          </p:cNvSpPr>
          <p:nvPr>
            <p:ph sz="half" idx="2"/>
          </p:nvPr>
        </p:nvSpPr>
        <p:spPr>
          <a:xfrm>
            <a:off x="5777500" y="2125849"/>
            <a:ext cx="6119973" cy="4315523"/>
          </a:xfrm>
        </p:spPr>
        <p:txBody>
          <a:bodyPr>
            <a:noAutofit/>
          </a:bodyPr>
          <a:lstStyle/>
          <a:p>
            <a:pPr algn="l" rtl="0"/>
            <a:r>
              <a:rPr lang="sv-fi" sz="1800" b="0" i="0" u="none" baseline="0" dirty="0"/>
              <a:t>Dålig förberedelse</a:t>
            </a:r>
            <a:endParaRPr lang="sv-fi" sz="1800" dirty="0"/>
          </a:p>
          <a:p>
            <a:pPr algn="l" rtl="0"/>
            <a:r>
              <a:rPr lang="sv-fi" sz="1800" b="0" i="0" u="none" baseline="0" dirty="0"/>
              <a:t>Sömnbrist och ständig trötthet</a:t>
            </a:r>
            <a:endParaRPr lang="sv-fi" sz="1800" dirty="0"/>
          </a:p>
          <a:p>
            <a:pPr algn="l" rtl="0"/>
            <a:r>
              <a:rPr lang="sv-fi" sz="1800" b="0" i="0" u="none" baseline="0" dirty="0"/>
              <a:t>Känsla av otillräcklighet</a:t>
            </a:r>
            <a:endParaRPr lang="sv-fi" sz="1800" dirty="0"/>
          </a:p>
          <a:p>
            <a:pPr algn="l" rtl="0"/>
            <a:r>
              <a:rPr lang="sv-fi" sz="1800" b="0" i="0" u="none" baseline="0" dirty="0"/>
              <a:t>Moraliska och etiska problem</a:t>
            </a:r>
            <a:endParaRPr lang="sv-fi" sz="1800" dirty="0"/>
          </a:p>
          <a:p>
            <a:pPr algn="l" rtl="0"/>
            <a:r>
              <a:rPr lang="sv-fi" sz="1800" b="0" i="0" u="none" baseline="0" dirty="0"/>
              <a:t>Frustrerande riktlinjer och anvisningar av organisationen</a:t>
            </a:r>
            <a:endParaRPr lang="sv-fi" sz="1800" dirty="0"/>
          </a:p>
          <a:p>
            <a:pPr algn="l" rtl="0"/>
            <a:r>
              <a:rPr lang="sv-fi" sz="1800" b="0" i="0" u="none" baseline="0" dirty="0"/>
              <a:t>Avskild från det egna stödnätverket</a:t>
            </a:r>
            <a:endParaRPr lang="sv-fi" sz="1800" dirty="0"/>
          </a:p>
          <a:p>
            <a:pPr algn="l" rtl="0"/>
            <a:r>
              <a:rPr lang="sv-fi" sz="1800" b="0" i="0" u="none" baseline="0" dirty="0"/>
              <a:t>Inget </a:t>
            </a:r>
            <a:r>
              <a:rPr lang="sv-fi" sz="1800" b="0" i="0" u="none" baseline="0" dirty="0" err="1"/>
              <a:t>närstöd</a:t>
            </a:r>
            <a:r>
              <a:rPr lang="sv-fi" sz="1800" b="0" i="0" u="none" baseline="0" dirty="0"/>
              <a:t> tillgängligt</a:t>
            </a:r>
            <a:endParaRPr lang="sv-fi" sz="1800" dirty="0"/>
          </a:p>
          <a:p>
            <a:pPr algn="l" rtl="0"/>
            <a:r>
              <a:rPr lang="sv-fi" sz="1800" b="0" i="0" u="none" baseline="0" dirty="0"/>
              <a:t>Upplevelse eller observation att inget är tillräckligt</a:t>
            </a:r>
            <a:endParaRPr lang="sv-fi" sz="1800" dirty="0"/>
          </a:p>
          <a:p>
            <a:pPr algn="l" rtl="0"/>
            <a:r>
              <a:rPr lang="sv-fi" sz="1800" b="0" i="0" u="none" baseline="0" dirty="0"/>
              <a:t>Att bemöta vrede och otacksamhet</a:t>
            </a:r>
            <a:endParaRPr lang="sv-fi" sz="1800" dirty="0"/>
          </a:p>
          <a:p>
            <a:pPr algn="l" rtl="0"/>
            <a:r>
              <a:rPr lang="sv-fi" sz="1800" b="0" i="0" u="none" baseline="0" dirty="0"/>
              <a:t>Otillräcklig övervakning</a:t>
            </a:r>
            <a:endParaRPr lang="sv-fi" sz="1800" dirty="0"/>
          </a:p>
          <a:p>
            <a:pPr algn="l" rtl="0"/>
            <a:r>
              <a:rPr lang="sv-fi" sz="1800" b="0" i="0" u="none" baseline="0" dirty="0"/>
              <a:t>Skuldkänsla om egna omständigheter</a:t>
            </a:r>
            <a:endParaRPr lang="sv-fi" sz="1800" dirty="0"/>
          </a:p>
          <a:p>
            <a:pPr algn="l" rtl="0"/>
            <a:r>
              <a:rPr lang="sv-fi" sz="1800" b="0" i="0" u="none" baseline="0" dirty="0"/>
              <a:t>Fördomar av andra om frivilliguppgiften</a:t>
            </a:r>
            <a:endParaRPr lang="sv-fi" sz="1800" dirty="0"/>
          </a:p>
        </p:txBody>
      </p:sp>
      <p:pic>
        <p:nvPicPr>
          <p:cNvPr id="45063" name="Picture 5" descr="vapepa_henkinen tuki"/>
          <p:cNvPicPr>
            <a:picLocks noChangeAspect="1" noChangeArrowheads="1"/>
          </p:cNvPicPr>
          <p:nvPr/>
        </p:nvPicPr>
        <p:blipFill>
          <a:blip r:embed="rId3" cstate="print"/>
          <a:srcRect/>
          <a:stretch>
            <a:fillRect/>
          </a:stretch>
        </p:blipFill>
        <p:spPr bwMode="auto">
          <a:xfrm>
            <a:off x="933673" y="1987620"/>
            <a:ext cx="3617778" cy="4640193"/>
          </a:xfrm>
          <a:prstGeom prst="rect">
            <a:avLst/>
          </a:prstGeom>
          <a:noFill/>
          <a:ln w="9525">
            <a:noFill/>
            <a:miter lim="800000"/>
            <a:headEnd/>
            <a:tailEnd/>
          </a:ln>
        </p:spPr>
      </p:pic>
      <p:sp>
        <p:nvSpPr>
          <p:cNvPr id="45064" name="Tekstikehys 8"/>
          <p:cNvSpPr txBox="1">
            <a:spLocks noChangeArrowheads="1"/>
          </p:cNvSpPr>
          <p:nvPr/>
        </p:nvSpPr>
        <p:spPr bwMode="auto">
          <a:xfrm>
            <a:off x="838200" y="6627813"/>
            <a:ext cx="2928937" cy="230187"/>
          </a:xfrm>
          <a:prstGeom prst="rect">
            <a:avLst/>
          </a:prstGeom>
          <a:noFill/>
          <a:ln w="9525">
            <a:noFill/>
            <a:miter lim="800000"/>
            <a:headEnd/>
            <a:tailEnd/>
          </a:ln>
        </p:spPr>
        <p:txBody>
          <a:bodyPr>
            <a:spAutoFit/>
          </a:bodyPr>
          <a:lstStyle/>
          <a:p>
            <a:pPr algn="l" rtl="0"/>
            <a:r>
              <a:rPr lang="sv-fi" sz="900" b="0" i="0" u="none" baseline="0">
                <a:solidFill>
                  <a:prstClr val="black"/>
                </a:solidFill>
                <a:latin typeface="Verdana"/>
                <a:ea typeface="Verdana"/>
                <a:cs typeface="Verdana"/>
                <a:sym typeface="Verdana"/>
              </a:rPr>
              <a:t>Bild: Eero Pykäläinen, Finlands Röda Kors</a:t>
            </a:r>
          </a:p>
        </p:txBody>
      </p:sp>
    </p:spTree>
    <p:extLst>
      <p:ext uri="{BB962C8B-B14F-4D97-AF65-F5344CB8AC3E}">
        <p14:creationId xmlns:p14="http://schemas.microsoft.com/office/powerpoint/2010/main" val="3645790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3B886B-B586-4F91-9D93-6A86A7E5AE27}"/>
              </a:ext>
            </a:extLst>
          </p:cNvPr>
          <p:cNvSpPr>
            <a:spLocks noGrp="1"/>
          </p:cNvSpPr>
          <p:nvPr>
            <p:ph type="title"/>
          </p:nvPr>
        </p:nvSpPr>
        <p:spPr>
          <a:xfrm>
            <a:off x="838200" y="1303821"/>
            <a:ext cx="10515600" cy="980507"/>
          </a:xfrm>
        </p:spPr>
        <p:txBody>
          <a:bodyPr>
            <a:normAutofit/>
          </a:bodyPr>
          <a:lstStyle/>
          <a:p>
            <a:pPr algn="l" rtl="0"/>
            <a:r>
              <a:rPr lang="sv-fi" b="0" i="0" u="none" baseline="0">
                <a:latin typeface="+mj-lt"/>
                <a:ea typeface="+mj-lt"/>
                <a:cs typeface="+mj-lt"/>
                <a:sym typeface="+mj-lt"/>
              </a:rPr>
              <a:t>Empatisk utmattning</a:t>
            </a:r>
          </a:p>
        </p:txBody>
      </p:sp>
      <p:sp>
        <p:nvSpPr>
          <p:cNvPr id="3" name="Sisällön paikkamerkki 2">
            <a:extLst>
              <a:ext uri="{FF2B5EF4-FFF2-40B4-BE49-F238E27FC236}">
                <a16:creationId xmlns:a16="http://schemas.microsoft.com/office/drawing/2014/main" id="{8C468D06-6D11-4154-B190-9089E2AD153B}"/>
              </a:ext>
            </a:extLst>
          </p:cNvPr>
          <p:cNvSpPr>
            <a:spLocks noGrp="1"/>
          </p:cNvSpPr>
          <p:nvPr>
            <p:ph idx="1"/>
          </p:nvPr>
        </p:nvSpPr>
        <p:spPr>
          <a:xfrm>
            <a:off x="838200" y="2285790"/>
            <a:ext cx="10515600" cy="3891173"/>
          </a:xfrm>
        </p:spPr>
        <p:txBody>
          <a:bodyPr vert="horz" lIns="91440" tIns="45720" rIns="91440" bIns="45720" rtlCol="0" anchor="t">
            <a:normAutofit fontScale="92500" lnSpcReduction="10000"/>
          </a:bodyPr>
          <a:lstStyle/>
          <a:p>
            <a:pPr algn="l" rtl="0"/>
            <a:r>
              <a:rPr lang="sv-fi" b="0" i="0" u="none" baseline="0">
                <a:latin typeface="Calibri"/>
                <a:ea typeface="Calibri"/>
                <a:cs typeface="Calibri"/>
                <a:sym typeface="Calibri"/>
              </a:rPr>
              <a:t>Inom frivilligverksamheten kan man bemöta mångahanda erfarenheter, berättelser och känslor</a:t>
            </a:r>
          </a:p>
          <a:p>
            <a:pPr algn="l" rtl="0"/>
            <a:r>
              <a:rPr lang="sv-fi" b="0" i="0" u="none" baseline="0">
                <a:cs typeface="Calibri"/>
                <a:sym typeface="Wingdings" panose="05000000000000000000" pitchFamily="2" charset="2"/>
              </a:rPr>
              <a:t>Empatisk utmattning = den hjälpbehövandes erfarenheter eller trauman överförs till hjälparen och orsakar psykisk belastning</a:t>
            </a:r>
          </a:p>
          <a:p>
            <a:pPr algn="l" rtl="0"/>
            <a:r>
              <a:rPr lang="sv-fi" b="0" i="0" u="none" baseline="0">
                <a:cs typeface="Calibri"/>
                <a:sym typeface="Wingdings" panose="05000000000000000000" pitchFamily="2" charset="2"/>
              </a:rPr>
              <a:t>Tecken på att vara på gränsen till vad man orkar: </a:t>
            </a:r>
          </a:p>
          <a:p>
            <a:pPr lvl="1" algn="l" rtl="0"/>
            <a:r>
              <a:rPr lang="sv-fi" b="0" i="0" u="none" baseline="0"/>
              <a:t>Orealistiska föreställningar om hur man kan ge hjälp </a:t>
            </a:r>
          </a:p>
          <a:p>
            <a:pPr lvl="1" algn="l" rtl="0"/>
            <a:r>
              <a:rPr lang="sv-fi" b="0" i="0" u="none" baseline="0"/>
              <a:t>Man får lätt ångest och blir irriterad </a:t>
            </a:r>
            <a:endParaRPr lang="sv-fi"/>
          </a:p>
          <a:p>
            <a:pPr lvl="1" algn="l" rtl="0"/>
            <a:r>
              <a:rPr lang="sv-fi" b="0" i="0" u="none" baseline="0"/>
              <a:t>Är inte längre intresserad av uppgifter </a:t>
            </a:r>
            <a:endParaRPr lang="sv-fi"/>
          </a:p>
          <a:p>
            <a:pPr lvl="1" algn="l" rtl="0"/>
            <a:r>
              <a:rPr lang="sv-fi" b="0" i="0" u="none" baseline="0"/>
              <a:t>Drar sig tillbaka från de andra, arbete och sociala verksamheter </a:t>
            </a:r>
          </a:p>
          <a:p>
            <a:pPr lvl="1" algn="l" rtl="0"/>
            <a:r>
              <a:rPr lang="sv-fi" b="0" i="0" u="none" baseline="0"/>
              <a:t>Burnout</a:t>
            </a:r>
            <a:endParaRPr lang="sv-fi"/>
          </a:p>
          <a:p>
            <a:endParaRPr lang="sv-fi">
              <a:cs typeface="Calibri"/>
              <a:sym typeface="Wingdings" panose="05000000000000000000" pitchFamily="2" charset="2"/>
            </a:endParaRPr>
          </a:p>
        </p:txBody>
      </p:sp>
    </p:spTree>
    <p:extLst>
      <p:ext uri="{BB962C8B-B14F-4D97-AF65-F5344CB8AC3E}">
        <p14:creationId xmlns:p14="http://schemas.microsoft.com/office/powerpoint/2010/main" val="652399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DFE8-2B36-4D78-AD91-5A8CD245A5FF}"/>
              </a:ext>
            </a:extLst>
          </p:cNvPr>
          <p:cNvSpPr>
            <a:spLocks noGrp="1"/>
          </p:cNvSpPr>
          <p:nvPr>
            <p:ph type="title"/>
          </p:nvPr>
        </p:nvSpPr>
        <p:spPr>
          <a:xfrm>
            <a:off x="242298" y="1314096"/>
            <a:ext cx="10515600" cy="853752"/>
          </a:xfrm>
        </p:spPr>
        <p:txBody>
          <a:bodyPr/>
          <a:lstStyle/>
          <a:p>
            <a:pPr algn="l" rtl="0"/>
            <a:r>
              <a:rPr lang="sv-fi" b="0" i="0" u="none" baseline="0" dirty="0"/>
              <a:t>Vad kräver bemötande av en frivillig? </a:t>
            </a:r>
          </a:p>
        </p:txBody>
      </p:sp>
      <p:sp>
        <p:nvSpPr>
          <p:cNvPr id="3" name="Content Placeholder 2">
            <a:extLst>
              <a:ext uri="{FF2B5EF4-FFF2-40B4-BE49-F238E27FC236}">
                <a16:creationId xmlns:a16="http://schemas.microsoft.com/office/drawing/2014/main" id="{0D3E821E-551D-4C8E-9742-BEEB7C768DB3}"/>
              </a:ext>
            </a:extLst>
          </p:cNvPr>
          <p:cNvSpPr>
            <a:spLocks noGrp="1"/>
          </p:cNvSpPr>
          <p:nvPr>
            <p:ph idx="1"/>
          </p:nvPr>
        </p:nvSpPr>
        <p:spPr>
          <a:xfrm>
            <a:off x="204343" y="2382804"/>
            <a:ext cx="5465186" cy="4351105"/>
          </a:xfrm>
        </p:spPr>
        <p:txBody>
          <a:bodyPr vert="horz" lIns="91440" tIns="45720" rIns="91440" bIns="45720" rtlCol="0" anchor="t">
            <a:noAutofit/>
          </a:bodyPr>
          <a:lstStyle/>
          <a:p>
            <a:pPr algn="l" rtl="0"/>
            <a:r>
              <a:rPr lang="sv-fi" sz="2000" b="0" i="0" u="none" baseline="0" dirty="0"/>
              <a:t>Att identifiera sina gränser – rätt att säga nej!</a:t>
            </a:r>
          </a:p>
          <a:p>
            <a:pPr lvl="1" algn="l" rtl="0">
              <a:buFont typeface="Wingdings" panose="05000000000000000000" pitchFamily="2" charset="2"/>
              <a:buChar char="Ø"/>
            </a:pPr>
            <a:r>
              <a:rPr lang="sv-fi" sz="1800" b="0" i="0" u="none" baseline="0" dirty="0"/>
              <a:t>Att förbinda sig till överenskomna frågor och hålla fast vid gränserna</a:t>
            </a:r>
          </a:p>
          <a:p>
            <a:pPr algn="l" rtl="0"/>
            <a:r>
              <a:rPr lang="sv-fi" sz="2000" b="0" i="0" u="none" baseline="0" dirty="0"/>
              <a:t>Att acceptera halvfärdighet och avsaknaden av metoder</a:t>
            </a:r>
            <a:endParaRPr lang="sv-fi" sz="2000" dirty="0">
              <a:cs typeface="Calibri"/>
            </a:endParaRPr>
          </a:p>
          <a:p>
            <a:pPr algn="l" rtl="0"/>
            <a:r>
              <a:rPr lang="sv-fi" sz="2000" b="0" i="0" u="none" baseline="0" dirty="0"/>
              <a:t>Flexibilitet, kreativitet och uppfinningsrikedom</a:t>
            </a:r>
            <a:endParaRPr lang="sv-fi" sz="2000" dirty="0">
              <a:cs typeface="Calibri"/>
            </a:endParaRPr>
          </a:p>
          <a:p>
            <a:pPr algn="l" rtl="0"/>
            <a:r>
              <a:rPr lang="sv-fi" sz="2000" b="0" i="0" u="none" baseline="0" dirty="0"/>
              <a:t>Förmåga att bibehålla hoppet</a:t>
            </a:r>
            <a:endParaRPr lang="sv-fi" sz="2000" dirty="0">
              <a:cs typeface="Calibri"/>
            </a:endParaRPr>
          </a:p>
          <a:p>
            <a:pPr algn="l" rtl="0"/>
            <a:r>
              <a:rPr lang="sv-fi" sz="2000" b="0" i="0" u="none" baseline="0" dirty="0"/>
              <a:t>Förmåga att behandla känslor och upplevelser</a:t>
            </a:r>
            <a:endParaRPr lang="sv-fi" sz="2000" dirty="0">
              <a:cs typeface="Calibri"/>
            </a:endParaRPr>
          </a:p>
          <a:p>
            <a:pPr algn="l" rtl="0"/>
            <a:r>
              <a:rPr lang="sv-fi" sz="2000" b="0" i="0" u="none" baseline="0" dirty="0"/>
              <a:t>Att uppskatta den egna frivilliguppgiften</a:t>
            </a:r>
            <a:endParaRPr lang="sv-fi" sz="2000" dirty="0">
              <a:cs typeface="Calibri"/>
            </a:endParaRPr>
          </a:p>
          <a:p>
            <a:pPr algn="l" rtl="0"/>
            <a:r>
              <a:rPr lang="sv-fi" sz="2000" b="0" i="0" u="none" baseline="0" dirty="0"/>
              <a:t>Att ta hand om sig själv</a:t>
            </a:r>
            <a:endParaRPr lang="sv-fi" sz="2000" dirty="0">
              <a:cs typeface="Calibri"/>
            </a:endParaRPr>
          </a:p>
        </p:txBody>
      </p:sp>
      <p:pic>
        <p:nvPicPr>
          <p:cNvPr id="5" name="Picture 4" descr="A picture containing person, outdoor, standing&#10;&#10;Description automatically generated">
            <a:extLst>
              <a:ext uri="{FF2B5EF4-FFF2-40B4-BE49-F238E27FC236}">
                <a16:creationId xmlns:a16="http://schemas.microsoft.com/office/drawing/2014/main" id="{7AA073A0-87AE-46B0-A52D-21D6E97DB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484" y="2382804"/>
            <a:ext cx="6280173" cy="4184165"/>
          </a:xfrm>
          <a:prstGeom prst="rect">
            <a:avLst/>
          </a:prstGeom>
        </p:spPr>
      </p:pic>
      <p:sp>
        <p:nvSpPr>
          <p:cNvPr id="6" name="TextBox 5">
            <a:extLst>
              <a:ext uri="{FF2B5EF4-FFF2-40B4-BE49-F238E27FC236}">
                <a16:creationId xmlns:a16="http://schemas.microsoft.com/office/drawing/2014/main" id="{35A9BAAB-48E1-4A80-8919-70942A4D37D2}"/>
              </a:ext>
            </a:extLst>
          </p:cNvPr>
          <p:cNvSpPr txBox="1"/>
          <p:nvPr/>
        </p:nvSpPr>
        <p:spPr>
          <a:xfrm>
            <a:off x="9028192" y="6504926"/>
            <a:ext cx="2959465" cy="276999"/>
          </a:xfrm>
          <a:prstGeom prst="rect">
            <a:avLst/>
          </a:prstGeom>
          <a:noFill/>
        </p:spPr>
        <p:txBody>
          <a:bodyPr wrap="none" rtlCol="0">
            <a:spAutoFit/>
          </a:bodyPr>
          <a:lstStyle/>
          <a:p>
            <a:pPr algn="l" rtl="0"/>
            <a:r>
              <a:rPr lang="sv-fi" sz="1200" b="0" i="0" u="none" baseline="0"/>
              <a:t>Bild: Joonas Brandt, Finlands Röda Kors</a:t>
            </a:r>
          </a:p>
        </p:txBody>
      </p:sp>
    </p:spTree>
    <p:extLst>
      <p:ext uri="{BB962C8B-B14F-4D97-AF65-F5344CB8AC3E}">
        <p14:creationId xmlns:p14="http://schemas.microsoft.com/office/powerpoint/2010/main" val="4076507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DFE8-2B36-4D78-AD91-5A8CD245A5FF}"/>
              </a:ext>
            </a:extLst>
          </p:cNvPr>
          <p:cNvSpPr>
            <a:spLocks noGrp="1"/>
          </p:cNvSpPr>
          <p:nvPr>
            <p:ph type="title"/>
          </p:nvPr>
        </p:nvSpPr>
        <p:spPr>
          <a:xfrm>
            <a:off x="519701" y="1472821"/>
            <a:ext cx="10515600" cy="822356"/>
          </a:xfrm>
        </p:spPr>
        <p:txBody>
          <a:bodyPr>
            <a:noAutofit/>
          </a:bodyPr>
          <a:lstStyle/>
          <a:p>
            <a:pPr algn="l" rtl="0"/>
            <a:r>
              <a:rPr lang="sv-fi" b="0" i="0" u="none" baseline="0"/>
              <a:t>Den frivilligas välbefinnande, ork och motivation påverkas av ...</a:t>
            </a:r>
            <a:endParaRPr lang="sv-fi">
              <a:cs typeface="Calibri Light"/>
            </a:endParaRPr>
          </a:p>
        </p:txBody>
      </p:sp>
      <p:sp>
        <p:nvSpPr>
          <p:cNvPr id="3" name="Content Placeholder 2">
            <a:extLst>
              <a:ext uri="{FF2B5EF4-FFF2-40B4-BE49-F238E27FC236}">
                <a16:creationId xmlns:a16="http://schemas.microsoft.com/office/drawing/2014/main" id="{0D3E821E-551D-4C8E-9742-BEEB7C768DB3}"/>
              </a:ext>
            </a:extLst>
          </p:cNvPr>
          <p:cNvSpPr>
            <a:spLocks noGrp="1"/>
          </p:cNvSpPr>
          <p:nvPr>
            <p:ph idx="1"/>
          </p:nvPr>
        </p:nvSpPr>
        <p:spPr>
          <a:xfrm>
            <a:off x="519701" y="2774286"/>
            <a:ext cx="10515600" cy="3577075"/>
          </a:xfrm>
        </p:spPr>
        <p:txBody>
          <a:bodyPr vert="horz" lIns="91440" tIns="45720" rIns="91440" bIns="45720" rtlCol="0" anchor="t">
            <a:normAutofit/>
          </a:bodyPr>
          <a:lstStyle/>
          <a:p>
            <a:pPr algn="l" rtl="0">
              <a:lnSpc>
                <a:spcPct val="100000"/>
              </a:lnSpc>
            </a:pPr>
            <a:r>
              <a:rPr lang="sv-fi" b="0" i="0" u="sng" baseline="0">
                <a:latin typeface="+mn-lt"/>
                <a:ea typeface="+mn-lt"/>
                <a:cs typeface="+mn-lt"/>
                <a:sym typeface="+mn-lt"/>
              </a:rPr>
              <a:t>Saker som utgår från en själv (på eget ansvar)</a:t>
            </a:r>
          </a:p>
          <a:p>
            <a:pPr lvl="1" algn="l" rtl="0">
              <a:lnSpc>
                <a:spcPct val="100000"/>
              </a:lnSpc>
            </a:pPr>
            <a:r>
              <a:rPr lang="sv-fi" b="0" i="0" u="none" baseline="0">
                <a:latin typeface="+mn-lt"/>
                <a:ea typeface="+mn-lt"/>
                <a:cs typeface="+mn-lt"/>
                <a:sym typeface="+mn-lt"/>
              </a:rPr>
              <a:t>Uppfatta egna begränsningar och styrkor</a:t>
            </a:r>
            <a:endParaRPr lang="sv-fi">
              <a:cs typeface="Calibri" panose="020F0502020204030204"/>
            </a:endParaRPr>
          </a:p>
          <a:p>
            <a:pPr lvl="1" algn="l" rtl="0">
              <a:lnSpc>
                <a:spcPct val="100000"/>
              </a:lnSpc>
            </a:pPr>
            <a:r>
              <a:rPr lang="sv-fi" b="0" i="0" u="none" baseline="0"/>
              <a:t>Starka kontakter till de andra frivilliga och avdelningen samt till egen grupp och verksamhetsansvarig</a:t>
            </a:r>
          </a:p>
          <a:p>
            <a:pPr lvl="1" algn="l" rtl="0">
              <a:lnSpc>
                <a:spcPct val="100000"/>
              </a:lnSpc>
            </a:pPr>
            <a:r>
              <a:rPr lang="sv-fi" b="0" i="0" u="none" baseline="0"/>
              <a:t>Förmåga att lösgöra sig från frivilliguppgifter</a:t>
            </a:r>
          </a:p>
          <a:p>
            <a:pPr lvl="1" algn="l" rtl="0">
              <a:lnSpc>
                <a:spcPct val="100000"/>
              </a:lnSpc>
            </a:pPr>
            <a:r>
              <a:rPr lang="sv-fi" b="0" i="0" u="none" baseline="0">
                <a:latin typeface="+mn-lt"/>
                <a:ea typeface="+mn-lt"/>
                <a:cs typeface="+mn-lt"/>
                <a:sym typeface="+mn-lt"/>
              </a:rPr>
              <a:t>Balans i det egna livet</a:t>
            </a:r>
            <a:endParaRPr lang="sv-fi">
              <a:cs typeface="Calibri"/>
            </a:endParaRPr>
          </a:p>
          <a:p>
            <a:pPr lvl="1" algn="l" rtl="0">
              <a:lnSpc>
                <a:spcPct val="100000"/>
              </a:lnSpc>
            </a:pPr>
            <a:r>
              <a:rPr lang="sv-fi" b="0" i="0" u="none" baseline="0">
                <a:latin typeface="+mn-lt"/>
                <a:ea typeface="+mn-lt"/>
                <a:cs typeface="+mn-lt"/>
                <a:sym typeface="+mn-lt"/>
              </a:rPr>
              <a:t>Barmhärtig mot sig själv och andra</a:t>
            </a:r>
          </a:p>
          <a:p>
            <a:pPr lvl="1" algn="l" rtl="0">
              <a:lnSpc>
                <a:spcPct val="100000"/>
              </a:lnSpc>
            </a:pPr>
            <a:r>
              <a:rPr lang="sv-fi" b="0" i="0" u="none" baseline="0">
                <a:latin typeface="+mn-lt"/>
                <a:ea typeface="+mn-lt"/>
                <a:cs typeface="+mn-lt"/>
                <a:sym typeface="+mn-lt"/>
              </a:rPr>
              <a:t>Följer anvisningar </a:t>
            </a:r>
          </a:p>
          <a:p>
            <a:pPr marL="457200" lvl="1" indent="0" algn="l" rtl="0">
              <a:buNone/>
            </a:pPr>
            <a:endParaRPr lang="sv-fi">
              <a:cs typeface="Calibri"/>
            </a:endParaRPr>
          </a:p>
          <a:p>
            <a:pPr lvl="1" algn="l" rtl="0"/>
            <a:endParaRPr lang="sv-fi" u="sng">
              <a:ea typeface="+mn-lt"/>
              <a:cs typeface="+mn-lt"/>
            </a:endParaRPr>
          </a:p>
          <a:p>
            <a:endParaRPr lang="sv-fi"/>
          </a:p>
          <a:p>
            <a:endParaRPr lang="sv-fi">
              <a:cs typeface="Calibri"/>
            </a:endParaRPr>
          </a:p>
        </p:txBody>
      </p:sp>
    </p:spTree>
    <p:extLst>
      <p:ext uri="{BB962C8B-B14F-4D97-AF65-F5344CB8AC3E}">
        <p14:creationId xmlns:p14="http://schemas.microsoft.com/office/powerpoint/2010/main" val="3921272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D3E6A8-D159-412E-9B3C-8017058420E6}"/>
              </a:ext>
            </a:extLst>
          </p:cNvPr>
          <p:cNvSpPr>
            <a:spLocks noGrp="1"/>
          </p:cNvSpPr>
          <p:nvPr>
            <p:ph type="title"/>
          </p:nvPr>
        </p:nvSpPr>
        <p:spPr>
          <a:xfrm>
            <a:off x="680049" y="1361330"/>
            <a:ext cx="10515600" cy="879865"/>
          </a:xfrm>
        </p:spPr>
        <p:txBody>
          <a:bodyPr>
            <a:normAutofit fontScale="90000"/>
          </a:bodyPr>
          <a:lstStyle/>
          <a:p>
            <a:pPr algn="l" rtl="0"/>
            <a:r>
              <a:rPr lang="sv-fi" b="0" i="0" u="none" baseline="0">
                <a:latin typeface="+mj-lt"/>
                <a:ea typeface="+mj-lt"/>
                <a:cs typeface="+mj-lt"/>
                <a:sym typeface="+mj-lt"/>
              </a:rPr>
              <a:t>Den frivilligas välbefinnande, ork och motivation påverkas av ...</a:t>
            </a:r>
            <a:endParaRPr lang="sv-fi"/>
          </a:p>
        </p:txBody>
      </p:sp>
      <p:sp>
        <p:nvSpPr>
          <p:cNvPr id="3" name="Sisällön paikkamerkki 2">
            <a:extLst>
              <a:ext uri="{FF2B5EF4-FFF2-40B4-BE49-F238E27FC236}">
                <a16:creationId xmlns:a16="http://schemas.microsoft.com/office/drawing/2014/main" id="{79590180-00C8-4ECD-A96E-C36E3A83FC91}"/>
              </a:ext>
            </a:extLst>
          </p:cNvPr>
          <p:cNvSpPr>
            <a:spLocks noGrp="1"/>
          </p:cNvSpPr>
          <p:nvPr>
            <p:ph idx="1"/>
          </p:nvPr>
        </p:nvSpPr>
        <p:spPr>
          <a:xfrm>
            <a:off x="680049" y="2499360"/>
            <a:ext cx="10515600" cy="4033203"/>
          </a:xfrm>
        </p:spPr>
        <p:txBody>
          <a:bodyPr vert="horz" lIns="91440" tIns="45720" rIns="91440" bIns="45720" rtlCol="0" anchor="t">
            <a:normAutofit fontScale="92500" lnSpcReduction="10000"/>
          </a:bodyPr>
          <a:lstStyle/>
          <a:p>
            <a:pPr algn="l" rtl="0"/>
            <a:r>
              <a:rPr lang="sv-fi" b="0" i="0" u="sng" baseline="0">
                <a:latin typeface="+mn-lt"/>
                <a:ea typeface="+mn-lt"/>
                <a:cs typeface="+mn-lt"/>
                <a:sym typeface="+mn-lt"/>
              </a:rPr>
              <a:t>Saker som utgår från gruppen (gruppens ansvar)</a:t>
            </a:r>
          </a:p>
          <a:p>
            <a:pPr lvl="1" algn="l" rtl="0"/>
            <a:r>
              <a:rPr lang="sv-fi" b="0" i="0" u="none" baseline="0">
                <a:latin typeface="+mn-lt"/>
                <a:ea typeface="+mn-lt"/>
                <a:cs typeface="+mn-lt"/>
                <a:sym typeface="+mn-lt"/>
              </a:rPr>
              <a:t>Stödjande av sammanhållningen och Röda Korsets identitet</a:t>
            </a:r>
          </a:p>
          <a:p>
            <a:pPr lvl="1" algn="l" rtl="0"/>
            <a:r>
              <a:rPr lang="sv-fi" b="0" i="0" u="none" baseline="0">
                <a:latin typeface="+mn-lt"/>
                <a:ea typeface="+mn-lt"/>
                <a:cs typeface="+mn-lt"/>
                <a:sym typeface="+mn-lt"/>
              </a:rPr>
              <a:t>Tydliga beslut om uppgifterna </a:t>
            </a:r>
            <a:endParaRPr lang="sv-fi"/>
          </a:p>
          <a:p>
            <a:pPr lvl="1" algn="l" rtl="0"/>
            <a:r>
              <a:rPr lang="sv-fi" b="0" i="0" u="none" baseline="0">
                <a:latin typeface="Calibri"/>
                <a:ea typeface="Calibri"/>
                <a:cs typeface="Calibri"/>
                <a:sym typeface="Calibri"/>
              </a:rPr>
              <a:t>Uppmuntrande och öppen atmosfär</a:t>
            </a:r>
          </a:p>
          <a:p>
            <a:pPr lvl="1" algn="l" rtl="0"/>
            <a:r>
              <a:rPr lang="sv-fi" b="0" i="0" u="none" baseline="0"/>
              <a:t>Utarbetande av bra inskolning för att verka som frivillig</a:t>
            </a:r>
            <a:endParaRPr lang="sv-fi">
              <a:cs typeface="Calibri"/>
            </a:endParaRPr>
          </a:p>
          <a:p>
            <a:pPr lvl="1" algn="l" rtl="0"/>
            <a:r>
              <a:rPr lang="sv-fi" b="0" i="0" u="none" baseline="0"/>
              <a:t>Organisering av att få arbeta med en mer erfaren frivillig</a:t>
            </a:r>
          </a:p>
          <a:p>
            <a:pPr algn="l" rtl="0"/>
            <a:r>
              <a:rPr lang="sv-fi" b="0" i="0" u="sng" baseline="0">
                <a:latin typeface="+mn-lt"/>
                <a:ea typeface="+mn-lt"/>
                <a:cs typeface="+mn-lt"/>
                <a:sym typeface="+mn-lt"/>
              </a:rPr>
              <a:t>Utomstående personer (organiserande organisation har ansvaret)</a:t>
            </a:r>
          </a:p>
          <a:p>
            <a:pPr lvl="1" algn="l" rtl="0" fontAlgn="base"/>
            <a:r>
              <a:rPr lang="sv-fi" b="0" i="0" u="none" baseline="0"/>
              <a:t>Tillräckligt stöd och tillräcklig utbildning tillgänglig  </a:t>
            </a:r>
          </a:p>
          <a:p>
            <a:pPr lvl="1" algn="l" rtl="0" fontAlgn="base"/>
            <a:r>
              <a:rPr lang="sv-fi" b="0" i="0" u="none" baseline="0"/>
              <a:t>Tydliga anvisningar, praxis och regler </a:t>
            </a:r>
          </a:p>
          <a:p>
            <a:pPr lvl="1" algn="l" rtl="0"/>
            <a:r>
              <a:rPr lang="sv-fi" b="0" i="0" u="none" baseline="0">
                <a:latin typeface="+mn-lt"/>
                <a:ea typeface="+mn-lt"/>
                <a:cs typeface="+mn-lt"/>
                <a:sym typeface="+mn-lt"/>
              </a:rPr>
              <a:t>Att göra Röda Korsets principer kända – de frivilliga är en del av den världsomfattande humanitära hjälpen! </a:t>
            </a:r>
            <a:endParaRPr lang="sv-fi"/>
          </a:p>
          <a:p>
            <a:endParaRPr lang="sv-fi"/>
          </a:p>
        </p:txBody>
      </p:sp>
    </p:spTree>
    <p:extLst>
      <p:ext uri="{BB962C8B-B14F-4D97-AF65-F5344CB8AC3E}">
        <p14:creationId xmlns:p14="http://schemas.microsoft.com/office/powerpoint/2010/main" val="3989424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FAB3-D4FF-4169-ABF8-CE7D967E661D}"/>
              </a:ext>
            </a:extLst>
          </p:cNvPr>
          <p:cNvSpPr>
            <a:spLocks noGrp="1"/>
          </p:cNvSpPr>
          <p:nvPr>
            <p:ph type="title"/>
          </p:nvPr>
        </p:nvSpPr>
        <p:spPr>
          <a:xfrm>
            <a:off x="457901" y="1489753"/>
            <a:ext cx="5048892" cy="1818526"/>
          </a:xfrm>
        </p:spPr>
        <p:txBody>
          <a:bodyPr anchor="ctr">
            <a:noAutofit/>
          </a:bodyPr>
          <a:lstStyle/>
          <a:p>
            <a:pPr algn="l" rtl="0"/>
            <a:r>
              <a:rPr lang="sv-fi" sz="4000" b="0" i="0" u="none" baseline="0"/>
              <a:t>Att stöda en människa i sårbar ställning.</a:t>
            </a:r>
          </a:p>
        </p:txBody>
      </p:sp>
      <p:pic>
        <p:nvPicPr>
          <p:cNvPr id="4" name="Picture 3" descr="A picture containing outdoor, ground, water sport, wave&#10;&#10;Description automatically generated">
            <a:extLst>
              <a:ext uri="{FF2B5EF4-FFF2-40B4-BE49-F238E27FC236}">
                <a16:creationId xmlns:a16="http://schemas.microsoft.com/office/drawing/2014/main" id="{82D12CA7-17BE-4280-A38E-6A0DEF7D7D07}"/>
              </a:ext>
            </a:extLst>
          </p:cNvPr>
          <p:cNvPicPr>
            <a:picLocks noChangeAspect="1"/>
          </p:cNvPicPr>
          <p:nvPr/>
        </p:nvPicPr>
        <p:blipFill rotWithShape="1">
          <a:blip r:embed="rId3">
            <a:extLst>
              <a:ext uri="{28A0092B-C50C-407E-A947-70E740481C1C}">
                <a14:useLocalDpi xmlns:a14="http://schemas.microsoft.com/office/drawing/2010/main" val="0"/>
              </a:ext>
            </a:extLst>
          </a:blip>
          <a:srcRect r="9948" b="-1"/>
          <a:stretch/>
        </p:blipFill>
        <p:spPr>
          <a:xfrm>
            <a:off x="5591052" y="1489753"/>
            <a:ext cx="5762748" cy="4799535"/>
          </a:xfrm>
          <a:prstGeom prst="rect">
            <a:avLst/>
          </a:prstGeom>
          <a:noFill/>
        </p:spPr>
      </p:pic>
      <p:sp>
        <p:nvSpPr>
          <p:cNvPr id="16" name="TextBox 15">
            <a:extLst>
              <a:ext uri="{FF2B5EF4-FFF2-40B4-BE49-F238E27FC236}">
                <a16:creationId xmlns:a16="http://schemas.microsoft.com/office/drawing/2014/main" id="{33A7499C-670C-445F-804D-7BAA862CD6C3}"/>
              </a:ext>
            </a:extLst>
          </p:cNvPr>
          <p:cNvSpPr txBox="1"/>
          <p:nvPr/>
        </p:nvSpPr>
        <p:spPr>
          <a:xfrm>
            <a:off x="8389339" y="6289288"/>
            <a:ext cx="3048720" cy="276999"/>
          </a:xfrm>
          <a:prstGeom prst="rect">
            <a:avLst/>
          </a:prstGeom>
          <a:noFill/>
        </p:spPr>
        <p:txBody>
          <a:bodyPr wrap="none" rtlCol="0">
            <a:spAutoFit/>
          </a:bodyPr>
          <a:lstStyle/>
          <a:p>
            <a:pPr algn="l" rtl="0"/>
            <a:r>
              <a:rPr lang="sv-fi" sz="1200" b="0" i="0" u="none" baseline="0"/>
              <a:t>Bild: Mari Vehkalahti, Finlands Röda Kors.</a:t>
            </a:r>
          </a:p>
        </p:txBody>
      </p:sp>
    </p:spTree>
    <p:extLst>
      <p:ext uri="{BB962C8B-B14F-4D97-AF65-F5344CB8AC3E}">
        <p14:creationId xmlns:p14="http://schemas.microsoft.com/office/powerpoint/2010/main" val="4261720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94B9-D95C-45D8-B967-80960443A55D}"/>
              </a:ext>
            </a:extLst>
          </p:cNvPr>
          <p:cNvSpPr>
            <a:spLocks noGrp="1"/>
          </p:cNvSpPr>
          <p:nvPr>
            <p:ph type="title"/>
          </p:nvPr>
        </p:nvSpPr>
        <p:spPr/>
        <p:txBody>
          <a:bodyPr/>
          <a:lstStyle/>
          <a:p>
            <a:pPr algn="l" rtl="0"/>
            <a:r>
              <a:rPr lang="sv-fi" b="0" i="0" u="none" baseline="0"/>
              <a:t>Hjälpkedja även inom Röda Korset som stöd för de frivilliga </a:t>
            </a:r>
            <a:endParaRPr lang="sv-fi"/>
          </a:p>
        </p:txBody>
      </p:sp>
      <p:sp>
        <p:nvSpPr>
          <p:cNvPr id="3" name="Content Placeholder 2">
            <a:extLst>
              <a:ext uri="{FF2B5EF4-FFF2-40B4-BE49-F238E27FC236}">
                <a16:creationId xmlns:a16="http://schemas.microsoft.com/office/drawing/2014/main" id="{804296E1-533E-46CD-A4C1-194FFD782954}"/>
              </a:ext>
            </a:extLst>
          </p:cNvPr>
          <p:cNvSpPr>
            <a:spLocks noGrp="1"/>
          </p:cNvSpPr>
          <p:nvPr>
            <p:ph idx="1"/>
          </p:nvPr>
        </p:nvSpPr>
        <p:spPr>
          <a:xfrm>
            <a:off x="765629" y="2433842"/>
            <a:ext cx="10515600" cy="4097999"/>
          </a:xfrm>
        </p:spPr>
        <p:txBody>
          <a:bodyPr vert="horz" lIns="91440" tIns="45720" rIns="91440" bIns="45720" rtlCol="0" anchor="t">
            <a:normAutofit/>
          </a:bodyPr>
          <a:lstStyle/>
          <a:p>
            <a:pPr marL="457200" indent="-457200" algn="l" rtl="0">
              <a:lnSpc>
                <a:spcPct val="100000"/>
              </a:lnSpc>
              <a:spcBef>
                <a:spcPts val="0"/>
              </a:spcBef>
            </a:pPr>
            <a:endParaRPr lang="sv-fi">
              <a:cs typeface="Calibri" panose="020F0502020204030204"/>
            </a:endParaRPr>
          </a:p>
          <a:p>
            <a:pPr marL="457200" indent="-457200" algn="l" rtl="0">
              <a:lnSpc>
                <a:spcPct val="100000"/>
              </a:lnSpc>
              <a:spcBef>
                <a:spcPts val="0"/>
              </a:spcBef>
            </a:pPr>
            <a:endParaRPr lang="sv-fi">
              <a:cs typeface="Calibri" panose="020F0502020204030204"/>
            </a:endParaRPr>
          </a:p>
          <a:p>
            <a:pPr marL="171450" indent="-171450" algn="l" rtl="0">
              <a:lnSpc>
                <a:spcPct val="100000"/>
              </a:lnSpc>
              <a:spcBef>
                <a:spcPts val="0"/>
              </a:spcBef>
            </a:pPr>
            <a:endParaRPr lang="sv-fi">
              <a:cs typeface="Calibri" panose="020F0502020204030204"/>
            </a:endParaRPr>
          </a:p>
          <a:p>
            <a:endParaRPr lang="sv-fi">
              <a:cs typeface="Calibri" panose="020F0502020204030204"/>
            </a:endParaRPr>
          </a:p>
        </p:txBody>
      </p:sp>
      <p:sp>
        <p:nvSpPr>
          <p:cNvPr id="5" name="Content Placeholder 2">
            <a:extLst>
              <a:ext uri="{FF2B5EF4-FFF2-40B4-BE49-F238E27FC236}">
                <a16:creationId xmlns:a16="http://schemas.microsoft.com/office/drawing/2014/main" id="{E7BA1A74-7F45-43B6-8BF4-5EF5EDC45B49}"/>
              </a:ext>
            </a:extLst>
          </p:cNvPr>
          <p:cNvSpPr txBox="1">
            <a:spLocks/>
          </p:cNvSpPr>
          <p:nvPr/>
        </p:nvSpPr>
        <p:spPr>
          <a:xfrm>
            <a:off x="844583" y="2854960"/>
            <a:ext cx="10515600" cy="37650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rtl="0">
              <a:lnSpc>
                <a:spcPct val="100000"/>
              </a:lnSpc>
              <a:spcBef>
                <a:spcPts val="0"/>
              </a:spcBef>
            </a:pPr>
            <a:r>
              <a:rPr lang="sv-fi" b="0" i="0" u="none" baseline="0">
                <a:latin typeface="Calibri" panose="020F0502020204030204"/>
                <a:ea typeface="Calibri" panose="020F0502020204030204"/>
                <a:cs typeface="Calibri" panose="020F0502020204030204"/>
                <a:sym typeface="Calibri" panose="020F0502020204030204"/>
              </a:rPr>
              <a:t>Avdelningens kontaktperson, t.ex. kontaktpersonen för integrationsstöd eller psykiskt stöd</a:t>
            </a:r>
          </a:p>
          <a:p>
            <a:pPr marL="457200" indent="-457200" algn="l" rtl="0">
              <a:lnSpc>
                <a:spcPct val="100000"/>
              </a:lnSpc>
              <a:spcBef>
                <a:spcPts val="0"/>
              </a:spcBef>
            </a:pPr>
            <a:r>
              <a:rPr lang="sv-fi" b="0" i="0" u="none" baseline="0">
                <a:latin typeface="Calibri" panose="020F0502020204030204"/>
                <a:ea typeface="Calibri" panose="020F0502020204030204"/>
                <a:cs typeface="Calibri" panose="020F0502020204030204"/>
                <a:sym typeface="Calibri" panose="020F0502020204030204"/>
              </a:rPr>
              <a:t>Distriktets kontaktperson, t.ex. utvecklaren av mångkulturell verksamhet, arbetstagare vid förläggningen eller avdelningsfadder</a:t>
            </a:r>
          </a:p>
          <a:p>
            <a:pPr marL="457200" indent="-457200" algn="l" rtl="0">
              <a:lnSpc>
                <a:spcPct val="100000"/>
              </a:lnSpc>
              <a:spcBef>
                <a:spcPts val="0"/>
              </a:spcBef>
            </a:pPr>
            <a:r>
              <a:rPr lang="sv-fi" b="0" i="0" u="none" baseline="0">
                <a:latin typeface="Calibri" panose="020F0502020204030204"/>
                <a:ea typeface="Calibri" panose="020F0502020204030204"/>
                <a:cs typeface="Calibri" panose="020F0502020204030204"/>
                <a:sym typeface="Calibri" panose="020F0502020204030204"/>
              </a:rPr>
              <a:t>Centralbyråns kontaktperson</a:t>
            </a:r>
          </a:p>
          <a:p>
            <a:pPr marL="457200" indent="-457200" algn="l" rtl="0">
              <a:lnSpc>
                <a:spcPct val="100000"/>
              </a:lnSpc>
              <a:spcBef>
                <a:spcPts val="0"/>
              </a:spcBef>
            </a:pPr>
            <a:endParaRPr lang="sv-fi">
              <a:cs typeface="Calibri" panose="020F0502020204030204"/>
            </a:endParaRPr>
          </a:p>
          <a:p>
            <a:pPr marL="0" indent="0" algn="l" rtl="0">
              <a:lnSpc>
                <a:spcPct val="100000"/>
              </a:lnSpc>
              <a:spcBef>
                <a:spcPts val="0"/>
              </a:spcBef>
              <a:buNone/>
            </a:pPr>
            <a:endParaRPr lang="sv-fi">
              <a:solidFill>
                <a:srgbClr val="FF0000"/>
              </a:solidFill>
              <a:cs typeface="Calibri" panose="020F0502020204030204"/>
            </a:endParaRPr>
          </a:p>
          <a:p>
            <a:pPr marL="457200" indent="-457200" algn="l" rtl="0">
              <a:lnSpc>
                <a:spcPct val="100000"/>
              </a:lnSpc>
              <a:spcBef>
                <a:spcPts val="0"/>
              </a:spcBef>
            </a:pPr>
            <a:endParaRPr lang="sv-fi">
              <a:cs typeface="Calibri" panose="020F0502020204030204"/>
            </a:endParaRPr>
          </a:p>
          <a:p>
            <a:pPr marL="171450" indent="-171450" algn="l" rtl="0">
              <a:lnSpc>
                <a:spcPct val="100000"/>
              </a:lnSpc>
              <a:spcBef>
                <a:spcPts val="0"/>
              </a:spcBef>
            </a:pPr>
            <a:endParaRPr lang="sv-fi">
              <a:cs typeface="Calibri" panose="020F0502020204030204"/>
            </a:endParaRPr>
          </a:p>
          <a:p>
            <a:endParaRPr lang="sv-fi">
              <a:cs typeface="Calibri" panose="020F0502020204030204"/>
            </a:endParaRPr>
          </a:p>
        </p:txBody>
      </p:sp>
    </p:spTree>
    <p:extLst>
      <p:ext uri="{BB962C8B-B14F-4D97-AF65-F5344CB8AC3E}">
        <p14:creationId xmlns:p14="http://schemas.microsoft.com/office/powerpoint/2010/main" val="269429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9E150512-9655-498C-8B62-46A6B06AF357}"/>
              </a:ext>
            </a:extLst>
          </p:cNvPr>
          <p:cNvSpPr>
            <a:spLocks noGrp="1"/>
          </p:cNvSpPr>
          <p:nvPr>
            <p:ph sz="half" idx="2"/>
          </p:nvPr>
        </p:nvSpPr>
        <p:spPr>
          <a:xfrm>
            <a:off x="306512" y="2363537"/>
            <a:ext cx="5157787" cy="3115369"/>
          </a:xfrm>
        </p:spPr>
        <p:txBody>
          <a:bodyPr>
            <a:normAutofit/>
          </a:bodyPr>
          <a:lstStyle/>
          <a:p>
            <a:pPr marL="0" indent="0" algn="l" rtl="0" fontAlgn="base">
              <a:buNone/>
            </a:pPr>
            <a:r>
              <a:rPr lang="sv-fi" sz="24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Till exempel:</a:t>
            </a:r>
          </a:p>
          <a:p>
            <a:pPr algn="l" rtl="0" fontAlgn="base"/>
            <a:r>
              <a:rPr lang="sv-fi" sz="24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trygghet​</a:t>
            </a:r>
          </a:p>
          <a:p>
            <a:pPr algn="l" rtl="0" fontAlgn="base"/>
            <a:r>
              <a:rPr lang="sv-fi" sz="24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kontinuitet​</a:t>
            </a:r>
          </a:p>
          <a:p>
            <a:pPr algn="l" rtl="0" fontAlgn="base"/>
            <a:r>
              <a:rPr lang="sv-fi" sz="24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vänskap​</a:t>
            </a:r>
          </a:p>
          <a:p>
            <a:pPr algn="l" rtl="0" fontAlgn="base"/>
            <a:r>
              <a:rPr lang="sv-fi" sz="24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något meningsfullt att göra​</a:t>
            </a:r>
          </a:p>
          <a:p>
            <a:pPr algn="l" rtl="0" fontAlgn="base"/>
            <a:r>
              <a:rPr lang="sv-fi" sz="24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hopp</a:t>
            </a:r>
            <a:endParaRPr lang="sv-fi" sz="2400" dirty="0">
              <a:ea typeface="Verdana" panose="020B0604030504040204" pitchFamily="34" charset="0"/>
              <a:cs typeface="Verdana" panose="020B0604030504040204" pitchFamily="34" charset="0"/>
            </a:endParaRPr>
          </a:p>
        </p:txBody>
      </p:sp>
      <p:sp>
        <p:nvSpPr>
          <p:cNvPr id="6" name="Sisällön paikkamerkki 5">
            <a:extLst>
              <a:ext uri="{FF2B5EF4-FFF2-40B4-BE49-F238E27FC236}">
                <a16:creationId xmlns:a16="http://schemas.microsoft.com/office/drawing/2014/main" id="{04B6A11E-E16B-40CC-A8A7-2E70F0E7FE5F}"/>
              </a:ext>
            </a:extLst>
          </p:cNvPr>
          <p:cNvSpPr>
            <a:spLocks noGrp="1"/>
          </p:cNvSpPr>
          <p:nvPr>
            <p:ph sz="quarter" idx="4"/>
          </p:nvPr>
        </p:nvSpPr>
        <p:spPr>
          <a:xfrm>
            <a:off x="6230967" y="1510397"/>
            <a:ext cx="5611336" cy="2084005"/>
          </a:xfrm>
        </p:spPr>
        <p:txBody>
          <a:bodyPr vert="horz" lIns="91440" tIns="45720" rIns="91440" bIns="45720" rtlCol="0" anchor="t">
            <a:normAutofit/>
          </a:bodyPr>
          <a:lstStyle/>
          <a:p>
            <a:pPr marL="0" indent="0" algn="l" rtl="0">
              <a:buNone/>
            </a:pPr>
            <a:r>
              <a:rPr lang="sv-fi" sz="2400" b="1"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Vad får du själv ut av att arbeta som frivillig?</a:t>
            </a:r>
          </a:p>
          <a:p>
            <a:pPr algn="l" rtl="0">
              <a:defRPr/>
            </a:pPr>
            <a:r>
              <a:rPr lang="sv-fi" sz="24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Varför vill du hjälpa?</a:t>
            </a:r>
          </a:p>
          <a:p>
            <a:pPr algn="l" rtl="0">
              <a:defRPr/>
            </a:pPr>
            <a:r>
              <a:rPr lang="sv-fi" sz="24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Vad får du själv ut av att hjälpa?</a:t>
            </a:r>
          </a:p>
        </p:txBody>
      </p:sp>
      <p:sp>
        <p:nvSpPr>
          <p:cNvPr id="8" name="Otsikko 7">
            <a:extLst>
              <a:ext uri="{FF2B5EF4-FFF2-40B4-BE49-F238E27FC236}">
                <a16:creationId xmlns:a16="http://schemas.microsoft.com/office/drawing/2014/main" id="{FAC83D3F-A554-4192-ACED-8FA86DCC4121}"/>
              </a:ext>
            </a:extLst>
          </p:cNvPr>
          <p:cNvSpPr>
            <a:spLocks noGrp="1"/>
          </p:cNvSpPr>
          <p:nvPr>
            <p:ph type="title"/>
          </p:nvPr>
        </p:nvSpPr>
        <p:spPr>
          <a:xfrm>
            <a:off x="306512" y="1379094"/>
            <a:ext cx="3267182" cy="779489"/>
          </a:xfrm>
        </p:spPr>
        <p:txBody>
          <a:bodyPr>
            <a:normAutofit/>
          </a:bodyPr>
          <a:lstStyle/>
          <a:p>
            <a:pPr algn="l" rtl="0"/>
            <a:r>
              <a:rPr lang="sv-fi"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Frivilliga</a:t>
            </a:r>
          </a:p>
        </p:txBody>
      </p:sp>
      <p:pic>
        <p:nvPicPr>
          <p:cNvPr id="3" name="Picture 2" descr="A red and white flag&#10;&#10;Description automatically generated with low confidence">
            <a:extLst>
              <a:ext uri="{FF2B5EF4-FFF2-40B4-BE49-F238E27FC236}">
                <a16:creationId xmlns:a16="http://schemas.microsoft.com/office/drawing/2014/main" id="{6A6F9C6C-69E8-44FC-A6D2-836A8FCF3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967" y="3594402"/>
            <a:ext cx="5611336" cy="2955968"/>
          </a:xfrm>
          <a:prstGeom prst="rect">
            <a:avLst/>
          </a:prstGeom>
        </p:spPr>
      </p:pic>
      <p:sp>
        <p:nvSpPr>
          <p:cNvPr id="7" name="TextBox 6">
            <a:extLst>
              <a:ext uri="{FF2B5EF4-FFF2-40B4-BE49-F238E27FC236}">
                <a16:creationId xmlns:a16="http://schemas.microsoft.com/office/drawing/2014/main" id="{DC2F00D5-E783-4D73-AC72-282FD443271C}"/>
              </a:ext>
            </a:extLst>
          </p:cNvPr>
          <p:cNvSpPr txBox="1"/>
          <p:nvPr/>
        </p:nvSpPr>
        <p:spPr>
          <a:xfrm>
            <a:off x="8966547" y="6550370"/>
            <a:ext cx="3033203" cy="276999"/>
          </a:xfrm>
          <a:prstGeom prst="rect">
            <a:avLst/>
          </a:prstGeom>
          <a:noFill/>
        </p:spPr>
        <p:txBody>
          <a:bodyPr wrap="none" rtlCol="0">
            <a:spAutoFit/>
          </a:bodyPr>
          <a:lstStyle/>
          <a:p>
            <a:pPr algn="l" rtl="0"/>
            <a:r>
              <a:rPr lang="sv-fi" sz="1200" b="0" i="0" u="none" baseline="0"/>
              <a:t>Bild: Kimmo Karinen, Finlands Röda Kors</a:t>
            </a:r>
          </a:p>
        </p:txBody>
      </p:sp>
    </p:spTree>
    <p:extLst>
      <p:ext uri="{BB962C8B-B14F-4D97-AF65-F5344CB8AC3E}">
        <p14:creationId xmlns:p14="http://schemas.microsoft.com/office/powerpoint/2010/main" val="2567694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6765-25C6-40B2-B106-3252C56CB3A0}"/>
              </a:ext>
            </a:extLst>
          </p:cNvPr>
          <p:cNvSpPr>
            <a:spLocks noGrp="1"/>
          </p:cNvSpPr>
          <p:nvPr>
            <p:ph type="title"/>
          </p:nvPr>
        </p:nvSpPr>
        <p:spPr/>
        <p:txBody>
          <a:bodyPr/>
          <a:lstStyle/>
          <a:p>
            <a:pPr algn="l" rtl="0"/>
            <a:r>
              <a:rPr lang="sv-fi" b="0" i="0" u="none" baseline="0"/>
              <a:t>Utbildningens innehåll</a:t>
            </a:r>
          </a:p>
        </p:txBody>
      </p:sp>
      <p:sp>
        <p:nvSpPr>
          <p:cNvPr id="3" name="Content Placeholder 2">
            <a:extLst>
              <a:ext uri="{FF2B5EF4-FFF2-40B4-BE49-F238E27FC236}">
                <a16:creationId xmlns:a16="http://schemas.microsoft.com/office/drawing/2014/main" id="{023D8A45-97B8-4D1F-BB14-F4368F54CC26}"/>
              </a:ext>
            </a:extLst>
          </p:cNvPr>
          <p:cNvSpPr>
            <a:spLocks noGrp="1"/>
          </p:cNvSpPr>
          <p:nvPr>
            <p:ph idx="1"/>
          </p:nvPr>
        </p:nvSpPr>
        <p:spPr/>
        <p:txBody>
          <a:bodyPr/>
          <a:lstStyle/>
          <a:p>
            <a:pPr marL="0" indent="0" algn="l" rtl="0">
              <a:buNone/>
            </a:pPr>
            <a:r>
              <a:rPr lang="sv-fi" b="0" i="0" u="none" baseline="0">
                <a:solidFill>
                  <a:schemeClr val="bg1">
                    <a:lumMod val="75000"/>
                  </a:schemeClr>
                </a:solidFill>
              </a:rPr>
              <a:t>Del 1. Att stöda en människa i sårbar ställning.</a:t>
            </a:r>
          </a:p>
          <a:p>
            <a:pPr marL="0" indent="0" algn="l" rtl="0">
              <a:buNone/>
            </a:pPr>
            <a:r>
              <a:rPr lang="sv-fi" b="0" i="0" u="none" baseline="0">
                <a:solidFill>
                  <a:schemeClr val="bg1">
                    <a:lumMod val="75000"/>
                  </a:schemeClr>
                </a:solidFill>
              </a:rPr>
              <a:t>Del 2. Hur hänvisar man vidare. </a:t>
            </a:r>
          </a:p>
          <a:p>
            <a:pPr marL="0" indent="0" algn="l" rtl="0">
              <a:buNone/>
            </a:pPr>
            <a:r>
              <a:rPr lang="sv-fi" b="0" i="0" u="none" baseline="0">
                <a:solidFill>
                  <a:schemeClr val="bg1">
                    <a:lumMod val="75000"/>
                  </a:schemeClr>
                </a:solidFill>
              </a:rPr>
              <a:t>Del 3. Den frivilligas roll och ork.</a:t>
            </a:r>
          </a:p>
          <a:p>
            <a:pPr marL="0" indent="0" algn="l" rtl="0">
              <a:buNone/>
            </a:pPr>
            <a:r>
              <a:rPr lang="sv-fi" b="0" i="0" u="none" baseline="0"/>
              <a:t>Del 4. Vad gör man härnäst.</a:t>
            </a:r>
          </a:p>
          <a:p>
            <a:endParaRPr lang="sv-fi"/>
          </a:p>
        </p:txBody>
      </p:sp>
    </p:spTree>
    <p:extLst>
      <p:ext uri="{BB962C8B-B14F-4D97-AF65-F5344CB8AC3E}">
        <p14:creationId xmlns:p14="http://schemas.microsoft.com/office/powerpoint/2010/main" val="3518109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6BDA-D87F-48BE-8816-8E79554AFDDF}"/>
              </a:ext>
            </a:extLst>
          </p:cNvPr>
          <p:cNvSpPr>
            <a:spLocks noGrp="1"/>
          </p:cNvSpPr>
          <p:nvPr>
            <p:ph type="ctrTitle"/>
          </p:nvPr>
        </p:nvSpPr>
        <p:spPr>
          <a:xfrm>
            <a:off x="558229" y="1473153"/>
            <a:ext cx="3383902" cy="1261497"/>
          </a:xfrm>
        </p:spPr>
        <p:txBody>
          <a:bodyPr>
            <a:normAutofit/>
          </a:bodyPr>
          <a:lstStyle/>
          <a:p>
            <a:pPr algn="l" rtl="0"/>
            <a:r>
              <a:rPr lang="sv-fi" sz="4000" b="0" i="0" u="none" baseline="0"/>
              <a:t>Vad gör man härnäst.</a:t>
            </a:r>
          </a:p>
        </p:txBody>
      </p:sp>
      <p:sp>
        <p:nvSpPr>
          <p:cNvPr id="3" name="TextBox 2">
            <a:extLst>
              <a:ext uri="{FF2B5EF4-FFF2-40B4-BE49-F238E27FC236}">
                <a16:creationId xmlns:a16="http://schemas.microsoft.com/office/drawing/2014/main" id="{7D8C9830-1B2C-48E2-8076-85883BFC42AB}"/>
              </a:ext>
            </a:extLst>
          </p:cNvPr>
          <p:cNvSpPr txBox="1"/>
          <p:nvPr/>
        </p:nvSpPr>
        <p:spPr>
          <a:xfrm>
            <a:off x="8966547" y="6550370"/>
            <a:ext cx="3087320" cy="276999"/>
          </a:xfrm>
          <a:prstGeom prst="rect">
            <a:avLst/>
          </a:prstGeom>
          <a:noFill/>
        </p:spPr>
        <p:txBody>
          <a:bodyPr wrap="none" rtlCol="0">
            <a:spAutoFit/>
          </a:bodyPr>
          <a:lstStyle/>
          <a:p>
            <a:pPr algn="l" rtl="0"/>
            <a:r>
              <a:rPr lang="sv-fi" sz="1200" b="0" i="0" u="none" baseline="0"/>
              <a:t>Bild: Heidi Makkonen, Finlands Röda Kors</a:t>
            </a:r>
          </a:p>
        </p:txBody>
      </p:sp>
      <p:pic>
        <p:nvPicPr>
          <p:cNvPr id="5" name="Picture 4" descr="A picture containing person&#10;&#10;Description automatically generated">
            <a:extLst>
              <a:ext uri="{FF2B5EF4-FFF2-40B4-BE49-F238E27FC236}">
                <a16:creationId xmlns:a16="http://schemas.microsoft.com/office/drawing/2014/main" id="{A75D5397-A512-4F81-B08F-A77D7980E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522" y="1473153"/>
            <a:ext cx="7620588" cy="5077217"/>
          </a:xfrm>
          <a:prstGeom prst="rect">
            <a:avLst/>
          </a:prstGeom>
        </p:spPr>
      </p:pic>
    </p:spTree>
    <p:extLst>
      <p:ext uri="{BB962C8B-B14F-4D97-AF65-F5344CB8AC3E}">
        <p14:creationId xmlns:p14="http://schemas.microsoft.com/office/powerpoint/2010/main" val="3836060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0344-BF5A-49DD-A1E2-972DAB0B43FF}"/>
              </a:ext>
            </a:extLst>
          </p:cNvPr>
          <p:cNvSpPr>
            <a:spLocks noGrp="1"/>
          </p:cNvSpPr>
          <p:nvPr>
            <p:ph type="title"/>
          </p:nvPr>
        </p:nvSpPr>
        <p:spPr>
          <a:xfrm>
            <a:off x="266700" y="1303821"/>
            <a:ext cx="10515600" cy="1325563"/>
          </a:xfrm>
        </p:spPr>
        <p:txBody>
          <a:bodyPr>
            <a:normAutofit/>
          </a:bodyPr>
          <a:lstStyle/>
          <a:p>
            <a:pPr algn="l" rtl="0"/>
            <a:r>
              <a:rPr lang="sv-fi" sz="3600" b="0" i="0" u="none" baseline="0" dirty="0"/>
              <a:t>Övriga utbildningar som rekommenderas:</a:t>
            </a:r>
          </a:p>
        </p:txBody>
      </p:sp>
      <p:sp>
        <p:nvSpPr>
          <p:cNvPr id="3" name="Content Placeholder 2">
            <a:extLst>
              <a:ext uri="{FF2B5EF4-FFF2-40B4-BE49-F238E27FC236}">
                <a16:creationId xmlns:a16="http://schemas.microsoft.com/office/drawing/2014/main" id="{97C99970-E1D3-4306-A44B-044301D46A36}"/>
              </a:ext>
            </a:extLst>
          </p:cNvPr>
          <p:cNvSpPr>
            <a:spLocks noGrp="1"/>
          </p:cNvSpPr>
          <p:nvPr>
            <p:ph idx="1"/>
          </p:nvPr>
        </p:nvSpPr>
        <p:spPr>
          <a:xfrm>
            <a:off x="266700" y="2866096"/>
            <a:ext cx="11387744" cy="3615667"/>
          </a:xfrm>
        </p:spPr>
        <p:txBody>
          <a:bodyPr vert="horz" lIns="91440" tIns="45720" rIns="91440" bIns="45720" rtlCol="0" anchor="t">
            <a:normAutofit fontScale="92500" lnSpcReduction="10000"/>
          </a:bodyPr>
          <a:lstStyle/>
          <a:p>
            <a:pPr algn="l" rtl="0"/>
            <a:r>
              <a:rPr lang="sv-fi" sz="1600" b="1" i="0" u="none" baseline="0" dirty="0">
                <a:latin typeface="+mn-lt"/>
                <a:ea typeface="+mn-lt"/>
                <a:cs typeface="+mn-lt"/>
                <a:sym typeface="+mn-lt"/>
              </a:rPr>
              <a:t>Som stöd för integrationen. </a:t>
            </a:r>
            <a:r>
              <a:rPr lang="sv-fi" sz="1600" b="0" i="0" u="none" baseline="0" dirty="0">
                <a:latin typeface="+mn-lt"/>
                <a:ea typeface="+mn-lt"/>
                <a:cs typeface="+mn-lt"/>
                <a:sym typeface="+mn-lt"/>
              </a:rPr>
              <a:t>Under kursen behandlas flyktingskap, integration och rasism samt presenteras frivilligverksamhet som stöder integrationen. Kursen ger beredskap att delta i frivilligverksamhet som stöder integration. Längd 3 h.</a:t>
            </a:r>
            <a:endParaRPr lang="sv-fi" sz="1600" dirty="0"/>
          </a:p>
          <a:p>
            <a:pPr algn="l" rtl="0"/>
            <a:r>
              <a:rPr lang="sv-fi" sz="1600" b="1" i="0" u="none" baseline="0" dirty="0"/>
              <a:t>Grundkurs i psykiskt stöd</a:t>
            </a:r>
            <a:r>
              <a:rPr lang="sv-fi" sz="1600" b="0" i="0" u="none" baseline="0" dirty="0"/>
              <a:t> </a:t>
            </a:r>
            <a:r>
              <a:rPr lang="sv-fi" sz="1600" b="0" i="0" u="none" baseline="0" dirty="0">
                <a:latin typeface="+mn-lt"/>
                <a:ea typeface="+mn-lt"/>
                <a:cs typeface="+mn-lt"/>
                <a:sym typeface="+mn-lt"/>
              </a:rPr>
              <a:t>I utbildningen behandlar man vad psykiskt stöd är, varför man erbjuder stöd, vem kan erbjuda psykiskt stöd, se, lyssna, verksamhetsmodellen förena och hjälparens egenvård.</a:t>
            </a:r>
            <a:endParaRPr lang="sv-fi" sz="1600" dirty="0">
              <a:cs typeface="Calibri"/>
            </a:endParaRPr>
          </a:p>
          <a:p>
            <a:pPr algn="l" rtl="0"/>
            <a:r>
              <a:rPr lang="sv-fi" sz="1600" b="1" i="0" u="none" baseline="0" dirty="0">
                <a:latin typeface="+mn-lt"/>
                <a:ea typeface="+mn-lt"/>
                <a:cs typeface="+mn-lt"/>
                <a:sym typeface="+mn-lt"/>
              </a:rPr>
              <a:t>Lär känna Röda Korset. </a:t>
            </a:r>
            <a:r>
              <a:rPr lang="sv-fi" sz="1600" b="0" i="0" u="none" baseline="0" dirty="0">
                <a:latin typeface="+mn-lt"/>
                <a:ea typeface="+mn-lt"/>
                <a:cs typeface="+mn-lt"/>
                <a:sym typeface="+mn-lt"/>
              </a:rPr>
              <a:t>Utbildningen ger grundläggande kunskap om Röda Korsets verksamhet och principer samt möjligheterna till frivilligverksamhet, samt förstående för Röda Korsets roll som beredskapsorganisation. Avsedd för alla frivilliga inom Röda Korset. Längd 2 h.</a:t>
            </a:r>
            <a:endParaRPr lang="sv-fi" sz="1600" dirty="0">
              <a:cs typeface="Calibri"/>
            </a:endParaRPr>
          </a:p>
          <a:p>
            <a:pPr algn="l" rtl="0"/>
            <a:r>
              <a:rPr lang="sv-fi" sz="1600" b="1" i="0" u="none" baseline="0" dirty="0">
                <a:latin typeface="+mn-lt"/>
                <a:ea typeface="+mn-lt"/>
                <a:cs typeface="+mn-lt"/>
                <a:sym typeface="+mn-lt"/>
              </a:rPr>
              <a:t>Mångfald i frivilligverksamheten. </a:t>
            </a:r>
            <a:r>
              <a:rPr lang="sv-fi" sz="1600" b="0" i="0" u="none" baseline="0" dirty="0">
                <a:latin typeface="+mn-lt"/>
                <a:ea typeface="+mn-lt"/>
                <a:cs typeface="+mn-lt"/>
                <a:sym typeface="+mn-lt"/>
              </a:rPr>
              <a:t>I utbildningen behandlas jämlikhet, normer, interaktionssituationer och tillgänglighet. Avsedd för alla frivilliga inom Röda Korset. Längd 2 h.</a:t>
            </a:r>
            <a:endParaRPr lang="sv-fi" sz="1600" dirty="0"/>
          </a:p>
          <a:p>
            <a:pPr algn="l" rtl="0"/>
            <a:r>
              <a:rPr lang="sv-fi" sz="1600" b="1" i="0" u="none" baseline="0" dirty="0">
                <a:latin typeface="+mn-lt"/>
                <a:ea typeface="+mn-lt"/>
                <a:cs typeface="+mn-lt"/>
                <a:sym typeface="+mn-lt"/>
              </a:rPr>
              <a:t>Interaktionsförmåga</a:t>
            </a:r>
            <a:r>
              <a:rPr lang="sv-fi" sz="1600" b="0" i="0" u="none" baseline="0" dirty="0">
                <a:latin typeface="+mn-lt"/>
                <a:ea typeface="+mn-lt"/>
                <a:cs typeface="+mn-lt"/>
                <a:sym typeface="+mn-lt"/>
              </a:rPr>
              <a:t>. Utbildningen ger beredskap för olika snabba möten i samband med mässor, kampanjer och rekrytering, arbete i grupp och bemötande av hjälpbehövande. Avsedd för alla frivilliga inom Röda Korset. Längd 2,5 h.</a:t>
            </a:r>
            <a:endParaRPr lang="sv-fi" sz="1600" dirty="0"/>
          </a:p>
          <a:p>
            <a:pPr algn="l" rtl="0"/>
            <a:r>
              <a:rPr lang="sv-fi" sz="1600" b="1" i="0" u="none" baseline="0" dirty="0">
                <a:latin typeface="+mn-lt"/>
                <a:ea typeface="+mn-lt"/>
                <a:cs typeface="+mn-lt"/>
                <a:sym typeface="+mn-lt"/>
              </a:rPr>
              <a:t>Papperslösa och Röda Korset. </a:t>
            </a:r>
            <a:r>
              <a:rPr lang="sv-fi" sz="1600" b="0" i="0" u="none" baseline="0" dirty="0">
                <a:latin typeface="+mn-lt"/>
                <a:ea typeface="+mn-lt"/>
                <a:cs typeface="+mn-lt"/>
                <a:sym typeface="+mn-lt"/>
              </a:rPr>
              <a:t>Utbildningens kärna är att stärka Röda Korsets beredskap för arbete bland papperslösa och öka deltagarnas bakgrundskunskaper om papperslöshet. Längd 3 h.</a:t>
            </a:r>
            <a:endParaRPr lang="sv-fi" sz="1600" dirty="0"/>
          </a:p>
          <a:p>
            <a:pPr algn="l" rtl="0"/>
            <a:r>
              <a:rPr lang="sv-fi" sz="1600" b="1" i="0" u="none" baseline="0" dirty="0">
                <a:latin typeface="+mn-lt"/>
                <a:ea typeface="+mn-lt"/>
                <a:cs typeface="+mn-lt"/>
                <a:sym typeface="+mn-lt"/>
              </a:rPr>
              <a:t>Grundkurs i vänverksamhet. </a:t>
            </a:r>
            <a:r>
              <a:rPr lang="sv-fi" sz="1600" b="0" i="0" u="none" baseline="0" dirty="0">
                <a:latin typeface="+mn-lt"/>
                <a:ea typeface="+mn-lt"/>
                <a:cs typeface="+mn-lt"/>
                <a:sym typeface="+mn-lt"/>
              </a:rPr>
              <a:t>Utbildningen ger beredskap att verka som frivillig i olika uppgifter, exempelvis som frivillig vän till äldre, unga, invandrare eller andra ensamma personer. Utbildningen ger grundläggande kunskaper bland annat om hur man bemöter en klient och om olika verksamhetsformer inom vänverksamheten. Längd 3 h.</a:t>
            </a:r>
            <a:endParaRPr lang="sv-fi" sz="1600" dirty="0"/>
          </a:p>
        </p:txBody>
      </p:sp>
      <p:sp>
        <p:nvSpPr>
          <p:cNvPr id="4" name="Oval 3">
            <a:extLst>
              <a:ext uri="{FF2B5EF4-FFF2-40B4-BE49-F238E27FC236}">
                <a16:creationId xmlns:a16="http://schemas.microsoft.com/office/drawing/2014/main" id="{7245D370-2B97-4852-A194-A8B0CEC12EFA}"/>
              </a:ext>
            </a:extLst>
          </p:cNvPr>
          <p:cNvSpPr/>
          <p:nvPr/>
        </p:nvSpPr>
        <p:spPr>
          <a:xfrm>
            <a:off x="8190805" y="1287196"/>
            <a:ext cx="3324225" cy="146795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b="0" i="0" u="none" baseline="0">
                <a:solidFill>
                  <a:schemeClr val="tx1"/>
                </a:solidFill>
              </a:rPr>
              <a:t>Skapa en profil i Oma:</a:t>
            </a:r>
          </a:p>
          <a:p>
            <a:pPr algn="ctr" rtl="0"/>
            <a:r>
              <a:rPr lang="sv-fi" b="0" i="0" u="none" baseline="0">
                <a:hlinkClick r:id="rId3"/>
              </a:rPr>
              <a:t>https://vapaaehtoiset.punainenristi.fi/</a:t>
            </a:r>
            <a:r>
              <a:rPr lang="sv-fi" b="0" i="0" u="none" baseline="0"/>
              <a:t>  </a:t>
            </a:r>
          </a:p>
        </p:txBody>
      </p:sp>
    </p:spTree>
    <p:extLst>
      <p:ext uri="{BB962C8B-B14F-4D97-AF65-F5344CB8AC3E}">
        <p14:creationId xmlns:p14="http://schemas.microsoft.com/office/powerpoint/2010/main" val="1277423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E4ECB-FADF-40E9-A085-FE33D9CD4416}"/>
              </a:ext>
            </a:extLst>
          </p:cNvPr>
          <p:cNvSpPr>
            <a:spLocks noGrp="1"/>
          </p:cNvSpPr>
          <p:nvPr>
            <p:ph type="title"/>
          </p:nvPr>
        </p:nvSpPr>
        <p:spPr/>
        <p:txBody>
          <a:bodyPr/>
          <a:lstStyle/>
          <a:p>
            <a:pPr algn="l" rtl="0"/>
            <a:r>
              <a:rPr lang="sv-fi" b="0" i="0" u="none" baseline="0"/>
              <a:t>Resurskvällar</a:t>
            </a:r>
          </a:p>
        </p:txBody>
      </p:sp>
      <p:sp>
        <p:nvSpPr>
          <p:cNvPr id="3" name="Content Placeholder 2">
            <a:extLst>
              <a:ext uri="{FF2B5EF4-FFF2-40B4-BE49-F238E27FC236}">
                <a16:creationId xmlns:a16="http://schemas.microsoft.com/office/drawing/2014/main" id="{A458941D-8F19-442A-9DE3-4AA191A39575}"/>
              </a:ext>
            </a:extLst>
          </p:cNvPr>
          <p:cNvSpPr>
            <a:spLocks noGrp="1"/>
          </p:cNvSpPr>
          <p:nvPr>
            <p:ph idx="1"/>
          </p:nvPr>
        </p:nvSpPr>
        <p:spPr>
          <a:xfrm>
            <a:off x="838200" y="2390905"/>
            <a:ext cx="10515600" cy="3786058"/>
          </a:xfrm>
        </p:spPr>
        <p:txBody>
          <a:bodyPr vert="horz" lIns="91440" tIns="45720" rIns="91440" bIns="45720" rtlCol="0" anchor="t">
            <a:normAutofit fontScale="92500" lnSpcReduction="20000"/>
          </a:bodyPr>
          <a:lstStyle/>
          <a:p>
            <a:pPr algn="l" rtl="0"/>
            <a:r>
              <a:rPr lang="sv-fi" b="0" i="0" u="none" baseline="0">
                <a:latin typeface="+mn-lt"/>
                <a:ea typeface="+mn-lt"/>
                <a:cs typeface="+mn-lt"/>
                <a:sym typeface="+mn-lt"/>
                <a:hlinkClick r:id="rId2"/>
              </a:rPr>
              <a:t>https://rednet.rodakorset.fi/resurscafe</a:t>
            </a:r>
            <a:r>
              <a:rPr lang="sv-fi" b="0" i="0" u="none" baseline="0">
                <a:latin typeface="+mn-lt"/>
                <a:ea typeface="+mn-lt"/>
                <a:cs typeface="+mn-lt"/>
                <a:sym typeface="+mn-lt"/>
              </a:rPr>
              <a:t> </a:t>
            </a:r>
            <a:endParaRPr lang="sv-fi"/>
          </a:p>
          <a:p>
            <a:pPr algn="l" rtl="0"/>
            <a:r>
              <a:rPr lang="sv-fi" b="0" i="0" u="none" baseline="0">
                <a:latin typeface="Calibri" panose="020F0502020204030204"/>
                <a:ea typeface="Calibri" panose="020F0502020204030204"/>
                <a:cs typeface="Calibri" panose="020F0502020204030204"/>
                <a:sym typeface="Calibri" panose="020F0502020204030204"/>
              </a:rPr>
              <a:t>Man fäster speciell uppmärksamhet vid de frivilligas ork. När det framkommer behov av en resurskväll eller kamratstödsmöte, meddela gruppdragaren och därefter till distriktet. Arbetstagaren som ansvarar för distriktsbyråns verksamhet hjälper vid planeringen och genomförandet av resurskvällen.</a:t>
            </a:r>
          </a:p>
          <a:p>
            <a:pPr algn="l" rtl="0"/>
            <a:r>
              <a:rPr lang="sv-fi" b="1" i="0" u="none" baseline="0">
                <a:latin typeface="+mn-lt"/>
                <a:ea typeface="+mn-lt"/>
                <a:cs typeface="+mn-lt"/>
                <a:sym typeface="+mn-lt"/>
              </a:rPr>
              <a:t>Se även: Resursdag för frivilliga.</a:t>
            </a:r>
            <a:r>
              <a:rPr lang="sv-fi" b="0" i="0" u="none" baseline="0">
                <a:latin typeface="+mn-lt"/>
                <a:ea typeface="+mn-lt"/>
                <a:cs typeface="+mn-lt"/>
                <a:sym typeface="+mn-lt"/>
              </a:rPr>
              <a:t> Utbildningen är en temadag kring välbefinnande, ork och beröm. Utbildningen blir naturligt en del av det arbetshandledande stödet för frivilliga. Målet för temadagen är att ge möjlighet att utbyta erfarenheter, interagera och få kamratstöd samt ge dem beredskap för att dra gränser mellan de olika rollerna i sitt liv. Avsedd för alla frivilliga inom Röda Korset. Längd 2–8 h.</a:t>
            </a:r>
            <a:endParaRPr lang="sv-fi">
              <a:cs typeface="Calibri" panose="020F0502020204030204"/>
            </a:endParaRPr>
          </a:p>
          <a:p>
            <a:endParaRPr lang="sv-fi">
              <a:cs typeface="Calibri" panose="020F0502020204030204"/>
            </a:endParaRPr>
          </a:p>
        </p:txBody>
      </p:sp>
    </p:spTree>
    <p:extLst>
      <p:ext uri="{BB962C8B-B14F-4D97-AF65-F5344CB8AC3E}">
        <p14:creationId xmlns:p14="http://schemas.microsoft.com/office/powerpoint/2010/main" val="1804900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DFE8-2B36-4D78-AD91-5A8CD245A5FF}"/>
              </a:ext>
            </a:extLst>
          </p:cNvPr>
          <p:cNvSpPr>
            <a:spLocks noGrp="1"/>
          </p:cNvSpPr>
          <p:nvPr>
            <p:ph type="title"/>
          </p:nvPr>
        </p:nvSpPr>
        <p:spPr/>
        <p:txBody>
          <a:bodyPr/>
          <a:lstStyle/>
          <a:p>
            <a:pPr algn="l" rtl="0"/>
            <a:r>
              <a:rPr lang="sv-fi" b="0" i="0" u="none" baseline="0"/>
              <a:t>Källor och mer information</a:t>
            </a:r>
          </a:p>
        </p:txBody>
      </p:sp>
      <p:sp>
        <p:nvSpPr>
          <p:cNvPr id="3" name="Content Placeholder 2">
            <a:extLst>
              <a:ext uri="{FF2B5EF4-FFF2-40B4-BE49-F238E27FC236}">
                <a16:creationId xmlns:a16="http://schemas.microsoft.com/office/drawing/2014/main" id="{0D3E821E-551D-4C8E-9742-BEEB7C768DB3}"/>
              </a:ext>
            </a:extLst>
          </p:cNvPr>
          <p:cNvSpPr>
            <a:spLocks noGrp="1"/>
          </p:cNvSpPr>
          <p:nvPr>
            <p:ph idx="1"/>
          </p:nvPr>
        </p:nvSpPr>
        <p:spPr/>
        <p:txBody>
          <a:bodyPr/>
          <a:lstStyle/>
          <a:p>
            <a:pPr marL="0" indent="0" algn="l" rtl="0">
              <a:lnSpc>
                <a:spcPct val="100000"/>
              </a:lnSpc>
              <a:spcBef>
                <a:spcPts val="0"/>
              </a:spcBef>
              <a:buNone/>
            </a:pPr>
            <a:r>
              <a:rPr lang="sv-fi" b="0" i="0" u="none" baseline="0">
                <a:latin typeface="+mn-lt"/>
                <a:ea typeface="+mn-lt"/>
                <a:cs typeface="+mn-lt"/>
                <a:sym typeface="+mn-lt"/>
              </a:rPr>
              <a:t>Guide för psykisk första hjälpen: </a:t>
            </a:r>
            <a:endParaRPr lang="sv-fi">
              <a:cs typeface="Calibri" panose="020F0502020204030204"/>
            </a:endParaRPr>
          </a:p>
          <a:p>
            <a:pPr marL="0" indent="0" algn="l" rtl="0">
              <a:lnSpc>
                <a:spcPct val="100000"/>
              </a:lnSpc>
              <a:spcBef>
                <a:spcPts val="0"/>
              </a:spcBef>
              <a:buNone/>
            </a:pPr>
            <a:r>
              <a:rPr lang="sv-fi" b="0" i="0" u="none" baseline="0">
                <a:latin typeface="Calibri" panose="020F0502020204030204"/>
                <a:ea typeface="Calibri" panose="020F0502020204030204"/>
                <a:cs typeface="Calibri" panose="020F0502020204030204"/>
                <a:sym typeface="Calibri" panose="020F0502020204030204"/>
                <a:hlinkClick r:id="rId2"/>
              </a:rPr>
              <a:t>https://rednet.punainenristi.fi/system/files/branch/Guide%20f%C3%B6r%20psykisk%20f%C3%B6rsta%20hj%C3%A4lpen_0.pdf</a:t>
            </a:r>
            <a:r>
              <a:rPr lang="sv-fi" b="0" i="0" u="none" baseline="0">
                <a:latin typeface="Calibri" panose="020F0502020204030204"/>
                <a:ea typeface="Calibri" panose="020F0502020204030204"/>
                <a:cs typeface="Calibri" panose="020F0502020204030204"/>
                <a:sym typeface="Calibri" panose="020F0502020204030204"/>
              </a:rPr>
              <a:t> </a:t>
            </a:r>
          </a:p>
          <a:p>
            <a:pPr marL="0" indent="0" algn="l" rtl="0">
              <a:lnSpc>
                <a:spcPct val="100000"/>
              </a:lnSpc>
              <a:spcBef>
                <a:spcPts val="0"/>
              </a:spcBef>
              <a:buNone/>
            </a:pPr>
            <a:endParaRPr lang="sv-fi">
              <a:ea typeface="+mn-lt"/>
              <a:cs typeface="Calibri" panose="020F0502020204030204"/>
            </a:endParaRPr>
          </a:p>
          <a:p>
            <a:pPr marL="0" indent="0" algn="l" rtl="0">
              <a:lnSpc>
                <a:spcPct val="100000"/>
              </a:lnSpc>
              <a:spcBef>
                <a:spcPts val="0"/>
              </a:spcBef>
              <a:buNone/>
            </a:pPr>
            <a:r>
              <a:rPr lang="sv-fi" b="0" i="0" u="none" baseline="0">
                <a:ea typeface="+mn-lt"/>
                <a:cs typeface="Calibri" panose="020F0502020204030204"/>
              </a:rPr>
              <a:t>Mångkulturell sorg:</a:t>
            </a:r>
          </a:p>
          <a:p>
            <a:pPr marL="0" indent="0" algn="l" rtl="0">
              <a:lnSpc>
                <a:spcPct val="100000"/>
              </a:lnSpc>
              <a:spcBef>
                <a:spcPts val="0"/>
              </a:spcBef>
              <a:buNone/>
            </a:pPr>
            <a:r>
              <a:rPr lang="sv-fi" b="0" i="0" u="none" baseline="0">
                <a:latin typeface="+mn-lt"/>
                <a:ea typeface="+mn-lt"/>
                <a:cs typeface="+mn-lt"/>
                <a:sym typeface="+mn-lt"/>
                <a:hlinkClick r:id="rId3"/>
              </a:rPr>
              <a:t>https://www.surevankohtaaminen.fi/sv/att-bemota-en-sorjande/</a:t>
            </a:r>
            <a:r>
              <a:rPr lang="sv-fi" b="0" i="0" u="none" baseline="0">
                <a:ea typeface="+mn-lt"/>
                <a:cs typeface="Calibri" panose="020F0502020204030204"/>
              </a:rPr>
              <a:t> </a:t>
            </a:r>
            <a:endParaRPr lang="sv-fi">
              <a:ea typeface="+mn-lt"/>
              <a:cs typeface="+mn-lt"/>
            </a:endParaRPr>
          </a:p>
          <a:p>
            <a:endParaRPr lang="sv-fi"/>
          </a:p>
        </p:txBody>
      </p:sp>
    </p:spTree>
    <p:extLst>
      <p:ext uri="{BB962C8B-B14F-4D97-AF65-F5344CB8AC3E}">
        <p14:creationId xmlns:p14="http://schemas.microsoft.com/office/powerpoint/2010/main" val="2588301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B3C4-78B8-43B6-96FF-4498A09661EC}"/>
              </a:ext>
            </a:extLst>
          </p:cNvPr>
          <p:cNvSpPr>
            <a:spLocks noGrp="1"/>
          </p:cNvSpPr>
          <p:nvPr>
            <p:ph type="title"/>
          </p:nvPr>
        </p:nvSpPr>
        <p:spPr/>
        <p:txBody>
          <a:bodyPr/>
          <a:lstStyle/>
          <a:p>
            <a:pPr algn="l" rtl="0"/>
            <a:r>
              <a:rPr lang="sv-fi" b="1" i="0" u="none" baseline="0" dirty="0"/>
              <a:t>TACK</a:t>
            </a:r>
          </a:p>
        </p:txBody>
      </p:sp>
      <p:sp>
        <p:nvSpPr>
          <p:cNvPr id="3" name="Content Placeholder 2">
            <a:extLst>
              <a:ext uri="{FF2B5EF4-FFF2-40B4-BE49-F238E27FC236}">
                <a16:creationId xmlns:a16="http://schemas.microsoft.com/office/drawing/2014/main" id="{5BA9E4FC-68FB-4F9E-B264-FBD2AA938007}"/>
              </a:ext>
            </a:extLst>
          </p:cNvPr>
          <p:cNvSpPr>
            <a:spLocks noGrp="1"/>
          </p:cNvSpPr>
          <p:nvPr>
            <p:ph idx="1"/>
          </p:nvPr>
        </p:nvSpPr>
        <p:spPr>
          <a:xfrm>
            <a:off x="271244" y="2535508"/>
            <a:ext cx="6620975" cy="1325563"/>
          </a:xfrm>
        </p:spPr>
        <p:txBody>
          <a:bodyPr>
            <a:normAutofit/>
          </a:bodyPr>
          <a:lstStyle/>
          <a:p>
            <a:pPr marL="0" indent="0" algn="l" rtl="0">
              <a:buNone/>
            </a:pPr>
            <a:r>
              <a:rPr lang="sv-fi" sz="2400" b="0" i="0" u="none" baseline="0" dirty="0">
                <a:solidFill>
                  <a:srgbClr val="FF0000"/>
                </a:solidFill>
              </a:rPr>
              <a:t>(utbildarens/avdelningens kontaktuppgifter)</a:t>
            </a:r>
          </a:p>
        </p:txBody>
      </p:sp>
      <p:sp>
        <p:nvSpPr>
          <p:cNvPr id="4" name="Oval 3">
            <a:extLst>
              <a:ext uri="{FF2B5EF4-FFF2-40B4-BE49-F238E27FC236}">
                <a16:creationId xmlns:a16="http://schemas.microsoft.com/office/drawing/2014/main" id="{F50D3FF4-603C-4EDB-9FC0-61A8E8496D26}"/>
              </a:ext>
            </a:extLst>
          </p:cNvPr>
          <p:cNvSpPr/>
          <p:nvPr/>
        </p:nvSpPr>
        <p:spPr>
          <a:xfrm>
            <a:off x="271244" y="3348990"/>
            <a:ext cx="6095266" cy="290070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2800" b="0" i="0" u="none" baseline="0">
                <a:solidFill>
                  <a:schemeClr val="tx1"/>
                </a:solidFill>
              </a:rPr>
              <a:t>Sök information om verksamhetsmöjligheterna på din egen ort:</a:t>
            </a:r>
          </a:p>
          <a:p>
            <a:pPr algn="ctr" rtl="0"/>
            <a:r>
              <a:rPr lang="sv-fi" sz="2000" b="0" i="0" u="none" baseline="0">
                <a:hlinkClick r:id="rId3"/>
              </a:rPr>
              <a:t>https://vapaaehtoiset.punainenristi.fi/</a:t>
            </a:r>
            <a:r>
              <a:rPr lang="sv-fi" sz="2000" b="0" i="0" u="none" baseline="0"/>
              <a:t>  </a:t>
            </a:r>
          </a:p>
        </p:txBody>
      </p:sp>
      <p:sp>
        <p:nvSpPr>
          <p:cNvPr id="5" name="Oval 4">
            <a:extLst>
              <a:ext uri="{FF2B5EF4-FFF2-40B4-BE49-F238E27FC236}">
                <a16:creationId xmlns:a16="http://schemas.microsoft.com/office/drawing/2014/main" id="{9308DD33-A53E-48C3-A651-87659DCF0445}"/>
              </a:ext>
            </a:extLst>
          </p:cNvPr>
          <p:cNvSpPr/>
          <p:nvPr/>
        </p:nvSpPr>
        <p:spPr>
          <a:xfrm>
            <a:off x="6892220" y="1490462"/>
            <a:ext cx="4593707" cy="193853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2800" b="0" i="0" u="none" baseline="0">
                <a:solidFill>
                  <a:schemeClr val="tx1"/>
                </a:solidFill>
              </a:rPr>
              <a:t>Bli medlem:</a:t>
            </a:r>
          </a:p>
          <a:p>
            <a:pPr algn="ctr" rtl="0"/>
            <a:r>
              <a:rPr lang="sv-fi" sz="2000" b="0" i="0" u="sng" baseline="0">
                <a:solidFill>
                  <a:schemeClr val="accent1">
                    <a:lumMod val="75000"/>
                  </a:schemeClr>
                </a:solidFill>
                <a:hlinkClick r:id="rId4"/>
              </a:rPr>
              <a:t>https://www.rodakorset.fi/vart-arbete/bli-medlem/</a:t>
            </a:r>
            <a:r>
              <a:rPr lang="sv-fi" sz="2000" b="0" i="0" u="sng" baseline="0">
                <a:solidFill>
                  <a:schemeClr val="accent1">
                    <a:lumMod val="75000"/>
                  </a:schemeClr>
                </a:solidFill>
              </a:rPr>
              <a:t> </a:t>
            </a:r>
          </a:p>
        </p:txBody>
      </p:sp>
      <p:sp>
        <p:nvSpPr>
          <p:cNvPr id="6" name="Oval 5">
            <a:extLst>
              <a:ext uri="{FF2B5EF4-FFF2-40B4-BE49-F238E27FC236}">
                <a16:creationId xmlns:a16="http://schemas.microsoft.com/office/drawing/2014/main" id="{5913590D-4F5C-4818-A4E0-FEF64430A4FB}"/>
              </a:ext>
            </a:extLst>
          </p:cNvPr>
          <p:cNvSpPr/>
          <p:nvPr/>
        </p:nvSpPr>
        <p:spPr>
          <a:xfrm>
            <a:off x="6823710" y="3958607"/>
            <a:ext cx="4593707" cy="244948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2000" b="0" i="0" u="none" baseline="0" dirty="0">
                <a:solidFill>
                  <a:schemeClr val="tx1"/>
                </a:solidFill>
              </a:rPr>
              <a:t>Kontaktuppgifter till avdelningar och distrikt: </a:t>
            </a:r>
            <a:r>
              <a:rPr lang="sv-fi" sz="2000" b="0" i="0" u="none" baseline="0" dirty="0">
                <a:solidFill>
                  <a:schemeClr val="tx1"/>
                </a:solidFill>
                <a:hlinkClick r:id="rId5"/>
              </a:rPr>
              <a:t>https://rednet.rodakorset.fi/group-search</a:t>
            </a:r>
            <a:r>
              <a:rPr lang="sv-fi" sz="2000" b="0" i="0" u="none" baseline="0" dirty="0">
                <a:solidFill>
                  <a:schemeClr val="tx1"/>
                </a:solidFill>
              </a:rPr>
              <a:t> </a:t>
            </a:r>
          </a:p>
        </p:txBody>
      </p:sp>
    </p:spTree>
    <p:extLst>
      <p:ext uri="{BB962C8B-B14F-4D97-AF65-F5344CB8AC3E}">
        <p14:creationId xmlns:p14="http://schemas.microsoft.com/office/powerpoint/2010/main" val="2227547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BBC8AD-30EB-4939-80EF-7DFC806C2D4D}"/>
              </a:ext>
            </a:extLst>
          </p:cNvPr>
          <p:cNvSpPr>
            <a:spLocks noGrp="1"/>
          </p:cNvSpPr>
          <p:nvPr>
            <p:ph type="title"/>
          </p:nvPr>
        </p:nvSpPr>
        <p:spPr>
          <a:xfrm>
            <a:off x="838200" y="1120944"/>
            <a:ext cx="10515600" cy="1325563"/>
          </a:xfrm>
        </p:spPr>
        <p:txBody>
          <a:bodyPr/>
          <a:lstStyle/>
          <a:p>
            <a:pPr algn="l" rtl="0"/>
            <a:r>
              <a:rPr lang="sv-fi" b="0" i="0" u="none" baseline="0" dirty="0"/>
              <a:t>Vilka är i sårbar ställning?</a:t>
            </a:r>
            <a:endParaRPr lang="sv-fi" dirty="0"/>
          </a:p>
        </p:txBody>
      </p:sp>
      <p:sp>
        <p:nvSpPr>
          <p:cNvPr id="11" name="Content Placeholder 2">
            <a:extLst>
              <a:ext uri="{FF2B5EF4-FFF2-40B4-BE49-F238E27FC236}">
                <a16:creationId xmlns:a16="http://schemas.microsoft.com/office/drawing/2014/main" id="{FBC9FF30-9084-453C-9D2A-FAB7502165BA}"/>
              </a:ext>
            </a:extLst>
          </p:cNvPr>
          <p:cNvSpPr>
            <a:spLocks noGrp="1"/>
          </p:cNvSpPr>
          <p:nvPr>
            <p:ph idx="1"/>
          </p:nvPr>
        </p:nvSpPr>
        <p:spPr>
          <a:xfrm>
            <a:off x="838200" y="2252099"/>
            <a:ext cx="10515600" cy="4315146"/>
          </a:xfrm>
        </p:spPr>
        <p:txBody>
          <a:bodyPr>
            <a:normAutofit fontScale="92500" lnSpcReduction="20000"/>
          </a:bodyPr>
          <a:lstStyle/>
          <a:p>
            <a:pPr algn="l" rtl="0"/>
            <a:r>
              <a:rPr lang="sv-fi" b="0" i="0" u="none" baseline="0" dirty="0">
                <a:latin typeface="+mn-lt"/>
                <a:ea typeface="+mn-lt"/>
                <a:cs typeface="+mn-lt"/>
                <a:sym typeface="+mn-lt"/>
              </a:rPr>
              <a:t>Uppgift att fundera över:</a:t>
            </a:r>
          </a:p>
          <a:p>
            <a:pPr lvl="1" algn="l" rtl="0">
              <a:buFont typeface="Courier New" panose="02070309020205020404" pitchFamily="49" charset="0"/>
              <a:buChar char="o"/>
            </a:pPr>
            <a:r>
              <a:rPr lang="sv-fi" b="0" i="0" u="none" baseline="0" dirty="0">
                <a:latin typeface="+mn-lt"/>
                <a:ea typeface="+mn-lt"/>
                <a:cs typeface="+mn-lt"/>
                <a:sym typeface="+mn-lt"/>
              </a:rPr>
              <a:t>Vad betyder sårbar ställning?</a:t>
            </a:r>
          </a:p>
          <a:p>
            <a:pPr lvl="1" algn="l" rtl="0">
              <a:buFont typeface="Courier New" panose="02070309020205020404" pitchFamily="49" charset="0"/>
              <a:buChar char="o"/>
            </a:pPr>
            <a:r>
              <a:rPr lang="sv-fi" b="0" i="0" u="none" baseline="0" dirty="0">
                <a:latin typeface="+mn-lt"/>
                <a:ea typeface="+mn-lt"/>
                <a:cs typeface="+mn-lt"/>
                <a:sym typeface="+mn-lt"/>
              </a:rPr>
              <a:t>Vilka är i sårbar ställning? </a:t>
            </a:r>
          </a:p>
          <a:p>
            <a:pPr algn="l" rtl="0"/>
            <a:r>
              <a:rPr lang="sv-fi" b="0" i="0" u="none" baseline="0" dirty="0">
                <a:latin typeface="+mn-lt"/>
                <a:ea typeface="+mn-lt"/>
                <a:cs typeface="+mn-lt"/>
                <a:sym typeface="+mn-lt"/>
              </a:rPr>
              <a:t>Enligt </a:t>
            </a:r>
            <a:r>
              <a:rPr lang="sv-fi" b="0" i="0" u="none" baseline="0" dirty="0" err="1">
                <a:latin typeface="+mn-lt"/>
                <a:ea typeface="+mn-lt"/>
                <a:cs typeface="+mn-lt"/>
                <a:sym typeface="+mn-lt"/>
              </a:rPr>
              <a:t>THL:s</a:t>
            </a:r>
            <a:r>
              <a:rPr lang="sv-fi" b="0" i="0" u="none" baseline="0" dirty="0">
                <a:latin typeface="+mn-lt"/>
                <a:ea typeface="+mn-lt"/>
                <a:cs typeface="+mn-lt"/>
                <a:sym typeface="+mn-lt"/>
              </a:rPr>
              <a:t> definition är det fråga om människor som befinner sig i sårbar ställning som på grund av faktorer utanför sin egen påverkansmöjlighet inte har samma möjligheter som befolkningsgrupper som har det bra ställt i samhället.</a:t>
            </a:r>
          </a:p>
          <a:p>
            <a:pPr algn="l" rtl="0"/>
            <a:r>
              <a:rPr lang="sv-fi" b="0" i="0" u="none" baseline="0" dirty="0">
                <a:latin typeface="+mn-lt"/>
                <a:ea typeface="+mn-lt"/>
                <a:cs typeface="+mn-lt"/>
                <a:sym typeface="+mn-lt"/>
              </a:rPr>
              <a:t>Sårbarhet (</a:t>
            </a:r>
            <a:r>
              <a:rPr lang="sv-fi" b="0" i="0" u="none" baseline="0" dirty="0" err="1">
                <a:latin typeface="+mn-lt"/>
                <a:ea typeface="+mn-lt"/>
                <a:cs typeface="+mn-lt"/>
                <a:sym typeface="+mn-lt"/>
              </a:rPr>
              <a:t>vulnerability</a:t>
            </a:r>
            <a:r>
              <a:rPr lang="sv-fi" b="0" i="0" u="none" baseline="0" dirty="0">
                <a:latin typeface="+mn-lt"/>
                <a:ea typeface="+mn-lt"/>
                <a:cs typeface="+mn-lt"/>
                <a:sym typeface="+mn-lt"/>
              </a:rPr>
              <a:t>) betyder individens eller gruppens </a:t>
            </a:r>
            <a:r>
              <a:rPr lang="sv-fi" b="0" i="1" u="none" baseline="0" dirty="0">
                <a:latin typeface="+mn-lt"/>
                <a:ea typeface="+mn-lt"/>
                <a:cs typeface="+mn-lt"/>
                <a:sym typeface="+mn-lt"/>
              </a:rPr>
              <a:t>utsatthet för skador</a:t>
            </a:r>
            <a:r>
              <a:rPr lang="sv-fi" b="0" i="0" u="none" baseline="0" dirty="0">
                <a:latin typeface="+mn-lt"/>
                <a:ea typeface="+mn-lt"/>
                <a:cs typeface="+mn-lt"/>
                <a:sym typeface="+mn-lt"/>
              </a:rPr>
              <a:t> (harm) </a:t>
            </a:r>
          </a:p>
          <a:p>
            <a:pPr lvl="1" algn="l" rtl="0">
              <a:buFont typeface="Courier New" panose="02070309020205020404" pitchFamily="49" charset="0"/>
              <a:buChar char="o"/>
            </a:pPr>
            <a:r>
              <a:rPr lang="sv-fi" b="0" i="0" u="none" baseline="0" dirty="0">
                <a:latin typeface="+mn-lt"/>
                <a:ea typeface="+mn-lt"/>
                <a:cs typeface="+mn-lt"/>
                <a:sym typeface="+mn-lt"/>
              </a:rPr>
              <a:t>Fenomenen påverkar människor på olika sätt beroende av faktorerna som skyddar dem mot och utsätter dem för skada.</a:t>
            </a:r>
          </a:p>
          <a:p>
            <a:pPr algn="l" rtl="0"/>
            <a:r>
              <a:rPr lang="sv-fi" b="0" i="0" u="none" baseline="0" dirty="0">
                <a:latin typeface="Calibri"/>
                <a:ea typeface="Calibri"/>
                <a:cs typeface="Calibri"/>
                <a:sym typeface="Calibri"/>
              </a:rPr>
              <a:t>I den här utbildningsmodulen koncentrerar vi oss på utsattheter som hänför sig till invandring eller till att söka internationellt skydd.</a:t>
            </a:r>
          </a:p>
          <a:p>
            <a:pPr marL="0" indent="0" algn="l" rtl="0">
              <a:buNone/>
            </a:pPr>
            <a:endParaRPr lang="sv-fi" dirty="0">
              <a:cs typeface="Calibri"/>
            </a:endParaRPr>
          </a:p>
          <a:p>
            <a:endParaRPr lang="sv-fi" dirty="0">
              <a:solidFill>
                <a:srgbClr val="000000"/>
              </a:solidFill>
              <a:cs typeface="Calibri"/>
            </a:endParaRPr>
          </a:p>
          <a:p>
            <a:endParaRPr lang="sv-fi" dirty="0"/>
          </a:p>
        </p:txBody>
      </p:sp>
    </p:spTree>
    <p:extLst>
      <p:ext uri="{BB962C8B-B14F-4D97-AF65-F5344CB8AC3E}">
        <p14:creationId xmlns:p14="http://schemas.microsoft.com/office/powerpoint/2010/main" val="31089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857DA-CFBE-47E5-8C24-BA3B48C1E41D}"/>
              </a:ext>
            </a:extLst>
          </p:cNvPr>
          <p:cNvSpPr>
            <a:spLocks noGrp="1"/>
          </p:cNvSpPr>
          <p:nvPr>
            <p:ph type="title"/>
          </p:nvPr>
        </p:nvSpPr>
        <p:spPr>
          <a:xfrm>
            <a:off x="838200" y="1303821"/>
            <a:ext cx="10515600" cy="1650000"/>
          </a:xfrm>
        </p:spPr>
        <p:txBody>
          <a:bodyPr anchor="ctr">
            <a:noAutofit/>
          </a:bodyPr>
          <a:lstStyle/>
          <a:p>
            <a:pPr algn="l" rtl="0"/>
            <a:r>
              <a:rPr lang="sv-fi" sz="4000" b="0" i="0" u="none" baseline="0"/>
              <a:t>Vad är det som orsakar sårbarhet för invandrare, för de som söker internationellt skydd och de som är på flykt?</a:t>
            </a:r>
          </a:p>
        </p:txBody>
      </p:sp>
      <p:sp>
        <p:nvSpPr>
          <p:cNvPr id="3" name="Content Placeholder 2">
            <a:extLst>
              <a:ext uri="{FF2B5EF4-FFF2-40B4-BE49-F238E27FC236}">
                <a16:creationId xmlns:a16="http://schemas.microsoft.com/office/drawing/2014/main" id="{A6703DD1-963C-4BEA-BB23-ADD41906F586}"/>
              </a:ext>
            </a:extLst>
          </p:cNvPr>
          <p:cNvSpPr>
            <a:spLocks noGrp="1"/>
          </p:cNvSpPr>
          <p:nvPr>
            <p:ph sz="half" idx="1"/>
          </p:nvPr>
        </p:nvSpPr>
        <p:spPr>
          <a:xfrm>
            <a:off x="427234" y="3169070"/>
            <a:ext cx="5181600" cy="2385109"/>
          </a:xfrm>
        </p:spPr>
        <p:txBody>
          <a:bodyPr vert="horz" lIns="91440" tIns="45720" rIns="91440" bIns="45720" rtlCol="0">
            <a:normAutofit fontScale="85000" lnSpcReduction="20000"/>
          </a:bodyPr>
          <a:lstStyle/>
          <a:p>
            <a:pPr lvl="1" algn="l" rtl="0"/>
            <a:endParaRPr lang="sv-fi" sz="2800"/>
          </a:p>
          <a:p>
            <a:pPr lvl="1" algn="l" rtl="0"/>
            <a:r>
              <a:rPr lang="sv-fi" sz="2800" b="0" i="0" u="none" baseline="0"/>
              <a:t>Alla invandrare är inte i sårbar ställning.</a:t>
            </a:r>
          </a:p>
          <a:p>
            <a:pPr marL="457200" lvl="1" indent="0" algn="l" rtl="0">
              <a:buNone/>
            </a:pPr>
            <a:r>
              <a:rPr lang="sv-fi" sz="2800" b="0" i="0" u="none" baseline="0"/>
              <a:t> </a:t>
            </a:r>
            <a:endParaRPr lang="sv-fi" sz="2800"/>
          </a:p>
          <a:p>
            <a:pPr lvl="1" algn="l" rtl="0"/>
            <a:r>
              <a:rPr lang="sv-fi" sz="2800" b="0" i="0" u="none" baseline="0"/>
              <a:t>Uppgift: Diskussion om vilka faktorer som kan skapa en sårbar ställning för en människa som lämnat sitt hemland.</a:t>
            </a:r>
            <a:endParaRPr lang="sv-fi" sz="2800"/>
          </a:p>
        </p:txBody>
      </p:sp>
      <p:pic>
        <p:nvPicPr>
          <p:cNvPr id="5" name="Picture 4" descr="A group of colorful shoes&#10;&#10;Description automatically generated with low confidence">
            <a:extLst>
              <a:ext uri="{FF2B5EF4-FFF2-40B4-BE49-F238E27FC236}">
                <a16:creationId xmlns:a16="http://schemas.microsoft.com/office/drawing/2014/main" id="{5CCD662F-30A7-47D5-976C-8563926B6D42}"/>
              </a:ext>
            </a:extLst>
          </p:cNvPr>
          <p:cNvPicPr>
            <a:picLocks noChangeAspect="1"/>
          </p:cNvPicPr>
          <p:nvPr/>
        </p:nvPicPr>
        <p:blipFill rotWithShape="1">
          <a:blip r:embed="rId3">
            <a:extLst>
              <a:ext uri="{28A0092B-C50C-407E-A947-70E740481C1C}">
                <a14:useLocalDpi xmlns:a14="http://schemas.microsoft.com/office/drawing/2010/main" val="0"/>
              </a:ext>
            </a:extLst>
          </a:blip>
          <a:srcRect t="1425" b="36110"/>
          <a:stretch/>
        </p:blipFill>
        <p:spPr>
          <a:xfrm>
            <a:off x="6298057" y="2509996"/>
            <a:ext cx="4537753" cy="3779292"/>
          </a:xfrm>
          <a:prstGeom prst="rect">
            <a:avLst/>
          </a:prstGeom>
          <a:noFill/>
        </p:spPr>
      </p:pic>
      <p:sp>
        <p:nvSpPr>
          <p:cNvPr id="6" name="TextBox 5">
            <a:extLst>
              <a:ext uri="{FF2B5EF4-FFF2-40B4-BE49-F238E27FC236}">
                <a16:creationId xmlns:a16="http://schemas.microsoft.com/office/drawing/2014/main" id="{B72DC619-AE35-4427-99EB-78E2E47B4F3B}"/>
              </a:ext>
            </a:extLst>
          </p:cNvPr>
          <p:cNvSpPr txBox="1"/>
          <p:nvPr/>
        </p:nvSpPr>
        <p:spPr>
          <a:xfrm>
            <a:off x="7787090" y="6280518"/>
            <a:ext cx="3048720" cy="276999"/>
          </a:xfrm>
          <a:prstGeom prst="rect">
            <a:avLst/>
          </a:prstGeom>
          <a:noFill/>
        </p:spPr>
        <p:txBody>
          <a:bodyPr wrap="none" rtlCol="0">
            <a:spAutoFit/>
          </a:bodyPr>
          <a:lstStyle/>
          <a:p>
            <a:pPr algn="l" rtl="0"/>
            <a:r>
              <a:rPr lang="sv-fi" sz="1200" b="0" i="0" u="none" baseline="0"/>
              <a:t>Bild: Mari Vehkalahti, Finlands Röda Kors</a:t>
            </a:r>
          </a:p>
        </p:txBody>
      </p:sp>
    </p:spTree>
    <p:extLst>
      <p:ext uri="{BB962C8B-B14F-4D97-AF65-F5344CB8AC3E}">
        <p14:creationId xmlns:p14="http://schemas.microsoft.com/office/powerpoint/2010/main" val="222703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F685-CEEA-422D-B759-7F51A03DCAD5}"/>
              </a:ext>
            </a:extLst>
          </p:cNvPr>
          <p:cNvSpPr>
            <a:spLocks noGrp="1"/>
          </p:cNvSpPr>
          <p:nvPr>
            <p:ph type="title"/>
          </p:nvPr>
        </p:nvSpPr>
        <p:spPr>
          <a:xfrm>
            <a:off x="458056" y="1213504"/>
            <a:ext cx="10515600" cy="749343"/>
          </a:xfrm>
        </p:spPr>
        <p:txBody>
          <a:bodyPr>
            <a:normAutofit/>
          </a:bodyPr>
          <a:lstStyle/>
          <a:p>
            <a:pPr algn="l" rtl="0"/>
            <a:r>
              <a:rPr lang="sv-fi" sz="3200" b="0" i="0" u="none" baseline="0" dirty="0"/>
              <a:t>Orsaker till utsatt ställning kan bland annat vara:</a:t>
            </a:r>
          </a:p>
        </p:txBody>
      </p:sp>
      <p:sp>
        <p:nvSpPr>
          <p:cNvPr id="3" name="Content Placeholder 2">
            <a:extLst>
              <a:ext uri="{FF2B5EF4-FFF2-40B4-BE49-F238E27FC236}">
                <a16:creationId xmlns:a16="http://schemas.microsoft.com/office/drawing/2014/main" id="{B7E90713-2DC5-4906-BD02-547EC23EBA90}"/>
              </a:ext>
            </a:extLst>
          </p:cNvPr>
          <p:cNvSpPr>
            <a:spLocks noGrp="1"/>
          </p:cNvSpPr>
          <p:nvPr>
            <p:ph idx="1"/>
          </p:nvPr>
        </p:nvSpPr>
        <p:spPr>
          <a:xfrm>
            <a:off x="590799" y="1912972"/>
            <a:ext cx="7621118" cy="4807822"/>
          </a:xfrm>
        </p:spPr>
        <p:txBody>
          <a:bodyPr>
            <a:noAutofit/>
          </a:bodyPr>
          <a:lstStyle/>
          <a:p>
            <a:pPr algn="l" rtl="0"/>
            <a:r>
              <a:rPr lang="sv-fi" sz="1400" b="0" i="0" u="none" baseline="0" dirty="0"/>
              <a:t>Minderårighet, </a:t>
            </a:r>
          </a:p>
          <a:p>
            <a:pPr algn="l" rtl="0"/>
            <a:r>
              <a:rPr lang="sv-fi" sz="1400" b="0" i="0" u="none" baseline="0" dirty="0"/>
              <a:t>ålderdom,</a:t>
            </a:r>
          </a:p>
          <a:p>
            <a:pPr algn="l" rtl="0"/>
            <a:r>
              <a:rPr lang="sv-fi" sz="1400" b="0" i="0" u="none" baseline="0" dirty="0"/>
              <a:t>funktionsnedsättning,</a:t>
            </a:r>
          </a:p>
          <a:p>
            <a:pPr algn="l" rtl="0"/>
            <a:r>
              <a:rPr lang="sv-fi" sz="1400" b="0" i="0" u="none" baseline="0" dirty="0"/>
              <a:t>graviditet,</a:t>
            </a:r>
          </a:p>
          <a:p>
            <a:pPr algn="l" rtl="0"/>
            <a:r>
              <a:rPr lang="sv-fi" sz="1400" b="0" i="0" u="none" baseline="0" dirty="0"/>
              <a:t>ensam vårdnad om minderåriga barn,</a:t>
            </a:r>
          </a:p>
          <a:p>
            <a:pPr algn="l" rtl="0"/>
            <a:r>
              <a:rPr lang="sv-fi" sz="1400" b="0" i="0" u="none" baseline="0" dirty="0"/>
              <a:t>har blivit offer för människohandel,</a:t>
            </a:r>
          </a:p>
          <a:p>
            <a:pPr algn="l" rtl="0"/>
            <a:r>
              <a:rPr lang="sv-fi" sz="1400" b="0" i="0" u="none" baseline="0" dirty="0"/>
              <a:t>allvarliga sjukdomar,</a:t>
            </a:r>
          </a:p>
          <a:p>
            <a:pPr algn="l" rtl="0"/>
            <a:r>
              <a:rPr lang="sv-fi" sz="1400" b="0" i="0" u="none" baseline="0" dirty="0"/>
              <a:t>psykiska störningar (även långvarig allvarlig stress),</a:t>
            </a:r>
          </a:p>
          <a:p>
            <a:pPr algn="l" rtl="0"/>
            <a:r>
              <a:rPr lang="sv-fi" sz="1400" b="0" i="0" u="none" baseline="0" dirty="0"/>
              <a:t>har blivit offer för tortyr,</a:t>
            </a:r>
          </a:p>
          <a:p>
            <a:pPr algn="l" rtl="0"/>
            <a:r>
              <a:rPr lang="sv-fi" sz="1400" b="0" i="0" u="none" baseline="0" dirty="0"/>
              <a:t>har blivit offer för våldtäkt,</a:t>
            </a:r>
          </a:p>
          <a:p>
            <a:pPr algn="l" rtl="0"/>
            <a:r>
              <a:rPr lang="sv-fi" sz="1400" b="0" i="0" u="none" baseline="0" dirty="0"/>
              <a:t>annat allvarligt psykiskt, fysiskt eller sexuellt våld och/eller att ha blivit utsatt för förföljelse,</a:t>
            </a:r>
          </a:p>
          <a:p>
            <a:pPr algn="l" rtl="0"/>
            <a:r>
              <a:rPr lang="sv-fi" sz="1400" b="0" i="0" u="none" baseline="0" dirty="0"/>
              <a:t>traumatisering som beror på andra orsaker,</a:t>
            </a:r>
          </a:p>
          <a:p>
            <a:pPr algn="l" rtl="0"/>
            <a:r>
              <a:rPr lang="sv-fi" sz="1400" b="0" i="0" u="none" baseline="0" dirty="0"/>
              <a:t>analfabetism,</a:t>
            </a:r>
          </a:p>
          <a:p>
            <a:pPr algn="l" rtl="0"/>
            <a:r>
              <a:rPr lang="sv-fi" sz="1400" b="0" i="0" u="none" baseline="0" dirty="0"/>
              <a:t>mindre bemedlad,</a:t>
            </a:r>
          </a:p>
          <a:p>
            <a:pPr algn="l" rtl="0"/>
            <a:r>
              <a:rPr lang="sv-fi" sz="1400" b="0" i="0" u="none" baseline="0" dirty="0"/>
              <a:t>ensamhet, brist på trygghetsnätverk ...</a:t>
            </a:r>
          </a:p>
        </p:txBody>
      </p:sp>
      <p:pic>
        <p:nvPicPr>
          <p:cNvPr id="5" name="Picture 4" descr="A person looking out a window&#10;&#10;Description automatically generated with low confidence">
            <a:extLst>
              <a:ext uri="{FF2B5EF4-FFF2-40B4-BE49-F238E27FC236}">
                <a16:creationId xmlns:a16="http://schemas.microsoft.com/office/drawing/2014/main" id="{8AEEF592-1C5E-45BD-8471-E720E659F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4071" y="1436793"/>
            <a:ext cx="3382171" cy="5076430"/>
          </a:xfrm>
          <a:prstGeom prst="rect">
            <a:avLst/>
          </a:prstGeom>
        </p:spPr>
      </p:pic>
      <p:sp>
        <p:nvSpPr>
          <p:cNvPr id="6" name="TextBox 5">
            <a:extLst>
              <a:ext uri="{FF2B5EF4-FFF2-40B4-BE49-F238E27FC236}">
                <a16:creationId xmlns:a16="http://schemas.microsoft.com/office/drawing/2014/main" id="{191F34CD-1755-4F4E-A51E-B66DDF19F409}"/>
              </a:ext>
            </a:extLst>
          </p:cNvPr>
          <p:cNvSpPr txBox="1"/>
          <p:nvPr/>
        </p:nvSpPr>
        <p:spPr>
          <a:xfrm>
            <a:off x="9114440" y="6513223"/>
            <a:ext cx="2954270" cy="276999"/>
          </a:xfrm>
          <a:prstGeom prst="rect">
            <a:avLst/>
          </a:prstGeom>
          <a:noFill/>
        </p:spPr>
        <p:txBody>
          <a:bodyPr wrap="none" rtlCol="0">
            <a:spAutoFit/>
          </a:bodyPr>
          <a:lstStyle/>
          <a:p>
            <a:pPr algn="l" rtl="0"/>
            <a:r>
              <a:rPr lang="sv-fi" sz="1200" b="0" i="0" u="none" baseline="0"/>
              <a:t>Bild: Jussi Partanen, Finlands Röda Kors</a:t>
            </a:r>
          </a:p>
        </p:txBody>
      </p:sp>
    </p:spTree>
    <p:extLst>
      <p:ext uri="{BB962C8B-B14F-4D97-AF65-F5344CB8AC3E}">
        <p14:creationId xmlns:p14="http://schemas.microsoft.com/office/powerpoint/2010/main" val="337851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C792-02DD-4934-95F3-E13007084C56}"/>
              </a:ext>
            </a:extLst>
          </p:cNvPr>
          <p:cNvSpPr>
            <a:spLocks noGrp="1"/>
          </p:cNvSpPr>
          <p:nvPr>
            <p:ph type="title"/>
          </p:nvPr>
        </p:nvSpPr>
        <p:spPr>
          <a:xfrm>
            <a:off x="283396" y="1303821"/>
            <a:ext cx="5181600" cy="1603766"/>
          </a:xfrm>
        </p:spPr>
        <p:txBody>
          <a:bodyPr anchor="ctr">
            <a:noAutofit/>
          </a:bodyPr>
          <a:lstStyle/>
          <a:p>
            <a:pPr algn="l" rtl="0"/>
            <a:r>
              <a:rPr lang="sv-fi" sz="4000" b="0" i="0" u="none" baseline="0" dirty="0"/>
              <a:t>Hur kan vi hjälpa att stärka individens resurser?</a:t>
            </a:r>
          </a:p>
        </p:txBody>
      </p:sp>
      <p:sp>
        <p:nvSpPr>
          <p:cNvPr id="3" name="Content Placeholder 2">
            <a:extLst>
              <a:ext uri="{FF2B5EF4-FFF2-40B4-BE49-F238E27FC236}">
                <a16:creationId xmlns:a16="http://schemas.microsoft.com/office/drawing/2014/main" id="{DBB2A5E7-F399-4796-B567-0C7958261007}"/>
              </a:ext>
            </a:extLst>
          </p:cNvPr>
          <p:cNvSpPr>
            <a:spLocks noGrp="1"/>
          </p:cNvSpPr>
          <p:nvPr>
            <p:ph sz="half" idx="1"/>
          </p:nvPr>
        </p:nvSpPr>
        <p:spPr>
          <a:xfrm>
            <a:off x="283396" y="3071974"/>
            <a:ext cx="5613970" cy="3494314"/>
          </a:xfrm>
        </p:spPr>
        <p:txBody>
          <a:bodyPr>
            <a:normAutofit/>
          </a:bodyPr>
          <a:lstStyle/>
          <a:p>
            <a:pPr algn="l" rtl="0"/>
            <a:r>
              <a:rPr lang="sv-fi" sz="2600" b="0" i="0" u="none" baseline="0" dirty="0"/>
              <a:t>Man kan nödvändigtvis inte påverka människors livssituation (asylansökan, erhållande av vistelsetillstånd, traumatisering av händelser i det förflutna, avvisningshot).</a:t>
            </a:r>
          </a:p>
          <a:p>
            <a:pPr algn="l" rtl="0"/>
            <a:r>
              <a:rPr lang="sv-fi" sz="2600" b="0" i="0" u="none" baseline="0" dirty="0"/>
              <a:t>Man kan däremot </a:t>
            </a:r>
            <a:r>
              <a:rPr lang="sv-fi" sz="2600" b="1" i="0" u="none" baseline="0" dirty="0"/>
              <a:t>stöda resurserna</a:t>
            </a:r>
            <a:r>
              <a:rPr lang="sv-fi" sz="2600" b="0" i="0" u="none" baseline="0" dirty="0"/>
              <a:t> som hjälper att utstå en svår situation och </a:t>
            </a:r>
            <a:r>
              <a:rPr lang="sv-fi" sz="2600" b="1" i="0" u="none" baseline="0" dirty="0"/>
              <a:t>lindra </a:t>
            </a:r>
            <a:r>
              <a:rPr lang="sv-fi" sz="2600" b="0" i="0" u="none" baseline="0" dirty="0"/>
              <a:t>stödmottagarens </a:t>
            </a:r>
            <a:r>
              <a:rPr lang="sv-fi" sz="2600" b="1" i="0" u="none" baseline="0" dirty="0"/>
              <a:t>stress.</a:t>
            </a:r>
            <a:endParaRPr lang="sv-fi" sz="2600" dirty="0"/>
          </a:p>
        </p:txBody>
      </p:sp>
      <p:pic>
        <p:nvPicPr>
          <p:cNvPr id="5" name="Picture 4" descr="A picture containing text, person, standing&#10;&#10;Description automatically generated">
            <a:extLst>
              <a:ext uri="{FF2B5EF4-FFF2-40B4-BE49-F238E27FC236}">
                <a16:creationId xmlns:a16="http://schemas.microsoft.com/office/drawing/2014/main" id="{ED342D58-9A6E-48B1-BD28-1FFD79284F15}"/>
              </a:ext>
            </a:extLst>
          </p:cNvPr>
          <p:cNvPicPr>
            <a:picLocks noChangeAspect="1"/>
          </p:cNvPicPr>
          <p:nvPr/>
        </p:nvPicPr>
        <p:blipFill rotWithShape="1">
          <a:blip r:embed="rId3">
            <a:extLst>
              <a:ext uri="{28A0092B-C50C-407E-A947-70E740481C1C}">
                <a14:useLocalDpi xmlns:a14="http://schemas.microsoft.com/office/drawing/2010/main" val="0"/>
              </a:ext>
            </a:extLst>
          </a:blip>
          <a:srcRect t="10608" r="1" b="33800"/>
          <a:stretch/>
        </p:blipFill>
        <p:spPr>
          <a:xfrm>
            <a:off x="5897365" y="1421296"/>
            <a:ext cx="6011239" cy="5006492"/>
          </a:xfrm>
          <a:prstGeom prst="rect">
            <a:avLst/>
          </a:prstGeom>
          <a:noFill/>
        </p:spPr>
      </p:pic>
      <p:sp>
        <p:nvSpPr>
          <p:cNvPr id="11" name="TextBox 10">
            <a:extLst>
              <a:ext uri="{FF2B5EF4-FFF2-40B4-BE49-F238E27FC236}">
                <a16:creationId xmlns:a16="http://schemas.microsoft.com/office/drawing/2014/main" id="{7407D67D-565C-4102-A2D5-D710BC585631}"/>
              </a:ext>
            </a:extLst>
          </p:cNvPr>
          <p:cNvSpPr txBox="1"/>
          <p:nvPr/>
        </p:nvSpPr>
        <p:spPr>
          <a:xfrm>
            <a:off x="8954334" y="6427788"/>
            <a:ext cx="2954270" cy="276999"/>
          </a:xfrm>
          <a:prstGeom prst="rect">
            <a:avLst/>
          </a:prstGeom>
          <a:noFill/>
        </p:spPr>
        <p:txBody>
          <a:bodyPr wrap="none" rtlCol="0">
            <a:spAutoFit/>
          </a:bodyPr>
          <a:lstStyle/>
          <a:p>
            <a:pPr algn="l" rtl="0"/>
            <a:r>
              <a:rPr lang="sv-fi" sz="1200" b="0" i="0" u="none" baseline="0"/>
              <a:t>Bild: Jussi Partanen, Finlands Röda Kors</a:t>
            </a:r>
          </a:p>
        </p:txBody>
      </p:sp>
    </p:spTree>
    <p:extLst>
      <p:ext uri="{BB962C8B-B14F-4D97-AF65-F5344CB8AC3E}">
        <p14:creationId xmlns:p14="http://schemas.microsoft.com/office/powerpoint/2010/main" val="354456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1E79F9D-536D-414A-956E-14D8CB9B05C0}"/>
              </a:ext>
            </a:extLst>
          </p:cNvPr>
          <p:cNvSpPr>
            <a:spLocks noGrp="1"/>
          </p:cNvSpPr>
          <p:nvPr>
            <p:ph type="title"/>
          </p:nvPr>
        </p:nvSpPr>
        <p:spPr>
          <a:xfrm>
            <a:off x="578828" y="1568364"/>
            <a:ext cx="7259425" cy="751222"/>
          </a:xfrm>
        </p:spPr>
        <p:txBody>
          <a:bodyPr/>
          <a:lstStyle/>
          <a:p>
            <a:pPr algn="l" rtl="0"/>
            <a:r>
              <a:rPr lang="sv-fi" b="0" i="0" u="none" baseline="0"/>
              <a:t>Det finns många slags stress</a:t>
            </a:r>
          </a:p>
        </p:txBody>
      </p:sp>
      <p:sp>
        <p:nvSpPr>
          <p:cNvPr id="4" name="Content Placeholder 2">
            <a:extLst>
              <a:ext uri="{FF2B5EF4-FFF2-40B4-BE49-F238E27FC236}">
                <a16:creationId xmlns:a16="http://schemas.microsoft.com/office/drawing/2014/main" id="{46BAAB38-2DF5-4EB7-89FA-6920DA774F38}"/>
              </a:ext>
            </a:extLst>
          </p:cNvPr>
          <p:cNvSpPr txBox="1">
            <a:spLocks/>
          </p:cNvSpPr>
          <p:nvPr/>
        </p:nvSpPr>
        <p:spPr>
          <a:xfrm>
            <a:off x="578828" y="2975958"/>
            <a:ext cx="10515892" cy="36414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sv-fi" b="0" i="0" u="none" baseline="0"/>
              <a:t>Vardagsstress</a:t>
            </a:r>
          </a:p>
          <a:p>
            <a:pPr algn="l" rtl="0"/>
            <a:r>
              <a:rPr lang="sv-fi" b="0" i="0" u="none" baseline="0">
                <a:latin typeface="Calibri"/>
                <a:ea typeface="Calibri"/>
                <a:cs typeface="Calibri"/>
                <a:sym typeface="Calibri"/>
              </a:rPr>
              <a:t>Akut stress</a:t>
            </a:r>
          </a:p>
          <a:p>
            <a:pPr algn="l" rtl="0"/>
            <a:r>
              <a:rPr lang="sv-fi" b="0" i="0" u="none" baseline="0">
                <a:latin typeface="Calibri"/>
                <a:ea typeface="Calibri"/>
                <a:cs typeface="Calibri"/>
                <a:sym typeface="Calibri"/>
              </a:rPr>
              <a:t>Kumulativ stress</a:t>
            </a:r>
          </a:p>
          <a:p>
            <a:pPr algn="l" rtl="0"/>
            <a:r>
              <a:rPr lang="sv-fi" b="0" i="0" u="none" baseline="0">
                <a:latin typeface="Calibri"/>
                <a:ea typeface="Calibri"/>
                <a:cs typeface="Calibri"/>
                <a:sym typeface="Calibri"/>
              </a:rPr>
              <a:t>Burnout</a:t>
            </a:r>
          </a:p>
          <a:p>
            <a:endParaRPr lang="sv-fi">
              <a:cs typeface="Calibri"/>
            </a:endParaRPr>
          </a:p>
          <a:p>
            <a:pPr algn="l" rtl="0"/>
            <a:r>
              <a:rPr lang="sv-fi" b="0" i="0" u="none" baseline="0">
                <a:latin typeface="Calibri"/>
                <a:ea typeface="Calibri"/>
                <a:cs typeface="Calibri"/>
                <a:sym typeface="Calibri"/>
              </a:rPr>
              <a:t>Vardagens stress kan hopa sig: Hopad stress -&gt; Burnout</a:t>
            </a:r>
          </a:p>
          <a:p>
            <a:pPr lvl="1" algn="l" rtl="0"/>
            <a:endParaRPr lang="sv-fi">
              <a:cs typeface="Calibri"/>
            </a:endParaRPr>
          </a:p>
        </p:txBody>
      </p:sp>
    </p:spTree>
    <p:extLst>
      <p:ext uri="{BB962C8B-B14F-4D97-AF65-F5344CB8AC3E}">
        <p14:creationId xmlns:p14="http://schemas.microsoft.com/office/powerpoint/2010/main" val="3980086443"/>
      </p:ext>
    </p:extLst>
  </p:cSld>
  <p:clrMapOvr>
    <a:masterClrMapping/>
  </p:clrMapOvr>
</p:sld>
</file>

<file path=ppt/theme/theme1.xml><?xml version="1.0" encoding="utf-8"?>
<a:theme xmlns:a="http://schemas.openxmlformats.org/drawingml/2006/main" name="Matt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ti" id="{497419BF-896E-4947-8576-C393C6C9D4E0}" vid="{AC970D9C-0BBE-4167-AF93-7084A79D99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1189236-47d1-4082-b078-9eeab6480408">
      <UserInfo>
        <DisplayName>Luoma Tuula</DisplayName>
        <AccountId>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367DC4D62BF174191E48D340D017649" ma:contentTypeVersion="4" ma:contentTypeDescription="Skapa ett nytt dokument." ma:contentTypeScope="" ma:versionID="46e1fba7904296b6cd8d908ee32aad4d">
  <xsd:schema xmlns:xsd="http://www.w3.org/2001/XMLSchema" xmlns:xs="http://www.w3.org/2001/XMLSchema" xmlns:p="http://schemas.microsoft.com/office/2006/metadata/properties" xmlns:ns2="df1f2ad4-0691-4d4e-a8ab-b9a011c7bca8" xmlns:ns3="91189236-47d1-4082-b078-9eeab6480408" targetNamespace="http://schemas.microsoft.com/office/2006/metadata/properties" ma:root="true" ma:fieldsID="d26907974620b38747e37217c56157ba" ns2:_="" ns3:_="">
    <xsd:import namespace="df1f2ad4-0691-4d4e-a8ab-b9a011c7bca8"/>
    <xsd:import namespace="91189236-47d1-4082-b078-9eeab64804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1f2ad4-0691-4d4e-a8ab-b9a011c7bc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189236-47d1-4082-b078-9eeab6480408"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AEF2AA-E47B-4DA7-B4BC-AE18FEC1D075}">
  <ds:schemaRefs>
    <ds:schemaRef ds:uri="http://schemas.microsoft.com/sharepoint/v3/contenttype/forms"/>
  </ds:schemaRefs>
</ds:datastoreItem>
</file>

<file path=customXml/itemProps2.xml><?xml version="1.0" encoding="utf-8"?>
<ds:datastoreItem xmlns:ds="http://schemas.openxmlformats.org/officeDocument/2006/customXml" ds:itemID="{4CF7A298-2422-4F9D-AFC6-2258AFDB07AA}">
  <ds:schemaRefs>
    <ds:schemaRef ds:uri="http://www.w3.org/XML/1998/namespace"/>
    <ds:schemaRef ds:uri="91189236-47d1-4082-b078-9eeab6480408"/>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df1f2ad4-0691-4d4e-a8ab-b9a011c7bca8"/>
    <ds:schemaRef ds:uri="http://purl.org/dc/dcmitype/"/>
  </ds:schemaRefs>
</ds:datastoreItem>
</file>

<file path=customXml/itemProps3.xml><?xml version="1.0" encoding="utf-8"?>
<ds:datastoreItem xmlns:ds="http://schemas.openxmlformats.org/officeDocument/2006/customXml" ds:itemID="{D0B01194-BF2D-4A52-A5E6-343471E6F04C}">
  <ds:schemaRefs>
    <ds:schemaRef ds:uri="91189236-47d1-4082-b078-9eeab6480408"/>
    <ds:schemaRef ds:uri="df1f2ad4-0691-4d4e-a8ab-b9a011c7bc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34</TotalTime>
  <Words>3803</Words>
  <Application>Microsoft Office PowerPoint</Application>
  <PresentationFormat>Widescreen</PresentationFormat>
  <Paragraphs>495</Paragraphs>
  <Slides>47</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Courier New</vt:lpstr>
      <vt:lpstr>Trebuchet MS</vt:lpstr>
      <vt:lpstr>Verdana</vt:lpstr>
      <vt:lpstr>Wingdings</vt:lpstr>
      <vt:lpstr>Matti</vt:lpstr>
      <vt:lpstr> Psykiskt stöd för flykting i sårbar ställning</vt:lpstr>
      <vt:lpstr>Med hurdant humör har du kommit till utbildningen idag?</vt:lpstr>
      <vt:lpstr>Utbildningens innehåll</vt:lpstr>
      <vt:lpstr>Att stöda en människa i sårbar ställning.</vt:lpstr>
      <vt:lpstr>Vilka är i sårbar ställning?</vt:lpstr>
      <vt:lpstr>Vad är det som orsakar sårbarhet för invandrare, för de som söker internationellt skydd och de som är på flykt?</vt:lpstr>
      <vt:lpstr>Orsaker till utsatt ställning kan bland annat vara:</vt:lpstr>
      <vt:lpstr>Hur kan vi hjälpa att stärka individens resurser?</vt:lpstr>
      <vt:lpstr>Det finns många slags stress</vt:lpstr>
      <vt:lpstr>Stress som hänför sig till invandring och flyktingskap</vt:lpstr>
      <vt:lpstr>Hur yttrar sig ett kraftigt stresstillstånd?</vt:lpstr>
      <vt:lpstr>PowerPoint Presentation</vt:lpstr>
      <vt:lpstr>Individer reagerar individuellt</vt:lpstr>
      <vt:lpstr>Sårbarhetens många dimensioner Till exempel flyktingskap och att få internationellt skydd</vt:lpstr>
      <vt:lpstr>Stressorsakande saker lämnar man inte bakom sig, fastän en människa kommit till ett tryggt land</vt:lpstr>
      <vt:lpstr>Faktorer som skyddar den mentala hälsan</vt:lpstr>
      <vt:lpstr>Samhällets betydelse</vt:lpstr>
      <vt:lpstr>En betydande stressfaktor är när familjekontakter bryts</vt:lpstr>
      <vt:lpstr>Behovet av stöd för en människa i sårbar ställning kan vara långvarigt</vt:lpstr>
      <vt:lpstr> Barn och unga som har skiljts från sina föräldrar behöver särskilt stöd</vt:lpstr>
      <vt:lpstr>PowerPoint Presentation</vt:lpstr>
      <vt:lpstr>Röda Korset</vt:lpstr>
      <vt:lpstr>Med psykiskt stöd kan man lindra även långvarig stress</vt:lpstr>
      <vt:lpstr>Hur kan man ge psykiskt stöd?</vt:lpstr>
      <vt:lpstr>PowerPoint Presentation</vt:lpstr>
      <vt:lpstr>Du hjälper bäst genom att vara en aktiv lyssnare</vt:lpstr>
      <vt:lpstr>När bör man bli orolig?</vt:lpstr>
      <vt:lpstr>Utbildningens innehåll</vt:lpstr>
      <vt:lpstr>Hur hänvisar man vidare.</vt:lpstr>
      <vt:lpstr>Varför och hur hänvisar man vidare</vt:lpstr>
      <vt:lpstr>Övning: Vart ska man hänvisa vidare</vt:lpstr>
      <vt:lpstr>Exempel på riksomfattande hjälpande telefoner</vt:lpstr>
      <vt:lpstr>Utbildningens innehåll</vt:lpstr>
      <vt:lpstr>Den frivilligas roll och ork.</vt:lpstr>
      <vt:lpstr>Orsaker till stress hos hjälparen</vt:lpstr>
      <vt:lpstr>Empatisk utmattning</vt:lpstr>
      <vt:lpstr>Vad kräver bemötande av en frivillig? </vt:lpstr>
      <vt:lpstr>Den frivilligas välbefinnande, ork och motivation påverkas av ...</vt:lpstr>
      <vt:lpstr>Den frivilligas välbefinnande, ork och motivation påverkas av ...</vt:lpstr>
      <vt:lpstr>Hjälpkedja även inom Röda Korset som stöd för de frivilliga </vt:lpstr>
      <vt:lpstr>Frivilliga</vt:lpstr>
      <vt:lpstr>Utbildningens innehåll</vt:lpstr>
      <vt:lpstr>Vad gör man härnäst.</vt:lpstr>
      <vt:lpstr>Övriga utbildningar som rekommenderas:</vt:lpstr>
      <vt:lpstr>Resurskvällar</vt:lpstr>
      <vt:lpstr>Källor och mer information</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Henkinen /psykososiaalinen tuki maahanmuuttotyössä </dc:title>
  <dc:creator>Annakatriina Jylhä</dc:creator>
  <cp:lastModifiedBy>Pikkarainen Maria</cp:lastModifiedBy>
  <cp:revision>5</cp:revision>
  <dcterms:created xsi:type="dcterms:W3CDTF">2021-05-12T06:42:28Z</dcterms:created>
  <dcterms:modified xsi:type="dcterms:W3CDTF">2022-05-17T12:34:29Z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0x0101005367DC4D62BF174191E48D340D017649</vt:lpwstr>
  </property>
</Properties>
</file>