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8" r:id="rId5"/>
  </p:sldMasterIdLst>
  <p:notesMasterIdLst>
    <p:notesMasterId r:id="rId51"/>
  </p:notesMasterIdLst>
  <p:sldIdLst>
    <p:sldId id="257" r:id="rId6"/>
    <p:sldId id="1206" r:id="rId7"/>
    <p:sldId id="482" r:id="rId8"/>
    <p:sldId id="1205" r:id="rId9"/>
    <p:sldId id="1208" r:id="rId10"/>
    <p:sldId id="1210" r:id="rId11"/>
    <p:sldId id="1207" r:id="rId12"/>
    <p:sldId id="309" r:id="rId13"/>
    <p:sldId id="1212" r:id="rId14"/>
    <p:sldId id="1280" r:id="rId15"/>
    <p:sldId id="1282" r:id="rId16"/>
    <p:sldId id="1283" r:id="rId17"/>
    <p:sldId id="1238" r:id="rId18"/>
    <p:sldId id="1243" r:id="rId19"/>
    <p:sldId id="1281" r:id="rId20"/>
    <p:sldId id="1216" r:id="rId21"/>
    <p:sldId id="1218" r:id="rId22"/>
    <p:sldId id="1241" r:id="rId23"/>
    <p:sldId id="1245" r:id="rId24"/>
    <p:sldId id="1244" r:id="rId25"/>
    <p:sldId id="1261" r:id="rId26"/>
    <p:sldId id="1285" r:id="rId27"/>
    <p:sldId id="1217" r:id="rId28"/>
    <p:sldId id="1251" r:id="rId29"/>
    <p:sldId id="1247" r:id="rId30"/>
    <p:sldId id="1287" r:id="rId31"/>
    <p:sldId id="1288" r:id="rId32"/>
    <p:sldId id="1257" r:id="rId33"/>
    <p:sldId id="1250" r:id="rId34"/>
    <p:sldId id="1284" r:id="rId35"/>
    <p:sldId id="1289" r:id="rId36"/>
    <p:sldId id="1292" r:id="rId37"/>
    <p:sldId id="1291" r:id="rId38"/>
    <p:sldId id="1258" r:id="rId39"/>
    <p:sldId id="1290" r:id="rId40"/>
    <p:sldId id="1279" r:id="rId41"/>
    <p:sldId id="1278" r:id="rId42"/>
    <p:sldId id="1252" r:id="rId43"/>
    <p:sldId id="1263" r:id="rId44"/>
    <p:sldId id="1265" r:id="rId45"/>
    <p:sldId id="1270" r:id="rId46"/>
    <p:sldId id="1264" r:id="rId47"/>
    <p:sldId id="1268" r:id="rId48"/>
    <p:sldId id="1224" r:id="rId49"/>
    <p:sldId id="1269" r:id="rId50"/>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1BBA3A-4EB3-089B-6E57-88FE37940FDB}" name="Seilonen Aleksi" initials="SA" userId="S::Aleksi.Seilonen@redcross.fi::c2fd7397-d971-443b-8998-96c956094721" providerId="AD"/>
  <p188:author id="{3B8CCC43-DDC1-8F9A-1B47-7C89E92C0579}" name="Lehtinen Mikael" initials="LM" userId="S::mikael.lehtinen@redcross.fi::53190320-ccc2-437e-adc7-a0e7b5220228" providerId="AD"/>
  <p188:author id="{F788DB7C-C0E9-0460-72BD-B327CC4EAC68}" name="Mattila Tommi" initials="MT" userId="S::tommi.mattila@redcross.fi::c1a84cbb-834f-4319-8641-3477d95c0ceb" providerId="AD"/>
  <p188:author id="{37FFB295-35A6-586F-8EB0-F02DBD8924DC}" name="Lemmetty Petra" initials="LP" userId="S::Petra.Lemmetty@redcross.fi::fa95c1f0-584c-4c81-a492-5b7ced4191a7" providerId="AD"/>
  <p188:author id="{127FA4D0-7124-4A8D-B2A2-AA5F351ADB0D}" name="Siira Eila" initials="SE" userId="S::eila.siira@redcross.fi::8f5a08a0-f686-4e1b-aab3-bbeabb9fbb9c" providerId="AD"/>
  <p188:author id="{E35950E4-197B-7F35-A1CB-342CA4F4C8E3}" name="Kuitunen Maaria" initials="KM" userId="S::Maaria.Kuitunen@redcross.fi::d9ad47d4-c416-4cf9-b8fd-1d4381b27c34" providerId="AD"/>
  <p188:author id="{3474B1F5-9C13-0841-BE99-373968C1722B}" name="Seilonen Aleksi" initials="SA" userId="S::aleksi.seilonen@redcross.fi::c2fd7397-d971-443b-8998-96c9560947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BE6257-1A76-452B-AC6A-3D5C3A6885D8}" v="12" dt="2022-04-22T12:53:52.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13" autoAdjust="0"/>
  </p:normalViewPr>
  <p:slideViewPr>
    <p:cSldViewPr snapToGrid="0">
      <p:cViewPr varScale="1">
        <p:scale>
          <a:sx n="72" d="100"/>
          <a:sy n="72" d="100"/>
        </p:scale>
        <p:origin x="107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8" Type="http://schemas.microsoft.com/office/2018/10/relationships/authors" Target="author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6/11/relationships/changesInfo" Target="changesInfos/changesInfo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microsoft.com/office/2015/10/relationships/revisionInfo" Target="revisionInfo.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itunen Maaria" userId="d9ad47d4-c416-4cf9-b8fd-1d4381b27c34" providerId="ADAL" clId="{B9BE6257-1A76-452B-AC6A-3D5C3A6885D8}"/>
    <pc:docChg chg="undo redo custSel addSld delSld modSld sldOrd">
      <pc:chgData name="Kuitunen Maaria" userId="d9ad47d4-c416-4cf9-b8fd-1d4381b27c34" providerId="ADAL" clId="{B9BE6257-1A76-452B-AC6A-3D5C3A6885D8}" dt="2022-04-22T13:14:50.744" v="10064"/>
      <pc:docMkLst>
        <pc:docMk/>
      </pc:docMkLst>
      <pc:sldChg chg="del">
        <pc:chgData name="Kuitunen Maaria" userId="d9ad47d4-c416-4cf9-b8fd-1d4381b27c34" providerId="ADAL" clId="{B9BE6257-1A76-452B-AC6A-3D5C3A6885D8}" dt="2022-04-21T16:21:13.138" v="3964" actId="47"/>
        <pc:sldMkLst>
          <pc:docMk/>
          <pc:sldMk cId="4267419464" sldId="486"/>
        </pc:sldMkLst>
      </pc:sldChg>
      <pc:sldChg chg="modSp mod">
        <pc:chgData name="Kuitunen Maaria" userId="d9ad47d4-c416-4cf9-b8fd-1d4381b27c34" providerId="ADAL" clId="{B9BE6257-1A76-452B-AC6A-3D5C3A6885D8}" dt="2022-04-22T12:53:08.070" v="9566" actId="20577"/>
        <pc:sldMkLst>
          <pc:docMk/>
          <pc:sldMk cId="3098047923" sldId="1212"/>
        </pc:sldMkLst>
        <pc:spChg chg="mod">
          <ac:chgData name="Kuitunen Maaria" userId="d9ad47d4-c416-4cf9-b8fd-1d4381b27c34" providerId="ADAL" clId="{B9BE6257-1A76-452B-AC6A-3D5C3A6885D8}" dt="2022-04-22T12:53:08.070" v="9566" actId="20577"/>
          <ac:spMkLst>
            <pc:docMk/>
            <pc:sldMk cId="3098047923" sldId="1212"/>
            <ac:spMk id="2" creationId="{84623CFA-64DD-457C-B24B-7034FF5A8348}"/>
          </ac:spMkLst>
        </pc:spChg>
      </pc:sldChg>
      <pc:sldChg chg="modSp mod modNotesTx">
        <pc:chgData name="Kuitunen Maaria" userId="d9ad47d4-c416-4cf9-b8fd-1d4381b27c34" providerId="ADAL" clId="{B9BE6257-1A76-452B-AC6A-3D5C3A6885D8}" dt="2022-04-21T13:09:17.996" v="1812" actId="20577"/>
        <pc:sldMkLst>
          <pc:docMk/>
          <pc:sldMk cId="1044011179" sldId="1216"/>
        </pc:sldMkLst>
        <pc:spChg chg="mod">
          <ac:chgData name="Kuitunen Maaria" userId="d9ad47d4-c416-4cf9-b8fd-1d4381b27c34" providerId="ADAL" clId="{B9BE6257-1A76-452B-AC6A-3D5C3A6885D8}" dt="2022-04-21T13:07:48.796" v="1554" actId="20577"/>
          <ac:spMkLst>
            <pc:docMk/>
            <pc:sldMk cId="1044011179" sldId="1216"/>
            <ac:spMk id="2" creationId="{918D1A7D-DB79-4589-BBB1-DDA0B220928F}"/>
          </ac:spMkLst>
        </pc:spChg>
        <pc:spChg chg="mod">
          <ac:chgData name="Kuitunen Maaria" userId="d9ad47d4-c416-4cf9-b8fd-1d4381b27c34" providerId="ADAL" clId="{B9BE6257-1A76-452B-AC6A-3D5C3A6885D8}" dt="2022-04-21T13:07:38.055" v="1533" actId="20577"/>
          <ac:spMkLst>
            <pc:docMk/>
            <pc:sldMk cId="1044011179" sldId="1216"/>
            <ac:spMk id="3" creationId="{9B1C1E48-CE4E-48FB-B030-6BD20184ACF1}"/>
          </ac:spMkLst>
        </pc:spChg>
      </pc:sldChg>
      <pc:sldChg chg="modSp mod modNotesTx">
        <pc:chgData name="Kuitunen Maaria" userId="d9ad47d4-c416-4cf9-b8fd-1d4381b27c34" providerId="ADAL" clId="{B9BE6257-1A76-452B-AC6A-3D5C3A6885D8}" dt="2022-04-21T16:30:28.439" v="4907" actId="20577"/>
        <pc:sldMkLst>
          <pc:docMk/>
          <pc:sldMk cId="3633249118" sldId="1217"/>
        </pc:sldMkLst>
        <pc:spChg chg="mod">
          <ac:chgData name="Kuitunen Maaria" userId="d9ad47d4-c416-4cf9-b8fd-1d4381b27c34" providerId="ADAL" clId="{B9BE6257-1A76-452B-AC6A-3D5C3A6885D8}" dt="2022-04-21T16:29:17.350" v="4738" actId="20577"/>
          <ac:spMkLst>
            <pc:docMk/>
            <pc:sldMk cId="3633249118" sldId="1217"/>
            <ac:spMk id="2" creationId="{77283877-9BC3-496C-BC12-01F642801042}"/>
          </ac:spMkLst>
        </pc:spChg>
        <pc:spChg chg="mod">
          <ac:chgData name="Kuitunen Maaria" userId="d9ad47d4-c416-4cf9-b8fd-1d4381b27c34" providerId="ADAL" clId="{B9BE6257-1A76-452B-AC6A-3D5C3A6885D8}" dt="2022-04-21T16:30:22.759" v="4906" actId="20577"/>
          <ac:spMkLst>
            <pc:docMk/>
            <pc:sldMk cId="3633249118" sldId="1217"/>
            <ac:spMk id="3" creationId="{5EA19C7A-8EA8-415F-84C1-8221A94AA6E9}"/>
          </ac:spMkLst>
        </pc:spChg>
      </pc:sldChg>
      <pc:sldChg chg="modSp mod">
        <pc:chgData name="Kuitunen Maaria" userId="d9ad47d4-c416-4cf9-b8fd-1d4381b27c34" providerId="ADAL" clId="{B9BE6257-1A76-452B-AC6A-3D5C3A6885D8}" dt="2022-04-21T13:14:00.043" v="2139" actId="20577"/>
        <pc:sldMkLst>
          <pc:docMk/>
          <pc:sldMk cId="2650762551" sldId="1218"/>
        </pc:sldMkLst>
        <pc:spChg chg="mod">
          <ac:chgData name="Kuitunen Maaria" userId="d9ad47d4-c416-4cf9-b8fd-1d4381b27c34" providerId="ADAL" clId="{B9BE6257-1A76-452B-AC6A-3D5C3A6885D8}" dt="2022-04-21T13:12:43.652" v="1884" actId="20577"/>
          <ac:spMkLst>
            <pc:docMk/>
            <pc:sldMk cId="2650762551" sldId="1218"/>
            <ac:spMk id="2" creationId="{0F85896F-7C28-4D80-A642-99BE0757296A}"/>
          </ac:spMkLst>
        </pc:spChg>
        <pc:spChg chg="mod">
          <ac:chgData name="Kuitunen Maaria" userId="d9ad47d4-c416-4cf9-b8fd-1d4381b27c34" providerId="ADAL" clId="{B9BE6257-1A76-452B-AC6A-3D5C3A6885D8}" dt="2022-04-21T13:14:00.043" v="2139" actId="20577"/>
          <ac:spMkLst>
            <pc:docMk/>
            <pc:sldMk cId="2650762551" sldId="1218"/>
            <ac:spMk id="4" creationId="{A3FE610C-95B1-4AFC-9CCD-9C82FFCE95E1}"/>
          </ac:spMkLst>
        </pc:spChg>
      </pc:sldChg>
      <pc:sldChg chg="del">
        <pc:chgData name="Kuitunen Maaria" userId="d9ad47d4-c416-4cf9-b8fd-1d4381b27c34" providerId="ADAL" clId="{B9BE6257-1A76-452B-AC6A-3D5C3A6885D8}" dt="2022-04-21T16:57:48.236" v="7108" actId="47"/>
        <pc:sldMkLst>
          <pc:docMk/>
          <pc:sldMk cId="2019519911" sldId="1232"/>
        </pc:sldMkLst>
      </pc:sldChg>
      <pc:sldChg chg="addSp delSp modSp mod modClrScheme chgLayout modNotesTx">
        <pc:chgData name="Kuitunen Maaria" userId="d9ad47d4-c416-4cf9-b8fd-1d4381b27c34" providerId="ADAL" clId="{B9BE6257-1A76-452B-AC6A-3D5C3A6885D8}" dt="2022-04-22T12:58:29.196" v="9572" actId="20577"/>
        <pc:sldMkLst>
          <pc:docMk/>
          <pc:sldMk cId="1071800460" sldId="1238"/>
        </pc:sldMkLst>
        <pc:spChg chg="add mod ord">
          <ac:chgData name="Kuitunen Maaria" userId="d9ad47d4-c416-4cf9-b8fd-1d4381b27c34" providerId="ADAL" clId="{B9BE6257-1A76-452B-AC6A-3D5C3A6885D8}" dt="2022-04-21T16:05:02.045" v="3357" actId="20577"/>
          <ac:spMkLst>
            <pc:docMk/>
            <pc:sldMk cId="1071800460" sldId="1238"/>
            <ac:spMk id="2" creationId="{5675FA6E-C9F5-47ED-BF02-9817F583222E}"/>
          </ac:spMkLst>
        </pc:spChg>
        <pc:spChg chg="del mod ord">
          <ac:chgData name="Kuitunen Maaria" userId="d9ad47d4-c416-4cf9-b8fd-1d4381b27c34" providerId="ADAL" clId="{B9BE6257-1A76-452B-AC6A-3D5C3A6885D8}" dt="2022-04-21T12:33:02.657" v="413" actId="700"/>
          <ac:spMkLst>
            <pc:docMk/>
            <pc:sldMk cId="1071800460" sldId="1238"/>
            <ac:spMk id="3" creationId="{20089335-298D-4577-B2D1-692FACC4B47A}"/>
          </ac:spMkLst>
        </pc:spChg>
        <pc:spChg chg="add del mod ord">
          <ac:chgData name="Kuitunen Maaria" userId="d9ad47d4-c416-4cf9-b8fd-1d4381b27c34" providerId="ADAL" clId="{B9BE6257-1A76-452B-AC6A-3D5C3A6885D8}" dt="2022-04-21T12:33:07.135" v="414" actId="478"/>
          <ac:spMkLst>
            <pc:docMk/>
            <pc:sldMk cId="1071800460" sldId="1238"/>
            <ac:spMk id="4" creationId="{0424CA08-EC90-40A2-BFEC-6E64B5F15BCC}"/>
          </ac:spMkLst>
        </pc:spChg>
        <pc:spChg chg="mod ord">
          <ac:chgData name="Kuitunen Maaria" userId="d9ad47d4-c416-4cf9-b8fd-1d4381b27c34" providerId="ADAL" clId="{B9BE6257-1A76-452B-AC6A-3D5C3A6885D8}" dt="2022-04-21T12:33:02.657" v="413" actId="700"/>
          <ac:spMkLst>
            <pc:docMk/>
            <pc:sldMk cId="1071800460" sldId="1238"/>
            <ac:spMk id="5" creationId="{D87D44F6-6F22-414B-A413-FDDCCC1679F7}"/>
          </ac:spMkLst>
        </pc:spChg>
      </pc:sldChg>
      <pc:sldChg chg="delSp modSp mod ord modClrScheme chgLayout">
        <pc:chgData name="Kuitunen Maaria" userId="d9ad47d4-c416-4cf9-b8fd-1d4381b27c34" providerId="ADAL" clId="{B9BE6257-1A76-452B-AC6A-3D5C3A6885D8}" dt="2022-04-21T16:15:29.653" v="3480" actId="20577"/>
        <pc:sldMkLst>
          <pc:docMk/>
          <pc:sldMk cId="2169702490" sldId="1241"/>
        </pc:sldMkLst>
        <pc:spChg chg="mod ord">
          <ac:chgData name="Kuitunen Maaria" userId="d9ad47d4-c416-4cf9-b8fd-1d4381b27c34" providerId="ADAL" clId="{B9BE6257-1A76-452B-AC6A-3D5C3A6885D8}" dt="2022-04-21T16:15:29.653" v="3480" actId="20577"/>
          <ac:spMkLst>
            <pc:docMk/>
            <pc:sldMk cId="2169702490" sldId="1241"/>
            <ac:spMk id="2" creationId="{B52C2A1B-E944-4396-B2BE-740919FA8B31}"/>
          </ac:spMkLst>
        </pc:spChg>
        <pc:spChg chg="del mod ord">
          <ac:chgData name="Kuitunen Maaria" userId="d9ad47d4-c416-4cf9-b8fd-1d4381b27c34" providerId="ADAL" clId="{B9BE6257-1A76-452B-AC6A-3D5C3A6885D8}" dt="2022-04-21T14:48:36.495" v="2214" actId="478"/>
          <ac:spMkLst>
            <pc:docMk/>
            <pc:sldMk cId="2169702490" sldId="1241"/>
            <ac:spMk id="3" creationId="{B102F8DA-9AD6-4DD7-B96B-3A093183E23B}"/>
          </ac:spMkLst>
        </pc:spChg>
      </pc:sldChg>
      <pc:sldChg chg="modSp del mod">
        <pc:chgData name="Kuitunen Maaria" userId="d9ad47d4-c416-4cf9-b8fd-1d4381b27c34" providerId="ADAL" clId="{B9BE6257-1A76-452B-AC6A-3D5C3A6885D8}" dt="2022-04-21T13:09:53.132" v="1857" actId="47"/>
        <pc:sldMkLst>
          <pc:docMk/>
          <pc:sldMk cId="955283378" sldId="1242"/>
        </pc:sldMkLst>
        <pc:spChg chg="mod">
          <ac:chgData name="Kuitunen Maaria" userId="d9ad47d4-c416-4cf9-b8fd-1d4381b27c34" providerId="ADAL" clId="{B9BE6257-1A76-452B-AC6A-3D5C3A6885D8}" dt="2022-04-21T13:09:49.719" v="1856" actId="20577"/>
          <ac:spMkLst>
            <pc:docMk/>
            <pc:sldMk cId="955283378" sldId="1242"/>
            <ac:spMk id="3" creationId="{24B9101F-8A94-4098-B24A-7895BDF5EB16}"/>
          </ac:spMkLst>
        </pc:spChg>
      </pc:sldChg>
      <pc:sldChg chg="modSp mod modNotesTx">
        <pc:chgData name="Kuitunen Maaria" userId="d9ad47d4-c416-4cf9-b8fd-1d4381b27c34" providerId="ADAL" clId="{B9BE6257-1A76-452B-AC6A-3D5C3A6885D8}" dt="2022-04-21T13:12:22.854" v="1867" actId="20577"/>
        <pc:sldMkLst>
          <pc:docMk/>
          <pc:sldMk cId="1753642350" sldId="1243"/>
        </pc:sldMkLst>
        <pc:spChg chg="mod">
          <ac:chgData name="Kuitunen Maaria" userId="d9ad47d4-c416-4cf9-b8fd-1d4381b27c34" providerId="ADAL" clId="{B9BE6257-1A76-452B-AC6A-3D5C3A6885D8}" dt="2022-04-21T13:01:08.634" v="977" actId="20577"/>
          <ac:spMkLst>
            <pc:docMk/>
            <pc:sldMk cId="1753642350" sldId="1243"/>
            <ac:spMk id="2" creationId="{B43763E2-A4C2-40FA-8FB5-4384B04D00BA}"/>
          </ac:spMkLst>
        </pc:spChg>
        <pc:spChg chg="mod">
          <ac:chgData name="Kuitunen Maaria" userId="d9ad47d4-c416-4cf9-b8fd-1d4381b27c34" providerId="ADAL" clId="{B9BE6257-1A76-452B-AC6A-3D5C3A6885D8}" dt="2022-04-21T13:12:22.854" v="1867" actId="20577"/>
          <ac:spMkLst>
            <pc:docMk/>
            <pc:sldMk cId="1753642350" sldId="1243"/>
            <ac:spMk id="3" creationId="{FF2EE05A-8ECF-4373-9C12-78434041E288}"/>
          </ac:spMkLst>
        </pc:spChg>
      </pc:sldChg>
      <pc:sldChg chg="modSp mod modNotesTx">
        <pc:chgData name="Kuitunen Maaria" userId="d9ad47d4-c416-4cf9-b8fd-1d4381b27c34" providerId="ADAL" clId="{B9BE6257-1A76-452B-AC6A-3D5C3A6885D8}" dt="2022-04-21T16:21:26.888" v="3967" actId="20577"/>
        <pc:sldMkLst>
          <pc:docMk/>
          <pc:sldMk cId="4033042746" sldId="1244"/>
        </pc:sldMkLst>
        <pc:spChg chg="mod">
          <ac:chgData name="Kuitunen Maaria" userId="d9ad47d4-c416-4cf9-b8fd-1d4381b27c34" providerId="ADAL" clId="{B9BE6257-1A76-452B-AC6A-3D5C3A6885D8}" dt="2022-04-21T16:21:26.888" v="3967" actId="20577"/>
          <ac:spMkLst>
            <pc:docMk/>
            <pc:sldMk cId="4033042746" sldId="1244"/>
            <ac:spMk id="2" creationId="{15BDEA26-66D0-45B4-84A3-CADB2D00AD94}"/>
          </ac:spMkLst>
        </pc:spChg>
        <pc:spChg chg="mod">
          <ac:chgData name="Kuitunen Maaria" userId="d9ad47d4-c416-4cf9-b8fd-1d4381b27c34" providerId="ADAL" clId="{B9BE6257-1A76-452B-AC6A-3D5C3A6885D8}" dt="2022-04-21T16:20:29.223" v="3960" actId="20577"/>
          <ac:spMkLst>
            <pc:docMk/>
            <pc:sldMk cId="4033042746" sldId="1244"/>
            <ac:spMk id="3" creationId="{DA8859C9-0607-4E4A-98AC-6073590E57FD}"/>
          </ac:spMkLst>
        </pc:spChg>
      </pc:sldChg>
      <pc:sldChg chg="modSp mod modNotesTx">
        <pc:chgData name="Kuitunen Maaria" userId="d9ad47d4-c416-4cf9-b8fd-1d4381b27c34" providerId="ADAL" clId="{B9BE6257-1A76-452B-AC6A-3D5C3A6885D8}" dt="2022-04-21T16:18:47.105" v="3744" actId="403"/>
        <pc:sldMkLst>
          <pc:docMk/>
          <pc:sldMk cId="4154185835" sldId="1245"/>
        </pc:sldMkLst>
        <pc:spChg chg="mod">
          <ac:chgData name="Kuitunen Maaria" userId="d9ad47d4-c416-4cf9-b8fd-1d4381b27c34" providerId="ADAL" clId="{B9BE6257-1A76-452B-AC6A-3D5C3A6885D8}" dt="2022-04-21T16:18:47.105" v="3744" actId="403"/>
          <ac:spMkLst>
            <pc:docMk/>
            <pc:sldMk cId="4154185835" sldId="1245"/>
            <ac:spMk id="3" creationId="{39A5BD13-D48E-44D3-9908-1B50A70BD5BF}"/>
          </ac:spMkLst>
        </pc:spChg>
      </pc:sldChg>
      <pc:sldChg chg="del">
        <pc:chgData name="Kuitunen Maaria" userId="d9ad47d4-c416-4cf9-b8fd-1d4381b27c34" providerId="ADAL" clId="{B9BE6257-1A76-452B-AC6A-3D5C3A6885D8}" dt="2022-04-21T16:32:21.959" v="4956" actId="47"/>
        <pc:sldMkLst>
          <pc:docMk/>
          <pc:sldMk cId="1470562583" sldId="1246"/>
        </pc:sldMkLst>
      </pc:sldChg>
      <pc:sldChg chg="modSp mod modNotesTx">
        <pc:chgData name="Kuitunen Maaria" userId="d9ad47d4-c416-4cf9-b8fd-1d4381b27c34" providerId="ADAL" clId="{B9BE6257-1A76-452B-AC6A-3D5C3A6885D8}" dt="2022-04-21T16:34:47.137" v="5289" actId="20577"/>
        <pc:sldMkLst>
          <pc:docMk/>
          <pc:sldMk cId="2084493055" sldId="1247"/>
        </pc:sldMkLst>
        <pc:spChg chg="mod">
          <ac:chgData name="Kuitunen Maaria" userId="d9ad47d4-c416-4cf9-b8fd-1d4381b27c34" providerId="ADAL" clId="{B9BE6257-1A76-452B-AC6A-3D5C3A6885D8}" dt="2022-04-21T16:33:46.910" v="5127" actId="20577"/>
          <ac:spMkLst>
            <pc:docMk/>
            <pc:sldMk cId="2084493055" sldId="1247"/>
            <ac:spMk id="3" creationId="{D1652CE1-034C-46A5-A57B-4D34EE65B2AD}"/>
          </ac:spMkLst>
        </pc:spChg>
      </pc:sldChg>
      <pc:sldChg chg="del">
        <pc:chgData name="Kuitunen Maaria" userId="d9ad47d4-c416-4cf9-b8fd-1d4381b27c34" providerId="ADAL" clId="{B9BE6257-1A76-452B-AC6A-3D5C3A6885D8}" dt="2022-04-21T16:35:02.749" v="5290" actId="47"/>
        <pc:sldMkLst>
          <pc:docMk/>
          <pc:sldMk cId="2632709242" sldId="1249"/>
        </pc:sldMkLst>
      </pc:sldChg>
      <pc:sldChg chg="modSp mod ord modNotesTx">
        <pc:chgData name="Kuitunen Maaria" userId="d9ad47d4-c416-4cf9-b8fd-1d4381b27c34" providerId="ADAL" clId="{B9BE6257-1A76-452B-AC6A-3D5C3A6885D8}" dt="2022-04-22T13:05:38.151" v="10062" actId="20577"/>
        <pc:sldMkLst>
          <pc:docMk/>
          <pc:sldMk cId="1042253174" sldId="1250"/>
        </pc:sldMkLst>
        <pc:spChg chg="mod">
          <ac:chgData name="Kuitunen Maaria" userId="d9ad47d4-c416-4cf9-b8fd-1d4381b27c34" providerId="ADAL" clId="{B9BE6257-1A76-452B-AC6A-3D5C3A6885D8}" dt="2022-04-21T17:30:05.468" v="9522" actId="20577"/>
          <ac:spMkLst>
            <pc:docMk/>
            <pc:sldMk cId="1042253174" sldId="1250"/>
            <ac:spMk id="2" creationId="{10C3C627-8E5D-4E6E-8AA6-FB6630FCC3F0}"/>
          </ac:spMkLst>
        </pc:spChg>
        <pc:spChg chg="mod">
          <ac:chgData name="Kuitunen Maaria" userId="d9ad47d4-c416-4cf9-b8fd-1d4381b27c34" providerId="ADAL" clId="{B9BE6257-1A76-452B-AC6A-3D5C3A6885D8}" dt="2022-04-22T13:05:38.151" v="10062" actId="20577"/>
          <ac:spMkLst>
            <pc:docMk/>
            <pc:sldMk cId="1042253174" sldId="1250"/>
            <ac:spMk id="3" creationId="{5FEB9049-5CEB-4265-A386-0E288901B51A}"/>
          </ac:spMkLst>
        </pc:spChg>
      </pc:sldChg>
      <pc:sldChg chg="modSp mod">
        <pc:chgData name="Kuitunen Maaria" userId="d9ad47d4-c416-4cf9-b8fd-1d4381b27c34" providerId="ADAL" clId="{B9BE6257-1A76-452B-AC6A-3D5C3A6885D8}" dt="2022-04-21T16:33:27.114" v="5096" actId="20577"/>
        <pc:sldMkLst>
          <pc:docMk/>
          <pc:sldMk cId="4226076213" sldId="1251"/>
        </pc:sldMkLst>
        <pc:spChg chg="mod">
          <ac:chgData name="Kuitunen Maaria" userId="d9ad47d4-c416-4cf9-b8fd-1d4381b27c34" providerId="ADAL" clId="{B9BE6257-1A76-452B-AC6A-3D5C3A6885D8}" dt="2022-04-21T16:33:27.114" v="5096" actId="20577"/>
          <ac:spMkLst>
            <pc:docMk/>
            <pc:sldMk cId="4226076213" sldId="1251"/>
            <ac:spMk id="3" creationId="{961470C4-6EBC-4C77-9E13-A9ABA65D15DE}"/>
          </ac:spMkLst>
        </pc:spChg>
      </pc:sldChg>
      <pc:sldChg chg="modSp del mod">
        <pc:chgData name="Kuitunen Maaria" userId="d9ad47d4-c416-4cf9-b8fd-1d4381b27c34" providerId="ADAL" clId="{B9BE6257-1A76-452B-AC6A-3D5C3A6885D8}" dt="2022-04-21T16:49:57.901" v="6333" actId="47"/>
        <pc:sldMkLst>
          <pc:docMk/>
          <pc:sldMk cId="1780643162" sldId="1254"/>
        </pc:sldMkLst>
        <pc:spChg chg="mod">
          <ac:chgData name="Kuitunen Maaria" userId="d9ad47d4-c416-4cf9-b8fd-1d4381b27c34" providerId="ADAL" clId="{B9BE6257-1A76-452B-AC6A-3D5C3A6885D8}" dt="2022-04-21T16:43:45.284" v="6279" actId="20577"/>
          <ac:spMkLst>
            <pc:docMk/>
            <pc:sldMk cId="1780643162" sldId="1254"/>
            <ac:spMk id="5" creationId="{B446AB34-0C18-49E8-BB70-256B8A18ADA4}"/>
          </ac:spMkLst>
        </pc:spChg>
        <pc:spChg chg="mod">
          <ac:chgData name="Kuitunen Maaria" userId="d9ad47d4-c416-4cf9-b8fd-1d4381b27c34" providerId="ADAL" clId="{B9BE6257-1A76-452B-AC6A-3D5C3A6885D8}" dt="2022-04-21T16:49:43.155" v="6331" actId="20577"/>
          <ac:spMkLst>
            <pc:docMk/>
            <pc:sldMk cId="1780643162" sldId="1254"/>
            <ac:spMk id="6" creationId="{0E4DD367-408C-4C36-ACFC-33B5A81EC0A4}"/>
          </ac:spMkLst>
        </pc:spChg>
      </pc:sldChg>
      <pc:sldChg chg="modSp del mod">
        <pc:chgData name="Kuitunen Maaria" userId="d9ad47d4-c416-4cf9-b8fd-1d4381b27c34" providerId="ADAL" clId="{B9BE6257-1A76-452B-AC6A-3D5C3A6885D8}" dt="2022-04-21T16:58:27.595" v="7267" actId="47"/>
        <pc:sldMkLst>
          <pc:docMk/>
          <pc:sldMk cId="2453450415" sldId="1256"/>
        </pc:sldMkLst>
        <pc:spChg chg="mod">
          <ac:chgData name="Kuitunen Maaria" userId="d9ad47d4-c416-4cf9-b8fd-1d4381b27c34" providerId="ADAL" clId="{B9BE6257-1A76-452B-AC6A-3D5C3A6885D8}" dt="2022-04-21T16:58:21.478" v="7266" actId="20577"/>
          <ac:spMkLst>
            <pc:docMk/>
            <pc:sldMk cId="2453450415" sldId="1256"/>
            <ac:spMk id="3" creationId="{426EB7FD-D565-4B71-B553-8A9F748F026F}"/>
          </ac:spMkLst>
        </pc:spChg>
      </pc:sldChg>
      <pc:sldChg chg="modSp mod ord modNotesTx">
        <pc:chgData name="Kuitunen Maaria" userId="d9ad47d4-c416-4cf9-b8fd-1d4381b27c34" providerId="ADAL" clId="{B9BE6257-1A76-452B-AC6A-3D5C3A6885D8}" dt="2022-04-22T13:05:18.555" v="10061" actId="20577"/>
        <pc:sldMkLst>
          <pc:docMk/>
          <pc:sldMk cId="74319245" sldId="1257"/>
        </pc:sldMkLst>
        <pc:spChg chg="mod">
          <ac:chgData name="Kuitunen Maaria" userId="d9ad47d4-c416-4cf9-b8fd-1d4381b27c34" providerId="ADAL" clId="{B9BE6257-1A76-452B-AC6A-3D5C3A6885D8}" dt="2022-04-21T16:58:34.695" v="7282" actId="20577"/>
          <ac:spMkLst>
            <pc:docMk/>
            <pc:sldMk cId="74319245" sldId="1257"/>
            <ac:spMk id="2" creationId="{D3AA8E54-8BFA-47C9-9BC4-826E4F1185D3}"/>
          </ac:spMkLst>
        </pc:spChg>
        <pc:spChg chg="mod">
          <ac:chgData name="Kuitunen Maaria" userId="d9ad47d4-c416-4cf9-b8fd-1d4381b27c34" providerId="ADAL" clId="{B9BE6257-1A76-452B-AC6A-3D5C3A6885D8}" dt="2022-04-21T16:59:06.001" v="7384" actId="20577"/>
          <ac:spMkLst>
            <pc:docMk/>
            <pc:sldMk cId="74319245" sldId="1257"/>
            <ac:spMk id="3" creationId="{2323CE4F-E6EE-4534-A002-777FAEC96AA8}"/>
          </ac:spMkLst>
        </pc:spChg>
      </pc:sldChg>
      <pc:sldChg chg="modSp add del mod">
        <pc:chgData name="Kuitunen Maaria" userId="d9ad47d4-c416-4cf9-b8fd-1d4381b27c34" providerId="ADAL" clId="{B9BE6257-1A76-452B-AC6A-3D5C3A6885D8}" dt="2022-04-22T13:06:24.985" v="10063" actId="20577"/>
        <pc:sldMkLst>
          <pc:docMk/>
          <pc:sldMk cId="1617175330" sldId="1258"/>
        </pc:sldMkLst>
        <pc:spChg chg="mod">
          <ac:chgData name="Kuitunen Maaria" userId="d9ad47d4-c416-4cf9-b8fd-1d4381b27c34" providerId="ADAL" clId="{B9BE6257-1A76-452B-AC6A-3D5C3A6885D8}" dt="2022-04-21T17:30:21.756" v="9532" actId="20577"/>
          <ac:spMkLst>
            <pc:docMk/>
            <pc:sldMk cId="1617175330" sldId="1258"/>
            <ac:spMk id="2" creationId="{22BA1A81-F99A-49F7-86CC-E66DF69C6883}"/>
          </ac:spMkLst>
        </pc:spChg>
        <pc:spChg chg="mod">
          <ac:chgData name="Kuitunen Maaria" userId="d9ad47d4-c416-4cf9-b8fd-1d4381b27c34" providerId="ADAL" clId="{B9BE6257-1A76-452B-AC6A-3D5C3A6885D8}" dt="2022-04-22T13:06:24.985" v="10063" actId="20577"/>
          <ac:spMkLst>
            <pc:docMk/>
            <pc:sldMk cId="1617175330" sldId="1258"/>
            <ac:spMk id="3" creationId="{EDED5A0A-EF1F-4199-8100-535EF03161F6}"/>
          </ac:spMkLst>
        </pc:spChg>
      </pc:sldChg>
      <pc:sldChg chg="del">
        <pc:chgData name="Kuitunen Maaria" userId="d9ad47d4-c416-4cf9-b8fd-1d4381b27c34" providerId="ADAL" clId="{B9BE6257-1A76-452B-AC6A-3D5C3A6885D8}" dt="2022-04-21T16:59:32.463" v="7387" actId="47"/>
        <pc:sldMkLst>
          <pc:docMk/>
          <pc:sldMk cId="3554559003" sldId="1259"/>
        </pc:sldMkLst>
      </pc:sldChg>
      <pc:sldChg chg="del">
        <pc:chgData name="Kuitunen Maaria" userId="d9ad47d4-c416-4cf9-b8fd-1d4381b27c34" providerId="ADAL" clId="{B9BE6257-1A76-452B-AC6A-3D5C3A6885D8}" dt="2022-04-21T16:59:34.757" v="7388" actId="47"/>
        <pc:sldMkLst>
          <pc:docMk/>
          <pc:sldMk cId="3522273610" sldId="1260"/>
        </pc:sldMkLst>
      </pc:sldChg>
      <pc:sldChg chg="modSp mod ord modClrScheme chgLayout modNotesTx">
        <pc:chgData name="Kuitunen Maaria" userId="d9ad47d4-c416-4cf9-b8fd-1d4381b27c34" providerId="ADAL" clId="{B9BE6257-1A76-452B-AC6A-3D5C3A6885D8}" dt="2022-04-22T13:00:32.871" v="9602" actId="20577"/>
        <pc:sldMkLst>
          <pc:docMk/>
          <pc:sldMk cId="2725099401" sldId="1261"/>
        </pc:sldMkLst>
        <pc:spChg chg="mod ord">
          <ac:chgData name="Kuitunen Maaria" userId="d9ad47d4-c416-4cf9-b8fd-1d4381b27c34" providerId="ADAL" clId="{B9BE6257-1A76-452B-AC6A-3D5C3A6885D8}" dt="2022-04-21T17:29:34.648" v="9511" actId="20577"/>
          <ac:spMkLst>
            <pc:docMk/>
            <pc:sldMk cId="2725099401" sldId="1261"/>
            <ac:spMk id="2" creationId="{92BAB7C1-44A3-43B7-9955-BE2D998DF6E0}"/>
          </ac:spMkLst>
        </pc:spChg>
        <pc:spChg chg="mod ord">
          <ac:chgData name="Kuitunen Maaria" userId="d9ad47d4-c416-4cf9-b8fd-1d4381b27c34" providerId="ADAL" clId="{B9BE6257-1A76-452B-AC6A-3D5C3A6885D8}" dt="2022-04-21T17:04:36.688" v="7564" actId="20577"/>
          <ac:spMkLst>
            <pc:docMk/>
            <pc:sldMk cId="2725099401" sldId="1261"/>
            <ac:spMk id="3" creationId="{F980579A-41F2-42A7-ABE5-8ECA2491F6D2}"/>
          </ac:spMkLst>
        </pc:spChg>
      </pc:sldChg>
      <pc:sldChg chg="modSp mod">
        <pc:chgData name="Kuitunen Maaria" userId="d9ad47d4-c416-4cf9-b8fd-1d4381b27c34" providerId="ADAL" clId="{B9BE6257-1A76-452B-AC6A-3D5C3A6885D8}" dt="2022-04-21T17:06:16.948" v="7667" actId="20577"/>
        <pc:sldMkLst>
          <pc:docMk/>
          <pc:sldMk cId="1157278418" sldId="1263"/>
        </pc:sldMkLst>
        <pc:spChg chg="mod">
          <ac:chgData name="Kuitunen Maaria" userId="d9ad47d4-c416-4cf9-b8fd-1d4381b27c34" providerId="ADAL" clId="{B9BE6257-1A76-452B-AC6A-3D5C3A6885D8}" dt="2022-04-21T17:06:16.948" v="7667" actId="20577"/>
          <ac:spMkLst>
            <pc:docMk/>
            <pc:sldMk cId="1157278418" sldId="1263"/>
            <ac:spMk id="3" creationId="{F980579A-41F2-42A7-ABE5-8ECA2491F6D2}"/>
          </ac:spMkLst>
        </pc:spChg>
      </pc:sldChg>
      <pc:sldChg chg="del">
        <pc:chgData name="Kuitunen Maaria" userId="d9ad47d4-c416-4cf9-b8fd-1d4381b27c34" providerId="ADAL" clId="{B9BE6257-1A76-452B-AC6A-3D5C3A6885D8}" dt="2022-04-21T17:06:46.504" v="7668" actId="47"/>
        <pc:sldMkLst>
          <pc:docMk/>
          <pc:sldMk cId="1055951758" sldId="1267"/>
        </pc:sldMkLst>
      </pc:sldChg>
      <pc:sldChg chg="modSp del mod ord">
        <pc:chgData name="Kuitunen Maaria" userId="d9ad47d4-c416-4cf9-b8fd-1d4381b27c34" providerId="ADAL" clId="{B9BE6257-1A76-452B-AC6A-3D5C3A6885D8}" dt="2022-04-21T16:21:18.615" v="3965" actId="47"/>
        <pc:sldMkLst>
          <pc:docMk/>
          <pc:sldMk cId="1027385471" sldId="1277"/>
        </pc:sldMkLst>
        <pc:spChg chg="mod">
          <ac:chgData name="Kuitunen Maaria" userId="d9ad47d4-c416-4cf9-b8fd-1d4381b27c34" providerId="ADAL" clId="{B9BE6257-1A76-452B-AC6A-3D5C3A6885D8}" dt="2022-04-21T14:21:00.454" v="2140" actId="20577"/>
          <ac:spMkLst>
            <pc:docMk/>
            <pc:sldMk cId="1027385471" sldId="1277"/>
            <ac:spMk id="2" creationId="{08988D45-3D36-4268-9A4E-DEF3AAE600DD}"/>
          </ac:spMkLst>
        </pc:spChg>
        <pc:spChg chg="mod">
          <ac:chgData name="Kuitunen Maaria" userId="d9ad47d4-c416-4cf9-b8fd-1d4381b27c34" providerId="ADAL" clId="{B9BE6257-1A76-452B-AC6A-3D5C3A6885D8}" dt="2022-04-21T14:21:04.057" v="2141" actId="20577"/>
          <ac:spMkLst>
            <pc:docMk/>
            <pc:sldMk cId="1027385471" sldId="1277"/>
            <ac:spMk id="4" creationId="{A3FE610C-95B1-4AFC-9CCD-9C82FFCE95E1}"/>
          </ac:spMkLst>
        </pc:spChg>
      </pc:sldChg>
      <pc:sldChg chg="modSp mod">
        <pc:chgData name="Kuitunen Maaria" userId="d9ad47d4-c416-4cf9-b8fd-1d4381b27c34" providerId="ADAL" clId="{B9BE6257-1A76-452B-AC6A-3D5C3A6885D8}" dt="2022-04-22T13:14:50.744" v="10064"/>
        <pc:sldMkLst>
          <pc:docMk/>
          <pc:sldMk cId="596500853" sldId="1278"/>
        </pc:sldMkLst>
        <pc:spChg chg="mod">
          <ac:chgData name="Kuitunen Maaria" userId="d9ad47d4-c416-4cf9-b8fd-1d4381b27c34" providerId="ADAL" clId="{B9BE6257-1A76-452B-AC6A-3D5C3A6885D8}" dt="2022-04-21T17:30:35.644" v="9540" actId="20577"/>
          <ac:spMkLst>
            <pc:docMk/>
            <pc:sldMk cId="596500853" sldId="1278"/>
            <ac:spMk id="2" creationId="{7233977E-2A4C-4674-85E7-27B3D8D15D15}"/>
          </ac:spMkLst>
        </pc:spChg>
        <pc:spChg chg="mod">
          <ac:chgData name="Kuitunen Maaria" userId="d9ad47d4-c416-4cf9-b8fd-1d4381b27c34" providerId="ADAL" clId="{B9BE6257-1A76-452B-AC6A-3D5C3A6885D8}" dt="2022-04-22T13:14:50.744" v="10064"/>
          <ac:spMkLst>
            <pc:docMk/>
            <pc:sldMk cId="596500853" sldId="1278"/>
            <ac:spMk id="3" creationId="{34B701A9-DAD8-4CE0-AE87-95CA32ECE6CA}"/>
          </ac:spMkLst>
        </pc:spChg>
      </pc:sldChg>
      <pc:sldChg chg="modSp mod modNotesTx">
        <pc:chgData name="Kuitunen Maaria" userId="d9ad47d4-c416-4cf9-b8fd-1d4381b27c34" providerId="ADAL" clId="{B9BE6257-1A76-452B-AC6A-3D5C3A6885D8}" dt="2022-04-21T15:02:50.443" v="2993" actId="20577"/>
        <pc:sldMkLst>
          <pc:docMk/>
          <pc:sldMk cId="2666386165" sldId="1280"/>
        </pc:sldMkLst>
        <pc:spChg chg="mod">
          <ac:chgData name="Kuitunen Maaria" userId="d9ad47d4-c416-4cf9-b8fd-1d4381b27c34" providerId="ADAL" clId="{B9BE6257-1A76-452B-AC6A-3D5C3A6885D8}" dt="2022-04-21T15:02:50.443" v="2993" actId="20577"/>
          <ac:spMkLst>
            <pc:docMk/>
            <pc:sldMk cId="2666386165" sldId="1280"/>
            <ac:spMk id="2" creationId="{CAECA381-8D39-49F9-ABD6-AA0BD007A61E}"/>
          </ac:spMkLst>
        </pc:spChg>
      </pc:sldChg>
      <pc:sldChg chg="addSp delSp modSp new mod">
        <pc:chgData name="Kuitunen Maaria" userId="d9ad47d4-c416-4cf9-b8fd-1d4381b27c34" providerId="ADAL" clId="{B9BE6257-1A76-452B-AC6A-3D5C3A6885D8}" dt="2022-04-21T16:03:46.534" v="3279"/>
        <pc:sldMkLst>
          <pc:docMk/>
          <pc:sldMk cId="3610715645" sldId="1282"/>
        </pc:sldMkLst>
        <pc:spChg chg="mod">
          <ac:chgData name="Kuitunen Maaria" userId="d9ad47d4-c416-4cf9-b8fd-1d4381b27c34" providerId="ADAL" clId="{B9BE6257-1A76-452B-AC6A-3D5C3A6885D8}" dt="2022-04-21T14:42:32.760" v="2170" actId="20577"/>
          <ac:spMkLst>
            <pc:docMk/>
            <pc:sldMk cId="3610715645" sldId="1282"/>
            <ac:spMk id="2" creationId="{D3277000-56FB-4F56-9334-8ED79A8EA531}"/>
          </ac:spMkLst>
        </pc:spChg>
        <pc:spChg chg="mod">
          <ac:chgData name="Kuitunen Maaria" userId="d9ad47d4-c416-4cf9-b8fd-1d4381b27c34" providerId="ADAL" clId="{B9BE6257-1A76-452B-AC6A-3D5C3A6885D8}" dt="2022-04-21T14:45:13.020" v="2211" actId="20577"/>
          <ac:spMkLst>
            <pc:docMk/>
            <pc:sldMk cId="3610715645" sldId="1282"/>
            <ac:spMk id="3" creationId="{9C112E87-504B-4FCB-B1C9-07C456EC002C}"/>
          </ac:spMkLst>
        </pc:spChg>
        <pc:spChg chg="del">
          <ac:chgData name="Kuitunen Maaria" userId="d9ad47d4-c416-4cf9-b8fd-1d4381b27c34" providerId="ADAL" clId="{B9BE6257-1A76-452B-AC6A-3D5C3A6885D8}" dt="2022-04-21T14:42:36.576" v="2171" actId="478"/>
          <ac:spMkLst>
            <pc:docMk/>
            <pc:sldMk cId="3610715645" sldId="1282"/>
            <ac:spMk id="4" creationId="{976D6AC9-9AE9-4069-8110-40712ED2B844}"/>
          </ac:spMkLst>
        </pc:spChg>
        <pc:spChg chg="add mod">
          <ac:chgData name="Kuitunen Maaria" userId="d9ad47d4-c416-4cf9-b8fd-1d4381b27c34" providerId="ADAL" clId="{B9BE6257-1A76-452B-AC6A-3D5C3A6885D8}" dt="2022-04-21T16:03:46.534" v="3279"/>
          <ac:spMkLst>
            <pc:docMk/>
            <pc:sldMk cId="3610715645" sldId="1282"/>
            <ac:spMk id="4" creationId="{9BAE5C23-E1BD-4ACF-94CA-178690928D88}"/>
          </ac:spMkLst>
        </pc:spChg>
      </pc:sldChg>
      <pc:sldChg chg="addSp delSp modSp new mod modClrScheme chgLayout">
        <pc:chgData name="Kuitunen Maaria" userId="d9ad47d4-c416-4cf9-b8fd-1d4381b27c34" providerId="ADAL" clId="{B9BE6257-1A76-452B-AC6A-3D5C3A6885D8}" dt="2022-04-21T16:03:56.930" v="3281" actId="700"/>
        <pc:sldMkLst>
          <pc:docMk/>
          <pc:sldMk cId="978081374" sldId="1283"/>
        </pc:sldMkLst>
        <pc:spChg chg="mod ord">
          <ac:chgData name="Kuitunen Maaria" userId="d9ad47d4-c416-4cf9-b8fd-1d4381b27c34" providerId="ADAL" clId="{B9BE6257-1A76-452B-AC6A-3D5C3A6885D8}" dt="2022-04-21T16:03:56.930" v="3281" actId="700"/>
          <ac:spMkLst>
            <pc:docMk/>
            <pc:sldMk cId="978081374" sldId="1283"/>
            <ac:spMk id="2" creationId="{04617530-C03D-4E51-BD63-5136F126B2A3}"/>
          </ac:spMkLst>
        </pc:spChg>
        <pc:spChg chg="mod ord">
          <ac:chgData name="Kuitunen Maaria" userId="d9ad47d4-c416-4cf9-b8fd-1d4381b27c34" providerId="ADAL" clId="{B9BE6257-1A76-452B-AC6A-3D5C3A6885D8}" dt="2022-04-21T16:03:56.930" v="3281" actId="700"/>
          <ac:spMkLst>
            <pc:docMk/>
            <pc:sldMk cId="978081374" sldId="1283"/>
            <ac:spMk id="3" creationId="{7D0E4FF2-CFA6-4694-8BB9-3FD973F3FEFB}"/>
          </ac:spMkLst>
        </pc:spChg>
        <pc:spChg chg="del">
          <ac:chgData name="Kuitunen Maaria" userId="d9ad47d4-c416-4cf9-b8fd-1d4381b27c34" providerId="ADAL" clId="{B9BE6257-1A76-452B-AC6A-3D5C3A6885D8}" dt="2022-04-21T14:59:15.525" v="2675" actId="478"/>
          <ac:spMkLst>
            <pc:docMk/>
            <pc:sldMk cId="978081374" sldId="1283"/>
            <ac:spMk id="4" creationId="{5FDB128A-0F46-4248-B1E8-CFBA29C9197C}"/>
          </ac:spMkLst>
        </pc:spChg>
        <pc:spChg chg="add mod">
          <ac:chgData name="Kuitunen Maaria" userId="d9ad47d4-c416-4cf9-b8fd-1d4381b27c34" providerId="ADAL" clId="{B9BE6257-1A76-452B-AC6A-3D5C3A6885D8}" dt="2022-04-21T16:03:49.623" v="3280"/>
          <ac:spMkLst>
            <pc:docMk/>
            <pc:sldMk cId="978081374" sldId="1283"/>
            <ac:spMk id="4" creationId="{89A58FB4-3F43-4A9C-9BC2-55E9005C4ED0}"/>
          </ac:spMkLst>
        </pc:spChg>
      </pc:sldChg>
      <pc:sldChg chg="delSp modSp new del mod">
        <pc:chgData name="Kuitunen Maaria" userId="d9ad47d4-c416-4cf9-b8fd-1d4381b27c34" providerId="ADAL" clId="{B9BE6257-1A76-452B-AC6A-3D5C3A6885D8}" dt="2022-04-21T16:15:49.216" v="3481" actId="47"/>
        <pc:sldMkLst>
          <pc:docMk/>
          <pc:sldMk cId="1528563468" sldId="1284"/>
        </pc:sldMkLst>
        <pc:spChg chg="mod">
          <ac:chgData name="Kuitunen Maaria" userId="d9ad47d4-c416-4cf9-b8fd-1d4381b27c34" providerId="ADAL" clId="{B9BE6257-1A76-452B-AC6A-3D5C3A6885D8}" dt="2022-04-21T15:10:22.295" v="3271" actId="20577"/>
          <ac:spMkLst>
            <pc:docMk/>
            <pc:sldMk cId="1528563468" sldId="1284"/>
            <ac:spMk id="2" creationId="{F3A65855-5E6E-437E-9CE4-1641187373AF}"/>
          </ac:spMkLst>
        </pc:spChg>
        <pc:spChg chg="mod">
          <ac:chgData name="Kuitunen Maaria" userId="d9ad47d4-c416-4cf9-b8fd-1d4381b27c34" providerId="ADAL" clId="{B9BE6257-1A76-452B-AC6A-3D5C3A6885D8}" dt="2022-04-21T15:10:30.382" v="3277"/>
          <ac:spMkLst>
            <pc:docMk/>
            <pc:sldMk cId="1528563468" sldId="1284"/>
            <ac:spMk id="3" creationId="{5186E314-498F-4594-90CD-D3E404BB8807}"/>
          </ac:spMkLst>
        </pc:spChg>
        <pc:spChg chg="del">
          <ac:chgData name="Kuitunen Maaria" userId="d9ad47d4-c416-4cf9-b8fd-1d4381b27c34" providerId="ADAL" clId="{B9BE6257-1A76-452B-AC6A-3D5C3A6885D8}" dt="2022-04-21T15:10:25.624" v="3272" actId="478"/>
          <ac:spMkLst>
            <pc:docMk/>
            <pc:sldMk cId="1528563468" sldId="1284"/>
            <ac:spMk id="4" creationId="{965A268F-20C2-474D-A2CB-134BDE440E7B}"/>
          </ac:spMkLst>
        </pc:spChg>
      </pc:sldChg>
      <pc:sldChg chg="modSp new mod">
        <pc:chgData name="Kuitunen Maaria" userId="d9ad47d4-c416-4cf9-b8fd-1d4381b27c34" providerId="ADAL" clId="{B9BE6257-1A76-452B-AC6A-3D5C3A6885D8}" dt="2022-04-21T16:57:13.472" v="7070" actId="20577"/>
        <pc:sldMkLst>
          <pc:docMk/>
          <pc:sldMk cId="3311202714" sldId="1284"/>
        </pc:sldMkLst>
        <pc:spChg chg="mod">
          <ac:chgData name="Kuitunen Maaria" userId="d9ad47d4-c416-4cf9-b8fd-1d4381b27c34" providerId="ADAL" clId="{B9BE6257-1A76-452B-AC6A-3D5C3A6885D8}" dt="2022-04-21T16:55:47.516" v="6967" actId="20577"/>
          <ac:spMkLst>
            <pc:docMk/>
            <pc:sldMk cId="3311202714" sldId="1284"/>
            <ac:spMk id="2" creationId="{7BD4484B-0BE7-4ED5-9EF5-3AB9A1E89BB8}"/>
          </ac:spMkLst>
        </pc:spChg>
        <pc:spChg chg="mod">
          <ac:chgData name="Kuitunen Maaria" userId="d9ad47d4-c416-4cf9-b8fd-1d4381b27c34" providerId="ADAL" clId="{B9BE6257-1A76-452B-AC6A-3D5C3A6885D8}" dt="2022-04-21T16:57:13.472" v="7070" actId="20577"/>
          <ac:spMkLst>
            <pc:docMk/>
            <pc:sldMk cId="3311202714" sldId="1284"/>
            <ac:spMk id="3" creationId="{771053AE-2967-4888-BF95-F67921862B7E}"/>
          </ac:spMkLst>
        </pc:spChg>
      </pc:sldChg>
      <pc:sldChg chg="modSp add mod modNotesTx">
        <pc:chgData name="Kuitunen Maaria" userId="d9ad47d4-c416-4cf9-b8fd-1d4381b27c34" providerId="ADAL" clId="{B9BE6257-1A76-452B-AC6A-3D5C3A6885D8}" dt="2022-04-21T17:29:39.796" v="9513" actId="20577"/>
        <pc:sldMkLst>
          <pc:docMk/>
          <pc:sldMk cId="2833676545" sldId="1285"/>
        </pc:sldMkLst>
        <pc:spChg chg="mod">
          <ac:chgData name="Kuitunen Maaria" userId="d9ad47d4-c416-4cf9-b8fd-1d4381b27c34" providerId="ADAL" clId="{B9BE6257-1A76-452B-AC6A-3D5C3A6885D8}" dt="2022-04-21T17:29:39.796" v="9513" actId="20577"/>
          <ac:spMkLst>
            <pc:docMk/>
            <pc:sldMk cId="2833676545" sldId="1285"/>
            <ac:spMk id="2" creationId="{15BDEA26-66D0-45B4-84A3-CADB2D00AD94}"/>
          </ac:spMkLst>
        </pc:spChg>
        <pc:spChg chg="mod">
          <ac:chgData name="Kuitunen Maaria" userId="d9ad47d4-c416-4cf9-b8fd-1d4381b27c34" providerId="ADAL" clId="{B9BE6257-1A76-452B-AC6A-3D5C3A6885D8}" dt="2022-04-21T16:24:12.973" v="4254" actId="20577"/>
          <ac:spMkLst>
            <pc:docMk/>
            <pc:sldMk cId="2833676545" sldId="1285"/>
            <ac:spMk id="3" creationId="{DA8859C9-0607-4E4A-98AC-6073590E57FD}"/>
          </ac:spMkLst>
        </pc:spChg>
      </pc:sldChg>
      <pc:sldChg chg="modSp add del mod">
        <pc:chgData name="Kuitunen Maaria" userId="d9ad47d4-c416-4cf9-b8fd-1d4381b27c34" providerId="ADAL" clId="{B9BE6257-1A76-452B-AC6A-3D5C3A6885D8}" dt="2022-04-22T13:02:29.128" v="9606" actId="47"/>
        <pc:sldMkLst>
          <pc:docMk/>
          <pc:sldMk cId="2020800762" sldId="1286"/>
        </pc:sldMkLst>
        <pc:spChg chg="mod">
          <ac:chgData name="Kuitunen Maaria" userId="d9ad47d4-c416-4cf9-b8fd-1d4381b27c34" providerId="ADAL" clId="{B9BE6257-1A76-452B-AC6A-3D5C3A6885D8}" dt="2022-04-21T16:35:56.214" v="5346" actId="20577"/>
          <ac:spMkLst>
            <pc:docMk/>
            <pc:sldMk cId="2020800762" sldId="1286"/>
            <ac:spMk id="2" creationId="{142BF49F-33BD-40F9-A656-65D076E52F0B}"/>
          </ac:spMkLst>
        </pc:spChg>
        <pc:spChg chg="mod">
          <ac:chgData name="Kuitunen Maaria" userId="d9ad47d4-c416-4cf9-b8fd-1d4381b27c34" providerId="ADAL" clId="{B9BE6257-1A76-452B-AC6A-3D5C3A6885D8}" dt="2022-04-21T16:37:05.491" v="5526" actId="20577"/>
          <ac:spMkLst>
            <pc:docMk/>
            <pc:sldMk cId="2020800762" sldId="1286"/>
            <ac:spMk id="3" creationId="{961470C4-6EBC-4C77-9E13-A9ABA65D15DE}"/>
          </ac:spMkLst>
        </pc:spChg>
      </pc:sldChg>
      <pc:sldChg chg="modSp add mod modNotesTx">
        <pc:chgData name="Kuitunen Maaria" userId="d9ad47d4-c416-4cf9-b8fd-1d4381b27c34" providerId="ADAL" clId="{B9BE6257-1A76-452B-AC6A-3D5C3A6885D8}" dt="2022-04-22T13:02:24.946" v="9605" actId="20577"/>
        <pc:sldMkLst>
          <pc:docMk/>
          <pc:sldMk cId="4100802327" sldId="1287"/>
        </pc:sldMkLst>
        <pc:spChg chg="mod">
          <ac:chgData name="Kuitunen Maaria" userId="d9ad47d4-c416-4cf9-b8fd-1d4381b27c34" providerId="ADAL" clId="{B9BE6257-1A76-452B-AC6A-3D5C3A6885D8}" dt="2022-04-21T17:29:50.781" v="9515" actId="20577"/>
          <ac:spMkLst>
            <pc:docMk/>
            <pc:sldMk cId="4100802327" sldId="1287"/>
            <ac:spMk id="2" creationId="{7B05A8C4-6CE9-40F3-BC7A-C78EC194D0C1}"/>
          </ac:spMkLst>
        </pc:spChg>
        <pc:spChg chg="mod">
          <ac:chgData name="Kuitunen Maaria" userId="d9ad47d4-c416-4cf9-b8fd-1d4381b27c34" providerId="ADAL" clId="{B9BE6257-1A76-452B-AC6A-3D5C3A6885D8}" dt="2022-04-22T13:02:24.946" v="9605" actId="20577"/>
          <ac:spMkLst>
            <pc:docMk/>
            <pc:sldMk cId="4100802327" sldId="1287"/>
            <ac:spMk id="3" creationId="{D1652CE1-034C-46A5-A57B-4D34EE65B2AD}"/>
          </ac:spMkLst>
        </pc:spChg>
      </pc:sldChg>
      <pc:sldChg chg="modSp add mod modNotesTx">
        <pc:chgData name="Kuitunen Maaria" userId="d9ad47d4-c416-4cf9-b8fd-1d4381b27c34" providerId="ADAL" clId="{B9BE6257-1A76-452B-AC6A-3D5C3A6885D8}" dt="2022-04-21T17:29:57.790" v="9519" actId="20577"/>
        <pc:sldMkLst>
          <pc:docMk/>
          <pc:sldMk cId="1283775939" sldId="1288"/>
        </pc:sldMkLst>
        <pc:spChg chg="mod">
          <ac:chgData name="Kuitunen Maaria" userId="d9ad47d4-c416-4cf9-b8fd-1d4381b27c34" providerId="ADAL" clId="{B9BE6257-1A76-452B-AC6A-3D5C3A6885D8}" dt="2022-04-21T17:29:57.790" v="9519" actId="20577"/>
          <ac:spMkLst>
            <pc:docMk/>
            <pc:sldMk cId="1283775939" sldId="1288"/>
            <ac:spMk id="2" creationId="{7B05A8C4-6CE9-40F3-BC7A-C78EC194D0C1}"/>
          </ac:spMkLst>
        </pc:spChg>
        <pc:spChg chg="mod">
          <ac:chgData name="Kuitunen Maaria" userId="d9ad47d4-c416-4cf9-b8fd-1d4381b27c34" providerId="ADAL" clId="{B9BE6257-1A76-452B-AC6A-3D5C3A6885D8}" dt="2022-04-21T16:51:11.496" v="6578" actId="20577"/>
          <ac:spMkLst>
            <pc:docMk/>
            <pc:sldMk cId="1283775939" sldId="1288"/>
            <ac:spMk id="3" creationId="{D1652CE1-034C-46A5-A57B-4D34EE65B2AD}"/>
          </ac:spMkLst>
        </pc:spChg>
      </pc:sldChg>
      <pc:sldChg chg="modSp add mod modNotesTx">
        <pc:chgData name="Kuitunen Maaria" userId="d9ad47d4-c416-4cf9-b8fd-1d4381b27c34" providerId="ADAL" clId="{B9BE6257-1A76-452B-AC6A-3D5C3A6885D8}" dt="2022-04-21T17:30:10.843" v="9524" actId="20577"/>
        <pc:sldMkLst>
          <pc:docMk/>
          <pc:sldMk cId="4211275177" sldId="1289"/>
        </pc:sldMkLst>
        <pc:spChg chg="mod">
          <ac:chgData name="Kuitunen Maaria" userId="d9ad47d4-c416-4cf9-b8fd-1d4381b27c34" providerId="ADAL" clId="{B9BE6257-1A76-452B-AC6A-3D5C3A6885D8}" dt="2022-04-21T17:30:10.843" v="9524" actId="20577"/>
          <ac:spMkLst>
            <pc:docMk/>
            <pc:sldMk cId="4211275177" sldId="1289"/>
            <ac:spMk id="2" creationId="{22BA1A81-F99A-49F7-86CC-E66DF69C6883}"/>
          </ac:spMkLst>
        </pc:spChg>
        <pc:spChg chg="mod">
          <ac:chgData name="Kuitunen Maaria" userId="d9ad47d4-c416-4cf9-b8fd-1d4381b27c34" providerId="ADAL" clId="{B9BE6257-1A76-452B-AC6A-3D5C3A6885D8}" dt="2022-04-21T17:11:16.486" v="8157" actId="20577"/>
          <ac:spMkLst>
            <pc:docMk/>
            <pc:sldMk cId="4211275177" sldId="1289"/>
            <ac:spMk id="3" creationId="{EDED5A0A-EF1F-4199-8100-535EF03161F6}"/>
          </ac:spMkLst>
        </pc:spChg>
      </pc:sldChg>
      <pc:sldChg chg="modSp new mod">
        <pc:chgData name="Kuitunen Maaria" userId="d9ad47d4-c416-4cf9-b8fd-1d4381b27c34" providerId="ADAL" clId="{B9BE6257-1A76-452B-AC6A-3D5C3A6885D8}" dt="2022-04-21T17:30:30.063" v="9538" actId="20577"/>
        <pc:sldMkLst>
          <pc:docMk/>
          <pc:sldMk cId="3339736579" sldId="1290"/>
        </pc:sldMkLst>
        <pc:spChg chg="mod">
          <ac:chgData name="Kuitunen Maaria" userId="d9ad47d4-c416-4cf9-b8fd-1d4381b27c34" providerId="ADAL" clId="{B9BE6257-1A76-452B-AC6A-3D5C3A6885D8}" dt="2022-04-21T17:30:30.063" v="9538" actId="20577"/>
          <ac:spMkLst>
            <pc:docMk/>
            <pc:sldMk cId="3339736579" sldId="1290"/>
            <ac:spMk id="2" creationId="{D3568ED1-D7E0-4177-BD6F-40F2295B8B99}"/>
          </ac:spMkLst>
        </pc:spChg>
        <pc:spChg chg="mod">
          <ac:chgData name="Kuitunen Maaria" userId="d9ad47d4-c416-4cf9-b8fd-1d4381b27c34" providerId="ADAL" clId="{B9BE6257-1A76-452B-AC6A-3D5C3A6885D8}" dt="2022-04-21T17:12:58.328" v="8515" actId="20577"/>
          <ac:spMkLst>
            <pc:docMk/>
            <pc:sldMk cId="3339736579" sldId="1290"/>
            <ac:spMk id="3" creationId="{BF530554-E0A6-48E6-93B6-44E4BACF3DC5}"/>
          </ac:spMkLst>
        </pc:spChg>
      </pc:sldChg>
      <pc:sldChg chg="modSp new mod modNotesTx">
        <pc:chgData name="Kuitunen Maaria" userId="d9ad47d4-c416-4cf9-b8fd-1d4381b27c34" providerId="ADAL" clId="{B9BE6257-1A76-452B-AC6A-3D5C3A6885D8}" dt="2022-04-21T17:30:18.191" v="9530" actId="20577"/>
        <pc:sldMkLst>
          <pc:docMk/>
          <pc:sldMk cId="1201902543" sldId="1291"/>
        </pc:sldMkLst>
        <pc:spChg chg="mod">
          <ac:chgData name="Kuitunen Maaria" userId="d9ad47d4-c416-4cf9-b8fd-1d4381b27c34" providerId="ADAL" clId="{B9BE6257-1A76-452B-AC6A-3D5C3A6885D8}" dt="2022-04-21T17:30:18.191" v="9530" actId="20577"/>
          <ac:spMkLst>
            <pc:docMk/>
            <pc:sldMk cId="1201902543" sldId="1291"/>
            <ac:spMk id="2" creationId="{A64634A1-31CB-490B-96F0-9F7BCD04500F}"/>
          </ac:spMkLst>
        </pc:spChg>
        <pc:spChg chg="mod">
          <ac:chgData name="Kuitunen Maaria" userId="d9ad47d4-c416-4cf9-b8fd-1d4381b27c34" providerId="ADAL" clId="{B9BE6257-1A76-452B-AC6A-3D5C3A6885D8}" dt="2022-04-21T17:26:17.280" v="9311" actId="20577"/>
          <ac:spMkLst>
            <pc:docMk/>
            <pc:sldMk cId="1201902543" sldId="1291"/>
            <ac:spMk id="3" creationId="{8B128888-A8AC-4DE8-A1DF-BE99364DA167}"/>
          </ac:spMkLst>
        </pc:spChg>
      </pc:sldChg>
      <pc:sldChg chg="modSp new mod">
        <pc:chgData name="Kuitunen Maaria" userId="d9ad47d4-c416-4cf9-b8fd-1d4381b27c34" providerId="ADAL" clId="{B9BE6257-1A76-452B-AC6A-3D5C3A6885D8}" dt="2022-04-21T17:26:57.824" v="9446" actId="20577"/>
        <pc:sldMkLst>
          <pc:docMk/>
          <pc:sldMk cId="4138644466" sldId="1292"/>
        </pc:sldMkLst>
        <pc:spChg chg="mod">
          <ac:chgData name="Kuitunen Maaria" userId="d9ad47d4-c416-4cf9-b8fd-1d4381b27c34" providerId="ADAL" clId="{B9BE6257-1A76-452B-AC6A-3D5C3A6885D8}" dt="2022-04-21T17:24:14.779" v="9037" actId="20577"/>
          <ac:spMkLst>
            <pc:docMk/>
            <pc:sldMk cId="4138644466" sldId="1292"/>
            <ac:spMk id="2" creationId="{6A1DE57F-5B75-46FA-894D-441DBA0F34BD}"/>
          </ac:spMkLst>
        </pc:spChg>
        <pc:spChg chg="mod">
          <ac:chgData name="Kuitunen Maaria" userId="d9ad47d4-c416-4cf9-b8fd-1d4381b27c34" providerId="ADAL" clId="{B9BE6257-1A76-452B-AC6A-3D5C3A6885D8}" dt="2022-04-21T17:26:57.824" v="9446" actId="20577"/>
          <ac:spMkLst>
            <pc:docMk/>
            <pc:sldMk cId="4138644466" sldId="1292"/>
            <ac:spMk id="3" creationId="{8AD79060-3F42-426A-BEC1-78C2E4042F35}"/>
          </ac:spMkLst>
        </pc:spChg>
      </pc:sldChg>
      <pc:sldChg chg="add del">
        <pc:chgData name="Kuitunen Maaria" userId="d9ad47d4-c416-4cf9-b8fd-1d4381b27c34" providerId="ADAL" clId="{B9BE6257-1A76-452B-AC6A-3D5C3A6885D8}" dt="2022-04-21T17:21:47.621" v="8705"/>
        <pc:sldMkLst>
          <pc:docMk/>
          <pc:sldMk cId="3381467540" sldId="1293"/>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FE574-D4F3-4ED2-B4C9-A685427F137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949B5F9-0BFA-4714-9EC7-017591D5D93F}">
      <dgm:prSet custT="1"/>
      <dgm:spPr/>
      <dgm:t>
        <a:bodyPr/>
        <a:lstStyle/>
        <a:p>
          <a:pPr>
            <a:lnSpc>
              <a:spcPct val="100000"/>
            </a:lnSpc>
            <a:defRPr cap="all"/>
          </a:pPr>
          <a:r>
            <a:rPr lang="fi-FI" sz="1600" dirty="0">
              <a:solidFill>
                <a:schemeClr val="bg1"/>
              </a:solidFill>
              <a:latin typeface="Arial" panose="020B0604020202020204" pitchFamily="34" charset="0"/>
              <a:cs typeface="Arial" panose="020B0604020202020204" pitchFamily="34" charset="0"/>
            </a:rPr>
            <a:t>ALOITUS ja OHJEET</a:t>
          </a:r>
          <a:endParaRPr lang="en-US" sz="1600" dirty="0">
            <a:solidFill>
              <a:schemeClr val="bg1"/>
            </a:solidFill>
            <a:latin typeface="Arial" panose="020B0604020202020204" pitchFamily="34" charset="0"/>
            <a:cs typeface="Arial" panose="020B0604020202020204" pitchFamily="34" charset="0"/>
          </a:endParaRPr>
        </a:p>
      </dgm:t>
    </dgm:pt>
    <dgm:pt modelId="{12CAC516-4C77-44FD-A170-07099E611462}" type="parTrans" cxnId="{8319F1CE-9762-4439-AC91-AFF2497CEBDC}">
      <dgm:prSet/>
      <dgm:spPr/>
      <dgm:t>
        <a:bodyPr/>
        <a:lstStyle/>
        <a:p>
          <a:endParaRPr lang="en-US"/>
        </a:p>
      </dgm:t>
    </dgm:pt>
    <dgm:pt modelId="{C7CD50CB-4131-4583-8ED6-1F1A6B271A01}" type="sibTrans" cxnId="{8319F1CE-9762-4439-AC91-AFF2497CEBDC}">
      <dgm:prSet/>
      <dgm:spPr/>
      <dgm:t>
        <a:bodyPr/>
        <a:lstStyle/>
        <a:p>
          <a:endParaRPr lang="en-US"/>
        </a:p>
      </dgm:t>
    </dgm:pt>
    <dgm:pt modelId="{D8C3BC83-5268-4A4F-8916-4DC4447C3499}">
      <dgm:prSet custT="1"/>
      <dgm:spPr/>
      <dgm:t>
        <a:bodyPr/>
        <a:lstStyle/>
        <a:p>
          <a:pPr>
            <a:lnSpc>
              <a:spcPct val="100000"/>
            </a:lnSpc>
            <a:defRPr cap="all"/>
          </a:pPr>
          <a:r>
            <a:rPr lang="fi-FI" sz="1600" dirty="0">
              <a:solidFill>
                <a:schemeClr val="bg1"/>
              </a:solidFill>
              <a:latin typeface="Arial" panose="020B0604020202020204" pitchFamily="34" charset="0"/>
              <a:cs typeface="Arial" panose="020B0604020202020204" pitchFamily="34" charset="0"/>
            </a:rPr>
            <a:t>TYÖSKENTELYVAIHE</a:t>
          </a:r>
          <a:endParaRPr lang="en-US" sz="1600" dirty="0">
            <a:solidFill>
              <a:schemeClr val="bg1"/>
            </a:solidFill>
            <a:latin typeface="Arial" panose="020B0604020202020204" pitchFamily="34" charset="0"/>
            <a:cs typeface="Arial" panose="020B0604020202020204" pitchFamily="34" charset="0"/>
          </a:endParaRPr>
        </a:p>
      </dgm:t>
    </dgm:pt>
    <dgm:pt modelId="{F5F4B0BC-B60D-4733-9370-1D973097BA04}" type="parTrans" cxnId="{FFF8D947-9966-4399-83A0-6F9F35BEED1D}">
      <dgm:prSet/>
      <dgm:spPr/>
      <dgm:t>
        <a:bodyPr/>
        <a:lstStyle/>
        <a:p>
          <a:endParaRPr lang="en-US"/>
        </a:p>
      </dgm:t>
    </dgm:pt>
    <dgm:pt modelId="{A4F03985-4C5E-4D89-8285-7322E6F59063}" type="sibTrans" cxnId="{FFF8D947-9966-4399-83A0-6F9F35BEED1D}">
      <dgm:prSet/>
      <dgm:spPr/>
      <dgm:t>
        <a:bodyPr/>
        <a:lstStyle/>
        <a:p>
          <a:endParaRPr lang="en-US"/>
        </a:p>
      </dgm:t>
    </dgm:pt>
    <dgm:pt modelId="{0B53B602-5408-42AD-A168-AF46F5645521}">
      <dgm:prSet custT="1"/>
      <dgm:spPr/>
      <dgm:t>
        <a:bodyPr/>
        <a:lstStyle/>
        <a:p>
          <a:pPr>
            <a:lnSpc>
              <a:spcPct val="100000"/>
            </a:lnSpc>
            <a:defRPr cap="all"/>
          </a:pPr>
          <a:r>
            <a:rPr lang="fi-FI" sz="1600" noProof="0" dirty="0">
              <a:solidFill>
                <a:schemeClr val="bg1"/>
              </a:solidFill>
              <a:latin typeface="Arial" panose="020B0604020202020204" pitchFamily="34" charset="0"/>
              <a:cs typeface="Arial" panose="020B0604020202020204" pitchFamily="34" charset="0"/>
            </a:rPr>
            <a:t>jälkipurku</a:t>
          </a:r>
          <a:r>
            <a:rPr lang="en-US" sz="1600" dirty="0">
              <a:solidFill>
                <a:schemeClr val="bg1"/>
              </a:solidFill>
              <a:latin typeface="Arial" panose="020B0604020202020204" pitchFamily="34" charset="0"/>
              <a:cs typeface="Arial" panose="020B0604020202020204" pitchFamily="34" charset="0"/>
            </a:rPr>
            <a:t> ja loppukeskustelu</a:t>
          </a:r>
        </a:p>
      </dgm:t>
    </dgm:pt>
    <dgm:pt modelId="{A4B8B28B-2021-4895-AA8E-8949D2A721E1}" type="parTrans" cxnId="{9BD92159-32D9-454C-86FE-F364A3D8A720}">
      <dgm:prSet/>
      <dgm:spPr/>
      <dgm:t>
        <a:bodyPr/>
        <a:lstStyle/>
        <a:p>
          <a:endParaRPr lang="en-US"/>
        </a:p>
      </dgm:t>
    </dgm:pt>
    <dgm:pt modelId="{C6D9968C-D4EE-444B-BCC9-80E86DE1C2A7}" type="sibTrans" cxnId="{9BD92159-32D9-454C-86FE-F364A3D8A720}">
      <dgm:prSet/>
      <dgm:spPr/>
      <dgm:t>
        <a:bodyPr/>
        <a:lstStyle/>
        <a:p>
          <a:endParaRPr lang="en-US"/>
        </a:p>
      </dgm:t>
    </dgm:pt>
    <dgm:pt modelId="{48279634-E5D7-4B53-8196-9C400803EEE9}" type="pres">
      <dgm:prSet presAssocID="{958FE574-D4F3-4ED2-B4C9-A685427F137E}" presName="root" presStyleCnt="0">
        <dgm:presLayoutVars>
          <dgm:dir/>
          <dgm:resizeHandles val="exact"/>
        </dgm:presLayoutVars>
      </dgm:prSet>
      <dgm:spPr/>
    </dgm:pt>
    <dgm:pt modelId="{4F1332A8-BDEF-4BC9-B884-103B5D9D347E}" type="pres">
      <dgm:prSet presAssocID="{8949B5F9-0BFA-4714-9EC7-017591D5D93F}" presName="compNode" presStyleCnt="0"/>
      <dgm:spPr/>
    </dgm:pt>
    <dgm:pt modelId="{D05F6BBB-6B9A-41E1-8798-24FA01904583}" type="pres">
      <dgm:prSet presAssocID="{8949B5F9-0BFA-4714-9EC7-017591D5D93F}" presName="iconBgRect" presStyleLbl="bgShp" presStyleIdx="0" presStyleCnt="3"/>
      <dgm:spPr/>
    </dgm:pt>
    <dgm:pt modelId="{034833FE-31E7-4051-8591-4CFF377033F8}" type="pres">
      <dgm:prSet presAssocID="{8949B5F9-0BFA-4714-9EC7-017591D5D93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siakaspalaute"/>
        </a:ext>
      </dgm:extLst>
    </dgm:pt>
    <dgm:pt modelId="{BE2E1ACB-E1D6-4FCD-8A60-8054477E9745}" type="pres">
      <dgm:prSet presAssocID="{8949B5F9-0BFA-4714-9EC7-017591D5D93F}" presName="spaceRect" presStyleCnt="0"/>
      <dgm:spPr/>
    </dgm:pt>
    <dgm:pt modelId="{B086620B-D442-4FE4-97F3-1DEF96B5C846}" type="pres">
      <dgm:prSet presAssocID="{8949B5F9-0BFA-4714-9EC7-017591D5D93F}" presName="textRect" presStyleLbl="revTx" presStyleIdx="0" presStyleCnt="3">
        <dgm:presLayoutVars>
          <dgm:chMax val="1"/>
          <dgm:chPref val="1"/>
        </dgm:presLayoutVars>
      </dgm:prSet>
      <dgm:spPr/>
    </dgm:pt>
    <dgm:pt modelId="{871911E6-43DA-43A6-9FE0-E743AB15560F}" type="pres">
      <dgm:prSet presAssocID="{C7CD50CB-4131-4583-8ED6-1F1A6B271A01}" presName="sibTrans" presStyleCnt="0"/>
      <dgm:spPr/>
    </dgm:pt>
    <dgm:pt modelId="{D6786AB4-C3F9-45F6-9A3B-9D8A9353C0D0}" type="pres">
      <dgm:prSet presAssocID="{D8C3BC83-5268-4A4F-8916-4DC4447C3499}" presName="compNode" presStyleCnt="0"/>
      <dgm:spPr/>
    </dgm:pt>
    <dgm:pt modelId="{090AB3FC-E3AF-4EEA-9BEC-A75A29462057}" type="pres">
      <dgm:prSet presAssocID="{D8C3BC83-5268-4A4F-8916-4DC4447C3499}" presName="iconBgRect" presStyleLbl="bgShp" presStyleIdx="1" presStyleCnt="3"/>
      <dgm:spPr/>
    </dgm:pt>
    <dgm:pt modelId="{2083E705-1303-4E8C-80F6-A8172E6D9349}" type="pres">
      <dgm:prSet presAssocID="{D8C3BC83-5268-4A4F-8916-4DC4447C34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kuntikello"/>
        </a:ext>
      </dgm:extLst>
    </dgm:pt>
    <dgm:pt modelId="{5AEDADA3-2362-45F7-A2E6-302E96B253A8}" type="pres">
      <dgm:prSet presAssocID="{D8C3BC83-5268-4A4F-8916-4DC4447C3499}" presName="spaceRect" presStyleCnt="0"/>
      <dgm:spPr/>
    </dgm:pt>
    <dgm:pt modelId="{FBC4E994-D36F-411E-B80B-29B303E332B4}" type="pres">
      <dgm:prSet presAssocID="{D8C3BC83-5268-4A4F-8916-4DC4447C3499}" presName="textRect" presStyleLbl="revTx" presStyleIdx="1" presStyleCnt="3">
        <dgm:presLayoutVars>
          <dgm:chMax val="1"/>
          <dgm:chPref val="1"/>
        </dgm:presLayoutVars>
      </dgm:prSet>
      <dgm:spPr/>
    </dgm:pt>
    <dgm:pt modelId="{17573862-4D80-46BD-BE37-0D082DE8B81F}" type="pres">
      <dgm:prSet presAssocID="{A4F03985-4C5E-4D89-8285-7322E6F59063}" presName="sibTrans" presStyleCnt="0"/>
      <dgm:spPr/>
    </dgm:pt>
    <dgm:pt modelId="{AD239915-1FDD-4DD1-ACD2-14F3FD780C5A}" type="pres">
      <dgm:prSet presAssocID="{0B53B602-5408-42AD-A168-AF46F5645521}" presName="compNode" presStyleCnt="0"/>
      <dgm:spPr/>
    </dgm:pt>
    <dgm:pt modelId="{CDF01E45-B2AF-466E-87C8-0DDDC2CA5964}" type="pres">
      <dgm:prSet presAssocID="{0B53B602-5408-42AD-A168-AF46F5645521}" presName="iconBgRect" presStyleLbl="bgShp" presStyleIdx="2" presStyleCnt="3"/>
      <dgm:spPr/>
    </dgm:pt>
    <dgm:pt modelId="{ADE15E7F-E8D2-4003-B298-BC7424A3BA71}" type="pres">
      <dgm:prSet presAssocID="{0B53B602-5408-42AD-A168-AF46F56455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98A1566B-B96B-4B74-984C-6396FE75E830}" type="pres">
      <dgm:prSet presAssocID="{0B53B602-5408-42AD-A168-AF46F5645521}" presName="spaceRect" presStyleCnt="0"/>
      <dgm:spPr/>
    </dgm:pt>
    <dgm:pt modelId="{DB8867EA-4E80-4092-A6C4-6469309FC3BC}" type="pres">
      <dgm:prSet presAssocID="{0B53B602-5408-42AD-A168-AF46F5645521}" presName="textRect" presStyleLbl="revTx" presStyleIdx="2" presStyleCnt="3">
        <dgm:presLayoutVars>
          <dgm:chMax val="1"/>
          <dgm:chPref val="1"/>
        </dgm:presLayoutVars>
      </dgm:prSet>
      <dgm:spPr/>
    </dgm:pt>
  </dgm:ptLst>
  <dgm:cxnLst>
    <dgm:cxn modelId="{5FF8D129-D007-4AC9-BE98-3C98353B0816}" type="presOf" srcId="{D8C3BC83-5268-4A4F-8916-4DC4447C3499}" destId="{FBC4E994-D36F-411E-B80B-29B303E332B4}" srcOrd="0" destOrd="0" presId="urn:microsoft.com/office/officeart/2018/5/layout/IconCircleLabelList"/>
    <dgm:cxn modelId="{FFF8D947-9966-4399-83A0-6F9F35BEED1D}" srcId="{958FE574-D4F3-4ED2-B4C9-A685427F137E}" destId="{D8C3BC83-5268-4A4F-8916-4DC4447C3499}" srcOrd="1" destOrd="0" parTransId="{F5F4B0BC-B60D-4733-9370-1D973097BA04}" sibTransId="{A4F03985-4C5E-4D89-8285-7322E6F59063}"/>
    <dgm:cxn modelId="{5F93684A-08D3-438A-8963-EC7CB666CE21}" type="presOf" srcId="{8949B5F9-0BFA-4714-9EC7-017591D5D93F}" destId="{B086620B-D442-4FE4-97F3-1DEF96B5C846}" srcOrd="0" destOrd="0" presId="urn:microsoft.com/office/officeart/2018/5/layout/IconCircleLabelList"/>
    <dgm:cxn modelId="{9BD92159-32D9-454C-86FE-F364A3D8A720}" srcId="{958FE574-D4F3-4ED2-B4C9-A685427F137E}" destId="{0B53B602-5408-42AD-A168-AF46F5645521}" srcOrd="2" destOrd="0" parTransId="{A4B8B28B-2021-4895-AA8E-8949D2A721E1}" sibTransId="{C6D9968C-D4EE-444B-BCC9-80E86DE1C2A7}"/>
    <dgm:cxn modelId="{3113747C-E2A2-4D21-88E8-8F7939BF7B4C}" type="presOf" srcId="{0B53B602-5408-42AD-A168-AF46F5645521}" destId="{DB8867EA-4E80-4092-A6C4-6469309FC3BC}" srcOrd="0" destOrd="0" presId="urn:microsoft.com/office/officeart/2018/5/layout/IconCircleLabelList"/>
    <dgm:cxn modelId="{8319F1CE-9762-4439-AC91-AFF2497CEBDC}" srcId="{958FE574-D4F3-4ED2-B4C9-A685427F137E}" destId="{8949B5F9-0BFA-4714-9EC7-017591D5D93F}" srcOrd="0" destOrd="0" parTransId="{12CAC516-4C77-44FD-A170-07099E611462}" sibTransId="{C7CD50CB-4131-4583-8ED6-1F1A6B271A01}"/>
    <dgm:cxn modelId="{195D00E4-25F4-43BE-8436-C135DA52539C}" type="presOf" srcId="{958FE574-D4F3-4ED2-B4C9-A685427F137E}" destId="{48279634-E5D7-4B53-8196-9C400803EEE9}" srcOrd="0" destOrd="0" presId="urn:microsoft.com/office/officeart/2018/5/layout/IconCircleLabelList"/>
    <dgm:cxn modelId="{32A80B31-AB45-4F05-A044-5F385D097FCF}" type="presParOf" srcId="{48279634-E5D7-4B53-8196-9C400803EEE9}" destId="{4F1332A8-BDEF-4BC9-B884-103B5D9D347E}" srcOrd="0" destOrd="0" presId="urn:microsoft.com/office/officeart/2018/5/layout/IconCircleLabelList"/>
    <dgm:cxn modelId="{8530B0D9-3CD4-4431-914A-4F2F56DFB876}" type="presParOf" srcId="{4F1332A8-BDEF-4BC9-B884-103B5D9D347E}" destId="{D05F6BBB-6B9A-41E1-8798-24FA01904583}" srcOrd="0" destOrd="0" presId="urn:microsoft.com/office/officeart/2018/5/layout/IconCircleLabelList"/>
    <dgm:cxn modelId="{A398F35E-D644-40F3-A988-08691C59C946}" type="presParOf" srcId="{4F1332A8-BDEF-4BC9-B884-103B5D9D347E}" destId="{034833FE-31E7-4051-8591-4CFF377033F8}" srcOrd="1" destOrd="0" presId="urn:microsoft.com/office/officeart/2018/5/layout/IconCircleLabelList"/>
    <dgm:cxn modelId="{EF9C918A-1FEE-4252-AC5B-E9E7C9D3700E}" type="presParOf" srcId="{4F1332A8-BDEF-4BC9-B884-103B5D9D347E}" destId="{BE2E1ACB-E1D6-4FCD-8A60-8054477E9745}" srcOrd="2" destOrd="0" presId="urn:microsoft.com/office/officeart/2018/5/layout/IconCircleLabelList"/>
    <dgm:cxn modelId="{D1E189FD-D63B-4A9A-B5B1-CE7CBD05F953}" type="presParOf" srcId="{4F1332A8-BDEF-4BC9-B884-103B5D9D347E}" destId="{B086620B-D442-4FE4-97F3-1DEF96B5C846}" srcOrd="3" destOrd="0" presId="urn:microsoft.com/office/officeart/2018/5/layout/IconCircleLabelList"/>
    <dgm:cxn modelId="{827F8634-BC7C-4C18-B4D8-B6818B00766B}" type="presParOf" srcId="{48279634-E5D7-4B53-8196-9C400803EEE9}" destId="{871911E6-43DA-43A6-9FE0-E743AB15560F}" srcOrd="1" destOrd="0" presId="urn:microsoft.com/office/officeart/2018/5/layout/IconCircleLabelList"/>
    <dgm:cxn modelId="{50FE469C-423D-4FE1-9D5D-16AEB787EFA0}" type="presParOf" srcId="{48279634-E5D7-4B53-8196-9C400803EEE9}" destId="{D6786AB4-C3F9-45F6-9A3B-9D8A9353C0D0}" srcOrd="2" destOrd="0" presId="urn:microsoft.com/office/officeart/2018/5/layout/IconCircleLabelList"/>
    <dgm:cxn modelId="{D67A4CF7-86B2-4A1B-BFC1-4224E0547CE7}" type="presParOf" srcId="{D6786AB4-C3F9-45F6-9A3B-9D8A9353C0D0}" destId="{090AB3FC-E3AF-4EEA-9BEC-A75A29462057}" srcOrd="0" destOrd="0" presId="urn:microsoft.com/office/officeart/2018/5/layout/IconCircleLabelList"/>
    <dgm:cxn modelId="{8844A771-8B9C-4A35-B184-620723E7173B}" type="presParOf" srcId="{D6786AB4-C3F9-45F6-9A3B-9D8A9353C0D0}" destId="{2083E705-1303-4E8C-80F6-A8172E6D9349}" srcOrd="1" destOrd="0" presId="urn:microsoft.com/office/officeart/2018/5/layout/IconCircleLabelList"/>
    <dgm:cxn modelId="{49C2656E-68DA-4908-9B1B-2BA51481D82C}" type="presParOf" srcId="{D6786AB4-C3F9-45F6-9A3B-9D8A9353C0D0}" destId="{5AEDADA3-2362-45F7-A2E6-302E96B253A8}" srcOrd="2" destOrd="0" presId="urn:microsoft.com/office/officeart/2018/5/layout/IconCircleLabelList"/>
    <dgm:cxn modelId="{45BC9473-1FDF-4D59-89D5-E58588430624}" type="presParOf" srcId="{D6786AB4-C3F9-45F6-9A3B-9D8A9353C0D0}" destId="{FBC4E994-D36F-411E-B80B-29B303E332B4}" srcOrd="3" destOrd="0" presId="urn:microsoft.com/office/officeart/2018/5/layout/IconCircleLabelList"/>
    <dgm:cxn modelId="{E8567CE5-CFEE-49CD-BAA3-FEB76170249B}" type="presParOf" srcId="{48279634-E5D7-4B53-8196-9C400803EEE9}" destId="{17573862-4D80-46BD-BE37-0D082DE8B81F}" srcOrd="3" destOrd="0" presId="urn:microsoft.com/office/officeart/2018/5/layout/IconCircleLabelList"/>
    <dgm:cxn modelId="{74853FA9-DCBD-4A96-86C8-9639C648C3B1}" type="presParOf" srcId="{48279634-E5D7-4B53-8196-9C400803EEE9}" destId="{AD239915-1FDD-4DD1-ACD2-14F3FD780C5A}" srcOrd="4" destOrd="0" presId="urn:microsoft.com/office/officeart/2018/5/layout/IconCircleLabelList"/>
    <dgm:cxn modelId="{973CEE38-82F4-4AB2-BC0B-BE0A7FCD94F4}" type="presParOf" srcId="{AD239915-1FDD-4DD1-ACD2-14F3FD780C5A}" destId="{CDF01E45-B2AF-466E-87C8-0DDDC2CA5964}" srcOrd="0" destOrd="0" presId="urn:microsoft.com/office/officeart/2018/5/layout/IconCircleLabelList"/>
    <dgm:cxn modelId="{D5D3E03B-8512-4824-B8F0-914E89828EA4}" type="presParOf" srcId="{AD239915-1FDD-4DD1-ACD2-14F3FD780C5A}" destId="{ADE15E7F-E8D2-4003-B298-BC7424A3BA71}" srcOrd="1" destOrd="0" presId="urn:microsoft.com/office/officeart/2018/5/layout/IconCircleLabelList"/>
    <dgm:cxn modelId="{16000F40-218F-4B97-8646-A04C83E1EEF7}" type="presParOf" srcId="{AD239915-1FDD-4DD1-ACD2-14F3FD780C5A}" destId="{98A1566B-B96B-4B74-984C-6396FE75E830}" srcOrd="2" destOrd="0" presId="urn:microsoft.com/office/officeart/2018/5/layout/IconCircleLabelList"/>
    <dgm:cxn modelId="{8B826762-04E8-4666-A32E-1F5D694F4738}" type="presParOf" srcId="{AD239915-1FDD-4DD1-ACD2-14F3FD780C5A}" destId="{DB8867EA-4E80-4092-A6C4-6469309FC3B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F6BBB-6B9A-41E1-8798-24FA01904583}">
      <dsp:nvSpPr>
        <dsp:cNvPr id="0" name=""/>
        <dsp:cNvSpPr/>
      </dsp:nvSpPr>
      <dsp:spPr>
        <a:xfrm>
          <a:off x="530099"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833FE-31E7-4051-8591-4CFF377033F8}">
      <dsp:nvSpPr>
        <dsp:cNvPr id="0" name=""/>
        <dsp:cNvSpPr/>
      </dsp:nvSpPr>
      <dsp:spPr>
        <a:xfrm>
          <a:off x="829912" y="119358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86620B-D442-4FE4-97F3-1DEF96B5C846}">
      <dsp:nvSpPr>
        <dsp:cNvPr id="0" name=""/>
        <dsp:cNvSpPr/>
      </dsp:nvSpPr>
      <dsp:spPr>
        <a:xfrm>
          <a:off x="80381"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dirty="0">
              <a:solidFill>
                <a:schemeClr val="bg1"/>
              </a:solidFill>
              <a:latin typeface="Arial" panose="020B0604020202020204" pitchFamily="34" charset="0"/>
              <a:cs typeface="Arial" panose="020B0604020202020204" pitchFamily="34" charset="0"/>
            </a:rPr>
            <a:t>ALOITUS ja OHJEET</a:t>
          </a:r>
          <a:endParaRPr lang="en-US" sz="1600" kern="1200" dirty="0">
            <a:solidFill>
              <a:schemeClr val="bg1"/>
            </a:solidFill>
            <a:latin typeface="Arial" panose="020B0604020202020204" pitchFamily="34" charset="0"/>
            <a:cs typeface="Arial" panose="020B0604020202020204" pitchFamily="34" charset="0"/>
          </a:endParaRPr>
        </a:p>
      </dsp:txBody>
      <dsp:txXfrm>
        <a:off x="80381" y="2738772"/>
        <a:ext cx="2306250" cy="720000"/>
      </dsp:txXfrm>
    </dsp:sp>
    <dsp:sp modelId="{090AB3FC-E3AF-4EEA-9BEC-A75A29462057}">
      <dsp:nvSpPr>
        <dsp:cNvPr id="0" name=""/>
        <dsp:cNvSpPr/>
      </dsp:nvSpPr>
      <dsp:spPr>
        <a:xfrm>
          <a:off x="3239943"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3E705-1303-4E8C-80F6-A8172E6D9349}">
      <dsp:nvSpPr>
        <dsp:cNvPr id="0" name=""/>
        <dsp:cNvSpPr/>
      </dsp:nvSpPr>
      <dsp:spPr>
        <a:xfrm>
          <a:off x="3539756" y="1193584"/>
          <a:ext cx="807187" cy="807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C4E994-D36F-411E-B80B-29B303E332B4}">
      <dsp:nvSpPr>
        <dsp:cNvPr id="0" name=""/>
        <dsp:cNvSpPr/>
      </dsp:nvSpPr>
      <dsp:spPr>
        <a:xfrm>
          <a:off x="2790224"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dirty="0">
              <a:solidFill>
                <a:schemeClr val="bg1"/>
              </a:solidFill>
              <a:latin typeface="Arial" panose="020B0604020202020204" pitchFamily="34" charset="0"/>
              <a:cs typeface="Arial" panose="020B0604020202020204" pitchFamily="34" charset="0"/>
            </a:rPr>
            <a:t>TYÖSKENTELYVAIHE</a:t>
          </a:r>
          <a:endParaRPr lang="en-US" sz="1600" kern="1200" dirty="0">
            <a:solidFill>
              <a:schemeClr val="bg1"/>
            </a:solidFill>
            <a:latin typeface="Arial" panose="020B0604020202020204" pitchFamily="34" charset="0"/>
            <a:cs typeface="Arial" panose="020B0604020202020204" pitchFamily="34" charset="0"/>
          </a:endParaRPr>
        </a:p>
      </dsp:txBody>
      <dsp:txXfrm>
        <a:off x="2790224" y="2738772"/>
        <a:ext cx="2306250" cy="720000"/>
      </dsp:txXfrm>
    </dsp:sp>
    <dsp:sp modelId="{CDF01E45-B2AF-466E-87C8-0DDDC2CA5964}">
      <dsp:nvSpPr>
        <dsp:cNvPr id="0" name=""/>
        <dsp:cNvSpPr/>
      </dsp:nvSpPr>
      <dsp:spPr>
        <a:xfrm>
          <a:off x="5949787"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15E7F-E8D2-4003-B298-BC7424A3BA71}">
      <dsp:nvSpPr>
        <dsp:cNvPr id="0" name=""/>
        <dsp:cNvSpPr/>
      </dsp:nvSpPr>
      <dsp:spPr>
        <a:xfrm>
          <a:off x="6249600" y="1193584"/>
          <a:ext cx="807187" cy="807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8867EA-4E80-4092-A6C4-6469309FC3BC}">
      <dsp:nvSpPr>
        <dsp:cNvPr id="0" name=""/>
        <dsp:cNvSpPr/>
      </dsp:nvSpPr>
      <dsp:spPr>
        <a:xfrm>
          <a:off x="5500068"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noProof="0" dirty="0">
              <a:solidFill>
                <a:schemeClr val="bg1"/>
              </a:solidFill>
              <a:latin typeface="Arial" panose="020B0604020202020204" pitchFamily="34" charset="0"/>
              <a:cs typeface="Arial" panose="020B0604020202020204" pitchFamily="34" charset="0"/>
            </a:rPr>
            <a:t>jälkipurku</a:t>
          </a:r>
          <a:r>
            <a:rPr lang="en-US" sz="1600" kern="1200" dirty="0">
              <a:solidFill>
                <a:schemeClr val="bg1"/>
              </a:solidFill>
              <a:latin typeface="Arial" panose="020B0604020202020204" pitchFamily="34" charset="0"/>
              <a:cs typeface="Arial" panose="020B0604020202020204" pitchFamily="34" charset="0"/>
            </a:rPr>
            <a:t> ja loppukeskustelu</a:t>
          </a:r>
        </a:p>
      </dsp:txBody>
      <dsp:txXfrm>
        <a:off x="5500068" y="2738772"/>
        <a:ext cx="2306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88414F-BFDD-4CE4-984C-18A7BBA716B4}" type="datetimeFigureOut">
              <a:rPr lang="fi-FI" smtClean="0"/>
              <a:t>22.4.2022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8BDF49-8DAF-4E81-8F89-D4EAD3531C66}" type="slidenum">
              <a:rPr lang="fi-FI" smtClean="0"/>
              <a:t>‹#›</a:t>
            </a:fld>
            <a:endParaRPr lang="fi-FI"/>
          </a:p>
        </p:txBody>
      </p:sp>
    </p:spTree>
    <p:extLst>
      <p:ext uri="{BB962C8B-B14F-4D97-AF65-F5344CB8AC3E}">
        <p14:creationId xmlns:p14="http://schemas.microsoft.com/office/powerpoint/2010/main" val="278328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rednet.punainenristi.fi/system/files/branch/SPR_Henkisen%20ensiavun%20pikaopas_A5_LR.pdf"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rednet.punainenristi.fi/system/files/branch/SPR_Henkinen%20tuki_Purkukeskustelu.pdf"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cs typeface="Calibri"/>
              </a:rPr>
              <a:t>Päivitetty 20.4.2022 / Maaria Kuitunen</a:t>
            </a:r>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a:t>
            </a:fld>
            <a:endParaRPr lang="fi-FI" dirty="0"/>
          </a:p>
        </p:txBody>
      </p:sp>
    </p:spTree>
    <p:extLst>
      <p:ext uri="{BB962C8B-B14F-4D97-AF65-F5344CB8AC3E}">
        <p14:creationId xmlns:p14="http://schemas.microsoft.com/office/powerpoint/2010/main" val="743119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Mahdollisia tehtäviä on ainakin:</a:t>
            </a:r>
          </a:p>
          <a:p>
            <a:pPr marL="171450" indent="-171450">
              <a:buFont typeface="Arial" panose="020B0604020202020204" pitchFamily="34" charset="0"/>
              <a:buChar char="•"/>
            </a:pPr>
            <a:r>
              <a:rPr lang="fi-FI" dirty="0"/>
              <a:t>Kotimaan avusta taloudellinen apu, ohjaus ja neuvonta</a:t>
            </a:r>
          </a:p>
          <a:p>
            <a:pPr marL="171450" indent="-171450">
              <a:buFont typeface="Arial" panose="020B0604020202020204" pitchFamily="34" charset="0"/>
              <a:buChar char="•"/>
            </a:pPr>
            <a:r>
              <a:rPr lang="fi-FI" dirty="0"/>
              <a:t>Ruokahuolto</a:t>
            </a:r>
          </a:p>
          <a:p>
            <a:pPr marL="171450" indent="-171450">
              <a:buFont typeface="Arial" panose="020B0604020202020204" pitchFamily="34" charset="0"/>
              <a:buChar char="•"/>
            </a:pPr>
            <a:r>
              <a:rPr lang="fi-FI" dirty="0"/>
              <a:t>Hätämajoitus</a:t>
            </a:r>
          </a:p>
          <a:p>
            <a:pPr marL="171450" indent="-171450">
              <a:buFont typeface="Arial" panose="020B0604020202020204" pitchFamily="34" charset="0"/>
              <a:buChar char="•"/>
            </a:pPr>
            <a:r>
              <a:rPr lang="fi-FI" dirty="0"/>
              <a:t>Tiedonvälitys</a:t>
            </a:r>
          </a:p>
          <a:p>
            <a:pPr marL="171450" indent="-171450">
              <a:buFont typeface="Arial" panose="020B0604020202020204" pitchFamily="34" charset="0"/>
              <a:buChar char="•"/>
            </a:pPr>
            <a:r>
              <a:rPr lang="fi-FI" dirty="0"/>
              <a:t>Ensiapu, terveysneuvonta ja liikkuvat terveysyksiköt</a:t>
            </a:r>
          </a:p>
          <a:p>
            <a:pPr marL="171450" indent="-171450">
              <a:buFont typeface="Arial" panose="020B0604020202020204" pitchFamily="34" charset="0"/>
              <a:buChar char="•"/>
            </a:pPr>
            <a:r>
              <a:rPr lang="fi-FI" dirty="0"/>
              <a:t>Henkinen tuki</a:t>
            </a:r>
          </a:p>
          <a:p>
            <a:pPr marL="171450" indent="-171450">
              <a:buFont typeface="Arial" panose="020B0604020202020204" pitchFamily="34" charset="0"/>
              <a:buChar char="•"/>
            </a:pPr>
            <a:r>
              <a:rPr lang="fi-FI" dirty="0"/>
              <a:t>Eri järjestöjen toiminnan koordinointi</a:t>
            </a:r>
          </a:p>
          <a:p>
            <a:pPr marL="171450" indent="-171450">
              <a:buFont typeface="Arial" panose="020B0604020202020204" pitchFamily="34" charset="0"/>
              <a:buChar char="•"/>
            </a:pPr>
            <a:r>
              <a:rPr lang="fi-FI" dirty="0"/>
              <a:t>Uusien vapaaehtoisten rekrytointi, vastaanotto ja perehdytys</a:t>
            </a:r>
          </a:p>
          <a:p>
            <a:pPr marL="171450" indent="-171450">
              <a:buFont typeface="Arial" panose="020B0604020202020204" pitchFamily="34" charset="0"/>
              <a:buChar char="•"/>
            </a:pPr>
            <a:endParaRPr lang="fi-FI" dirty="0"/>
          </a:p>
          <a:p>
            <a:pPr marL="0" indent="0">
              <a:buFont typeface="Arial" panose="020B0604020202020204" pitchFamily="34" charset="0"/>
              <a:buNone/>
            </a:pPr>
            <a:r>
              <a:rPr lang="fi-FI" dirty="0"/>
              <a:t>Tehtävät voivat vaihdella riippuen tilanteesta ja siitä, millaiset resurssit viranomaisilla, Punaisella Ristillä ja muilla toimijoilla on. Punainen Risti saa tehtävät viranomaiselta, mutta vapaaehtoisten kannattaa myös kertoa viranomaisille omista resursseista ja toimintamahdollisuuksista. Osa viranomaisista ei tunne Punaisen Ristin toimintaa niin hyvin eikä tiedä, millaista apua Punaiselta Ristiltä voi pyytää.</a:t>
            </a:r>
          </a:p>
          <a:p>
            <a:pPr marL="171450" indent="-171450">
              <a:buFont typeface="Arial" panose="020B0604020202020204" pitchFamily="34" charset="0"/>
              <a:buChar char="•"/>
            </a:pPr>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14</a:t>
            </a:fld>
            <a:endParaRPr lang="fi-FI" dirty="0"/>
          </a:p>
        </p:txBody>
      </p:sp>
    </p:spTree>
    <p:extLst>
      <p:ext uri="{BB962C8B-B14F-4D97-AF65-F5344CB8AC3E}">
        <p14:creationId xmlns:p14="http://schemas.microsoft.com/office/powerpoint/2010/main" val="3284284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Lista kannattaa tulostaa ja merkitä tehtävät suoraan siihen. Listaan voi palata tarvittaessa myöhemmin harjoituksen aikana.</a:t>
            </a:r>
          </a:p>
        </p:txBody>
      </p:sp>
      <p:sp>
        <p:nvSpPr>
          <p:cNvPr id="4" name="Dian numeron paikkamerkki 3"/>
          <p:cNvSpPr>
            <a:spLocks noGrp="1"/>
          </p:cNvSpPr>
          <p:nvPr>
            <p:ph type="sldNum" sz="quarter" idx="5"/>
          </p:nvPr>
        </p:nvSpPr>
        <p:spPr/>
        <p:txBody>
          <a:bodyPr/>
          <a:lstStyle/>
          <a:p>
            <a:fld id="{E88BDF49-8DAF-4E81-8F89-D4EAD3531C66}" type="slidenum">
              <a:rPr lang="fi-FI" smtClean="0"/>
              <a:t>15</a:t>
            </a:fld>
            <a:endParaRPr lang="fi-FI" dirty="0"/>
          </a:p>
        </p:txBody>
      </p:sp>
    </p:spTree>
    <p:extLst>
      <p:ext uri="{BB962C8B-B14F-4D97-AF65-F5344CB8AC3E}">
        <p14:creationId xmlns:p14="http://schemas.microsoft.com/office/powerpoint/2010/main" val="1264507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Yleensä valmiussuunnitelmassa on sovittu tapa vapaaehtoisten hälyttämiseen, esim. OHTO. Saavatko kaikki vapaaehtoiset, joita tässä tilanteessa tarvitaan mukaan, hälytyksen sovitun järjestelmän kautta?</a:t>
            </a:r>
          </a:p>
          <a:p>
            <a:endParaRPr lang="fi-FI" dirty="0"/>
          </a:p>
          <a:p>
            <a:r>
              <a:rPr lang="fi-FI" dirty="0"/>
              <a:t>Tuntuuko käytettävissä olevien vapaaehtoisten määrä riittävältä hätämajoitusyksikön perustamisessa tukemiseen? Tarkemmat tehtävät eivät vielä ole selvillä.</a:t>
            </a:r>
          </a:p>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16</a:t>
            </a:fld>
            <a:endParaRPr lang="fi-FI" dirty="0"/>
          </a:p>
        </p:txBody>
      </p:sp>
    </p:spTree>
    <p:extLst>
      <p:ext uri="{BB962C8B-B14F-4D97-AF65-F5344CB8AC3E}">
        <p14:creationId xmlns:p14="http://schemas.microsoft.com/office/powerpoint/2010/main" val="3797236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Kysymykset auttavat osallistujaa eläytymään tilanteeseen. Niihin voi miettiä ja kirjoittaa vastaukset yksin ja jakaa sitten ryhmälle.</a:t>
            </a:r>
          </a:p>
        </p:txBody>
      </p:sp>
      <p:sp>
        <p:nvSpPr>
          <p:cNvPr id="4" name="Dian numeron paikkamerkki 3"/>
          <p:cNvSpPr>
            <a:spLocks noGrp="1"/>
          </p:cNvSpPr>
          <p:nvPr>
            <p:ph type="sldNum" sz="quarter" idx="5"/>
          </p:nvPr>
        </p:nvSpPr>
        <p:spPr/>
        <p:txBody>
          <a:bodyPr/>
          <a:lstStyle/>
          <a:p>
            <a:fld id="{E88BDF49-8DAF-4E81-8F89-D4EAD3531C66}" type="slidenum">
              <a:rPr lang="fi-FI" smtClean="0"/>
              <a:t>17</a:t>
            </a:fld>
            <a:endParaRPr lang="fi-FI" dirty="0"/>
          </a:p>
        </p:txBody>
      </p:sp>
    </p:spTree>
    <p:extLst>
      <p:ext uri="{BB962C8B-B14F-4D97-AF65-F5344CB8AC3E}">
        <p14:creationId xmlns:p14="http://schemas.microsoft.com/office/powerpoint/2010/main" val="1697642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18</a:t>
            </a:fld>
            <a:endParaRPr lang="fi-FI" dirty="0"/>
          </a:p>
        </p:txBody>
      </p:sp>
    </p:spTree>
    <p:extLst>
      <p:ext uri="{BB962C8B-B14F-4D97-AF65-F5344CB8AC3E}">
        <p14:creationId xmlns:p14="http://schemas.microsoft.com/office/powerpoint/2010/main" val="1681317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19</a:t>
            </a:fld>
            <a:endParaRPr lang="fi-FI" dirty="0"/>
          </a:p>
        </p:txBody>
      </p:sp>
    </p:spTree>
    <p:extLst>
      <p:ext uri="{BB962C8B-B14F-4D97-AF65-F5344CB8AC3E}">
        <p14:creationId xmlns:p14="http://schemas.microsoft.com/office/powerpoint/2010/main" val="563121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20</a:t>
            </a:fld>
            <a:endParaRPr lang="fi-FI" dirty="0"/>
          </a:p>
        </p:txBody>
      </p:sp>
    </p:spTree>
    <p:extLst>
      <p:ext uri="{BB962C8B-B14F-4D97-AF65-F5344CB8AC3E}">
        <p14:creationId xmlns:p14="http://schemas.microsoft.com/office/powerpoint/2010/main" val="4112127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Spontaanien vapaaehtoisten käyttö riippuu tilanteesta: Löytyykö heille tehtävää, onko heistä hyötyä auttamistilanteessa. Erityisesti joissain paljon mediahuomiota saavissa auttamistilanteissa spontaaneja vapaaehtoisia voi löytyä paljon. Viranomaiset toivovat Punaiselta Ristiltä usein spontaanien vapaaehtoisten koordinointia, että ihmisten auttamishalu saadaan kanavoitua järkevällä tavalla.</a:t>
            </a:r>
          </a:p>
          <a:p>
            <a:endParaRPr lang="fi-FI" dirty="0"/>
          </a:p>
          <a:p>
            <a:r>
              <a:rPr lang="fi-FI" dirty="0"/>
              <a:t>Hyviä puolia spontaanien käytössä: lisäkäsiä toimintaan. Monia tehtävistä voi hoitaa vain lyhyen pikaperehdytyksen jälkeen. Voi vapauttaa kokeneempien vapaaehtoisten aikaa haastavampien tehtävien hoitamiseen. He ovat selvästi kiinnostuneita auttamisesta ja Punaisen Ristin toiminnasta, joten heidät ehdottomasti kannattaa rekrytoida mukaan osaston toimintaan.</a:t>
            </a:r>
          </a:p>
          <a:p>
            <a:r>
              <a:rPr lang="fi-FI" dirty="0"/>
              <a:t>Huonoja puolia spontaanien käytössä: Vaatii kokeneen vapaaehtoisen aikaa perehdyttämiseen ja ohjaamiseen. </a:t>
            </a:r>
          </a:p>
          <a:p>
            <a:endParaRPr lang="fi-FI" dirty="0"/>
          </a:p>
          <a:p>
            <a:r>
              <a:rPr lang="fi-FI" dirty="0"/>
              <a:t>Huomioitava: Pikakoulutus tehtävään, vaitiolovelvollisuudesta kertominen, voi vaatia kokeneita vapaaehtoisia enemmän tukea ja ohjausta, hyvä haastatella lyhyesti alussa</a:t>
            </a:r>
          </a:p>
          <a:p>
            <a:endParaRPr lang="fi-FI" dirty="0"/>
          </a:p>
          <a:p>
            <a:r>
              <a:rPr lang="fi-FI" dirty="0"/>
              <a:t>Spontaaneista vapaaehtoisista lisää webinaarin tallenteessa (https://rednet.punainenristi.fi/node/63902)</a:t>
            </a:r>
          </a:p>
        </p:txBody>
      </p:sp>
      <p:sp>
        <p:nvSpPr>
          <p:cNvPr id="4" name="Dian numeron paikkamerkki 3"/>
          <p:cNvSpPr>
            <a:spLocks noGrp="1"/>
          </p:cNvSpPr>
          <p:nvPr>
            <p:ph type="sldNum" sz="quarter" idx="5"/>
          </p:nvPr>
        </p:nvSpPr>
        <p:spPr/>
        <p:txBody>
          <a:bodyPr/>
          <a:lstStyle/>
          <a:p>
            <a:fld id="{E88BDF49-8DAF-4E81-8F89-D4EAD3531C66}" type="slidenum">
              <a:rPr lang="fi-FI" smtClean="0"/>
              <a:t>21</a:t>
            </a:fld>
            <a:endParaRPr lang="fi-FI" dirty="0"/>
          </a:p>
        </p:txBody>
      </p:sp>
    </p:spTree>
    <p:extLst>
      <p:ext uri="{BB962C8B-B14F-4D97-AF65-F5344CB8AC3E}">
        <p14:creationId xmlns:p14="http://schemas.microsoft.com/office/powerpoint/2010/main" val="3897138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Esimerkiksi joitain keittiötarvikkeita, kenttäsänkyjä, huopia ja vuodevaatteita saa Punaisen Ristin logistiikkakeskuksesta. </a:t>
            </a:r>
          </a:p>
          <a:p>
            <a:r>
              <a:rPr lang="fi-FI" dirty="0"/>
              <a:t>Jos lähellä on Punaisen Ristin Kontti tai kirpputori, sitä voi hyödyntää. Esimerkiksi lasten leluja ja varavaatteita saattaa olla osaston valmiusvarastossa. Monet tavaroista pitää varmasti ostaa myös kaupasta. </a:t>
            </a:r>
          </a:p>
          <a:p>
            <a:endParaRPr lang="fi-FI" dirty="0"/>
          </a:p>
          <a:p>
            <a:r>
              <a:rPr lang="fi-FI" dirty="0"/>
              <a:t>Välittömät tarpeet ovat hyvin samanlaisia kuin evakuointitilanteessa yleensä:</a:t>
            </a:r>
          </a:p>
          <a:p>
            <a:pPr marL="171450" indent="-171450">
              <a:buFont typeface="Arial" panose="020B0604020202020204" pitchFamily="34" charset="0"/>
              <a:buChar char="•"/>
            </a:pPr>
            <a:r>
              <a:rPr lang="fi-FI" dirty="0"/>
              <a:t>Vaatteita</a:t>
            </a:r>
          </a:p>
          <a:p>
            <a:pPr marL="171450" indent="-171450">
              <a:buFont typeface="Arial" panose="020B0604020202020204" pitchFamily="34" charset="0"/>
              <a:buChar char="•"/>
            </a:pPr>
            <a:r>
              <a:rPr lang="fi-FI" dirty="0"/>
              <a:t>Lääkkeitä, silmälaseja</a:t>
            </a:r>
          </a:p>
          <a:p>
            <a:pPr marL="171450" indent="-171450">
              <a:buFont typeface="Arial" panose="020B0604020202020204" pitchFamily="34" charset="0"/>
              <a:buChar char="•"/>
            </a:pPr>
            <a:r>
              <a:rPr lang="fi-FI" dirty="0"/>
              <a:t>Nälkä, jano</a:t>
            </a:r>
          </a:p>
          <a:p>
            <a:pPr marL="171450" indent="-171450">
              <a:buFont typeface="Arial" panose="020B0604020202020204" pitchFamily="34" charset="0"/>
              <a:buChar char="•"/>
            </a:pPr>
            <a:r>
              <a:rPr lang="fi-FI" dirty="0"/>
              <a:t>Puhelimien laturit, SIM-kortit, nettiyhteys</a:t>
            </a:r>
          </a:p>
          <a:p>
            <a:pPr marL="171450" indent="-171450">
              <a:buFont typeface="Arial" panose="020B0604020202020204" pitchFamily="34" charset="0"/>
              <a:buChar char="•"/>
            </a:pPr>
            <a:r>
              <a:rPr lang="fi-FI" dirty="0"/>
              <a:t>Hygienia (esim. vauvat)</a:t>
            </a:r>
          </a:p>
          <a:p>
            <a:pPr marL="171450" indent="-171450">
              <a:buFont typeface="Arial" panose="020B0604020202020204" pitchFamily="34" charset="0"/>
              <a:buChar char="•"/>
            </a:pPr>
            <a:r>
              <a:rPr lang="fi-FI" dirty="0"/>
              <a:t>Leluja</a:t>
            </a:r>
          </a:p>
        </p:txBody>
      </p:sp>
      <p:sp>
        <p:nvSpPr>
          <p:cNvPr id="4" name="Dian numeron paikkamerkki 3"/>
          <p:cNvSpPr>
            <a:spLocks noGrp="1"/>
          </p:cNvSpPr>
          <p:nvPr>
            <p:ph type="sldNum" sz="quarter" idx="5"/>
          </p:nvPr>
        </p:nvSpPr>
        <p:spPr/>
        <p:txBody>
          <a:bodyPr/>
          <a:lstStyle/>
          <a:p>
            <a:fld id="{E88BDF49-8DAF-4E81-8F89-D4EAD3531C66}" type="slidenum">
              <a:rPr lang="fi-FI" smtClean="0"/>
              <a:t>22</a:t>
            </a:fld>
            <a:endParaRPr lang="fi-FI" dirty="0"/>
          </a:p>
        </p:txBody>
      </p:sp>
    </p:spTree>
    <p:extLst>
      <p:ext uri="{BB962C8B-B14F-4D97-AF65-F5344CB8AC3E}">
        <p14:creationId xmlns:p14="http://schemas.microsoft.com/office/powerpoint/2010/main" val="26196604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23</a:t>
            </a:fld>
            <a:endParaRPr lang="fi-FI" dirty="0"/>
          </a:p>
        </p:txBody>
      </p:sp>
    </p:spTree>
    <p:extLst>
      <p:ext uri="{BB962C8B-B14F-4D97-AF65-F5344CB8AC3E}">
        <p14:creationId xmlns:p14="http://schemas.microsoft.com/office/powerpoint/2010/main" val="3656082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Jos osallistujia on yli 10, jaa heidät 4-5 hengen pienryhmiin. Keskustelut käydään pienryhmissä.</a:t>
            </a:r>
          </a:p>
          <a:p>
            <a:endParaRPr lang="fi-FI" dirty="0"/>
          </a:p>
          <a:p>
            <a:r>
              <a:rPr lang="fi-FI" dirty="0"/>
              <a:t>Voit lisätä tarkemmat kellonajat.</a:t>
            </a:r>
          </a:p>
        </p:txBody>
      </p:sp>
      <p:sp>
        <p:nvSpPr>
          <p:cNvPr id="4" name="Dian numeron paikkamerkki 3"/>
          <p:cNvSpPr>
            <a:spLocks noGrp="1"/>
          </p:cNvSpPr>
          <p:nvPr>
            <p:ph type="sldNum" sz="quarter" idx="5"/>
          </p:nvPr>
        </p:nvSpPr>
        <p:spPr/>
        <p:txBody>
          <a:bodyPr/>
          <a:lstStyle/>
          <a:p>
            <a:fld id="{E88BDF49-8DAF-4E81-8F89-D4EAD3531C66}" type="slidenum">
              <a:rPr lang="fi-FI" smtClean="0"/>
              <a:t>3</a:t>
            </a:fld>
            <a:endParaRPr lang="fi-FI" dirty="0"/>
          </a:p>
        </p:txBody>
      </p:sp>
    </p:spTree>
    <p:extLst>
      <p:ext uri="{BB962C8B-B14F-4D97-AF65-F5344CB8AC3E}">
        <p14:creationId xmlns:p14="http://schemas.microsoft.com/office/powerpoint/2010/main" val="26493601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Todennäköisesti vapaaehtoisilla on mukana perusensiapuvälineet, joilla pienet naarmut saa hoidettua. Ensiavun antamiseen olisi hyvä varata oma tila. Jo naarmujen puhdistaminen polvista voi vaatia housujen riisumista hetkeksi ja migreenikohtauksessa apua voi olla rauhallisesta, hämärästä tilasta. Ensiapuhuoneeseen voisi tarvittaessa siirtää myös vakavammin loukkaantuneet.</a:t>
            </a:r>
          </a:p>
          <a:p>
            <a:endParaRPr lang="fi-FI" dirty="0"/>
          </a:p>
          <a:p>
            <a:r>
              <a:rPr lang="fi-FI" dirty="0"/>
              <a:t>Joskus migreenikohtaus menee särkylääkkeellä ohi (luvan saanut ensiapupäivystäjä voi antaa), mutta jos lääke ei auta tai sitä ei voi antaa, hänet lähetetään terveyskeskukseen hoidettavaksi. Samoin jo nilkan kipu ei hellitä, se pitää todennäköisesti kuvata. Myös turvapaikan hakijat saavat akuutin hoidon julkista terveyspalveluista. </a:t>
            </a:r>
          </a:p>
        </p:txBody>
      </p:sp>
      <p:sp>
        <p:nvSpPr>
          <p:cNvPr id="4" name="Dian numeron paikkamerkki 3"/>
          <p:cNvSpPr>
            <a:spLocks noGrp="1"/>
          </p:cNvSpPr>
          <p:nvPr>
            <p:ph type="sldNum" sz="quarter" idx="5"/>
          </p:nvPr>
        </p:nvSpPr>
        <p:spPr/>
        <p:txBody>
          <a:bodyPr/>
          <a:lstStyle/>
          <a:p>
            <a:fld id="{E88BDF49-8DAF-4E81-8F89-D4EAD3531C66}" type="slidenum">
              <a:rPr lang="fi-FI" smtClean="0"/>
              <a:t>25</a:t>
            </a:fld>
            <a:endParaRPr lang="fi-FI" dirty="0"/>
          </a:p>
        </p:txBody>
      </p:sp>
    </p:spTree>
    <p:extLst>
      <p:ext uri="{BB962C8B-B14F-4D97-AF65-F5344CB8AC3E}">
        <p14:creationId xmlns:p14="http://schemas.microsoft.com/office/powerpoint/2010/main" val="10001072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Vaatteita voi hankkia Kontista, SPR-kirpparilta tai tavallisesta kaupasta. Lisäksi on mahdollista järjestää vaatekeräys, mutta vaatteiden kerääminen, tarkistaminen, lajittelu ja jakaminen vaativat työtä, eikö lahjoitusvaatteiden kunto ole aina hyvä.</a:t>
            </a:r>
          </a:p>
          <a:p>
            <a:endParaRPr lang="fi-FI" dirty="0"/>
          </a:p>
          <a:p>
            <a:r>
              <a:rPr lang="fi-FI" dirty="0"/>
              <a:t>Katastrofirahastoa voi käyttää vaatteiden hankkimiseen tässä tilanteessa sen käyttöohjeiden mukaan. Ukrainan konfliktiin liittyen siihen in tehty lisäohje: https://rednet.punainenristi.fi/system/files/page/Ohje%20Kotimaan%20avustustoiminnasta%20ja%20katastrofirahaston%20k%C3%A4yt%C3%B6st%C3%A4%20Ukraina-operaatiossa_18032022_0.pdf</a:t>
            </a:r>
          </a:p>
        </p:txBody>
      </p:sp>
      <p:sp>
        <p:nvSpPr>
          <p:cNvPr id="4" name="Dian numeron paikkamerkki 3"/>
          <p:cNvSpPr>
            <a:spLocks noGrp="1"/>
          </p:cNvSpPr>
          <p:nvPr>
            <p:ph type="sldNum" sz="quarter" idx="5"/>
          </p:nvPr>
        </p:nvSpPr>
        <p:spPr/>
        <p:txBody>
          <a:bodyPr/>
          <a:lstStyle/>
          <a:p>
            <a:fld id="{E88BDF49-8DAF-4E81-8F89-D4EAD3531C66}" type="slidenum">
              <a:rPr lang="fi-FI" smtClean="0"/>
              <a:t>26</a:t>
            </a:fld>
            <a:endParaRPr lang="fi-FI" dirty="0"/>
          </a:p>
        </p:txBody>
      </p:sp>
    </p:spTree>
    <p:extLst>
      <p:ext uri="{BB962C8B-B14F-4D97-AF65-F5344CB8AC3E}">
        <p14:creationId xmlns:p14="http://schemas.microsoft.com/office/powerpoint/2010/main" val="602216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Alle 18-vuotiaiden kanssa pätee samat säännöt kuin toiminnassa muutenkin: Heidän kanssa tulisi olla aina työparina. Jos joku toimii lasten kanssa yksin, häneltä pitäisi pyytää rikosrekisteriote. </a:t>
            </a:r>
          </a:p>
          <a:p>
            <a:endParaRPr lang="fi-FI" dirty="0"/>
          </a:p>
          <a:p>
            <a:r>
              <a:rPr lang="fi-FI" dirty="0"/>
              <a:t>Pelastakaa Lapsilla on ohje lapsiystävällisen tilan toteuttamiseen: https://www.pelastakaalapset.fi/kehittamis-ja-asiantuntijatyo/pakolaisuus-ja-lapset-liikkeella/lapsiystavalliset-tilat/</a:t>
            </a:r>
          </a:p>
        </p:txBody>
      </p:sp>
      <p:sp>
        <p:nvSpPr>
          <p:cNvPr id="4" name="Dian numeron paikkamerkki 3"/>
          <p:cNvSpPr>
            <a:spLocks noGrp="1"/>
          </p:cNvSpPr>
          <p:nvPr>
            <p:ph type="sldNum" sz="quarter" idx="5"/>
          </p:nvPr>
        </p:nvSpPr>
        <p:spPr/>
        <p:txBody>
          <a:bodyPr/>
          <a:lstStyle/>
          <a:p>
            <a:fld id="{E88BDF49-8DAF-4E81-8F89-D4EAD3531C66}" type="slidenum">
              <a:rPr lang="fi-FI" smtClean="0"/>
              <a:t>27</a:t>
            </a:fld>
            <a:endParaRPr lang="fi-FI" dirty="0"/>
          </a:p>
        </p:txBody>
      </p:sp>
    </p:spTree>
    <p:extLst>
      <p:ext uri="{BB962C8B-B14F-4D97-AF65-F5344CB8AC3E}">
        <p14:creationId xmlns:p14="http://schemas.microsoft.com/office/powerpoint/2010/main" val="19984495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Hyvä valmistautuminen tekee median kanssa toimimisesta helpompaa, erityisesti jos se ei ole muuten tuttua. Tärkeimmät nostot vaihtelevat tilanteen mukaan, mutta niitä voisi tässä olla esimerkiksi</a:t>
            </a:r>
          </a:p>
          <a:p>
            <a:pPr marL="171450" indent="-171450">
              <a:buFont typeface="Arial" panose="020B0604020202020204" pitchFamily="34" charset="0"/>
              <a:buChar char="•"/>
            </a:pPr>
            <a:r>
              <a:rPr lang="fi-FI" dirty="0"/>
              <a:t>Punainen Risti on paikalla auttamassa maahan tulleita. He saavat ruokaa, suojaa, ensiapua ja henkistä tukea. </a:t>
            </a:r>
          </a:p>
          <a:p>
            <a:pPr marL="171450" indent="-171450">
              <a:buFont typeface="Arial" panose="020B0604020202020204" pitchFamily="34" charset="0"/>
              <a:buChar char="•"/>
            </a:pPr>
            <a:r>
              <a:rPr lang="fi-FI" dirty="0"/>
              <a:t>Väliaikaismajoitusyksikkö on käynnistetty vastaanottokeskusten tilanpuutteen vuoksi. Sen varustelu tai palvelu ei ole vastaanottokeskusten kanssa välttämättä samalla tasolla, mutta siellä majoitutaan vain lyhyen aikaa ja sitten pääsee parempiin tiloihin. </a:t>
            </a:r>
          </a:p>
          <a:p>
            <a:pPr marL="171450" indent="-171450">
              <a:buFont typeface="Arial" panose="020B0604020202020204" pitchFamily="34" charset="0"/>
              <a:buChar char="•"/>
            </a:pPr>
            <a:r>
              <a:rPr lang="fi-FI" dirty="0"/>
              <a:t>Vapaaehtoiset ovat tukena myös jatkossa, jaetaan tietoa, jatketaan henkistä tukea, autetaan välttämättömien tarvikkeiden hankinnassa, järjestetään kotoutumista tukevaa toimintaa</a:t>
            </a:r>
          </a:p>
          <a:p>
            <a:pPr marL="171450" indent="-171450">
              <a:buFont typeface="Arial" panose="020B0604020202020204" pitchFamily="34" charset="0"/>
              <a:buChar char="•"/>
            </a:pPr>
            <a:r>
              <a:rPr lang="fi-FI" dirty="0"/>
              <a:t>Punaisen Ristin vapaaehtoisilla on koulutusta ja suunnitelmia viranomaisten tukemiseen näissä tilanteissa ja sitä myös harjoitellaan välillä</a:t>
            </a:r>
          </a:p>
          <a:p>
            <a:pPr marL="171450" indent="-171450">
              <a:buFont typeface="Arial" panose="020B0604020202020204" pitchFamily="34" charset="0"/>
              <a:buChar char="•"/>
            </a:pPr>
            <a:r>
              <a:rPr lang="fi-FI" dirty="0"/>
              <a:t>Onnettomuuksien uhreja voidaan auttaa katastrofirahaston tuella. Auta meitä auttamaan ja lahjoita katastrofirahastoon</a:t>
            </a:r>
          </a:p>
          <a:p>
            <a:pPr marL="171450" indent="-171450">
              <a:buFont typeface="Arial" panose="020B0604020202020204" pitchFamily="34" charset="0"/>
              <a:buChar char="•"/>
            </a:pPr>
            <a:r>
              <a:rPr lang="fi-FI" dirty="0"/>
              <a:t>Otamme mukaan toimintaan uusia vapaaehtoisia, he saavat koulutusta ja voivat olla jatkossa auttamassa muita</a:t>
            </a:r>
          </a:p>
          <a:p>
            <a:endParaRPr lang="fi-FI" dirty="0"/>
          </a:p>
          <a:p>
            <a:r>
              <a:rPr lang="fi-FI" dirty="0"/>
              <a:t>Viestinnästä valmiustilanteissa lisää webinaarissa (https://rednet.punainenristi.fi/node/63902)</a:t>
            </a:r>
          </a:p>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28</a:t>
            </a:fld>
            <a:endParaRPr lang="fi-FI" dirty="0"/>
          </a:p>
        </p:txBody>
      </p:sp>
    </p:spTree>
    <p:extLst>
      <p:ext uri="{BB962C8B-B14F-4D97-AF65-F5344CB8AC3E}">
        <p14:creationId xmlns:p14="http://schemas.microsoft.com/office/powerpoint/2010/main" val="1041784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None/>
            </a:pPr>
            <a:r>
              <a:rPr lang="en-US" dirty="0">
                <a:latin typeface="Verdana"/>
                <a:ea typeface="Verdana"/>
              </a:rPr>
              <a:t>Henkisen tuen </a:t>
            </a:r>
            <a:r>
              <a:rPr lang="fi-FI" noProof="0" dirty="0">
                <a:latin typeface="Verdana"/>
                <a:ea typeface="Verdana"/>
              </a:rPr>
              <a:t>tarkoituksena</a:t>
            </a:r>
            <a:r>
              <a:rPr lang="en-US" dirty="0">
                <a:latin typeface="Verdana"/>
                <a:ea typeface="Verdana"/>
              </a:rPr>
              <a:t> on </a:t>
            </a:r>
            <a:r>
              <a:rPr lang="fi-FI" noProof="0" dirty="0">
                <a:latin typeface="Verdana"/>
                <a:ea typeface="Verdana"/>
              </a:rPr>
              <a:t>edistää</a:t>
            </a:r>
            <a:r>
              <a:rPr lang="en-US" dirty="0">
                <a:latin typeface="Verdana"/>
                <a:ea typeface="Verdana"/>
              </a:rPr>
              <a:t> </a:t>
            </a:r>
            <a:r>
              <a:rPr lang="fi-FI" noProof="0" dirty="0">
                <a:latin typeface="Verdana"/>
                <a:ea typeface="Verdana"/>
              </a:rPr>
              <a:t>turvallisuutta</a:t>
            </a:r>
            <a:r>
              <a:rPr lang="en-US" dirty="0">
                <a:latin typeface="Verdana"/>
                <a:ea typeface="Verdana" panose="020B0604030504040204" pitchFamily="34" charset="0"/>
              </a:rPr>
              <a:t>, y</a:t>
            </a:r>
            <a:r>
              <a:rPr lang="en-US" dirty="0">
                <a:latin typeface="Verdana"/>
                <a:ea typeface="Verdana"/>
              </a:rPr>
              <a:t>hteenkuuluvuutta</a:t>
            </a:r>
            <a:r>
              <a:rPr lang="en-US" dirty="0">
                <a:latin typeface="Verdana"/>
                <a:ea typeface="+mn-ea"/>
              </a:rPr>
              <a:t>, o</a:t>
            </a:r>
            <a:r>
              <a:rPr lang="en-US" dirty="0">
                <a:latin typeface="Verdana"/>
                <a:ea typeface="Verdana"/>
              </a:rPr>
              <a:t>matoimisuutta</a:t>
            </a:r>
            <a:r>
              <a:rPr lang="en-US" dirty="0">
                <a:latin typeface="Verdana"/>
                <a:ea typeface="+mn-ea"/>
              </a:rPr>
              <a:t> ja </a:t>
            </a:r>
            <a:r>
              <a:rPr lang="fi-FI" noProof="0" dirty="0">
                <a:latin typeface="Verdana"/>
                <a:ea typeface="+mn-ea"/>
              </a:rPr>
              <a:t>t</a:t>
            </a:r>
            <a:r>
              <a:rPr lang="fi-FI" noProof="0" dirty="0">
                <a:latin typeface="Verdana"/>
                <a:ea typeface="Verdana"/>
              </a:rPr>
              <a:t>oivoa</a:t>
            </a:r>
            <a:r>
              <a:rPr lang="en-US" dirty="0">
                <a:latin typeface="Verdana"/>
                <a:ea typeface="Verdana"/>
              </a:rPr>
              <a:t>.</a:t>
            </a:r>
          </a:p>
          <a:p>
            <a:pPr marL="0" indent="0">
              <a:buNone/>
            </a:pPr>
            <a:endParaRPr lang="en-US" dirty="0">
              <a:latin typeface="Verdana"/>
              <a:ea typeface="Verdana"/>
            </a:endParaRPr>
          </a:p>
          <a:p>
            <a:pPr marL="363220" indent="-363220"/>
            <a:r>
              <a:rPr lang="en-US" dirty="0">
                <a:latin typeface="Verdana"/>
                <a:ea typeface="Verdana"/>
              </a:rPr>
              <a:t>Kaikki </a:t>
            </a:r>
            <a:r>
              <a:rPr lang="fi-FI" noProof="0" dirty="0">
                <a:latin typeface="Verdana"/>
                <a:ea typeface="Verdana"/>
              </a:rPr>
              <a:t>eivät</a:t>
            </a:r>
            <a:r>
              <a:rPr lang="en-US" dirty="0">
                <a:latin typeface="Verdana"/>
                <a:ea typeface="Verdana"/>
              </a:rPr>
              <a:t> </a:t>
            </a:r>
            <a:r>
              <a:rPr lang="fi-FI" noProof="0" dirty="0">
                <a:latin typeface="Verdana"/>
                <a:ea typeface="Verdana"/>
              </a:rPr>
              <a:t>reagoi</a:t>
            </a:r>
            <a:r>
              <a:rPr lang="en-US" dirty="0">
                <a:latin typeface="Verdana"/>
                <a:ea typeface="Verdana"/>
              </a:rPr>
              <a:t> </a:t>
            </a:r>
            <a:r>
              <a:rPr lang="en-US" dirty="0" err="1">
                <a:latin typeface="Verdana"/>
                <a:ea typeface="Verdana"/>
              </a:rPr>
              <a:t>kriiseihin</a:t>
            </a:r>
            <a:r>
              <a:rPr lang="en-US" dirty="0">
                <a:latin typeface="Verdana"/>
                <a:ea typeface="Verdana"/>
              </a:rPr>
              <a:t> </a:t>
            </a:r>
            <a:r>
              <a:rPr lang="en-US" dirty="0" err="1">
                <a:latin typeface="Verdana"/>
                <a:ea typeface="Verdana"/>
              </a:rPr>
              <a:t>samaan</a:t>
            </a:r>
            <a:r>
              <a:rPr lang="en-US" dirty="0">
                <a:latin typeface="Verdana"/>
                <a:ea typeface="Verdana"/>
              </a:rPr>
              <a:t> </a:t>
            </a:r>
            <a:r>
              <a:rPr lang="en-US" dirty="0" err="1">
                <a:latin typeface="Verdana"/>
                <a:ea typeface="Verdana"/>
              </a:rPr>
              <a:t>aikaan</a:t>
            </a:r>
            <a:r>
              <a:rPr lang="en-US" dirty="0">
                <a:latin typeface="Verdana"/>
                <a:ea typeface="Verdana"/>
              </a:rPr>
              <a:t> tai </a:t>
            </a:r>
            <a:r>
              <a:rPr lang="fi-FI" noProof="0" dirty="0">
                <a:latin typeface="Verdana"/>
                <a:ea typeface="Verdana"/>
              </a:rPr>
              <a:t>samalla</a:t>
            </a:r>
            <a:r>
              <a:rPr lang="en-US" dirty="0">
                <a:latin typeface="Verdana"/>
                <a:ea typeface="Verdana"/>
              </a:rPr>
              <a:t> </a:t>
            </a:r>
            <a:r>
              <a:rPr lang="en-US" dirty="0" err="1">
                <a:latin typeface="Verdana"/>
                <a:ea typeface="Verdana"/>
              </a:rPr>
              <a:t>tavalla</a:t>
            </a:r>
            <a:r>
              <a:rPr lang="en-US" dirty="0">
                <a:latin typeface="Verdana"/>
                <a:ea typeface="Verdana"/>
              </a:rPr>
              <a:t>. Kaikki </a:t>
            </a:r>
            <a:r>
              <a:rPr lang="en-US" dirty="0" err="1">
                <a:latin typeface="Verdana"/>
                <a:ea typeface="Verdana"/>
              </a:rPr>
              <a:t>eivät</a:t>
            </a:r>
            <a:r>
              <a:rPr lang="en-US" dirty="0">
                <a:latin typeface="Verdana"/>
                <a:ea typeface="Verdana"/>
              </a:rPr>
              <a:t> </a:t>
            </a:r>
            <a:r>
              <a:rPr lang="en-US" dirty="0" err="1">
                <a:latin typeface="Verdana"/>
                <a:ea typeface="Verdana"/>
              </a:rPr>
              <a:t>tarvitse</a:t>
            </a:r>
            <a:r>
              <a:rPr lang="en-US" dirty="0">
                <a:latin typeface="Verdana"/>
                <a:ea typeface="Verdana"/>
              </a:rPr>
              <a:t> tai </a:t>
            </a:r>
            <a:r>
              <a:rPr lang="en-US" dirty="0" err="1">
                <a:latin typeface="Verdana"/>
                <a:ea typeface="Verdana"/>
              </a:rPr>
              <a:t>halua</a:t>
            </a:r>
            <a:r>
              <a:rPr lang="en-US" dirty="0">
                <a:latin typeface="Verdana"/>
                <a:ea typeface="Verdana"/>
              </a:rPr>
              <a:t> </a:t>
            </a:r>
            <a:r>
              <a:rPr lang="en-US" dirty="0" err="1">
                <a:latin typeface="Verdana"/>
                <a:ea typeface="Verdana"/>
              </a:rPr>
              <a:t>henkistä</a:t>
            </a:r>
            <a:r>
              <a:rPr lang="en-US" dirty="0">
                <a:latin typeface="Verdana"/>
                <a:ea typeface="Verdana"/>
              </a:rPr>
              <a:t> </a:t>
            </a:r>
            <a:r>
              <a:rPr lang="en-US" dirty="0" err="1">
                <a:latin typeface="Verdana"/>
                <a:ea typeface="Verdana"/>
              </a:rPr>
              <a:t>ensiapua</a:t>
            </a:r>
            <a:r>
              <a:rPr lang="en-US" dirty="0">
                <a:latin typeface="Verdana"/>
                <a:ea typeface="Verdana"/>
              </a:rPr>
              <a:t>.  </a:t>
            </a:r>
            <a:r>
              <a:rPr lang="en-US" dirty="0" err="1">
                <a:latin typeface="Verdana"/>
                <a:ea typeface="Verdana"/>
              </a:rPr>
              <a:t>Jotkut</a:t>
            </a:r>
            <a:r>
              <a:rPr lang="en-US" dirty="0">
                <a:latin typeface="Verdana"/>
                <a:ea typeface="Verdana"/>
              </a:rPr>
              <a:t> </a:t>
            </a:r>
            <a:r>
              <a:rPr lang="en-US" dirty="0" err="1">
                <a:latin typeface="Verdana"/>
                <a:ea typeface="Verdana"/>
              </a:rPr>
              <a:t>pysyvät</a:t>
            </a:r>
            <a:r>
              <a:rPr lang="en-US" dirty="0">
                <a:latin typeface="Verdana"/>
                <a:ea typeface="Verdana"/>
              </a:rPr>
              <a:t> </a:t>
            </a:r>
            <a:r>
              <a:rPr lang="en-US" dirty="0" err="1">
                <a:latin typeface="Verdana"/>
                <a:ea typeface="Verdana"/>
              </a:rPr>
              <a:t>rauhallisina</a:t>
            </a:r>
            <a:r>
              <a:rPr lang="en-US" dirty="0">
                <a:latin typeface="Verdana"/>
                <a:ea typeface="Verdana"/>
              </a:rPr>
              <a:t> </a:t>
            </a:r>
            <a:r>
              <a:rPr lang="en-US" dirty="0" err="1">
                <a:latin typeface="Verdana"/>
                <a:ea typeface="Verdana"/>
              </a:rPr>
              <a:t>eivätkä</a:t>
            </a:r>
            <a:r>
              <a:rPr lang="en-US" dirty="0">
                <a:latin typeface="Verdana"/>
                <a:ea typeface="Verdana"/>
              </a:rPr>
              <a:t>  </a:t>
            </a:r>
            <a:r>
              <a:rPr lang="en-US" dirty="0" err="1">
                <a:latin typeface="Verdana"/>
                <a:ea typeface="Verdana"/>
              </a:rPr>
              <a:t>reagoi</a:t>
            </a:r>
            <a:r>
              <a:rPr lang="en-US" dirty="0">
                <a:latin typeface="Verdana"/>
                <a:ea typeface="Verdana"/>
              </a:rPr>
              <a:t> </a:t>
            </a:r>
            <a:r>
              <a:rPr lang="en-US" dirty="0" err="1">
                <a:latin typeface="Verdana"/>
                <a:ea typeface="Verdana"/>
              </a:rPr>
              <a:t>voimakkaasti</a:t>
            </a:r>
            <a:r>
              <a:rPr lang="en-US" dirty="0">
                <a:latin typeface="Verdana"/>
                <a:ea typeface="Verdana"/>
              </a:rPr>
              <a:t> </a:t>
            </a:r>
            <a:r>
              <a:rPr lang="en-US" dirty="0" err="1">
                <a:latin typeface="Verdana"/>
                <a:ea typeface="Verdana"/>
              </a:rPr>
              <a:t>itse</a:t>
            </a:r>
            <a:r>
              <a:rPr lang="en-US" dirty="0">
                <a:latin typeface="Verdana"/>
                <a:ea typeface="Verdana"/>
              </a:rPr>
              <a:t> </a:t>
            </a:r>
            <a:r>
              <a:rPr lang="en-US" dirty="0" err="1">
                <a:latin typeface="Verdana"/>
                <a:ea typeface="Verdana"/>
              </a:rPr>
              <a:t>tapahtumahetkellä</a:t>
            </a:r>
            <a:r>
              <a:rPr lang="en-US" dirty="0">
                <a:latin typeface="Verdana"/>
                <a:ea typeface="Verdana"/>
              </a:rPr>
              <a:t>, </a:t>
            </a:r>
            <a:r>
              <a:rPr lang="en-US" dirty="0" err="1">
                <a:latin typeface="Verdana"/>
                <a:ea typeface="Verdana"/>
              </a:rPr>
              <a:t>mutta</a:t>
            </a:r>
            <a:r>
              <a:rPr lang="en-US" dirty="0">
                <a:latin typeface="Verdana"/>
                <a:ea typeface="Verdana"/>
              </a:rPr>
              <a:t> </a:t>
            </a:r>
            <a:r>
              <a:rPr lang="en-US" dirty="0" err="1">
                <a:latin typeface="Verdana"/>
                <a:ea typeface="Verdana"/>
              </a:rPr>
              <a:t>reagoivat</a:t>
            </a:r>
            <a:r>
              <a:rPr lang="en-US" dirty="0">
                <a:latin typeface="Verdana"/>
                <a:ea typeface="Verdana"/>
              </a:rPr>
              <a:t> </a:t>
            </a:r>
            <a:r>
              <a:rPr lang="en-US" dirty="0" err="1">
                <a:latin typeface="Verdana"/>
                <a:ea typeface="Verdana"/>
              </a:rPr>
              <a:t>voimakkaasti</a:t>
            </a:r>
            <a:r>
              <a:rPr lang="en-US" dirty="0">
                <a:latin typeface="Verdana"/>
                <a:ea typeface="Verdana"/>
              </a:rPr>
              <a:t> </a:t>
            </a:r>
            <a:r>
              <a:rPr lang="en-US" dirty="0" err="1">
                <a:latin typeface="Verdana"/>
                <a:ea typeface="Verdana"/>
              </a:rPr>
              <a:t>myöhemmin</a:t>
            </a:r>
            <a:r>
              <a:rPr lang="en-US" dirty="0">
                <a:latin typeface="Verdana"/>
                <a:ea typeface="Verdana"/>
              </a:rPr>
              <a:t>. </a:t>
            </a:r>
          </a:p>
          <a:p>
            <a:pPr marL="363220" indent="-363220"/>
            <a:r>
              <a:rPr lang="en-US" dirty="0" err="1">
                <a:latin typeface="Verdana"/>
                <a:ea typeface="Verdana"/>
              </a:rPr>
              <a:t>Jotkut</a:t>
            </a:r>
            <a:r>
              <a:rPr lang="en-US" dirty="0">
                <a:latin typeface="Verdana"/>
                <a:ea typeface="Verdana"/>
              </a:rPr>
              <a:t> </a:t>
            </a:r>
            <a:r>
              <a:rPr lang="en-US" dirty="0" err="1">
                <a:latin typeface="Verdana"/>
                <a:ea typeface="Verdana"/>
              </a:rPr>
              <a:t>reagoivat</a:t>
            </a:r>
            <a:r>
              <a:rPr lang="en-US" dirty="0">
                <a:latin typeface="Verdana"/>
                <a:ea typeface="Verdana"/>
              </a:rPr>
              <a:t> </a:t>
            </a:r>
            <a:r>
              <a:rPr lang="en-US" dirty="0" err="1">
                <a:latin typeface="Verdana"/>
                <a:ea typeface="Verdana"/>
              </a:rPr>
              <a:t>voimakkaasti</a:t>
            </a:r>
            <a:r>
              <a:rPr lang="en-US" dirty="0">
                <a:latin typeface="Verdana"/>
                <a:ea typeface="Verdana"/>
              </a:rPr>
              <a:t>, </a:t>
            </a:r>
            <a:r>
              <a:rPr lang="en-US" dirty="0" err="1">
                <a:latin typeface="Verdana"/>
                <a:ea typeface="Verdana"/>
              </a:rPr>
              <a:t>mutta</a:t>
            </a:r>
            <a:r>
              <a:rPr lang="en-US" dirty="0">
                <a:latin typeface="Verdana"/>
                <a:ea typeface="Verdana"/>
              </a:rPr>
              <a:t> </a:t>
            </a:r>
            <a:r>
              <a:rPr lang="en-US" dirty="0" err="1">
                <a:latin typeface="Verdana"/>
                <a:ea typeface="Verdana"/>
              </a:rPr>
              <a:t>eivät</a:t>
            </a:r>
            <a:r>
              <a:rPr lang="en-US" dirty="0">
                <a:latin typeface="Verdana"/>
                <a:ea typeface="Verdana"/>
              </a:rPr>
              <a:t> </a:t>
            </a:r>
            <a:r>
              <a:rPr lang="en-US" dirty="0" err="1">
                <a:latin typeface="Verdana"/>
                <a:ea typeface="Verdana"/>
              </a:rPr>
              <a:t>kaipaa</a:t>
            </a:r>
            <a:r>
              <a:rPr lang="en-US" dirty="0">
                <a:latin typeface="Verdana"/>
                <a:ea typeface="Verdana"/>
              </a:rPr>
              <a:t> </a:t>
            </a:r>
            <a:r>
              <a:rPr lang="en-US" dirty="0" err="1">
                <a:latin typeface="Verdana"/>
                <a:ea typeface="Verdana"/>
              </a:rPr>
              <a:t>henkistä</a:t>
            </a:r>
            <a:r>
              <a:rPr lang="en-US" dirty="0">
                <a:latin typeface="Verdana"/>
                <a:ea typeface="Verdana"/>
              </a:rPr>
              <a:t>  </a:t>
            </a:r>
            <a:r>
              <a:rPr lang="en-US" dirty="0" err="1">
                <a:latin typeface="Verdana"/>
                <a:ea typeface="Verdana"/>
              </a:rPr>
              <a:t>ensiapua</a:t>
            </a:r>
            <a:r>
              <a:rPr lang="en-US" dirty="0">
                <a:latin typeface="Verdana"/>
                <a:ea typeface="Verdana"/>
              </a:rPr>
              <a:t>, </a:t>
            </a:r>
            <a:r>
              <a:rPr lang="en-US" dirty="0" err="1">
                <a:latin typeface="Verdana"/>
                <a:ea typeface="Verdana"/>
              </a:rPr>
              <a:t>koska</a:t>
            </a:r>
            <a:r>
              <a:rPr lang="en-US" dirty="0">
                <a:latin typeface="Verdana"/>
                <a:ea typeface="Verdana"/>
              </a:rPr>
              <a:t> </a:t>
            </a:r>
            <a:r>
              <a:rPr lang="en-US" dirty="0" err="1">
                <a:latin typeface="Verdana"/>
                <a:ea typeface="Verdana"/>
              </a:rPr>
              <a:t>pystyvät</a:t>
            </a:r>
            <a:r>
              <a:rPr lang="en-US" dirty="0">
                <a:latin typeface="Verdana"/>
                <a:ea typeface="Verdana"/>
              </a:rPr>
              <a:t> </a:t>
            </a:r>
            <a:r>
              <a:rPr lang="en-US" dirty="0" err="1">
                <a:latin typeface="Verdana"/>
                <a:ea typeface="Verdana"/>
              </a:rPr>
              <a:t>käsittelemään</a:t>
            </a:r>
            <a:r>
              <a:rPr lang="en-US" dirty="0">
                <a:latin typeface="Verdana"/>
                <a:ea typeface="Verdana"/>
              </a:rPr>
              <a:t> </a:t>
            </a:r>
            <a:r>
              <a:rPr lang="en-US" dirty="0" err="1">
                <a:latin typeface="Verdana"/>
                <a:ea typeface="Verdana"/>
              </a:rPr>
              <a:t>tilannetta</a:t>
            </a:r>
            <a:r>
              <a:rPr lang="en-US" dirty="0">
                <a:latin typeface="Verdana"/>
                <a:ea typeface="Verdana"/>
              </a:rPr>
              <a:t> </a:t>
            </a:r>
            <a:r>
              <a:rPr lang="en-US" dirty="0" err="1">
                <a:latin typeface="Verdana"/>
                <a:ea typeface="Verdana"/>
              </a:rPr>
              <a:t>itse</a:t>
            </a:r>
            <a:r>
              <a:rPr lang="en-US" dirty="0">
                <a:latin typeface="Verdana"/>
                <a:ea typeface="Verdana"/>
              </a:rPr>
              <a:t> tai  </a:t>
            </a:r>
            <a:r>
              <a:rPr lang="en-US" dirty="0" err="1">
                <a:latin typeface="Verdana"/>
                <a:ea typeface="Verdana"/>
              </a:rPr>
              <a:t>saavat</a:t>
            </a:r>
            <a:r>
              <a:rPr lang="en-US" dirty="0">
                <a:latin typeface="Verdana"/>
                <a:ea typeface="Verdana"/>
              </a:rPr>
              <a:t> </a:t>
            </a:r>
            <a:r>
              <a:rPr lang="en-US" dirty="0" err="1">
                <a:latin typeface="Verdana"/>
                <a:ea typeface="Verdana"/>
              </a:rPr>
              <a:t>tukea</a:t>
            </a:r>
            <a:r>
              <a:rPr lang="en-US" dirty="0">
                <a:latin typeface="Verdana"/>
                <a:ea typeface="Verdana"/>
              </a:rPr>
              <a:t> </a:t>
            </a:r>
            <a:r>
              <a:rPr lang="en-US" dirty="0" err="1">
                <a:latin typeface="Verdana"/>
                <a:ea typeface="Verdana"/>
              </a:rPr>
              <a:t>muualta</a:t>
            </a:r>
            <a:r>
              <a:rPr lang="en-US" dirty="0">
                <a:latin typeface="Verdana"/>
                <a:ea typeface="Verdana"/>
              </a:rPr>
              <a:t>.</a:t>
            </a:r>
            <a:endParaRPr lang="en-US" dirty="0">
              <a:latin typeface="Verdana"/>
            </a:endParaRPr>
          </a:p>
          <a:p>
            <a:pPr marL="363220" indent="-363220"/>
            <a:endParaRPr lang="en-US" dirty="0">
              <a:latin typeface="Verdana"/>
              <a:ea typeface="Verdana"/>
            </a:endParaRPr>
          </a:p>
          <a:p>
            <a:pPr marL="363220" indent="-363220"/>
            <a:r>
              <a:rPr lang="en-US" dirty="0">
                <a:latin typeface="Verdana"/>
                <a:ea typeface="Verdana"/>
              </a:rPr>
              <a:t>Henkisen </a:t>
            </a:r>
            <a:r>
              <a:rPr lang="en-US" dirty="0" err="1">
                <a:latin typeface="Verdana"/>
                <a:ea typeface="Verdana"/>
              </a:rPr>
              <a:t>ensiavun</a:t>
            </a:r>
            <a:r>
              <a:rPr lang="en-US" dirty="0">
                <a:latin typeface="Verdana"/>
                <a:ea typeface="Verdana"/>
              </a:rPr>
              <a:t> </a:t>
            </a:r>
            <a:r>
              <a:rPr lang="en-US" dirty="0" err="1">
                <a:latin typeface="Verdana"/>
                <a:ea typeface="Verdana"/>
              </a:rPr>
              <a:t>pikaopas</a:t>
            </a:r>
            <a:r>
              <a:rPr lang="en-US" dirty="0">
                <a:latin typeface="Verdana"/>
                <a:ea typeface="Verdana"/>
              </a:rPr>
              <a:t>: </a:t>
            </a:r>
            <a:endParaRPr lang="en-US" dirty="0">
              <a:ea typeface="Verdana"/>
            </a:endParaRPr>
          </a:p>
          <a:p>
            <a:pPr marL="363220" indent="-363220"/>
            <a:r>
              <a:rPr lang="en-US" dirty="0">
                <a:latin typeface="Verdana"/>
                <a:ea typeface="Verdana"/>
                <a:hlinkClick r:id="rId3"/>
              </a:rPr>
              <a:t>https://rednet.punainenristi.fi/system/files/branch/SPR_Henkisen%20ensiavun%20pikaopas_A5_LR.pdf</a:t>
            </a:r>
            <a:endParaRPr lang="en-US" dirty="0">
              <a:latin typeface="Verdana"/>
              <a:ea typeface="Verdana"/>
            </a:endParaRPr>
          </a:p>
          <a:p>
            <a:pPr marL="363220" indent="-363220"/>
            <a:endParaRPr lang="en-US" dirty="0">
              <a:latin typeface="Verdana"/>
              <a:ea typeface="Verdana"/>
            </a:endParaRPr>
          </a:p>
          <a:p>
            <a:pPr marL="363220" indent="-363220"/>
            <a:r>
              <a:rPr lang="en-US" dirty="0" err="1">
                <a:latin typeface="Verdana"/>
                <a:ea typeface="Verdana"/>
              </a:rPr>
              <a:t>Webinaari</a:t>
            </a:r>
            <a:r>
              <a:rPr lang="en-US" dirty="0">
                <a:latin typeface="Verdana"/>
                <a:ea typeface="Verdana"/>
              </a:rPr>
              <a:t> </a:t>
            </a:r>
            <a:r>
              <a:rPr lang="en-US" dirty="0" err="1">
                <a:latin typeface="Verdana"/>
                <a:ea typeface="Verdana"/>
              </a:rPr>
              <a:t>henkisestä</a:t>
            </a:r>
            <a:r>
              <a:rPr lang="en-US" dirty="0">
                <a:latin typeface="Verdana"/>
                <a:ea typeface="Verdana"/>
              </a:rPr>
              <a:t> </a:t>
            </a:r>
            <a:r>
              <a:rPr lang="en-US" dirty="0" err="1">
                <a:latin typeface="Verdana"/>
                <a:ea typeface="Verdana"/>
              </a:rPr>
              <a:t>tuesta</a:t>
            </a:r>
            <a:r>
              <a:rPr lang="en-US" dirty="0">
                <a:latin typeface="Verdana"/>
                <a:ea typeface="Verdana"/>
              </a:rPr>
              <a:t> </a:t>
            </a:r>
            <a:r>
              <a:rPr lang="en-US" dirty="0" err="1">
                <a:latin typeface="Verdana"/>
                <a:ea typeface="Verdana"/>
              </a:rPr>
              <a:t>evakuointitilanteissa</a:t>
            </a:r>
            <a:r>
              <a:rPr lang="en-US" dirty="0">
                <a:latin typeface="Verdana"/>
                <a:ea typeface="Verdana"/>
              </a:rPr>
              <a:t> (https://rednet.punainenristi.fi/node/63902)</a:t>
            </a:r>
            <a:endParaRPr lang="en-US" dirty="0">
              <a:ea typeface="Verdana"/>
            </a:endParaRPr>
          </a:p>
        </p:txBody>
      </p:sp>
      <p:sp>
        <p:nvSpPr>
          <p:cNvPr id="4" name="Dian numeron paikkamerkki 3"/>
          <p:cNvSpPr>
            <a:spLocks noGrp="1"/>
          </p:cNvSpPr>
          <p:nvPr>
            <p:ph type="sldNum" sz="quarter" idx="5"/>
          </p:nvPr>
        </p:nvSpPr>
        <p:spPr/>
        <p:txBody>
          <a:bodyPr/>
          <a:lstStyle/>
          <a:p>
            <a:fld id="{E88BDF49-8DAF-4E81-8F89-D4EAD3531C66}" type="slidenum">
              <a:rPr lang="fi-FI" smtClean="0"/>
              <a:t>29</a:t>
            </a:fld>
            <a:endParaRPr lang="fi-FI"/>
          </a:p>
        </p:txBody>
      </p:sp>
    </p:spTree>
    <p:extLst>
      <p:ext uri="{BB962C8B-B14F-4D97-AF65-F5344CB8AC3E}">
        <p14:creationId xmlns:p14="http://schemas.microsoft.com/office/powerpoint/2010/main" val="8520697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Arial" panose="020B0604020202020204" pitchFamily="34" charset="0"/>
              <a:buNone/>
            </a:pPr>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31</a:t>
            </a:fld>
            <a:endParaRPr lang="fi-FI"/>
          </a:p>
        </p:txBody>
      </p:sp>
    </p:spTree>
    <p:extLst>
      <p:ext uri="{BB962C8B-B14F-4D97-AF65-F5344CB8AC3E}">
        <p14:creationId xmlns:p14="http://schemas.microsoft.com/office/powerpoint/2010/main" val="20001596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Suojelusta lisää webinaarin tallenteessa ja materiaalissa: https://rednet.punainenristi.fi/node/63902</a:t>
            </a:r>
          </a:p>
        </p:txBody>
      </p:sp>
      <p:sp>
        <p:nvSpPr>
          <p:cNvPr id="4" name="Dian numeron paikkamerkki 3"/>
          <p:cNvSpPr>
            <a:spLocks noGrp="1"/>
          </p:cNvSpPr>
          <p:nvPr>
            <p:ph type="sldNum" sz="quarter" idx="5"/>
          </p:nvPr>
        </p:nvSpPr>
        <p:spPr/>
        <p:txBody>
          <a:bodyPr/>
          <a:lstStyle/>
          <a:p>
            <a:fld id="{E88BDF49-8DAF-4E81-8F89-D4EAD3531C66}" type="slidenum">
              <a:rPr lang="fi-FI" smtClean="0"/>
              <a:t>33</a:t>
            </a:fld>
            <a:endParaRPr lang="fi-FI"/>
          </a:p>
        </p:txBody>
      </p:sp>
    </p:spTree>
    <p:extLst>
      <p:ext uri="{BB962C8B-B14F-4D97-AF65-F5344CB8AC3E}">
        <p14:creationId xmlns:p14="http://schemas.microsoft.com/office/powerpoint/2010/main" val="231528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Arial" panose="020B0604020202020204" pitchFamily="34" charset="0"/>
              <a:buNone/>
            </a:pPr>
            <a:r>
              <a:rPr lang="fi-FI" dirty="0"/>
              <a:t>Tilanteen aikana</a:t>
            </a:r>
          </a:p>
          <a:p>
            <a:pPr marL="171450" indent="-171450">
              <a:buFont typeface="Arial" panose="020B0604020202020204" pitchFamily="34" charset="0"/>
              <a:buChar char="•"/>
            </a:pPr>
            <a:r>
              <a:rPr lang="fi-FI" dirty="0"/>
              <a:t>Mahdollisuus kieltäytyä tehtävästä</a:t>
            </a:r>
          </a:p>
          <a:p>
            <a:pPr marL="171450" indent="-171450">
              <a:buFont typeface="Arial" panose="020B0604020202020204" pitchFamily="34" charset="0"/>
              <a:buChar char="•"/>
            </a:pPr>
            <a:r>
              <a:rPr lang="fi-FI" dirty="0"/>
              <a:t>Mahdollisuus taukoihin ja syömiseen</a:t>
            </a:r>
          </a:p>
          <a:p>
            <a:pPr marL="171450" indent="-171450">
              <a:buFont typeface="Arial" panose="020B0604020202020204" pitchFamily="34" charset="0"/>
              <a:buChar char="•"/>
            </a:pPr>
            <a:r>
              <a:rPr lang="fi-FI" dirty="0"/>
              <a:t>Riittävän selkeä tehtävä, tarvittaessa pikakoulutus tehtävään</a:t>
            </a:r>
          </a:p>
          <a:p>
            <a:pPr marL="171450" indent="-171450">
              <a:buFont typeface="Arial" panose="020B0604020202020204" pitchFamily="34" charset="0"/>
              <a:buChar char="•"/>
            </a:pPr>
            <a:r>
              <a:rPr lang="fi-FI" dirty="0"/>
              <a:t>Jälkipurku ennen kotiinlähtöä</a:t>
            </a:r>
          </a:p>
          <a:p>
            <a:pPr marL="171450" indent="-171450">
              <a:buFont typeface="Arial" panose="020B0604020202020204" pitchFamily="34" charset="0"/>
              <a:buChar char="•"/>
            </a:pPr>
            <a:endParaRPr lang="fi-FI" dirty="0"/>
          </a:p>
          <a:p>
            <a:pPr marL="0" indent="0">
              <a:buFont typeface="Arial" panose="020B0604020202020204" pitchFamily="34" charset="0"/>
              <a:buNone/>
            </a:pPr>
            <a:r>
              <a:rPr lang="fi-FI" dirty="0"/>
              <a:t>Jälkeen</a:t>
            </a:r>
          </a:p>
          <a:p>
            <a:pPr marL="171450" indent="-171450">
              <a:buFont typeface="Arial" panose="020B0604020202020204" pitchFamily="34" charset="0"/>
              <a:buChar char="•"/>
            </a:pPr>
            <a:r>
              <a:rPr lang="fi-FI" dirty="0"/>
              <a:t>Purku koko auttajaporukalle</a:t>
            </a:r>
          </a:p>
          <a:p>
            <a:pPr marL="171450" indent="-171450">
              <a:buFont typeface="Arial" panose="020B0604020202020204" pitchFamily="34" charset="0"/>
              <a:buChar char="•"/>
            </a:pPr>
            <a:r>
              <a:rPr lang="fi-FI" dirty="0"/>
              <a:t>Tarvittaessa piirin kautta lisätukea koko porukalle tai yksittäisille vapaaehtoisille (esim. psykologien valmiusryhmästä</a:t>
            </a:r>
          </a:p>
          <a:p>
            <a:pPr marL="171450" indent="-171450">
              <a:buFont typeface="Arial" panose="020B0604020202020204" pitchFamily="34" charset="0"/>
              <a:buChar char="•"/>
            </a:pPr>
            <a:endParaRPr lang="fi-FI" dirty="0">
              <a:solidFill>
                <a:srgbClr val="0563C1"/>
              </a:solidFill>
              <a:latin typeface="Verdana"/>
              <a:ea typeface="Verdana"/>
              <a:hlinkClick r:id="rId3">
                <a:extLst>
                  <a:ext uri="{A12FA001-AC4F-418D-AE19-62706E023703}">
                    <ahyp:hlinkClr xmlns:ahyp="http://schemas.microsoft.com/office/drawing/2018/hyperlinkcolor" val="tx"/>
                  </a:ext>
                </a:extLst>
              </a:hlinkClick>
            </a:endParaRPr>
          </a:p>
          <a:p>
            <a:pPr marL="0" indent="0">
              <a:buFont typeface="Arial" panose="020B0604020202020204" pitchFamily="34" charset="0"/>
              <a:buNone/>
            </a:pPr>
            <a:r>
              <a:rPr lang="en-US" dirty="0" err="1">
                <a:solidFill>
                  <a:srgbClr val="0563C1"/>
                </a:solidFill>
                <a:latin typeface="Verdana"/>
                <a:ea typeface="Verdana"/>
                <a:hlinkClick r:id="rId3">
                  <a:extLst>
                    <a:ext uri="{A12FA001-AC4F-418D-AE19-62706E023703}">
                      <ahyp:hlinkClr xmlns:ahyp="http://schemas.microsoft.com/office/drawing/2018/hyperlinkcolor" val="tx"/>
                    </a:ext>
                  </a:extLst>
                </a:hlinkClick>
              </a:rPr>
              <a:t>Linkki</a:t>
            </a:r>
            <a:r>
              <a:rPr lang="en-US" dirty="0">
                <a:solidFill>
                  <a:srgbClr val="0563C1"/>
                </a:solidFill>
                <a:latin typeface="Verdana"/>
                <a:ea typeface="Verdana"/>
                <a:hlinkClick r:id="rId3">
                  <a:extLst>
                    <a:ext uri="{A12FA001-AC4F-418D-AE19-62706E023703}">
                      <ahyp:hlinkClr xmlns:ahyp="http://schemas.microsoft.com/office/drawing/2018/hyperlinkcolor" val="tx"/>
                    </a:ext>
                  </a:extLst>
                </a:hlinkClick>
              </a:rPr>
              <a:t> </a:t>
            </a:r>
            <a:r>
              <a:rPr lang="en-US" dirty="0" err="1">
                <a:solidFill>
                  <a:schemeClr val="tx1"/>
                </a:solidFill>
                <a:latin typeface="Verdana"/>
                <a:ea typeface="Verdana"/>
                <a:hlinkClick r:id="rId3">
                  <a:extLst>
                    <a:ext uri="{A12FA001-AC4F-418D-AE19-62706E023703}">
                      <ahyp:hlinkClr xmlns:ahyp="http://schemas.microsoft.com/office/drawing/2018/hyperlinkcolor" val="tx"/>
                    </a:ext>
                  </a:extLst>
                </a:hlinkClick>
              </a:rPr>
              <a:t>purkukeskstelu</a:t>
            </a:r>
            <a:r>
              <a:rPr lang="en-US" dirty="0">
                <a:solidFill>
                  <a:srgbClr val="0563C1"/>
                </a:solidFill>
                <a:latin typeface="Verdana"/>
                <a:ea typeface="Verdana"/>
                <a:hlinkClick r:id="rId3">
                  <a:extLst>
                    <a:ext uri="{A12FA001-AC4F-418D-AE19-62706E023703}">
                      <ahyp:hlinkClr xmlns:ahyp="http://schemas.microsoft.com/office/drawing/2018/hyperlinkcolor" val="tx"/>
                    </a:ext>
                  </a:extLst>
                </a:hlinkClick>
              </a:rPr>
              <a:t>: https://rednet.punainenristi.fi/system/files/branch/SPR_Henkinen%20tuki_Purkukeskustelu.pdf</a:t>
            </a:r>
            <a:endParaRPr lang="en-US" dirty="0">
              <a:solidFill>
                <a:srgbClr val="0563C1"/>
              </a:solidFill>
              <a:ea typeface="Verdana" panose="020B0604030504040204" pitchFamily="34" charset="0"/>
              <a:hlinkClick r:id="rId3">
                <a:extLst>
                  <a:ext uri="{A12FA001-AC4F-418D-AE19-62706E023703}">
                    <ahyp:hlinkClr xmlns:ahyp="http://schemas.microsoft.com/office/drawing/2018/hyperlinkcolor" val="tx"/>
                  </a:ext>
                </a:extLst>
              </a:hlinkClick>
            </a:endParaRPr>
          </a:p>
          <a:p>
            <a:pPr marL="0" indent="0">
              <a:buFont typeface="Arial" panose="020B0604020202020204" pitchFamily="34" charset="0"/>
              <a:buNone/>
            </a:pPr>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34</a:t>
            </a:fld>
            <a:endParaRPr lang="fi-FI"/>
          </a:p>
        </p:txBody>
      </p:sp>
    </p:spTree>
    <p:extLst>
      <p:ext uri="{BB962C8B-B14F-4D97-AF65-F5344CB8AC3E}">
        <p14:creationId xmlns:p14="http://schemas.microsoft.com/office/powerpoint/2010/main" val="39211270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37</a:t>
            </a:fld>
            <a:endParaRPr lang="fi-FI"/>
          </a:p>
        </p:txBody>
      </p:sp>
    </p:spTree>
    <p:extLst>
      <p:ext uri="{BB962C8B-B14F-4D97-AF65-F5344CB8AC3E}">
        <p14:creationId xmlns:p14="http://schemas.microsoft.com/office/powerpoint/2010/main" val="18831406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Valitse syötteistä 3-5, joita osasto miettii harjoituksessa. Kaikkia ei ole tarkoitus käydä läpi! Tarpeettomat syötteet voi poistaa esityksestä ja käytettävät sijoittaa keskelle esitystä sopiviin paikkoihin. Syötteet ovat evakuointikeskuksessa tapahtuvia yllättäviä tilanteita, viranomaisten pyyntöjä tai tukitarpeita, joihin osallistujien pitää reagoida. Tavallaan ”lisätehtäviä”.</a:t>
            </a:r>
          </a:p>
        </p:txBody>
      </p:sp>
      <p:sp>
        <p:nvSpPr>
          <p:cNvPr id="4" name="Dian numeron paikkamerkki 3"/>
          <p:cNvSpPr>
            <a:spLocks noGrp="1"/>
          </p:cNvSpPr>
          <p:nvPr>
            <p:ph type="sldNum" sz="quarter" idx="5"/>
          </p:nvPr>
        </p:nvSpPr>
        <p:spPr/>
        <p:txBody>
          <a:bodyPr/>
          <a:lstStyle/>
          <a:p>
            <a:fld id="{E88BDF49-8DAF-4E81-8F89-D4EAD3531C66}" type="slidenum">
              <a:rPr lang="fi-FI" smtClean="0"/>
              <a:t>38</a:t>
            </a:fld>
            <a:endParaRPr lang="fi-FI"/>
          </a:p>
        </p:txBody>
      </p:sp>
    </p:spTree>
    <p:extLst>
      <p:ext uri="{BB962C8B-B14F-4D97-AF65-F5344CB8AC3E}">
        <p14:creationId xmlns:p14="http://schemas.microsoft.com/office/powerpoint/2010/main" val="2971850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Täydennä tarvittaessa.</a:t>
            </a:r>
          </a:p>
        </p:txBody>
      </p:sp>
      <p:sp>
        <p:nvSpPr>
          <p:cNvPr id="4" name="Dian numeron paikkamerkki 3"/>
          <p:cNvSpPr>
            <a:spLocks noGrp="1"/>
          </p:cNvSpPr>
          <p:nvPr>
            <p:ph type="sldNum" sz="quarter" idx="5"/>
          </p:nvPr>
        </p:nvSpPr>
        <p:spPr/>
        <p:txBody>
          <a:bodyPr/>
          <a:lstStyle/>
          <a:p>
            <a:fld id="{E88BDF49-8DAF-4E81-8F89-D4EAD3531C66}" type="slidenum">
              <a:rPr lang="fi-FI" smtClean="0"/>
              <a:t>4</a:t>
            </a:fld>
            <a:endParaRPr lang="fi-FI" dirty="0"/>
          </a:p>
        </p:txBody>
      </p:sp>
    </p:spTree>
    <p:extLst>
      <p:ext uri="{BB962C8B-B14F-4D97-AF65-F5344CB8AC3E}">
        <p14:creationId xmlns:p14="http://schemas.microsoft.com/office/powerpoint/2010/main" val="15397814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Tunnukset pitäisi olla useammalla kuin yhdellä vapaaehtoisella, että some-kanavien käyttö ei kaadu esimerkiksi viestintävapaaehtoisen lomaan. Miettikää, keillä tunnusten pitäisi olla, että äkillisistä auttamistilanteista päästään viestimään nopeasti ja tehokkaasti.</a:t>
            </a:r>
          </a:p>
          <a:p>
            <a:endParaRPr lang="fi-FI" dirty="0"/>
          </a:p>
          <a:p>
            <a:r>
              <a:rPr lang="fi-FI" dirty="0"/>
              <a:t>Kun toimitaan viranomaisten tukena, viranomainen vastaa tilanteesta viestimisestä. Emme siis viesti itse sosiaalisessa mediassa tai muuten, jos se on vastoin viranomaisten ohjeita. Monesti viranomaiset kuitenkin toivovat Punaiselta Ristiltä tukea viestintään ja silloin voimme kertoa sosiaalisessa mediassa meidän toiminnasta tilanteessa. Evakuoiduista ei kerrota tarkempia tietoja tai oteta kuvia heistä.</a:t>
            </a:r>
          </a:p>
          <a:p>
            <a:endParaRPr lang="fi-FI" dirty="0"/>
          </a:p>
          <a:p>
            <a:r>
              <a:rPr lang="fi-FI" dirty="0"/>
              <a:t>Lisää viestinnästä auttamistilanteissa tässä webinaaritallenteessa, myös sosiaalisen median käytöstä: https://www.youtube.com/watch?v=quZg7aHFtMA. </a:t>
            </a:r>
          </a:p>
        </p:txBody>
      </p:sp>
      <p:sp>
        <p:nvSpPr>
          <p:cNvPr id="4" name="Dian numeron paikkamerkki 3"/>
          <p:cNvSpPr>
            <a:spLocks noGrp="1"/>
          </p:cNvSpPr>
          <p:nvPr>
            <p:ph type="sldNum" sz="quarter" idx="5"/>
          </p:nvPr>
        </p:nvSpPr>
        <p:spPr/>
        <p:txBody>
          <a:bodyPr/>
          <a:lstStyle/>
          <a:p>
            <a:fld id="{E88BDF49-8DAF-4E81-8F89-D4EAD3531C66}" type="slidenum">
              <a:rPr lang="fi-FI" smtClean="0"/>
              <a:t>40</a:t>
            </a:fld>
            <a:endParaRPr lang="fi-FI"/>
          </a:p>
        </p:txBody>
      </p:sp>
    </p:spTree>
    <p:extLst>
      <p:ext uri="{BB962C8B-B14F-4D97-AF65-F5344CB8AC3E}">
        <p14:creationId xmlns:p14="http://schemas.microsoft.com/office/powerpoint/2010/main" val="27840193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Välitön ensiapu on palovamman jäähdyttäminen 20 min viileän veden alla ja suojaaminen esim. löysällä sidoksella. Kämmentä isompi, rakkulainen palovamma on aina syy käydä terveyskeskuksessa, koska se tulehtuu herkästi, on kivulias ja aluekin on aika iso. Jos mukana on ensiapupäivystäjiä, kannattaa täyttää saatelomake ja ottaa se mukaan terveyskeskukseen. Terveyskeskukseen voi mennä omalla kyydillä, esim. taksilla.</a:t>
            </a:r>
          </a:p>
          <a:p>
            <a:endParaRPr lang="fi-FI" dirty="0"/>
          </a:p>
          <a:p>
            <a:r>
              <a:rPr lang="fi-FI" dirty="0"/>
              <a:t>Punaisella Ristillä on vakuutus näiden tilanteiden varalle. Vakuutus on toissijainen, eli jos vapaaehtoisella on itsellään tapaturman kattava vakuutus, käytetään sitä. </a:t>
            </a:r>
          </a:p>
          <a:p>
            <a:endParaRPr lang="fi-FI" dirty="0"/>
          </a:p>
          <a:p>
            <a:r>
              <a:rPr lang="fi-FI" dirty="0"/>
              <a:t>Punaisen Ristin vakuutusohjeet: https://rednet.punainenristi.fi/node/12816 </a:t>
            </a:r>
          </a:p>
        </p:txBody>
      </p:sp>
      <p:sp>
        <p:nvSpPr>
          <p:cNvPr id="4" name="Dian numeron paikkamerkki 3"/>
          <p:cNvSpPr>
            <a:spLocks noGrp="1"/>
          </p:cNvSpPr>
          <p:nvPr>
            <p:ph type="sldNum" sz="quarter" idx="5"/>
          </p:nvPr>
        </p:nvSpPr>
        <p:spPr/>
        <p:txBody>
          <a:bodyPr/>
          <a:lstStyle/>
          <a:p>
            <a:fld id="{E88BDF49-8DAF-4E81-8F89-D4EAD3531C66}" type="slidenum">
              <a:rPr lang="fi-FI" smtClean="0"/>
              <a:t>41</a:t>
            </a:fld>
            <a:endParaRPr lang="fi-FI"/>
          </a:p>
        </p:txBody>
      </p:sp>
    </p:spTree>
    <p:extLst>
      <p:ext uri="{BB962C8B-B14F-4D97-AF65-F5344CB8AC3E}">
        <p14:creationId xmlns:p14="http://schemas.microsoft.com/office/powerpoint/2010/main" val="39404636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Lisää tietoa Oma Punaisesta Rististä: https://rednet.punainenristi.fi/system/files/page/Oma%20-%20Suoja%202022.pptx </a:t>
            </a:r>
          </a:p>
        </p:txBody>
      </p:sp>
      <p:sp>
        <p:nvSpPr>
          <p:cNvPr id="4" name="Dian numeron paikkamerkki 3"/>
          <p:cNvSpPr>
            <a:spLocks noGrp="1"/>
          </p:cNvSpPr>
          <p:nvPr>
            <p:ph type="sldNum" sz="quarter" idx="5"/>
          </p:nvPr>
        </p:nvSpPr>
        <p:spPr/>
        <p:txBody>
          <a:bodyPr/>
          <a:lstStyle/>
          <a:p>
            <a:fld id="{E88BDF49-8DAF-4E81-8F89-D4EAD3531C66}" type="slidenum">
              <a:rPr lang="fi-FI" smtClean="0"/>
              <a:t>42</a:t>
            </a:fld>
            <a:endParaRPr lang="fi-FI"/>
          </a:p>
        </p:txBody>
      </p:sp>
    </p:spTree>
    <p:extLst>
      <p:ext uri="{BB962C8B-B14F-4D97-AF65-F5344CB8AC3E}">
        <p14:creationId xmlns:p14="http://schemas.microsoft.com/office/powerpoint/2010/main" val="1688300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Ohjeet jälkipurun pitämiseen: https://rednet.punainenristi.fi/system/files/branch/SPR_Henkinen%20tuki_Purkukeskustelu.pdf </a:t>
            </a:r>
          </a:p>
        </p:txBody>
      </p:sp>
      <p:sp>
        <p:nvSpPr>
          <p:cNvPr id="4" name="Dian numeron paikkamerkki 3"/>
          <p:cNvSpPr>
            <a:spLocks noGrp="1"/>
          </p:cNvSpPr>
          <p:nvPr>
            <p:ph type="sldNum" sz="quarter" idx="5"/>
          </p:nvPr>
        </p:nvSpPr>
        <p:spPr/>
        <p:txBody>
          <a:bodyPr/>
          <a:lstStyle/>
          <a:p>
            <a:fld id="{E88BDF49-8DAF-4E81-8F89-D4EAD3531C66}" type="slidenum">
              <a:rPr lang="fi-FI" smtClean="0"/>
              <a:t>44</a:t>
            </a:fld>
            <a:endParaRPr lang="fi-FI"/>
          </a:p>
        </p:txBody>
      </p:sp>
    </p:spTree>
    <p:extLst>
      <p:ext uri="{BB962C8B-B14F-4D97-AF65-F5344CB8AC3E}">
        <p14:creationId xmlns:p14="http://schemas.microsoft.com/office/powerpoint/2010/main" val="1881664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Tämä on harjoituksen tärkein tehtävä, eli tähän kannattaa käyttää riittävästi aikaa!</a:t>
            </a:r>
          </a:p>
        </p:txBody>
      </p:sp>
      <p:sp>
        <p:nvSpPr>
          <p:cNvPr id="4" name="Dian numeron paikkamerkki 3"/>
          <p:cNvSpPr>
            <a:spLocks noGrp="1"/>
          </p:cNvSpPr>
          <p:nvPr>
            <p:ph type="sldNum" sz="quarter" idx="5"/>
          </p:nvPr>
        </p:nvSpPr>
        <p:spPr/>
        <p:txBody>
          <a:bodyPr/>
          <a:lstStyle/>
          <a:p>
            <a:fld id="{E88BDF49-8DAF-4E81-8F89-D4EAD3531C66}" type="slidenum">
              <a:rPr lang="fi-FI" smtClean="0"/>
              <a:t>45</a:t>
            </a:fld>
            <a:endParaRPr lang="fi-FI"/>
          </a:p>
        </p:txBody>
      </p:sp>
    </p:spTree>
    <p:extLst>
      <p:ext uri="{BB962C8B-B14F-4D97-AF65-F5344CB8AC3E}">
        <p14:creationId xmlns:p14="http://schemas.microsoft.com/office/powerpoint/2010/main" val="1872182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Tutustu ennen harjoituksen vetämistä Suoja 2022 –harjoituksen tavoitteisiin. Valitse 3-5 tavoitetta, joihin tässä harjoituksessa erityisesti keskitytte. Voit lisätä valitut tavoitteet tähän. https://rednet.punainenristi.fi/system/files/page/Osastojen%20tavoitteet.pptx </a:t>
            </a:r>
          </a:p>
          <a:p>
            <a:endParaRPr lang="fi-FI" dirty="0"/>
          </a:p>
          <a:p>
            <a:r>
              <a:rPr lang="fi-FI" dirty="0"/>
              <a:t>Tavoitteista ja harjoituksen suunnittelusta lisää webinaaritallenteessa: https://rednet.punainenristi.fi/node/63902</a:t>
            </a:r>
          </a:p>
        </p:txBody>
      </p:sp>
      <p:sp>
        <p:nvSpPr>
          <p:cNvPr id="4" name="Dian numeron paikkamerkki 3"/>
          <p:cNvSpPr>
            <a:spLocks noGrp="1"/>
          </p:cNvSpPr>
          <p:nvPr>
            <p:ph type="sldNum" sz="quarter" idx="5"/>
          </p:nvPr>
        </p:nvSpPr>
        <p:spPr/>
        <p:txBody>
          <a:bodyPr/>
          <a:lstStyle/>
          <a:p>
            <a:fld id="{E88BDF49-8DAF-4E81-8F89-D4EAD3531C66}" type="slidenum">
              <a:rPr lang="fi-FI" smtClean="0"/>
              <a:t>5</a:t>
            </a:fld>
            <a:endParaRPr lang="fi-FI" dirty="0"/>
          </a:p>
        </p:txBody>
      </p:sp>
    </p:spTree>
    <p:extLst>
      <p:ext uri="{BB962C8B-B14F-4D97-AF65-F5344CB8AC3E}">
        <p14:creationId xmlns:p14="http://schemas.microsoft.com/office/powerpoint/2010/main" val="1223616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Painota erityisesti viimeistä kohtaa. Äkillisissä auttamistilanteissa on harvoin yhtä ainoaa oikeaa vastausta. Antakaa tilaa erilaisille ajatuksille ja ideoille. </a:t>
            </a:r>
          </a:p>
        </p:txBody>
      </p:sp>
      <p:sp>
        <p:nvSpPr>
          <p:cNvPr id="4" name="Dian numeron paikkamerkki 3"/>
          <p:cNvSpPr>
            <a:spLocks noGrp="1"/>
          </p:cNvSpPr>
          <p:nvPr>
            <p:ph type="sldNum" sz="quarter" idx="5"/>
          </p:nvPr>
        </p:nvSpPr>
        <p:spPr/>
        <p:txBody>
          <a:bodyPr/>
          <a:lstStyle/>
          <a:p>
            <a:fld id="{E88BDF49-8DAF-4E81-8F89-D4EAD3531C66}" type="slidenum">
              <a:rPr lang="fi-FI" smtClean="0"/>
              <a:t>6</a:t>
            </a:fld>
            <a:endParaRPr lang="fi-FI" dirty="0"/>
          </a:p>
        </p:txBody>
      </p:sp>
    </p:spTree>
    <p:extLst>
      <p:ext uri="{BB962C8B-B14F-4D97-AF65-F5344CB8AC3E}">
        <p14:creationId xmlns:p14="http://schemas.microsoft.com/office/powerpoint/2010/main" val="1392278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Käytä tutustumiseen enemmän aikaa, jos kaikki osallistujat eivät valmiiksi tunne toisiaan. </a:t>
            </a:r>
          </a:p>
        </p:txBody>
      </p:sp>
      <p:sp>
        <p:nvSpPr>
          <p:cNvPr id="4" name="Dian numeron paikkamerkki 3"/>
          <p:cNvSpPr>
            <a:spLocks noGrp="1"/>
          </p:cNvSpPr>
          <p:nvPr>
            <p:ph type="sldNum" sz="quarter" idx="5"/>
          </p:nvPr>
        </p:nvSpPr>
        <p:spPr/>
        <p:txBody>
          <a:bodyPr/>
          <a:lstStyle/>
          <a:p>
            <a:fld id="{E88BDF49-8DAF-4E81-8F89-D4EAD3531C66}" type="slidenum">
              <a:rPr lang="fi-FI" smtClean="0"/>
              <a:t>7</a:t>
            </a:fld>
            <a:endParaRPr lang="fi-FI" dirty="0"/>
          </a:p>
        </p:txBody>
      </p:sp>
    </p:spTree>
    <p:extLst>
      <p:ext uri="{BB962C8B-B14F-4D97-AF65-F5344CB8AC3E}">
        <p14:creationId xmlns:p14="http://schemas.microsoft.com/office/powerpoint/2010/main" val="2159087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Korjaa kuvausta tarvittaessa sopimaan omaan kuntaan ja osastoon. </a:t>
            </a:r>
          </a:p>
        </p:txBody>
      </p:sp>
      <p:sp>
        <p:nvSpPr>
          <p:cNvPr id="4" name="Dian numeron paikkamerkki 3"/>
          <p:cNvSpPr>
            <a:spLocks noGrp="1"/>
          </p:cNvSpPr>
          <p:nvPr>
            <p:ph type="sldNum" sz="quarter" idx="5"/>
          </p:nvPr>
        </p:nvSpPr>
        <p:spPr/>
        <p:txBody>
          <a:bodyPr/>
          <a:lstStyle/>
          <a:p>
            <a:fld id="{E88BDF49-8DAF-4E81-8F89-D4EAD3531C66}" type="slidenum">
              <a:rPr lang="fi-FI" smtClean="0"/>
              <a:t>9</a:t>
            </a:fld>
            <a:endParaRPr lang="fi-FI" dirty="0"/>
          </a:p>
        </p:txBody>
      </p:sp>
    </p:spTree>
    <p:extLst>
      <p:ext uri="{BB962C8B-B14F-4D97-AF65-F5344CB8AC3E}">
        <p14:creationId xmlns:p14="http://schemas.microsoft.com/office/powerpoint/2010/main" val="3371823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Korjaa kuvausta tarvittaessa sopimaan omaan kuntaan ja osastoon. </a:t>
            </a:r>
          </a:p>
          <a:p>
            <a:endParaRPr lang="fi-FI" dirty="0"/>
          </a:p>
        </p:txBody>
      </p:sp>
      <p:sp>
        <p:nvSpPr>
          <p:cNvPr id="4" name="Dian numeron paikkamerkki 3"/>
          <p:cNvSpPr>
            <a:spLocks noGrp="1"/>
          </p:cNvSpPr>
          <p:nvPr>
            <p:ph type="sldNum" sz="quarter" idx="5"/>
          </p:nvPr>
        </p:nvSpPr>
        <p:spPr/>
        <p:txBody>
          <a:bodyPr/>
          <a:lstStyle/>
          <a:p>
            <a:fld id="{E88BDF49-8DAF-4E81-8F89-D4EAD3531C66}" type="slidenum">
              <a:rPr lang="fi-FI" smtClean="0"/>
              <a:t>10</a:t>
            </a:fld>
            <a:endParaRPr lang="fi-FI" dirty="0"/>
          </a:p>
        </p:txBody>
      </p:sp>
    </p:spTree>
    <p:extLst>
      <p:ext uri="{BB962C8B-B14F-4D97-AF65-F5344CB8AC3E}">
        <p14:creationId xmlns:p14="http://schemas.microsoft.com/office/powerpoint/2010/main" val="2272453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Muokkaa vastaamaan oman alueen käytäntöjä.</a:t>
            </a:r>
          </a:p>
        </p:txBody>
      </p:sp>
      <p:sp>
        <p:nvSpPr>
          <p:cNvPr id="4" name="Dian numeron paikkamerkki 3"/>
          <p:cNvSpPr>
            <a:spLocks noGrp="1"/>
          </p:cNvSpPr>
          <p:nvPr>
            <p:ph type="sldNum" sz="quarter" idx="5"/>
          </p:nvPr>
        </p:nvSpPr>
        <p:spPr/>
        <p:txBody>
          <a:bodyPr/>
          <a:lstStyle/>
          <a:p>
            <a:fld id="{E88BDF49-8DAF-4E81-8F89-D4EAD3531C66}" type="slidenum">
              <a:rPr lang="fi-FI" smtClean="0"/>
              <a:t>13</a:t>
            </a:fld>
            <a:endParaRPr lang="fi-FI" dirty="0"/>
          </a:p>
        </p:txBody>
      </p:sp>
    </p:spTree>
    <p:extLst>
      <p:ext uri="{BB962C8B-B14F-4D97-AF65-F5344CB8AC3E}">
        <p14:creationId xmlns:p14="http://schemas.microsoft.com/office/powerpoint/2010/main" val="3497357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5281-7D18-8B41-A86D-22A3E20BDFEE}"/>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FI" dirty="0"/>
          </a:p>
        </p:txBody>
      </p:sp>
      <p:sp>
        <p:nvSpPr>
          <p:cNvPr id="3" name="Content Placeholder 2">
            <a:extLst>
              <a:ext uri="{FF2B5EF4-FFF2-40B4-BE49-F238E27FC236}">
                <a16:creationId xmlns:a16="http://schemas.microsoft.com/office/drawing/2014/main" id="{C8CD0440-A357-3749-8615-DDF9D09C506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1308503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a:t>Muokkaa ots. perustyyl. napsautt.</a:t>
            </a:r>
            <a:endParaRPr lang="fi-FI" noProof="0" dirty="0"/>
          </a:p>
        </p:txBody>
      </p:sp>
      <p:pic>
        <p:nvPicPr>
          <p:cNvPr id="4" name="Picture 3" descr="Logo, company name&#10;&#10;Description automatically generated">
            <a:extLst>
              <a:ext uri="{FF2B5EF4-FFF2-40B4-BE49-F238E27FC236}">
                <a16:creationId xmlns:a16="http://schemas.microsoft.com/office/drawing/2014/main" id="{BFC1E0AB-CDC6-664E-8A93-32ABFB3CE4B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2EAE4B44-2728-2545-B361-AF5AB0E1D0E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1011430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a:t>Muokkaa ots. perustyyl. napsautt.</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2909AF18-D0F6-224B-B9FF-CB5F8666ACC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8" name="Picture 7" descr="Logo, company name&#10;&#10;Description automatically generated">
            <a:extLst>
              <a:ext uri="{FF2B5EF4-FFF2-40B4-BE49-F238E27FC236}">
                <a16:creationId xmlns:a16="http://schemas.microsoft.com/office/drawing/2014/main" id="{6300BB7D-9119-2646-B9BC-1DE6ACF9F02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963991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a:t>Muokkaa ots. perustyyl. napsautt.</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8" name="Picture 7" descr="Logo&#10;&#10;Description automatically generated with medium confidence">
            <a:extLst>
              <a:ext uri="{FF2B5EF4-FFF2-40B4-BE49-F238E27FC236}">
                <a16:creationId xmlns:a16="http://schemas.microsoft.com/office/drawing/2014/main" id="{4AB9AADC-EF46-D94A-AE75-590600F6447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3D013E1-C2A3-194A-BDB8-376A83824E6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2143958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a:t>Muokkaa ots. perustyyl. napsautt.</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8" name="Picture 7" descr="Logo&#10;&#10;Description automatically generated with medium confidence">
            <a:extLst>
              <a:ext uri="{FF2B5EF4-FFF2-40B4-BE49-F238E27FC236}">
                <a16:creationId xmlns:a16="http://schemas.microsoft.com/office/drawing/2014/main" id="{7FC04650-E05D-C344-971A-31D9D23102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814F3D4C-6A37-DA4B-B1EE-EF47BE8AEC4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493784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7" name="Picture 6" descr="Logo&#10;&#10;Description automatically generated with medium confidence">
            <a:extLst>
              <a:ext uri="{FF2B5EF4-FFF2-40B4-BE49-F238E27FC236}">
                <a16:creationId xmlns:a16="http://schemas.microsoft.com/office/drawing/2014/main" id="{CE266D34-2632-4142-A82C-61F58B8C53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pic>
        <p:nvPicPr>
          <p:cNvPr id="9" name="Picture 8" descr="Logo&#10;&#10;Description automatically generated with medium confidence">
            <a:extLst>
              <a:ext uri="{FF2B5EF4-FFF2-40B4-BE49-F238E27FC236}">
                <a16:creationId xmlns:a16="http://schemas.microsoft.com/office/drawing/2014/main" id="{836BA958-71A0-D143-9D6B-39B52052185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D516D6C6-D5A9-D142-BEEF-A1EA80517AF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2584634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9" descr="Logo&#10;&#10;Description automatically generated with medium confidence">
            <a:extLst>
              <a:ext uri="{FF2B5EF4-FFF2-40B4-BE49-F238E27FC236}">
                <a16:creationId xmlns:a16="http://schemas.microsoft.com/office/drawing/2014/main" id="{B6E56A9D-5657-784B-8A70-AEC1007C93A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1" name="Picture 10" descr="Logo, company name&#10;&#10;Description automatically generated">
            <a:extLst>
              <a:ext uri="{FF2B5EF4-FFF2-40B4-BE49-F238E27FC236}">
                <a16:creationId xmlns:a16="http://schemas.microsoft.com/office/drawing/2014/main" id="{E3094BEB-2012-3D4E-9805-78607ABA5F3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2349054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r>
              <a:rPr lang="fi-FI" noProof="0"/>
              <a:t>Lisää kuva napsauttamalla kuvaketta</a:t>
            </a:r>
          </a:p>
        </p:txBody>
      </p:sp>
    </p:spTree>
    <p:extLst>
      <p:ext uri="{BB962C8B-B14F-4D97-AF65-F5344CB8AC3E}">
        <p14:creationId xmlns:p14="http://schemas.microsoft.com/office/powerpoint/2010/main" val="2861331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r>
              <a:rPr lang="fi-FI" noProof="0"/>
              <a:t>Lisää kuva napsauttamalla kuvaketta</a:t>
            </a:r>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35007451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r>
              <a:rPr lang="fi-FI" noProof="0"/>
              <a:t>Lisää kuva napsauttamalla kuvaketta</a:t>
            </a:r>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Tree>
    <p:extLst>
      <p:ext uri="{BB962C8B-B14F-4D97-AF65-F5344CB8AC3E}">
        <p14:creationId xmlns:p14="http://schemas.microsoft.com/office/powerpoint/2010/main" val="14222374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r>
              <a:rPr lang="fi-FI" noProof="0"/>
              <a:t>Lisää kuva napsauttamalla kuvaketta</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170103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38101178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r>
              <a:rPr lang="fi-FI"/>
              <a:t>Lisää kuva napsauttamalla kuvaketta</a:t>
            </a:r>
          </a:p>
        </p:txBody>
      </p:sp>
    </p:spTree>
    <p:extLst>
      <p:ext uri="{BB962C8B-B14F-4D97-AF65-F5344CB8AC3E}">
        <p14:creationId xmlns:p14="http://schemas.microsoft.com/office/powerpoint/2010/main" val="1591642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Muokkaa ots. perustyyl. napsautt.</a:t>
            </a:r>
          </a:p>
        </p:txBody>
      </p:sp>
    </p:spTree>
    <p:extLst>
      <p:ext uri="{BB962C8B-B14F-4D97-AF65-F5344CB8AC3E}">
        <p14:creationId xmlns:p14="http://schemas.microsoft.com/office/powerpoint/2010/main" val="3840676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10645855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Mukautettu asettelu">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16F191E-FAB9-2849-88DF-3AC7EDCA427D}"/>
              </a:ext>
            </a:extLst>
          </p:cNvPr>
          <p:cNvSpPr>
            <a:spLocks noGrp="1"/>
          </p:cNvSpPr>
          <p:nvPr>
            <p:ph type="title"/>
          </p:nvPr>
        </p:nvSpPr>
        <p:spPr>
          <a:xfrm>
            <a:off x="838200" y="1484784"/>
            <a:ext cx="10515600" cy="1728192"/>
          </a:xfrm>
        </p:spPr>
        <p:txBody>
          <a:bodyPr anchor="b">
            <a:normAutofit/>
          </a:bodyPr>
          <a:lstStyle>
            <a:lvl1pPr algn="ctr">
              <a:defRPr sz="3000" baseline="0">
                <a:solidFill>
                  <a:schemeClr val="bg1"/>
                </a:solidFill>
              </a:defRPr>
            </a:lvl1pPr>
          </a:lstStyle>
          <a:p>
            <a:r>
              <a:rPr lang="fi-FI"/>
              <a:t>Muokkaa ots. perustyyl. napsautt.</a:t>
            </a:r>
            <a:endParaRPr lang="en-FI"/>
          </a:p>
        </p:txBody>
      </p:sp>
    </p:spTree>
    <p:extLst>
      <p:ext uri="{BB962C8B-B14F-4D97-AF65-F5344CB8AC3E}">
        <p14:creationId xmlns:p14="http://schemas.microsoft.com/office/powerpoint/2010/main" val="6793257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23448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E13B9-43B4-C94A-A8E9-EA626310E9FB}"/>
              </a:ext>
            </a:extLst>
          </p:cNvPr>
          <p:cNvSpPr>
            <a:spLocks noGrp="1"/>
          </p:cNvSpPr>
          <p:nvPr>
            <p:ph type="title"/>
          </p:nvPr>
        </p:nvSpPr>
        <p:spPr>
          <a:xfrm>
            <a:off x="982663" y="356071"/>
            <a:ext cx="10515600" cy="1325563"/>
          </a:xfrm>
        </p:spPr>
        <p:txBody>
          <a:bodyPr/>
          <a:lstStyle/>
          <a:p>
            <a:r>
              <a:rPr lang="fi-FI"/>
              <a:t>Muokkaa ots. perustyyl. napsautt.</a:t>
            </a:r>
            <a:endParaRPr lang="en-FI"/>
          </a:p>
        </p:txBody>
      </p:sp>
      <p:sp>
        <p:nvSpPr>
          <p:cNvPr id="3" name="Text Placeholder 2">
            <a:extLst>
              <a:ext uri="{FF2B5EF4-FFF2-40B4-BE49-F238E27FC236}">
                <a16:creationId xmlns:a16="http://schemas.microsoft.com/office/drawing/2014/main" id="{73BB524D-1190-3845-B36F-1DA85D13D3A5}"/>
              </a:ext>
            </a:extLst>
          </p:cNvPr>
          <p:cNvSpPr>
            <a:spLocks noGrp="1"/>
          </p:cNvSpPr>
          <p:nvPr>
            <p:ph type="body" idx="1"/>
          </p:nvPr>
        </p:nvSpPr>
        <p:spPr>
          <a:xfrm>
            <a:off x="984636"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a:extLst>
              <a:ext uri="{FF2B5EF4-FFF2-40B4-BE49-F238E27FC236}">
                <a16:creationId xmlns:a16="http://schemas.microsoft.com/office/drawing/2014/main" id="{D0661FF6-97D1-4644-BAA8-C626ABAB0137}"/>
              </a:ext>
            </a:extLst>
          </p:cNvPr>
          <p:cNvSpPr>
            <a:spLocks noGrp="1"/>
          </p:cNvSpPr>
          <p:nvPr>
            <p:ph sz="half" idx="2"/>
          </p:nvPr>
        </p:nvSpPr>
        <p:spPr>
          <a:xfrm>
            <a:off x="984636"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5" name="Text Placeholder 4">
            <a:extLst>
              <a:ext uri="{FF2B5EF4-FFF2-40B4-BE49-F238E27FC236}">
                <a16:creationId xmlns:a16="http://schemas.microsoft.com/office/drawing/2014/main" id="{1870154A-8E73-B84E-9B6C-615601F72AA6}"/>
              </a:ext>
            </a:extLst>
          </p:cNvPr>
          <p:cNvSpPr>
            <a:spLocks noGrp="1"/>
          </p:cNvSpPr>
          <p:nvPr>
            <p:ph type="body" sz="quarter" idx="3"/>
          </p:nvPr>
        </p:nvSpPr>
        <p:spPr>
          <a:xfrm>
            <a:off x="6317048"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a:extLst>
              <a:ext uri="{FF2B5EF4-FFF2-40B4-BE49-F238E27FC236}">
                <a16:creationId xmlns:a16="http://schemas.microsoft.com/office/drawing/2014/main" id="{CE99E5D0-3FAD-614F-A35A-F45099E87F2F}"/>
              </a:ext>
            </a:extLst>
          </p:cNvPr>
          <p:cNvSpPr>
            <a:spLocks noGrp="1"/>
          </p:cNvSpPr>
          <p:nvPr>
            <p:ph sz="quarter" idx="4"/>
          </p:nvPr>
        </p:nvSpPr>
        <p:spPr>
          <a:xfrm>
            <a:off x="6317048"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387095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EC50C-05EB-534C-9963-8F2BE7ED462D}"/>
              </a:ext>
            </a:extLst>
          </p:cNvPr>
          <p:cNvSpPr>
            <a:spLocks noGrp="1"/>
          </p:cNvSpPr>
          <p:nvPr>
            <p:ph type="title"/>
          </p:nvPr>
        </p:nvSpPr>
        <p:spPr>
          <a:xfrm>
            <a:off x="982663" y="1211263"/>
            <a:ext cx="10515600" cy="685753"/>
          </a:xfrm>
        </p:spPr>
        <p:txBody>
          <a:bodyPr/>
          <a:lstStyle/>
          <a:p>
            <a:r>
              <a:rPr lang="fi-FI"/>
              <a:t>Muokkaa ots. perustyyl. napsautt.</a:t>
            </a:r>
            <a:endParaRPr lang="en-FI"/>
          </a:p>
        </p:txBody>
      </p:sp>
    </p:spTree>
    <p:extLst>
      <p:ext uri="{BB962C8B-B14F-4D97-AF65-F5344CB8AC3E}">
        <p14:creationId xmlns:p14="http://schemas.microsoft.com/office/powerpoint/2010/main" val="321455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012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ukautettu asettelu">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4C7717-E9A7-4648-BFB1-3927A76D6530}"/>
              </a:ext>
            </a:extLst>
          </p:cNvPr>
          <p:cNvSpPr/>
          <p:nvPr/>
        </p:nvSpPr>
        <p:spPr>
          <a:xfrm>
            <a:off x="1305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4" name="Picture 3">
            <a:extLst>
              <a:ext uri="{FF2B5EF4-FFF2-40B4-BE49-F238E27FC236}">
                <a16:creationId xmlns:a16="http://schemas.microsoft.com/office/drawing/2014/main" id="{43D137EC-8A68-0248-9B58-363493D2E391}"/>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643543" y="0"/>
            <a:ext cx="2904915" cy="1124744"/>
          </a:xfrm>
          <a:prstGeom prst="rect">
            <a:avLst/>
          </a:prstGeom>
        </p:spPr>
      </p:pic>
      <p:sp>
        <p:nvSpPr>
          <p:cNvPr id="5" name="Title 1">
            <a:extLst>
              <a:ext uri="{FF2B5EF4-FFF2-40B4-BE49-F238E27FC236}">
                <a16:creationId xmlns:a16="http://schemas.microsoft.com/office/drawing/2014/main" id="{A16F191E-FAB9-2849-88DF-3AC7EDCA427D}"/>
              </a:ext>
            </a:extLst>
          </p:cNvPr>
          <p:cNvSpPr>
            <a:spLocks noGrp="1"/>
          </p:cNvSpPr>
          <p:nvPr>
            <p:ph type="title"/>
          </p:nvPr>
        </p:nvSpPr>
        <p:spPr>
          <a:xfrm>
            <a:off x="838200" y="1484784"/>
            <a:ext cx="10515600" cy="1728192"/>
          </a:xfrm>
        </p:spPr>
        <p:txBody>
          <a:bodyPr anchor="b">
            <a:normAutofit/>
          </a:bodyPr>
          <a:lstStyle>
            <a:lvl1pPr algn="ctr">
              <a:defRPr sz="3000" baseline="0">
                <a:solidFill>
                  <a:schemeClr val="bg1"/>
                </a:solidFill>
              </a:defRPr>
            </a:lvl1pPr>
          </a:lstStyle>
          <a:p>
            <a:r>
              <a:rPr lang="fi-FI"/>
              <a:t>Muokkaa ots. perustyyl. napsautt.</a:t>
            </a:r>
            <a:endParaRPr lang="en-FI"/>
          </a:p>
        </p:txBody>
      </p:sp>
    </p:spTree>
    <p:extLst>
      <p:ext uri="{BB962C8B-B14F-4D97-AF65-F5344CB8AC3E}">
        <p14:creationId xmlns:p14="http://schemas.microsoft.com/office/powerpoint/2010/main" val="416650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ED9D2AC-D47A-1049-A1EB-D361C64CF4C6}"/>
              </a:ext>
            </a:extLst>
          </p:cNvPr>
          <p:cNvSpPr/>
          <p:nvPr/>
        </p:nvSpPr>
        <p:spPr>
          <a:xfrm>
            <a:off x="1954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230299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Logo, company name&#10;&#10;Description automatically generated">
            <a:extLst>
              <a:ext uri="{FF2B5EF4-FFF2-40B4-BE49-F238E27FC236}">
                <a16:creationId xmlns:a16="http://schemas.microsoft.com/office/drawing/2014/main" id="{7910E586-AF65-324E-929D-7C0421AC8869}"/>
              </a:ext>
            </a:extLst>
          </p:cNvPr>
          <p:cNvPicPr>
            <a:picLocks noChangeAspect="1"/>
          </p:cNvPicPr>
          <p:nvPr/>
        </p:nvPicPr>
        <p:blipFill>
          <a:blip r:embed="rId2"/>
          <a:stretch>
            <a:fillRect/>
          </a:stretch>
        </p:blipFill>
        <p:spPr>
          <a:xfrm>
            <a:off x="3340376" y="355843"/>
            <a:ext cx="5511248" cy="4634459"/>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a:t>Muokkaa ots. perustyyl. napsautt.</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1897785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Muokkaa ots. perustyyl. napsautt.</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Tree>
    <p:extLst>
      <p:ext uri="{BB962C8B-B14F-4D97-AF65-F5344CB8AC3E}">
        <p14:creationId xmlns:p14="http://schemas.microsoft.com/office/powerpoint/2010/main" val="3790906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671E0E-A70B-B249-849D-13B069C8F60B}"/>
              </a:ext>
            </a:extLst>
          </p:cNvPr>
          <p:cNvSpPr>
            <a:spLocks noGrp="1"/>
          </p:cNvSpPr>
          <p:nvPr>
            <p:ph type="title"/>
          </p:nvPr>
        </p:nvSpPr>
        <p:spPr>
          <a:xfrm>
            <a:off x="838200" y="399331"/>
            <a:ext cx="9683663" cy="685753"/>
          </a:xfrm>
          <a:prstGeom prst="rect">
            <a:avLst/>
          </a:prstGeom>
        </p:spPr>
        <p:txBody>
          <a:bodyPr vert="horz" lIns="0" tIns="0" rIns="0" bIns="0" rtlCol="0" anchor="t" anchorCtr="0">
            <a:normAutofit/>
          </a:bodyPr>
          <a:lstStyle/>
          <a:p>
            <a:r>
              <a:rPr lang="fi-FI" noProof="0" dirty="0"/>
              <a:t>Muokkaa </a:t>
            </a:r>
            <a:r>
              <a:rPr lang="fi-FI" noProof="0" dirty="0" err="1"/>
              <a:t>ots</a:t>
            </a:r>
            <a:r>
              <a:rPr lang="fi-FI" noProof="0" dirty="0"/>
              <a:t>. </a:t>
            </a:r>
            <a:r>
              <a:rPr lang="fi-FI" noProof="0" dirty="0" err="1"/>
              <a:t>perustyyl</a:t>
            </a:r>
            <a:r>
              <a:rPr lang="fi-FI" noProof="0" dirty="0"/>
              <a:t>. </a:t>
            </a:r>
            <a:r>
              <a:rPr lang="fi-FI" noProof="0" dirty="0" err="1"/>
              <a:t>napsautt</a:t>
            </a:r>
            <a:r>
              <a:rPr lang="fi-FI" noProof="0" dirty="0"/>
              <a:t>.</a:t>
            </a:r>
            <a:endParaRPr lang="sv-SE" noProof="0" dirty="0"/>
          </a:p>
        </p:txBody>
      </p:sp>
      <p:sp>
        <p:nvSpPr>
          <p:cNvPr id="3" name="Text Placeholder 2">
            <a:extLst>
              <a:ext uri="{FF2B5EF4-FFF2-40B4-BE49-F238E27FC236}">
                <a16:creationId xmlns:a16="http://schemas.microsoft.com/office/drawing/2014/main" id="{1F15FF42-6E91-FA40-AE5D-05D6DABA526B}"/>
              </a:ext>
            </a:extLst>
          </p:cNvPr>
          <p:cNvSpPr>
            <a:spLocks noGrp="1"/>
          </p:cNvSpPr>
          <p:nvPr>
            <p:ph type="body" idx="1"/>
          </p:nvPr>
        </p:nvSpPr>
        <p:spPr>
          <a:xfrm>
            <a:off x="994538" y="1603332"/>
            <a:ext cx="10515600" cy="4512460"/>
          </a:xfrm>
          <a:prstGeom prst="rect">
            <a:avLst/>
          </a:prstGeom>
        </p:spPr>
        <p:txBody>
          <a:bodyPr vert="horz" lIns="91440" tIns="45720" rIns="91440" bIns="45720" rtlCol="0">
            <a:normAutofit/>
          </a:bodyPr>
          <a:lstStyle/>
          <a:p>
            <a:pPr lvl="0"/>
            <a:r>
              <a:rPr lang="fi-FI" noProof="0" dirty="0"/>
              <a:t>Muokkaa tekstin perustyylejä napsauttamalla</a:t>
            </a:r>
          </a:p>
          <a:p>
            <a:pPr lvl="1"/>
            <a:r>
              <a:rPr lang="fi-FI" noProof="0" dirty="0"/>
              <a:t>toinen taso</a:t>
            </a:r>
          </a:p>
          <a:p>
            <a:pPr lvl="2"/>
            <a:r>
              <a:rPr lang="fi-FI" noProof="0" dirty="0"/>
              <a:t>kolmas taso</a:t>
            </a:r>
          </a:p>
          <a:p>
            <a:pPr lvl="3"/>
            <a:r>
              <a:rPr lang="fi-FI" noProof="0" dirty="0"/>
              <a:t>neljäs taso</a:t>
            </a:r>
          </a:p>
          <a:p>
            <a:pPr lvl="4"/>
            <a:r>
              <a:rPr lang="fi-FI" noProof="0" dirty="0"/>
              <a:t>viides taso</a:t>
            </a:r>
            <a:endParaRPr lang="sv-SE" noProof="0" dirty="0"/>
          </a:p>
        </p:txBody>
      </p:sp>
      <p:sp>
        <p:nvSpPr>
          <p:cNvPr id="7" name="Rectangle 6">
            <a:extLst>
              <a:ext uri="{FF2B5EF4-FFF2-40B4-BE49-F238E27FC236}">
                <a16:creationId xmlns:a16="http://schemas.microsoft.com/office/drawing/2014/main" id="{5642C8C3-8B2F-4941-B88D-3DC6F246853E}"/>
              </a:ext>
            </a:extLst>
          </p:cNvPr>
          <p:cNvSpPr/>
          <p:nvPr/>
        </p:nvSpPr>
        <p:spPr>
          <a:xfrm>
            <a:off x="0" y="6381328"/>
            <a:ext cx="12192000" cy="476672"/>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extBox 7">
            <a:extLst>
              <a:ext uri="{FF2B5EF4-FFF2-40B4-BE49-F238E27FC236}">
                <a16:creationId xmlns:a16="http://schemas.microsoft.com/office/drawing/2014/main" id="{C2F71440-6C71-234B-85DA-35B580CAA917}"/>
              </a:ext>
            </a:extLst>
          </p:cNvPr>
          <p:cNvSpPr txBox="1"/>
          <p:nvPr/>
        </p:nvSpPr>
        <p:spPr>
          <a:xfrm>
            <a:off x="1199456" y="6477318"/>
            <a:ext cx="3600400" cy="284693"/>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50" baseline="0" dirty="0">
                <a:solidFill>
                  <a:schemeClr val="bg1"/>
                </a:solidFill>
                <a:latin typeface="Verdana" panose="020B0604030504040204" pitchFamily="34" charset="0"/>
                <a:cs typeface="SignaOT-LightIta" panose="020B0504030101020102" pitchFamily="34" charset="77"/>
              </a:rPr>
              <a:t>Suoja 2022｜6.-7.5.2022</a:t>
            </a:r>
          </a:p>
        </p:txBody>
      </p:sp>
      <p:pic>
        <p:nvPicPr>
          <p:cNvPr id="9" name="Picture 8">
            <a:extLst>
              <a:ext uri="{FF2B5EF4-FFF2-40B4-BE49-F238E27FC236}">
                <a16:creationId xmlns:a16="http://schemas.microsoft.com/office/drawing/2014/main" id="{7CF8B078-DDCA-8C40-BC57-59F8224381D1}"/>
              </a:ext>
            </a:extLst>
          </p:cNvPr>
          <p:cNvPicPr>
            <a:picLocks noChangeAspect="1"/>
          </p:cNvPicPr>
          <p:nvPr/>
        </p:nvPicPr>
        <p:blipFill>
          <a:blip r:embed="rId9"/>
          <a:srcRect/>
          <a:stretch/>
        </p:blipFill>
        <p:spPr>
          <a:xfrm>
            <a:off x="10433491" y="6218435"/>
            <a:ext cx="1350597" cy="522933"/>
          </a:xfrm>
          <a:prstGeom prst="rect">
            <a:avLst/>
          </a:prstGeom>
        </p:spPr>
      </p:pic>
      <p:pic>
        <p:nvPicPr>
          <p:cNvPr id="5" name="Kuva 4">
            <a:extLst>
              <a:ext uri="{FF2B5EF4-FFF2-40B4-BE49-F238E27FC236}">
                <a16:creationId xmlns:a16="http://schemas.microsoft.com/office/drawing/2014/main" id="{C3214688-537B-4528-B6FE-1B8FFD093879}"/>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765389" y="0"/>
            <a:ext cx="1350598" cy="1132839"/>
          </a:xfrm>
          <a:prstGeom prst="rect">
            <a:avLst/>
          </a:prstGeom>
        </p:spPr>
      </p:pic>
    </p:spTree>
    <p:extLst>
      <p:ext uri="{BB962C8B-B14F-4D97-AF65-F5344CB8AC3E}">
        <p14:creationId xmlns:p14="http://schemas.microsoft.com/office/powerpoint/2010/main" val="1199903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marL="892175" indent="-892175" algn="l" defTabSz="914400" rtl="0" eaLnBrk="1" fontAlgn="b" latinLnBrk="0" hangingPunct="1">
        <a:lnSpc>
          <a:spcPct val="90000"/>
        </a:lnSpc>
        <a:spcBef>
          <a:spcPct val="0"/>
        </a:spcBef>
        <a:buNone/>
        <a:tabLst/>
        <a:defRPr sz="2800" b="1" i="0" kern="1200" baseline="0">
          <a:solidFill>
            <a:srgbClr val="D71436"/>
          </a:solidFill>
          <a:latin typeface="Verdana" panose="020B0604030504040204" pitchFamily="34" charset="0"/>
          <a:ea typeface="+mj-ea"/>
          <a:cs typeface="+mj-cs"/>
        </a:defRPr>
      </a:lvl1pPr>
    </p:titleStyle>
    <p:bodyStyle>
      <a:lvl1pPr marL="363538" indent="-363538" algn="l" defTabSz="914400" rtl="0" eaLnBrk="1" latinLnBrk="0" hangingPunct="1">
        <a:lnSpc>
          <a:spcPct val="90000"/>
        </a:lnSpc>
        <a:spcBef>
          <a:spcPts val="1000"/>
        </a:spcBef>
        <a:buClr>
          <a:srgbClr val="D71436"/>
        </a:buClr>
        <a:buSzPct val="100000"/>
        <a:buFont typeface="Courier New" panose="02070309020205020404" pitchFamily="49" charset="0"/>
        <a:buChar char="o"/>
        <a:tabLst/>
        <a:defRPr sz="2400" kern="1200" baseline="0">
          <a:solidFill>
            <a:schemeClr val="tx1"/>
          </a:solidFill>
          <a:latin typeface="Verdana" panose="020B0604030504040204" pitchFamily="34" charset="0"/>
          <a:ea typeface="+mn-ea"/>
          <a:cs typeface="+mn-cs"/>
        </a:defRPr>
      </a:lvl1pPr>
      <a:lvl2pPr marL="715963" indent="-352425"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2000" kern="1200" baseline="0">
          <a:solidFill>
            <a:schemeClr val="tx1"/>
          </a:solidFill>
          <a:latin typeface="Verdana" panose="020B0604030504040204" pitchFamily="34" charset="0"/>
          <a:ea typeface="+mn-ea"/>
          <a:cs typeface="+mn-cs"/>
        </a:defRPr>
      </a:lvl2pPr>
      <a:lvl3pPr marL="1069975" indent="-354013"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3pPr>
      <a:lvl4pPr marL="1422400" indent="-352425"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4pPr>
      <a:lvl5pPr marL="1822450" indent="-400050" algn="l" defTabSz="914400" rtl="0" eaLnBrk="1" latinLnBrk="0" hangingPunct="1">
        <a:lnSpc>
          <a:spcPct val="90000"/>
        </a:lnSpc>
        <a:spcBef>
          <a:spcPts val="500"/>
        </a:spcBef>
        <a:buClr>
          <a:srgbClr val="D71436"/>
        </a:buClr>
        <a:buSzPct val="100000"/>
        <a:buFont typeface="Courier New" panose="02070309020205020404" pitchFamily="49" charset="0"/>
        <a:buChar char="o"/>
        <a:tabLst/>
        <a:defRPr sz="18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19">
          <p15:clr>
            <a:srgbClr val="F26B43"/>
          </p15:clr>
        </p15:guide>
        <p15:guide id="2" orient="horz" pos="754">
          <p15:clr>
            <a:srgbClr val="F26B43"/>
          </p15:clr>
        </p15:guide>
        <p15:guide id="3" orient="horz" pos="4201">
          <p15:clr>
            <a:srgbClr val="F26B43"/>
          </p15:clr>
        </p15:guide>
        <p15:guide id="4" pos="742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a:t>Muokkaa ots. perustyyl. napsautt.</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Suoja 2022｜6.-7.5.</a:t>
            </a:r>
          </a:p>
        </p:txBody>
      </p:sp>
    </p:spTree>
    <p:extLst>
      <p:ext uri="{BB962C8B-B14F-4D97-AF65-F5344CB8AC3E}">
        <p14:creationId xmlns:p14="http://schemas.microsoft.com/office/powerpoint/2010/main" val="70134407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hyperlink" Target="https://rednet.punainenristi.fi/system/files/page/Suoja_Suojelu_ja_yhdenvertaisuus.pdf" TargetMode="Externa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hyperlink" Target="https://www.lyyti.fi/reg/Suoja_2022_tilannekuvakysely_6348" TargetMode="External"/><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28B825-DC8B-4D69-B79B-0A7CEA8EFB3A}"/>
              </a:ext>
            </a:extLst>
          </p:cNvPr>
          <p:cNvSpPr>
            <a:spLocks noGrp="1"/>
          </p:cNvSpPr>
          <p:nvPr>
            <p:ph type="ctrTitle"/>
          </p:nvPr>
        </p:nvSpPr>
        <p:spPr/>
        <p:txBody>
          <a:bodyPr/>
          <a:lstStyle/>
          <a:p>
            <a:r>
              <a:rPr lang="fi-FI" dirty="0"/>
              <a:t>Harjoitus</a:t>
            </a:r>
          </a:p>
        </p:txBody>
      </p:sp>
    </p:spTree>
    <p:extLst>
      <p:ext uri="{BB962C8B-B14F-4D97-AF65-F5344CB8AC3E}">
        <p14:creationId xmlns:p14="http://schemas.microsoft.com/office/powerpoint/2010/main" val="83934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ECA381-8D39-49F9-ABD6-AA0BD007A61E}"/>
              </a:ext>
            </a:extLst>
          </p:cNvPr>
          <p:cNvSpPr>
            <a:spLocks noGrp="1"/>
          </p:cNvSpPr>
          <p:nvPr>
            <p:ph type="title"/>
          </p:nvPr>
        </p:nvSpPr>
        <p:spPr/>
        <p:txBody>
          <a:bodyPr/>
          <a:lstStyle/>
          <a:p>
            <a:r>
              <a:rPr lang="fi-FI" dirty="0"/>
              <a:t>Migri antaa Punaisen Ristin piirille toimeksiannon perustaa </a:t>
            </a:r>
            <a:r>
              <a:rPr lang="fi-FI" dirty="0">
                <a:highlight>
                  <a:srgbClr val="FFFF00"/>
                </a:highlight>
              </a:rPr>
              <a:t>kuntaan</a:t>
            </a:r>
            <a:r>
              <a:rPr lang="fi-FI" dirty="0"/>
              <a:t> väliaikaismajoitusyksikön. Väliaikaismajoitusyksikön on tarkoitus olla toiminnassa sen aikaa, että naapurikuntaan saadaan perustettua vastaanottokeskus. Yksikköön tulee 70 paikkaa. Ensimmäiset asukkaat saapuvat yksikköön neljän päivän kuluttua. </a:t>
            </a:r>
          </a:p>
        </p:txBody>
      </p:sp>
    </p:spTree>
    <p:extLst>
      <p:ext uri="{BB962C8B-B14F-4D97-AF65-F5344CB8AC3E}">
        <p14:creationId xmlns:p14="http://schemas.microsoft.com/office/powerpoint/2010/main" val="2666386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277000-56FB-4F56-9334-8ED79A8EA531}"/>
              </a:ext>
            </a:extLst>
          </p:cNvPr>
          <p:cNvSpPr>
            <a:spLocks noGrp="1"/>
          </p:cNvSpPr>
          <p:nvPr>
            <p:ph type="title"/>
          </p:nvPr>
        </p:nvSpPr>
        <p:spPr/>
        <p:txBody>
          <a:bodyPr/>
          <a:lstStyle/>
          <a:p>
            <a:r>
              <a:rPr lang="fi-FI" dirty="0"/>
              <a:t>Väliaikaismajoitus</a:t>
            </a:r>
          </a:p>
        </p:txBody>
      </p:sp>
      <p:sp>
        <p:nvSpPr>
          <p:cNvPr id="3" name="Tekstin paikkamerkki 2">
            <a:extLst>
              <a:ext uri="{FF2B5EF4-FFF2-40B4-BE49-F238E27FC236}">
                <a16:creationId xmlns:a16="http://schemas.microsoft.com/office/drawing/2014/main" id="{9C112E87-504B-4FCB-B1C9-07C456EC002C}"/>
              </a:ext>
            </a:extLst>
          </p:cNvPr>
          <p:cNvSpPr>
            <a:spLocks noGrp="1"/>
          </p:cNvSpPr>
          <p:nvPr>
            <p:ph type="body" idx="14"/>
          </p:nvPr>
        </p:nvSpPr>
        <p:spPr>
          <a:xfrm>
            <a:off x="838199" y="1796902"/>
            <a:ext cx="10515600" cy="3436949"/>
          </a:xfrm>
        </p:spPr>
        <p:txBody>
          <a:bodyPr/>
          <a:lstStyle/>
          <a:p>
            <a:r>
              <a:rPr lang="fi-FI" dirty="0"/>
              <a:t>Väliaikaismajoitus on tarkoitettu tilanteeseen, jossa on nopeasti löydettävä majoitustilaa  olemassa olevien vastaanottokeskusten hätä­majoituspaikkojen täytyttyä. Se voi olla vastaanottokeskuksen alaisuudessa, erillisenä yksikkönä, tai itsenäisenä yksikkönä. Väliaikais­majoitus ei kuitenkaan ole </a:t>
            </a:r>
            <a:r>
              <a:rPr lang="fi-FI" dirty="0" err="1"/>
              <a:t>VOKin</a:t>
            </a:r>
            <a:r>
              <a:rPr lang="fi-FI" dirty="0"/>
              <a:t> pysyvä toimipiste. </a:t>
            </a:r>
          </a:p>
          <a:p>
            <a:r>
              <a:rPr lang="fi-FI" dirty="0"/>
              <a:t>Väliaikaismajoitukseen siirtyvät henkilöt on rekisteröity turvapaikanhakijoiksi. Se on turvapaikanhakijalle mahdollisimman lyhytaikainen, ennen kuin hän pääsee muuttamaan vastaanottokeskukseen. </a:t>
            </a:r>
          </a:p>
          <a:p>
            <a:endParaRPr lang="fi-FI" dirty="0"/>
          </a:p>
        </p:txBody>
      </p:sp>
      <p:sp>
        <p:nvSpPr>
          <p:cNvPr id="4" name="Suorakulmio 3">
            <a:extLst>
              <a:ext uri="{FF2B5EF4-FFF2-40B4-BE49-F238E27FC236}">
                <a16:creationId xmlns:a16="http://schemas.microsoft.com/office/drawing/2014/main" id="{9BAE5C23-E1BD-4ACF-94CA-178690928D88}"/>
              </a:ext>
            </a:extLst>
          </p:cNvPr>
          <p:cNvSpPr/>
          <p:nvPr/>
        </p:nvSpPr>
        <p:spPr>
          <a:xfrm>
            <a:off x="340242" y="238575"/>
            <a:ext cx="1818167" cy="584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Lisätietoa</a:t>
            </a:r>
          </a:p>
        </p:txBody>
      </p:sp>
    </p:spTree>
    <p:extLst>
      <p:ext uri="{BB962C8B-B14F-4D97-AF65-F5344CB8AC3E}">
        <p14:creationId xmlns:p14="http://schemas.microsoft.com/office/powerpoint/2010/main" val="3610715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617530-C03D-4E51-BD63-5136F126B2A3}"/>
              </a:ext>
            </a:extLst>
          </p:cNvPr>
          <p:cNvSpPr>
            <a:spLocks noGrp="1"/>
          </p:cNvSpPr>
          <p:nvPr>
            <p:ph type="title"/>
          </p:nvPr>
        </p:nvSpPr>
        <p:spPr/>
        <p:txBody>
          <a:bodyPr/>
          <a:lstStyle/>
          <a:p>
            <a:r>
              <a:rPr lang="fi-FI" dirty="0"/>
              <a:t>Valmiussuunnitelma</a:t>
            </a:r>
          </a:p>
        </p:txBody>
      </p:sp>
      <p:sp>
        <p:nvSpPr>
          <p:cNvPr id="3" name="Tekstin paikkamerkki 2">
            <a:extLst>
              <a:ext uri="{FF2B5EF4-FFF2-40B4-BE49-F238E27FC236}">
                <a16:creationId xmlns:a16="http://schemas.microsoft.com/office/drawing/2014/main" id="{7D0E4FF2-CFA6-4694-8BB9-3FD973F3FEFB}"/>
              </a:ext>
            </a:extLst>
          </p:cNvPr>
          <p:cNvSpPr>
            <a:spLocks noGrp="1"/>
          </p:cNvSpPr>
          <p:nvPr>
            <p:ph type="body" sz="quarter" idx="11"/>
          </p:nvPr>
        </p:nvSpPr>
        <p:spPr/>
        <p:txBody>
          <a:bodyPr/>
          <a:lstStyle/>
          <a:p>
            <a:r>
              <a:rPr lang="fi-FI" b="0" i="0" dirty="0">
                <a:effectLst/>
                <a:latin typeface="Arial" panose="020B0604020202020204" pitchFamily="34" charset="0"/>
              </a:rPr>
              <a:t>Piireillä on valmiussuunnitelma laajamittaiseen maahantuloon </a:t>
            </a:r>
          </a:p>
          <a:p>
            <a:r>
              <a:rPr lang="fi-FI" dirty="0"/>
              <a:t>Siinä esim. </a:t>
            </a:r>
            <a:r>
              <a:rPr lang="fi-FI" b="0" i="0" dirty="0">
                <a:effectLst/>
                <a:latin typeface="Arial" panose="020B0604020202020204" pitchFamily="34" charset="0"/>
              </a:rPr>
              <a:t>tarkennetaan, miten väli­aikais</a:t>
            </a:r>
            <a:r>
              <a:rPr lang="fi-FI" dirty="0"/>
              <a:t>- tai muu </a:t>
            </a:r>
            <a:r>
              <a:rPr lang="fi-FI" b="0" i="0" dirty="0">
                <a:effectLst/>
                <a:latin typeface="Arial" panose="020B0604020202020204" pitchFamily="34" charset="0"/>
              </a:rPr>
              <a:t>majoitus järjestetään ja  mitä resursseja se vaatii ja millaisia rooleja työntekijöillä, vapaaehtoisilla ja muilla järjestöillä on</a:t>
            </a:r>
          </a:p>
          <a:p>
            <a:r>
              <a:rPr lang="fi-FI" dirty="0"/>
              <a:t>T</a:t>
            </a:r>
            <a:r>
              <a:rPr lang="fi-FI" b="0" i="0" dirty="0">
                <a:effectLst/>
                <a:latin typeface="Arial" panose="020B0604020202020204" pitchFamily="34" charset="0"/>
              </a:rPr>
              <a:t>oiminta riippuu siitä, onko kyseisellä piirillä toiminnassa oleva vastaanottokeskus</a:t>
            </a:r>
          </a:p>
          <a:p>
            <a:r>
              <a:rPr lang="fi-FI" dirty="0"/>
              <a:t>Myös osastolla voi olla laajamittaisen maahantulon valmiussuunnitelma, missä osaston toimintaa ja tehtäviä on suunniteltu etukäteen</a:t>
            </a:r>
          </a:p>
        </p:txBody>
      </p:sp>
      <p:sp>
        <p:nvSpPr>
          <p:cNvPr id="4" name="Suorakulmio 3">
            <a:extLst>
              <a:ext uri="{FF2B5EF4-FFF2-40B4-BE49-F238E27FC236}">
                <a16:creationId xmlns:a16="http://schemas.microsoft.com/office/drawing/2014/main" id="{89A58FB4-3F43-4A9C-9BC2-55E9005C4ED0}"/>
              </a:ext>
            </a:extLst>
          </p:cNvPr>
          <p:cNvSpPr/>
          <p:nvPr/>
        </p:nvSpPr>
        <p:spPr>
          <a:xfrm>
            <a:off x="340242" y="238575"/>
            <a:ext cx="1818167" cy="584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Lisätietoa</a:t>
            </a:r>
          </a:p>
        </p:txBody>
      </p:sp>
    </p:spTree>
    <p:extLst>
      <p:ext uri="{BB962C8B-B14F-4D97-AF65-F5344CB8AC3E}">
        <p14:creationId xmlns:p14="http://schemas.microsoft.com/office/powerpoint/2010/main" val="978081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D87D44F6-6F22-414B-A413-FDDCCC1679F7}"/>
              </a:ext>
            </a:extLst>
          </p:cNvPr>
          <p:cNvSpPr>
            <a:spLocks noGrp="1"/>
          </p:cNvSpPr>
          <p:nvPr>
            <p:ph type="title"/>
          </p:nvPr>
        </p:nvSpPr>
        <p:spPr/>
        <p:txBody>
          <a:bodyPr>
            <a:normAutofit/>
          </a:bodyPr>
          <a:lstStyle/>
          <a:p>
            <a:r>
              <a:rPr lang="fi-FI" dirty="0">
                <a:highlight>
                  <a:srgbClr val="FFFF00"/>
                </a:highlight>
              </a:rPr>
              <a:t>XX</a:t>
            </a:r>
            <a:r>
              <a:rPr lang="fi-FI" dirty="0"/>
              <a:t> osasto saa hälytyksen</a:t>
            </a:r>
          </a:p>
        </p:txBody>
      </p:sp>
      <p:sp>
        <p:nvSpPr>
          <p:cNvPr id="2" name="Tekstin paikkamerkki 1">
            <a:extLst>
              <a:ext uri="{FF2B5EF4-FFF2-40B4-BE49-F238E27FC236}">
                <a16:creationId xmlns:a16="http://schemas.microsoft.com/office/drawing/2014/main" id="{5675FA6E-C9F5-47ED-BF02-9817F583222E}"/>
              </a:ext>
            </a:extLst>
          </p:cNvPr>
          <p:cNvSpPr>
            <a:spLocks noGrp="1"/>
          </p:cNvSpPr>
          <p:nvPr>
            <p:ph type="body" idx="14"/>
          </p:nvPr>
        </p:nvSpPr>
        <p:spPr/>
        <p:txBody>
          <a:bodyPr/>
          <a:lstStyle/>
          <a:p>
            <a:r>
              <a:rPr lang="fi-FI" dirty="0"/>
              <a:t>Piiri vastaa väliaikaismajoitusyksikön perustamisesta. Piiri ottaa yhteyttä osaston puheenjohtajaan Erityisesti alussa, kun yksikköön ei ole ehditty rekrytoida työntekijöitä, vapaaehtoisia on tärkeää saada mukaan. Yksikkö perustetaan läheiseen leirikeskukseen.</a:t>
            </a:r>
          </a:p>
        </p:txBody>
      </p:sp>
    </p:spTree>
    <p:extLst>
      <p:ext uri="{BB962C8B-B14F-4D97-AF65-F5344CB8AC3E}">
        <p14:creationId xmlns:p14="http://schemas.microsoft.com/office/powerpoint/2010/main" val="1071800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3763E2-A4C2-40FA-8FB5-4384B04D00BA}"/>
              </a:ext>
            </a:extLst>
          </p:cNvPr>
          <p:cNvSpPr>
            <a:spLocks noGrp="1"/>
          </p:cNvSpPr>
          <p:nvPr>
            <p:ph type="title"/>
          </p:nvPr>
        </p:nvSpPr>
        <p:spPr/>
        <p:txBody>
          <a:bodyPr/>
          <a:lstStyle/>
          <a:p>
            <a:r>
              <a:rPr lang="fi-FI" dirty="0"/>
              <a:t>1. tehtävä: Punaisen Ristin tehtävät laajentuneen maahantulon tilanteessa</a:t>
            </a:r>
            <a:br>
              <a:rPr lang="fi-FI" dirty="0"/>
            </a:br>
            <a:endParaRPr lang="fi-FI" dirty="0"/>
          </a:p>
        </p:txBody>
      </p:sp>
      <p:sp>
        <p:nvSpPr>
          <p:cNvPr id="3" name="Tekstin paikkamerkki 2">
            <a:extLst>
              <a:ext uri="{FF2B5EF4-FFF2-40B4-BE49-F238E27FC236}">
                <a16:creationId xmlns:a16="http://schemas.microsoft.com/office/drawing/2014/main" id="{FF2EE05A-8ECF-4373-9C12-78434041E288}"/>
              </a:ext>
            </a:extLst>
          </p:cNvPr>
          <p:cNvSpPr>
            <a:spLocks noGrp="1"/>
          </p:cNvSpPr>
          <p:nvPr>
            <p:ph idx="1"/>
          </p:nvPr>
        </p:nvSpPr>
        <p:spPr/>
        <p:txBody>
          <a:bodyPr/>
          <a:lstStyle/>
          <a:p>
            <a:pPr marL="0" indent="0">
              <a:buNone/>
            </a:pPr>
            <a:r>
              <a:rPr lang="fi-FI" dirty="0"/>
              <a:t>Seuraavana on lista tehtävistä, joita viranomainen usein pyytää Punaiselta Ristiltä äkillisissä auttamistilanteissa.</a:t>
            </a:r>
          </a:p>
          <a:p>
            <a:pPr marL="0" indent="0">
              <a:buNone/>
            </a:pPr>
            <a:r>
              <a:rPr lang="fi-FI" dirty="0"/>
              <a:t>Mitkä niistä ovat sellaisia, joita todennäköisesti tarvitaan väliaikaismajoitusyksikön perustamisessa? </a:t>
            </a:r>
          </a:p>
          <a:p>
            <a:pPr marL="0" indent="0">
              <a:buNone/>
            </a:pPr>
            <a:r>
              <a:rPr lang="fi-FI" dirty="0"/>
              <a:t>Entä muuten maahantulijoiden tukena toimiessa?</a:t>
            </a:r>
          </a:p>
        </p:txBody>
      </p:sp>
    </p:spTree>
    <p:extLst>
      <p:ext uri="{BB962C8B-B14F-4D97-AF65-F5344CB8AC3E}">
        <p14:creationId xmlns:p14="http://schemas.microsoft.com/office/powerpoint/2010/main" val="1753642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15">
            <a:extLst>
              <a:ext uri="{FF2B5EF4-FFF2-40B4-BE49-F238E27FC236}">
                <a16:creationId xmlns:a16="http://schemas.microsoft.com/office/drawing/2014/main" id="{A2BA3365-EC10-47A7-A85D-879DE4DBF38D}"/>
              </a:ext>
            </a:extLst>
          </p:cNvPr>
          <p:cNvSpPr/>
          <p:nvPr/>
        </p:nvSpPr>
        <p:spPr>
          <a:xfrm>
            <a:off x="6215933" y="886729"/>
            <a:ext cx="4913204" cy="1843007"/>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000000"/>
                </a:solidFill>
                <a:effectLst/>
                <a:uLnTx/>
                <a:uFillTx/>
                <a:latin typeface="Verdana"/>
                <a:ea typeface="+mn-ea"/>
                <a:cs typeface="+mn-cs"/>
              </a:rPr>
              <a:t>TERVEYDENHUOLTO</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Vapaaehtoisten toimesta:</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Ensiapu</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Terveysneuvonta</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Ammatillisesti:</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Ammattihenkilöstöä (perusterveydenhuollosta kirurgiseen hoitoon)</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Liikkuvia terveysyksiköitä (terveydenhoitaja ja/tai sairaanhoitaja ja/tai lääkäri, tarpeiden mukaan) </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5" name="Rounded Rectangle 17">
            <a:extLst>
              <a:ext uri="{FF2B5EF4-FFF2-40B4-BE49-F238E27FC236}">
                <a16:creationId xmlns:a16="http://schemas.microsoft.com/office/drawing/2014/main" id="{C0D99C3F-9EC6-4CEE-B8EF-944AE484C888}"/>
              </a:ext>
            </a:extLst>
          </p:cNvPr>
          <p:cNvSpPr/>
          <p:nvPr/>
        </p:nvSpPr>
        <p:spPr>
          <a:xfrm>
            <a:off x="1176232" y="2982838"/>
            <a:ext cx="4887120" cy="761680"/>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000000"/>
                </a:solidFill>
                <a:effectLst/>
                <a:uLnTx/>
                <a:uFillTx/>
                <a:latin typeface="Verdana"/>
                <a:ea typeface="+mn-ea"/>
                <a:cs typeface="+mn-cs"/>
              </a:rPr>
              <a:t>(HÄTÄ)MAJOITUS</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Hätämajoituksen järjestäminen teltoissa </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Tilojen hankkiminen majoitukseen</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Viranomaisten osoittamissa tiloissa toimiminen</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6" name="Rounded Rectangle 18">
            <a:extLst>
              <a:ext uri="{FF2B5EF4-FFF2-40B4-BE49-F238E27FC236}">
                <a16:creationId xmlns:a16="http://schemas.microsoft.com/office/drawing/2014/main" id="{2B4EB472-EAE0-4BDB-93F4-436703EEC05B}"/>
              </a:ext>
            </a:extLst>
          </p:cNvPr>
          <p:cNvSpPr/>
          <p:nvPr/>
        </p:nvSpPr>
        <p:spPr>
          <a:xfrm>
            <a:off x="1176232" y="4673239"/>
            <a:ext cx="4913204" cy="1091405"/>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000000"/>
                </a:solidFill>
                <a:effectLst/>
                <a:uLnTx/>
                <a:uFillTx/>
                <a:latin typeface="Verdana"/>
                <a:ea typeface="+mn-ea"/>
                <a:cs typeface="+mn-cs"/>
              </a:rPr>
              <a:t>TIEDONVÄLITYS</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Tiedottaminen tilanteesta</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Apua tarvitseville tieto oikeuksista (velvollisuuksista) ja saatavilla olevasta avusta</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Riskien tunnistaminen ja analyysi</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Tilannekuva</a:t>
            </a:r>
          </a:p>
        </p:txBody>
      </p:sp>
      <p:sp>
        <p:nvSpPr>
          <p:cNvPr id="27" name="Rounded Rectangle 22">
            <a:extLst>
              <a:ext uri="{FF2B5EF4-FFF2-40B4-BE49-F238E27FC236}">
                <a16:creationId xmlns:a16="http://schemas.microsoft.com/office/drawing/2014/main" id="{48B9E14E-2619-44C5-9DB1-78BBB550F14C}"/>
              </a:ext>
            </a:extLst>
          </p:cNvPr>
          <p:cNvSpPr/>
          <p:nvPr/>
        </p:nvSpPr>
        <p:spPr>
          <a:xfrm>
            <a:off x="1202315" y="1808233"/>
            <a:ext cx="4887121" cy="1091405"/>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FF0000"/>
                </a:solidFill>
                <a:effectLst/>
                <a:uLnTx/>
                <a:uFillTx/>
                <a:latin typeface="Verdana"/>
                <a:ea typeface="+mn-ea"/>
                <a:cs typeface="+mn-cs"/>
              </a:rPr>
              <a:t> </a:t>
            </a:r>
            <a:r>
              <a:rPr kumimoji="0" lang="fi-FI" sz="1088" b="1" i="0" u="none" strike="noStrike" kern="0" cap="none" spc="0" normalizeH="0" baseline="0" noProof="0" dirty="0">
                <a:ln>
                  <a:noFill/>
                </a:ln>
                <a:solidFill>
                  <a:srgbClr val="000000"/>
                </a:solidFill>
                <a:effectLst/>
                <a:uLnTx/>
                <a:uFillTx/>
                <a:latin typeface="Verdana"/>
                <a:ea typeface="+mn-ea"/>
                <a:cs typeface="+mn-cs"/>
              </a:rPr>
              <a:t>RUOKAHUOLTO</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Ruokahuolto onnettomuuspaikalla auttaville, uhreille ja omaisille</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Ruokajakelu</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Ruokapalvelujen järjestäminen</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Omatoimisen ruoanlaiton mahdollistaminen</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8" name="Rounded Rectangle 35">
            <a:extLst>
              <a:ext uri="{FF2B5EF4-FFF2-40B4-BE49-F238E27FC236}">
                <a16:creationId xmlns:a16="http://schemas.microsoft.com/office/drawing/2014/main" id="{C1FCBF95-AA90-4F78-A3F0-67C96F4BA4CE}"/>
              </a:ext>
            </a:extLst>
          </p:cNvPr>
          <p:cNvSpPr/>
          <p:nvPr/>
        </p:nvSpPr>
        <p:spPr>
          <a:xfrm>
            <a:off x="1196606" y="3828359"/>
            <a:ext cx="4899394" cy="761680"/>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all" spc="0" normalizeH="0" baseline="0" noProof="0" dirty="0">
                <a:ln>
                  <a:noFill/>
                </a:ln>
                <a:solidFill>
                  <a:srgbClr val="000000"/>
                </a:solidFill>
                <a:effectLst/>
                <a:uLnTx/>
                <a:uFillTx/>
                <a:latin typeface="Verdana"/>
                <a:ea typeface="+mn-ea"/>
                <a:cs typeface="+mn-cs"/>
              </a:rPr>
              <a:t>Evakuoinnit / Väestön siirrot</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Henkilöiden evakuointi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Rekisteröinti</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Henkilötiedustelu</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9" name="Rounded Rectangle 7">
            <a:extLst>
              <a:ext uri="{FF2B5EF4-FFF2-40B4-BE49-F238E27FC236}">
                <a16:creationId xmlns:a16="http://schemas.microsoft.com/office/drawing/2014/main" id="{42EFD132-8BE4-4FBF-8EA6-9A25C26E6CB2}"/>
              </a:ext>
            </a:extLst>
          </p:cNvPr>
          <p:cNvSpPr/>
          <p:nvPr/>
        </p:nvSpPr>
        <p:spPr>
          <a:xfrm>
            <a:off x="6215933" y="2809524"/>
            <a:ext cx="4913204" cy="1847327"/>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000000"/>
                </a:solidFill>
                <a:effectLst/>
                <a:uLnTx/>
                <a:uFillTx/>
                <a:latin typeface="Verdana"/>
                <a:ea typeface="+mn-ea"/>
                <a:cs typeface="+mn-cs"/>
              </a:rPr>
              <a:t>PSYKOSOSIAALINEN TUKI</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Vapaaehtoisten toimesta:</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Henkinen tuki, läsnäolo ja kuuntelu sekä tarvittaessa jatkoapuun ohjaaminen</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Vapaaehtoisten purkukeskustelut</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Ammatillisesti:</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Psykososiaalinen tuki onnettomuus- ja häiriötilanteessa</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Jälkihoito ja kriisituki onnettomuuksien jälkeen </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30" name="Rounded Rectangle 8">
            <a:extLst>
              <a:ext uri="{FF2B5EF4-FFF2-40B4-BE49-F238E27FC236}">
                <a16:creationId xmlns:a16="http://schemas.microsoft.com/office/drawing/2014/main" id="{7722BC9B-157E-469B-9EC2-65561893AC88}"/>
              </a:ext>
            </a:extLst>
          </p:cNvPr>
          <p:cNvSpPr/>
          <p:nvPr/>
        </p:nvSpPr>
        <p:spPr>
          <a:xfrm>
            <a:off x="6215933" y="4736639"/>
            <a:ext cx="4913204" cy="1023013"/>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000000"/>
                </a:solidFill>
                <a:effectLst/>
                <a:uLnTx/>
                <a:uFillTx/>
                <a:latin typeface="Verdana"/>
                <a:ea typeface="+mn-ea"/>
                <a:cs typeface="+mn-cs"/>
              </a:rPr>
              <a:t>KOORDINAATIO</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Järjestöjen koordinointi</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Kansainvälisen avun koordinointi</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Auttamiskanavana toimiminen yrityksille ja kansalaisille</a:t>
            </a:r>
          </a:p>
        </p:txBody>
      </p:sp>
      <p:sp>
        <p:nvSpPr>
          <p:cNvPr id="31" name="Rounded Rectangle 9">
            <a:extLst>
              <a:ext uri="{FF2B5EF4-FFF2-40B4-BE49-F238E27FC236}">
                <a16:creationId xmlns:a16="http://schemas.microsoft.com/office/drawing/2014/main" id="{0F7F15E6-97EB-4255-BEB7-18628A1A9146}"/>
              </a:ext>
            </a:extLst>
          </p:cNvPr>
          <p:cNvSpPr/>
          <p:nvPr/>
        </p:nvSpPr>
        <p:spPr>
          <a:xfrm>
            <a:off x="1189273" y="886729"/>
            <a:ext cx="4887121" cy="827114"/>
          </a:xfrm>
          <a:prstGeom prst="roundRect">
            <a:avLst/>
          </a:prstGeom>
          <a:solidFill>
            <a:schemeClr val="bg1"/>
          </a:solidFill>
          <a:ln w="38100" cap="flat" cmpd="sng" algn="ctr">
            <a:solidFill>
              <a:srgbClr val="FF0000"/>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fi-FI" sz="1088" b="1" i="0" u="none" strike="noStrike" kern="0" cap="none" spc="0" normalizeH="0" baseline="0" noProof="0" dirty="0">
                <a:ln>
                  <a:noFill/>
                </a:ln>
                <a:solidFill>
                  <a:srgbClr val="FF0000"/>
                </a:solidFill>
                <a:effectLst/>
                <a:uLnTx/>
                <a:uFillTx/>
                <a:latin typeface="Verdana"/>
                <a:ea typeface="+mn-ea"/>
                <a:cs typeface="+mn-cs"/>
              </a:rPr>
              <a:t> </a:t>
            </a:r>
            <a:r>
              <a:rPr kumimoji="0" lang="fi-FI" sz="1088" b="1" i="0" u="none" strike="noStrike" kern="0" cap="none" spc="0" normalizeH="0" baseline="0" noProof="0" dirty="0">
                <a:ln>
                  <a:noFill/>
                </a:ln>
                <a:solidFill>
                  <a:srgbClr val="000000"/>
                </a:solidFill>
                <a:effectLst/>
                <a:uLnTx/>
                <a:uFillTx/>
                <a:latin typeface="Verdana"/>
                <a:ea typeface="+mn-ea"/>
                <a:cs typeface="+mn-cs"/>
              </a:rPr>
              <a:t>KOTIMAAN APU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Kertaluontoinen apu äkillisessä tilanteessa</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fi-FI" sz="1088" b="0" i="0" u="none" strike="noStrike" kern="0" cap="none" spc="0" normalizeH="0" baseline="0" noProof="0" dirty="0">
                <a:ln>
                  <a:noFill/>
                </a:ln>
                <a:solidFill>
                  <a:srgbClr val="000000"/>
                </a:solidFill>
                <a:effectLst/>
                <a:uLnTx/>
                <a:uFillTx/>
                <a:latin typeface="Verdana"/>
                <a:ea typeface="+mn-ea"/>
                <a:cs typeface="+mn-cs"/>
              </a:rPr>
              <a:t>Apu voi olla henkistä tukea, ohjausta ja neuvontaa, käytännön apua, talkootyötä ja taloudellista apua</a:t>
            </a:r>
            <a:endParaRPr kumimoji="0" lang="en-US"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 name="Otsikko 1">
            <a:extLst>
              <a:ext uri="{FF2B5EF4-FFF2-40B4-BE49-F238E27FC236}">
                <a16:creationId xmlns:a16="http://schemas.microsoft.com/office/drawing/2014/main" id="{497ECBF7-2786-4A75-A747-BA60158EB8F3}"/>
              </a:ext>
            </a:extLst>
          </p:cNvPr>
          <p:cNvSpPr>
            <a:spLocks noGrp="1"/>
          </p:cNvSpPr>
          <p:nvPr>
            <p:ph type="title"/>
          </p:nvPr>
        </p:nvSpPr>
        <p:spPr>
          <a:xfrm>
            <a:off x="1189273" y="126885"/>
            <a:ext cx="9126579" cy="781750"/>
          </a:xfrm>
        </p:spPr>
        <p:txBody>
          <a:bodyPr/>
          <a:lstStyle/>
          <a:p>
            <a:r>
              <a:rPr lang="fi-FI" sz="2000" dirty="0"/>
              <a:t>Punaisen Ristin tehtäviä kotimaan onnettomuus- ja häiriötilanteissa</a:t>
            </a:r>
          </a:p>
        </p:txBody>
      </p:sp>
    </p:spTree>
    <p:extLst>
      <p:ext uri="{BB962C8B-B14F-4D97-AF65-F5344CB8AC3E}">
        <p14:creationId xmlns:p14="http://schemas.microsoft.com/office/powerpoint/2010/main" val="4039062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8D1A7D-DB79-4589-BBB1-DDA0B220928F}"/>
              </a:ext>
            </a:extLst>
          </p:cNvPr>
          <p:cNvSpPr>
            <a:spLocks noGrp="1"/>
          </p:cNvSpPr>
          <p:nvPr>
            <p:ph type="title"/>
          </p:nvPr>
        </p:nvSpPr>
        <p:spPr/>
        <p:txBody>
          <a:bodyPr/>
          <a:lstStyle/>
          <a:p>
            <a:r>
              <a:rPr lang="fi-FI" dirty="0"/>
              <a:t>2. tehtävä: vapaaehtoisten hälyttäminen</a:t>
            </a:r>
            <a:br>
              <a:rPr lang="fi-FI" dirty="0"/>
            </a:br>
            <a:endParaRPr lang="fi-FI" dirty="0"/>
          </a:p>
        </p:txBody>
      </p:sp>
      <p:sp>
        <p:nvSpPr>
          <p:cNvPr id="3" name="Sisällön paikkamerkki 2">
            <a:extLst>
              <a:ext uri="{FF2B5EF4-FFF2-40B4-BE49-F238E27FC236}">
                <a16:creationId xmlns:a16="http://schemas.microsoft.com/office/drawing/2014/main" id="{9B1C1E48-CE4E-48FB-B030-6BD20184ACF1}"/>
              </a:ext>
            </a:extLst>
          </p:cNvPr>
          <p:cNvSpPr>
            <a:spLocks noGrp="1"/>
          </p:cNvSpPr>
          <p:nvPr>
            <p:ph idx="1"/>
          </p:nvPr>
        </p:nvSpPr>
        <p:spPr/>
        <p:txBody>
          <a:bodyPr>
            <a:normAutofit/>
          </a:bodyPr>
          <a:lstStyle/>
          <a:p>
            <a:pPr marL="0" indent="0">
              <a:buNone/>
            </a:pPr>
            <a:r>
              <a:rPr lang="fi-FI" dirty="0"/>
              <a:t>Kuinpa monta vapaaehtoista arvioitte saavanne mukaan auttamaan seuraavan kahden viikon ajaksi omasta osastosta?</a:t>
            </a:r>
          </a:p>
          <a:p>
            <a:pPr marL="0" indent="0">
              <a:buNone/>
            </a:pPr>
            <a:r>
              <a:rPr lang="fi-FI" dirty="0"/>
              <a:t>Kuinka paljon voisitte saada lisää vapaaehtoisia mukaan naapuriosastoista tai muista alueen järjestöistä?</a:t>
            </a:r>
          </a:p>
        </p:txBody>
      </p:sp>
    </p:spTree>
    <p:extLst>
      <p:ext uri="{BB962C8B-B14F-4D97-AF65-F5344CB8AC3E}">
        <p14:creationId xmlns:p14="http://schemas.microsoft.com/office/powerpoint/2010/main" val="1044011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85896F-7C28-4D80-A642-99BE0757296A}"/>
              </a:ext>
            </a:extLst>
          </p:cNvPr>
          <p:cNvSpPr>
            <a:spLocks noGrp="1"/>
          </p:cNvSpPr>
          <p:nvPr>
            <p:ph type="title"/>
          </p:nvPr>
        </p:nvSpPr>
        <p:spPr/>
        <p:txBody>
          <a:bodyPr/>
          <a:lstStyle/>
          <a:p>
            <a:r>
              <a:rPr lang="fi-FI" dirty="0"/>
              <a:t>3. tehtävä: autettavan silmin</a:t>
            </a:r>
            <a:br>
              <a:rPr lang="fi-FI" dirty="0"/>
            </a:br>
            <a:endParaRPr lang="fi-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buNone/>
            </a:pPr>
            <a:r>
              <a:rPr lang="fi-FI" dirty="0"/>
              <a:t>Millaisia avun tarpeita Ukrainasta paenneilla voisi olla?</a:t>
            </a:r>
          </a:p>
          <a:p>
            <a:pPr marL="0" indent="0">
              <a:buNone/>
            </a:pPr>
            <a:r>
              <a:rPr lang="fi-FI" dirty="0"/>
              <a:t>Millaista apua he eivät halua saada?</a:t>
            </a:r>
          </a:p>
          <a:p>
            <a:pPr marL="0" indent="0">
              <a:buNone/>
            </a:pPr>
            <a:r>
              <a:rPr lang="fi-FI" dirty="0"/>
              <a:t>Mikä saisi heidät tuntemaan olonsa tervetulleeksi ja turvalliseksi uudessa maassa?</a:t>
            </a:r>
          </a:p>
        </p:txBody>
      </p:sp>
    </p:spTree>
    <p:extLst>
      <p:ext uri="{BB962C8B-B14F-4D97-AF65-F5344CB8AC3E}">
        <p14:creationId xmlns:p14="http://schemas.microsoft.com/office/powerpoint/2010/main" val="2650762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2C2A1B-E944-4396-B2BE-740919FA8B31}"/>
              </a:ext>
            </a:extLst>
          </p:cNvPr>
          <p:cNvSpPr>
            <a:spLocks noGrp="1"/>
          </p:cNvSpPr>
          <p:nvPr>
            <p:ph type="title"/>
          </p:nvPr>
        </p:nvSpPr>
        <p:spPr/>
        <p:txBody>
          <a:bodyPr/>
          <a:lstStyle/>
          <a:p>
            <a:r>
              <a:rPr lang="fi-FI" dirty="0"/>
              <a:t>Leirikeskus on määritelty kunnan laajamittaisen maahantulon valmiussuunnitelmassa mahdolliseksi väliaikaismajoitus- tai vastaanottokeskuksen paikaksi, joten siitä on valmiina tilasuunnitelma. Piiri tekee tilojen käytöstä nopeasti sopimuksen. Piirin työntekijät ja vapaaehtoiset alkavat valmistella tiloja käyttöön. </a:t>
            </a:r>
          </a:p>
        </p:txBody>
      </p:sp>
    </p:spTree>
    <p:extLst>
      <p:ext uri="{BB962C8B-B14F-4D97-AF65-F5344CB8AC3E}">
        <p14:creationId xmlns:p14="http://schemas.microsoft.com/office/powerpoint/2010/main" val="2169702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6335CE-8526-4D26-8676-9CE4BDC564F9}"/>
              </a:ext>
            </a:extLst>
          </p:cNvPr>
          <p:cNvSpPr>
            <a:spLocks noGrp="1"/>
          </p:cNvSpPr>
          <p:nvPr>
            <p:ph type="title"/>
          </p:nvPr>
        </p:nvSpPr>
        <p:spPr/>
        <p:txBody>
          <a:bodyPr/>
          <a:lstStyle/>
          <a:p>
            <a:r>
              <a:rPr lang="fi-FI" dirty="0"/>
              <a:t>Tehtävät</a:t>
            </a:r>
          </a:p>
        </p:txBody>
      </p:sp>
      <p:sp>
        <p:nvSpPr>
          <p:cNvPr id="3" name="Sisällön paikkamerkki 2">
            <a:extLst>
              <a:ext uri="{FF2B5EF4-FFF2-40B4-BE49-F238E27FC236}">
                <a16:creationId xmlns:a16="http://schemas.microsoft.com/office/drawing/2014/main" id="{39A5BD13-D48E-44D3-9908-1B50A70BD5BF}"/>
              </a:ext>
            </a:extLst>
          </p:cNvPr>
          <p:cNvSpPr>
            <a:spLocks noGrp="1"/>
          </p:cNvSpPr>
          <p:nvPr>
            <p:ph type="body" sz="quarter" idx="11"/>
          </p:nvPr>
        </p:nvSpPr>
        <p:spPr/>
        <p:txBody>
          <a:bodyPr/>
          <a:lstStyle/>
          <a:p>
            <a:r>
              <a:rPr lang="fi-FI" sz="2800" dirty="0"/>
              <a:t>Vapaaehtoisia tarvitaan aluksi</a:t>
            </a:r>
          </a:p>
          <a:p>
            <a:pPr lvl="1"/>
            <a:r>
              <a:rPr lang="fi-FI" sz="2400" dirty="0"/>
              <a:t>Huoneiden ja muiden tilojen laittamiseen käyttökuntoon</a:t>
            </a:r>
          </a:p>
          <a:p>
            <a:pPr lvl="1"/>
            <a:r>
              <a:rPr lang="fi-FI" sz="2400" dirty="0"/>
              <a:t>Asukkaiden vastaanottoon, saapujien ensihuoltoon ja ensiapuun</a:t>
            </a:r>
          </a:p>
          <a:p>
            <a:pPr lvl="1"/>
            <a:r>
              <a:rPr lang="fi-FI" sz="2400" dirty="0"/>
              <a:t>Majoitusjärjestyksen suunnitteluun</a:t>
            </a:r>
          </a:p>
          <a:p>
            <a:pPr lvl="1"/>
            <a:r>
              <a:rPr lang="fi-FI" sz="2400" dirty="0"/>
              <a:t>Opastukseen ja paikkojen näyttämiseen</a:t>
            </a:r>
          </a:p>
          <a:p>
            <a:pPr lvl="1"/>
            <a:r>
              <a:rPr lang="fi-FI" sz="2400" dirty="0"/>
              <a:t>Ruokahuollossa auttamiseen</a:t>
            </a:r>
          </a:p>
          <a:p>
            <a:pPr lvl="1"/>
            <a:endParaRPr lang="fi-FI" dirty="0"/>
          </a:p>
        </p:txBody>
      </p:sp>
    </p:spTree>
    <p:extLst>
      <p:ext uri="{BB962C8B-B14F-4D97-AF65-F5344CB8AC3E}">
        <p14:creationId xmlns:p14="http://schemas.microsoft.com/office/powerpoint/2010/main" val="4154185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352CA57-81E2-453A-B688-D7A92889C697}"/>
              </a:ext>
            </a:extLst>
          </p:cNvPr>
          <p:cNvSpPr>
            <a:spLocks noGrp="1"/>
          </p:cNvSpPr>
          <p:nvPr>
            <p:ph type="ctrTitle"/>
          </p:nvPr>
        </p:nvSpPr>
        <p:spPr/>
        <p:txBody>
          <a:bodyPr/>
          <a:lstStyle/>
          <a:p>
            <a:r>
              <a:rPr lang="fi-FI" dirty="0"/>
              <a:t>Tervetuloa!</a:t>
            </a:r>
          </a:p>
        </p:txBody>
      </p:sp>
    </p:spTree>
    <p:extLst>
      <p:ext uri="{BB962C8B-B14F-4D97-AF65-F5344CB8AC3E}">
        <p14:creationId xmlns:p14="http://schemas.microsoft.com/office/powerpoint/2010/main" val="109661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BDEA26-66D0-45B4-84A3-CADB2D00AD94}"/>
              </a:ext>
            </a:extLst>
          </p:cNvPr>
          <p:cNvSpPr>
            <a:spLocks noGrp="1"/>
          </p:cNvSpPr>
          <p:nvPr>
            <p:ph type="title"/>
          </p:nvPr>
        </p:nvSpPr>
        <p:spPr/>
        <p:txBody>
          <a:bodyPr/>
          <a:lstStyle/>
          <a:p>
            <a:r>
              <a:rPr lang="fi-FI" dirty="0"/>
              <a:t>4. tehtävä: toiminnan organisointi</a:t>
            </a:r>
            <a:br>
              <a:rPr lang="fi-FI" dirty="0"/>
            </a:br>
            <a:endParaRPr lang="fi-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a:bodyPr>
          <a:lstStyle/>
          <a:p>
            <a:pPr marL="0" indent="0">
              <a:buNone/>
            </a:pPr>
            <a:r>
              <a:rPr lang="fi-FI" dirty="0"/>
              <a:t>Suunnitelkaa, miten jaatte tehtävät käytössä oleville vapaaehtoisille. Kuinka paljon eri tehtäviin tarvitaan vapaaehtoisia ensimmäisten päivien aikana?</a:t>
            </a:r>
          </a:p>
          <a:p>
            <a:pPr marL="0" indent="0">
              <a:buNone/>
            </a:pPr>
            <a:r>
              <a:rPr lang="fi-FI" dirty="0"/>
              <a:t>Muistakaa, että aina voi viranomaiselle tai piirin työntekijälle kertoa, että vapaaehtoisia ei riitä kaikkien pyydettyjen tehtävien hoitamiseen.</a:t>
            </a:r>
          </a:p>
        </p:txBody>
      </p:sp>
    </p:spTree>
    <p:extLst>
      <p:ext uri="{BB962C8B-B14F-4D97-AF65-F5344CB8AC3E}">
        <p14:creationId xmlns:p14="http://schemas.microsoft.com/office/powerpoint/2010/main" val="4033042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BAB7C1-44A3-43B7-9955-BE2D998DF6E0}"/>
              </a:ext>
            </a:extLst>
          </p:cNvPr>
          <p:cNvSpPr>
            <a:spLocks noGrp="1"/>
          </p:cNvSpPr>
          <p:nvPr>
            <p:ph type="title"/>
          </p:nvPr>
        </p:nvSpPr>
        <p:spPr>
          <a:xfrm>
            <a:off x="838200" y="611813"/>
            <a:ext cx="10515600" cy="1325563"/>
          </a:xfrm>
        </p:spPr>
        <p:txBody>
          <a:bodyPr>
            <a:normAutofit/>
          </a:bodyPr>
          <a:lstStyle/>
          <a:p>
            <a:r>
              <a:rPr lang="fi-FI" dirty="0"/>
              <a:t>5. tehtävä: spontaanit vapaaehtoiset</a:t>
            </a:r>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a:xfrm>
            <a:off x="838200" y="1937376"/>
            <a:ext cx="10515600" cy="3646029"/>
          </a:xfrm>
        </p:spPr>
        <p:txBody>
          <a:bodyPr/>
          <a:lstStyle/>
          <a:p>
            <a:pPr marL="0" indent="0">
              <a:buNone/>
            </a:pPr>
            <a:r>
              <a:rPr lang="fi-FI" dirty="0"/>
              <a:t>Punaiseen Ristiin ottaa yhteyttä 10 lähialueen asukasta, jotka ovat kuulleet tilanteesta ja haluavat auttaa.</a:t>
            </a:r>
          </a:p>
          <a:p>
            <a:pPr marL="0" indent="0">
              <a:buNone/>
            </a:pPr>
            <a:r>
              <a:rPr lang="fi-FI" dirty="0"/>
              <a:t>Mitä hyviä ja puolia spontaanien vapaaehtoisten ottamisessa mukaan on?</a:t>
            </a:r>
          </a:p>
          <a:p>
            <a:pPr marL="0" indent="0">
              <a:buNone/>
            </a:pPr>
            <a:r>
              <a:rPr lang="fi-FI" dirty="0"/>
              <a:t>Mitä tehtäviä uusille vapaaehtoisille voi antaa?</a:t>
            </a:r>
          </a:p>
          <a:p>
            <a:pPr marL="0" indent="0">
              <a:buNone/>
            </a:pPr>
            <a:r>
              <a:rPr lang="fi-FI" dirty="0"/>
              <a:t>Mitä tulee erityisesti huomioida, kun toiminnassa on mukana spontaaneja vapaaehtoisia?</a:t>
            </a:r>
          </a:p>
        </p:txBody>
      </p:sp>
    </p:spTree>
    <p:extLst>
      <p:ext uri="{BB962C8B-B14F-4D97-AF65-F5344CB8AC3E}">
        <p14:creationId xmlns:p14="http://schemas.microsoft.com/office/powerpoint/2010/main" val="272509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BDEA26-66D0-45B4-84A3-CADB2D00AD94}"/>
              </a:ext>
            </a:extLst>
          </p:cNvPr>
          <p:cNvSpPr>
            <a:spLocks noGrp="1"/>
          </p:cNvSpPr>
          <p:nvPr>
            <p:ph type="title"/>
          </p:nvPr>
        </p:nvSpPr>
        <p:spPr/>
        <p:txBody>
          <a:bodyPr/>
          <a:lstStyle/>
          <a:p>
            <a:r>
              <a:rPr lang="fi-FI" dirty="0"/>
              <a:t>6. tehtävä: valmistelut</a:t>
            </a:r>
            <a:br>
              <a:rPr lang="fi-FI" dirty="0"/>
            </a:br>
            <a:endParaRPr lang="fi-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a:bodyPr>
          <a:lstStyle/>
          <a:p>
            <a:pPr marL="0" indent="0">
              <a:buNone/>
            </a:pPr>
            <a:r>
              <a:rPr lang="fi-FI" dirty="0"/>
              <a:t>Leirikeskuksen huoneet laitetaan valmiiksi tulijoita varten. Tehkää lista asioista, mitä tulijat voisivat ensimmäisen vuorokauden aikana tarvita.</a:t>
            </a:r>
          </a:p>
          <a:p>
            <a:pPr marL="0" indent="0">
              <a:buNone/>
            </a:pPr>
            <a:r>
              <a:rPr lang="fi-FI" dirty="0"/>
              <a:t>Mistä saatte tarvittavat asiat?</a:t>
            </a:r>
          </a:p>
        </p:txBody>
      </p:sp>
    </p:spTree>
    <p:extLst>
      <p:ext uri="{BB962C8B-B14F-4D97-AF65-F5344CB8AC3E}">
        <p14:creationId xmlns:p14="http://schemas.microsoft.com/office/powerpoint/2010/main" val="2833676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283877-9BC3-496C-BC12-01F642801042}"/>
              </a:ext>
            </a:extLst>
          </p:cNvPr>
          <p:cNvSpPr>
            <a:spLocks noGrp="1"/>
          </p:cNvSpPr>
          <p:nvPr>
            <p:ph type="title"/>
          </p:nvPr>
        </p:nvSpPr>
        <p:spPr/>
        <p:txBody>
          <a:bodyPr/>
          <a:lstStyle/>
          <a:p>
            <a:r>
              <a:rPr lang="fi-FI" dirty="0"/>
              <a:t>Asukkaat saapuvat</a:t>
            </a:r>
          </a:p>
        </p:txBody>
      </p:sp>
      <p:sp>
        <p:nvSpPr>
          <p:cNvPr id="3" name="Sisällön paikkamerkki 2">
            <a:extLst>
              <a:ext uri="{FF2B5EF4-FFF2-40B4-BE49-F238E27FC236}">
                <a16:creationId xmlns:a16="http://schemas.microsoft.com/office/drawing/2014/main" id="{5EA19C7A-8EA8-415F-84C1-8221A94AA6E9}"/>
              </a:ext>
            </a:extLst>
          </p:cNvPr>
          <p:cNvSpPr>
            <a:spLocks noGrp="1"/>
          </p:cNvSpPr>
          <p:nvPr>
            <p:ph type="body" idx="14"/>
          </p:nvPr>
        </p:nvSpPr>
        <p:spPr/>
        <p:txBody>
          <a:bodyPr>
            <a:normAutofit/>
          </a:bodyPr>
          <a:lstStyle/>
          <a:p>
            <a:r>
              <a:rPr lang="fi-FI" dirty="0"/>
              <a:t>Heidät kirjataan sisään ja ohjataan majoitusjärjestyksen mukaan oikeisiin huoneisiin. Vapaaehtoiset esittelevät keskuksen tilat. </a:t>
            </a:r>
          </a:p>
        </p:txBody>
      </p:sp>
    </p:spTree>
    <p:extLst>
      <p:ext uri="{BB962C8B-B14F-4D97-AF65-F5344CB8AC3E}">
        <p14:creationId xmlns:p14="http://schemas.microsoft.com/office/powerpoint/2010/main" val="3633249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2BF49F-33BD-40F9-A656-65D076E52F0B}"/>
              </a:ext>
            </a:extLst>
          </p:cNvPr>
          <p:cNvSpPr>
            <a:spLocks noGrp="1"/>
          </p:cNvSpPr>
          <p:nvPr>
            <p:ph type="title"/>
          </p:nvPr>
        </p:nvSpPr>
        <p:spPr/>
        <p:txBody>
          <a:bodyPr/>
          <a:lstStyle/>
          <a:p>
            <a:r>
              <a:rPr lang="fi-FI" dirty="0"/>
              <a:t>Löytyykö laastaria?</a:t>
            </a:r>
          </a:p>
        </p:txBody>
      </p:sp>
      <p:sp>
        <p:nvSpPr>
          <p:cNvPr id="3" name="Sisällön paikkamerkki 2">
            <a:extLst>
              <a:ext uri="{FF2B5EF4-FFF2-40B4-BE49-F238E27FC236}">
                <a16:creationId xmlns:a16="http://schemas.microsoft.com/office/drawing/2014/main" id="{961470C4-6EBC-4C77-9E13-A9ABA65D15DE}"/>
              </a:ext>
            </a:extLst>
          </p:cNvPr>
          <p:cNvSpPr>
            <a:spLocks noGrp="1"/>
          </p:cNvSpPr>
          <p:nvPr>
            <p:ph type="body" sz="quarter" idx="11"/>
          </p:nvPr>
        </p:nvSpPr>
        <p:spPr/>
        <p:txBody>
          <a:bodyPr/>
          <a:lstStyle/>
          <a:p>
            <a:r>
              <a:rPr lang="fi-FI" dirty="0"/>
              <a:t>Selviää, että muutamat tarvitsevat ensiapua</a:t>
            </a:r>
          </a:p>
          <a:p>
            <a:pPr lvl="1"/>
            <a:r>
              <a:rPr lang="fi-FI" dirty="0"/>
              <a:t>Yksi on kaatunut ja hänellä on pintanaarmuja kämmenissä ja polvissa</a:t>
            </a:r>
          </a:p>
          <a:p>
            <a:pPr lvl="1"/>
            <a:r>
              <a:rPr lang="fi-FI" dirty="0"/>
              <a:t>Yhden nilkka on nyrjähtänyt jo vuorokausi sitten, mutta se on edelleen turvonnut ja hyvin kipeä</a:t>
            </a:r>
          </a:p>
          <a:p>
            <a:r>
              <a:rPr lang="fi-FI" dirty="0"/>
              <a:t>Tunti saapumisen jälkeen yksi alkaa valittaa päänsärkyä</a:t>
            </a:r>
          </a:p>
          <a:p>
            <a:endParaRPr lang="fi-FI" dirty="0"/>
          </a:p>
        </p:txBody>
      </p:sp>
    </p:spTree>
    <p:extLst>
      <p:ext uri="{BB962C8B-B14F-4D97-AF65-F5344CB8AC3E}">
        <p14:creationId xmlns:p14="http://schemas.microsoft.com/office/powerpoint/2010/main" val="4226076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r>
              <a:rPr lang="fi-FI" dirty="0"/>
              <a:t>7. tehtävä: ensiapua</a:t>
            </a:r>
            <a:br>
              <a:rPr lang="fi-FI" dirty="0"/>
            </a:br>
            <a:endParaRPr lang="fi-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buNone/>
            </a:pPr>
            <a:r>
              <a:rPr lang="fi-FI" dirty="0"/>
              <a:t>Pystyttekö antamaan ensiavun sitä tarvitseville?</a:t>
            </a:r>
          </a:p>
          <a:p>
            <a:pPr marL="0" indent="0">
              <a:buNone/>
            </a:pPr>
            <a:r>
              <a:rPr lang="fi-FI" dirty="0"/>
              <a:t>Onko teillä riittävät välineet ja osaaminen? </a:t>
            </a:r>
          </a:p>
          <a:p>
            <a:pPr marL="0" indent="0">
              <a:buNone/>
            </a:pPr>
            <a:r>
              <a:rPr lang="fi-FI" dirty="0"/>
              <a:t>Miten järjestätte ensiavun antamisen?</a:t>
            </a:r>
          </a:p>
        </p:txBody>
      </p:sp>
    </p:spTree>
    <p:extLst>
      <p:ext uri="{BB962C8B-B14F-4D97-AF65-F5344CB8AC3E}">
        <p14:creationId xmlns:p14="http://schemas.microsoft.com/office/powerpoint/2010/main" val="2084493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r>
              <a:rPr lang="fi-FI" dirty="0"/>
              <a:t>8. tehtävä: vaatteet</a:t>
            </a:r>
            <a:br>
              <a:rPr lang="fi-FI" dirty="0"/>
            </a:br>
            <a:endParaRPr lang="fi-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buNone/>
            </a:pPr>
            <a:r>
              <a:rPr lang="fi-FI" dirty="0"/>
              <a:t>Selviää, että suurimmalla osalla saapuneista ei ole juurikaan vaatteita mukana. </a:t>
            </a:r>
          </a:p>
          <a:p>
            <a:pPr marL="0" indent="0">
              <a:buNone/>
            </a:pPr>
            <a:r>
              <a:rPr lang="fi-FI" dirty="0"/>
              <a:t>Mistä hankitte vaatteita niitä tarvitseville?</a:t>
            </a:r>
          </a:p>
          <a:p>
            <a:pPr marL="0" indent="0">
              <a:buNone/>
            </a:pPr>
            <a:r>
              <a:rPr lang="fi-FI" dirty="0"/>
              <a:t>Miten katastrofirahastoa voi käyttää vaatteiden hankkimiseen?</a:t>
            </a:r>
          </a:p>
        </p:txBody>
      </p:sp>
    </p:spTree>
    <p:extLst>
      <p:ext uri="{BB962C8B-B14F-4D97-AF65-F5344CB8AC3E}">
        <p14:creationId xmlns:p14="http://schemas.microsoft.com/office/powerpoint/2010/main" val="4100802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05A8C4-6CE9-40F3-BC7A-C78EC194D0C1}"/>
              </a:ext>
            </a:extLst>
          </p:cNvPr>
          <p:cNvSpPr>
            <a:spLocks noGrp="1"/>
          </p:cNvSpPr>
          <p:nvPr>
            <p:ph type="title"/>
          </p:nvPr>
        </p:nvSpPr>
        <p:spPr/>
        <p:txBody>
          <a:bodyPr/>
          <a:lstStyle/>
          <a:p>
            <a:r>
              <a:rPr lang="fi-FI" dirty="0"/>
              <a:t>9. tehtävä: lapset</a:t>
            </a:r>
            <a:br>
              <a:rPr lang="fi-FI" dirty="0"/>
            </a:br>
            <a:endParaRPr lang="fi-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buNone/>
            </a:pPr>
            <a:r>
              <a:rPr lang="fi-FI" dirty="0"/>
              <a:t>Yksikössä majoittuu paljon lapsia ja nuoria. </a:t>
            </a:r>
          </a:p>
          <a:p>
            <a:pPr marL="0" indent="0">
              <a:buNone/>
            </a:pPr>
            <a:r>
              <a:rPr lang="fi-FI" dirty="0"/>
              <a:t>Mitä pitää huomioida heidän kanssaan toimiessaan?</a:t>
            </a:r>
          </a:p>
          <a:p>
            <a:pPr marL="0" indent="0">
              <a:buNone/>
            </a:pPr>
            <a:r>
              <a:rPr lang="fi-FI" dirty="0"/>
              <a:t>Onko teidän mahdollista järjestää lapsiystävällinen tila</a:t>
            </a:r>
          </a:p>
        </p:txBody>
      </p:sp>
    </p:spTree>
    <p:extLst>
      <p:ext uri="{BB962C8B-B14F-4D97-AF65-F5344CB8AC3E}">
        <p14:creationId xmlns:p14="http://schemas.microsoft.com/office/powerpoint/2010/main" val="12837759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AA8E54-8BFA-47C9-9BC4-826E4F1185D3}"/>
              </a:ext>
            </a:extLst>
          </p:cNvPr>
          <p:cNvSpPr>
            <a:spLocks noGrp="1"/>
          </p:cNvSpPr>
          <p:nvPr>
            <p:ph type="title"/>
          </p:nvPr>
        </p:nvSpPr>
        <p:spPr/>
        <p:txBody>
          <a:bodyPr/>
          <a:lstStyle/>
          <a:p>
            <a:r>
              <a:rPr lang="fi-FI" dirty="0"/>
              <a:t>10. tehtävä: lehdistötiedote</a:t>
            </a:r>
          </a:p>
        </p:txBody>
      </p:sp>
      <p:sp>
        <p:nvSpPr>
          <p:cNvPr id="3" name="Tekstin paikkamerkki 2">
            <a:extLst>
              <a:ext uri="{FF2B5EF4-FFF2-40B4-BE49-F238E27FC236}">
                <a16:creationId xmlns:a16="http://schemas.microsoft.com/office/drawing/2014/main" id="{2323CE4F-E6EE-4534-A002-777FAEC96AA8}"/>
              </a:ext>
            </a:extLst>
          </p:cNvPr>
          <p:cNvSpPr>
            <a:spLocks noGrp="1"/>
          </p:cNvSpPr>
          <p:nvPr>
            <p:ph idx="1"/>
          </p:nvPr>
        </p:nvSpPr>
        <p:spPr/>
        <p:txBody>
          <a:bodyPr/>
          <a:lstStyle/>
          <a:p>
            <a:pPr marL="0" indent="0">
              <a:buNone/>
            </a:pPr>
            <a:r>
              <a:rPr lang="fi-FI" dirty="0"/>
              <a:t>Väliaikaismajoitusyksikön toiminnasta tehdään lehdistötiedote medialle.</a:t>
            </a:r>
          </a:p>
          <a:p>
            <a:pPr marL="0" indent="0">
              <a:buNone/>
            </a:pPr>
            <a:r>
              <a:rPr lang="fi-FI" dirty="0"/>
              <a:t>Laatikaa 3-5 tärkeimmän asian lista Punaisen Ristin toiminnasta, mitä haluatte tuoda tiedotustilaisuudessa esille.</a:t>
            </a:r>
          </a:p>
        </p:txBody>
      </p:sp>
    </p:spTree>
    <p:extLst>
      <p:ext uri="{BB962C8B-B14F-4D97-AF65-F5344CB8AC3E}">
        <p14:creationId xmlns:p14="http://schemas.microsoft.com/office/powerpoint/2010/main" val="74319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C3C627-8E5D-4E6E-8AA6-FB6630FCC3F0}"/>
              </a:ext>
            </a:extLst>
          </p:cNvPr>
          <p:cNvSpPr>
            <a:spLocks noGrp="1"/>
          </p:cNvSpPr>
          <p:nvPr>
            <p:ph type="title"/>
          </p:nvPr>
        </p:nvSpPr>
        <p:spPr/>
        <p:txBody>
          <a:bodyPr/>
          <a:lstStyle/>
          <a:p>
            <a:r>
              <a:rPr lang="fi-FI" dirty="0"/>
              <a:t>11. tehtävä: henkinen tuki</a:t>
            </a:r>
            <a:br>
              <a:rPr lang="fi-FI" dirty="0"/>
            </a:br>
            <a:endParaRPr lang="fi-FI" dirty="0"/>
          </a:p>
        </p:txBody>
      </p:sp>
      <p:sp>
        <p:nvSpPr>
          <p:cNvPr id="3" name="Tekstin paikkamerkki 2">
            <a:extLst>
              <a:ext uri="{FF2B5EF4-FFF2-40B4-BE49-F238E27FC236}">
                <a16:creationId xmlns:a16="http://schemas.microsoft.com/office/drawing/2014/main" id="{5FEB9049-5CEB-4265-A386-0E288901B51A}"/>
              </a:ext>
            </a:extLst>
          </p:cNvPr>
          <p:cNvSpPr>
            <a:spLocks noGrp="1"/>
          </p:cNvSpPr>
          <p:nvPr>
            <p:ph idx="1"/>
          </p:nvPr>
        </p:nvSpPr>
        <p:spPr/>
        <p:txBody>
          <a:bodyPr/>
          <a:lstStyle/>
          <a:p>
            <a:pPr marL="0" indent="0">
              <a:buNone/>
            </a:pPr>
            <a:r>
              <a:rPr lang="fi-FI" dirty="0"/>
              <a:t>Millaisia asioita on hyvä huomioida henkisen tuen antamisessa?</a:t>
            </a:r>
          </a:p>
          <a:p>
            <a:pPr marL="0" indent="0">
              <a:buNone/>
            </a:pPr>
            <a:r>
              <a:rPr lang="fi-FI" dirty="0"/>
              <a:t>Miten henkistä tukea annetaan, jos ei ole yhteistä kieltä? </a:t>
            </a:r>
          </a:p>
        </p:txBody>
      </p:sp>
    </p:spTree>
    <p:extLst>
      <p:ext uri="{BB962C8B-B14F-4D97-AF65-F5344CB8AC3E}">
        <p14:creationId xmlns:p14="http://schemas.microsoft.com/office/powerpoint/2010/main" val="104225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7189"/>
            <a:ext cx="7886700" cy="1133499"/>
          </a:xfrm>
        </p:spPr>
        <p:txBody>
          <a:bodyPr>
            <a:normAutofit/>
          </a:bodyPr>
          <a:lstStyle/>
          <a:p>
            <a:pPr algn="ctr">
              <a:lnSpc>
                <a:spcPct val="90000"/>
              </a:lnSpc>
            </a:pPr>
            <a:r>
              <a:rPr lang="fi-FI" dirty="0"/>
              <a:t>Harjoituksen ohjelma</a:t>
            </a:r>
            <a:endParaRPr lang="en-US" dirty="0"/>
          </a:p>
        </p:txBody>
      </p:sp>
      <p:graphicFrame>
        <p:nvGraphicFramePr>
          <p:cNvPr id="7" name="Content Placeholder 2">
            <a:extLst>
              <a:ext uri="{FF2B5EF4-FFF2-40B4-BE49-F238E27FC236}">
                <a16:creationId xmlns:a16="http://schemas.microsoft.com/office/drawing/2014/main" id="{035FEE9A-8D3F-4181-AE40-6D9FB847D404}"/>
              </a:ext>
            </a:extLst>
          </p:cNvPr>
          <p:cNvGraphicFramePr>
            <a:graphicFrameLocks noGrp="1"/>
          </p:cNvGraphicFramePr>
          <p:nvPr>
            <p:ph idx="1"/>
            <p:extLst>
              <p:ext uri="{D42A27DB-BD31-4B8C-83A1-F6EECF244321}">
                <p14:modId xmlns:p14="http://schemas.microsoft.com/office/powerpoint/2010/main" val="1867217864"/>
              </p:ext>
            </p:extLst>
          </p:nvPr>
        </p:nvGraphicFramePr>
        <p:xfrm>
          <a:off x="2152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8454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D4484B-0BE7-4ED5-9EF5-3AB9A1E89BB8}"/>
              </a:ext>
            </a:extLst>
          </p:cNvPr>
          <p:cNvSpPr>
            <a:spLocks noGrp="1"/>
          </p:cNvSpPr>
          <p:nvPr>
            <p:ph type="title"/>
          </p:nvPr>
        </p:nvSpPr>
        <p:spPr/>
        <p:txBody>
          <a:bodyPr/>
          <a:lstStyle/>
          <a:p>
            <a:r>
              <a:rPr lang="fi-FI" dirty="0"/>
              <a:t>Toiminta jatkuu</a:t>
            </a:r>
          </a:p>
        </p:txBody>
      </p:sp>
      <p:sp>
        <p:nvSpPr>
          <p:cNvPr id="3" name="Tekstin paikkamerkki 2">
            <a:extLst>
              <a:ext uri="{FF2B5EF4-FFF2-40B4-BE49-F238E27FC236}">
                <a16:creationId xmlns:a16="http://schemas.microsoft.com/office/drawing/2014/main" id="{771053AE-2967-4888-BF95-F67921862B7E}"/>
              </a:ext>
            </a:extLst>
          </p:cNvPr>
          <p:cNvSpPr>
            <a:spLocks noGrp="1"/>
          </p:cNvSpPr>
          <p:nvPr>
            <p:ph type="body" sz="quarter" idx="11"/>
          </p:nvPr>
        </p:nvSpPr>
        <p:spPr/>
        <p:txBody>
          <a:bodyPr/>
          <a:lstStyle/>
          <a:p>
            <a:r>
              <a:rPr lang="fi-FI" b="0" i="0" dirty="0">
                <a:effectLst/>
                <a:latin typeface="Arial" panose="020B0604020202020204" pitchFamily="34" charset="0"/>
              </a:rPr>
              <a:t>Väliaikaismajoituksen toiminnan jatkuessa vapaaehtoisia voidaan tarvita</a:t>
            </a:r>
          </a:p>
          <a:p>
            <a:pPr lvl="1"/>
            <a:r>
              <a:rPr lang="fi-FI" dirty="0"/>
              <a:t>E</a:t>
            </a:r>
            <a:r>
              <a:rPr lang="fi-FI" b="0" i="0" dirty="0">
                <a:effectLst/>
                <a:latin typeface="Arial" panose="020B0604020202020204" pitchFamily="34" charset="0"/>
              </a:rPr>
              <a:t>nsihuolto ja ensiapu terveydenhoitajan tukena</a:t>
            </a:r>
          </a:p>
          <a:p>
            <a:pPr lvl="1"/>
            <a:r>
              <a:rPr lang="fi-FI" dirty="0"/>
              <a:t>H</a:t>
            </a:r>
            <a:r>
              <a:rPr lang="fi-FI" b="0" i="0" dirty="0">
                <a:effectLst/>
                <a:latin typeface="Arial" panose="020B0604020202020204" pitchFamily="34" charset="0"/>
              </a:rPr>
              <a:t>enkinen tuki (koulutetut henkisen tuen vapaaehtoiset)</a:t>
            </a:r>
          </a:p>
          <a:p>
            <a:pPr lvl="1"/>
            <a:r>
              <a:rPr lang="fi-FI" dirty="0"/>
              <a:t>L</a:t>
            </a:r>
            <a:r>
              <a:rPr lang="fi-FI" b="0" i="0" dirty="0">
                <a:effectLst/>
                <a:latin typeface="Arial" panose="020B0604020202020204" pitchFamily="34" charset="0"/>
              </a:rPr>
              <a:t>ahjoitustavaran ja vaatteiden hankinta, vastaanotto, lajittelu ja organisointi</a:t>
            </a:r>
          </a:p>
          <a:p>
            <a:pPr lvl="1"/>
            <a:r>
              <a:rPr lang="fi-FI" dirty="0"/>
              <a:t>V</a:t>
            </a:r>
            <a:r>
              <a:rPr lang="fi-FI" b="0" i="0" dirty="0">
                <a:effectLst/>
                <a:latin typeface="Arial" panose="020B0604020202020204" pitchFamily="34" charset="0"/>
              </a:rPr>
              <a:t>älttämättömissä kuljetuksissa avustaminen</a:t>
            </a:r>
          </a:p>
          <a:p>
            <a:pPr lvl="1"/>
            <a:r>
              <a:rPr lang="fi-FI" dirty="0"/>
              <a:t>Y</a:t>
            </a:r>
            <a:r>
              <a:rPr lang="fi-FI" b="0" i="0" dirty="0">
                <a:effectLst/>
                <a:latin typeface="Arial" panose="020B0604020202020204" pitchFamily="34" charset="0"/>
              </a:rPr>
              <a:t>öpäivystys</a:t>
            </a:r>
          </a:p>
          <a:p>
            <a:pPr lvl="1"/>
            <a:r>
              <a:rPr lang="fi-FI" dirty="0"/>
              <a:t>T</a:t>
            </a:r>
            <a:r>
              <a:rPr lang="fi-FI" b="0" i="0" dirty="0">
                <a:effectLst/>
                <a:latin typeface="Arial" panose="020B0604020202020204" pitchFamily="34" charset="0"/>
              </a:rPr>
              <a:t>iedonvälitykseen liittyvät tehtävät</a:t>
            </a:r>
          </a:p>
          <a:p>
            <a:pPr lvl="1"/>
            <a:r>
              <a:rPr lang="fi-FI" dirty="0"/>
              <a:t>V</a:t>
            </a:r>
            <a:r>
              <a:rPr lang="fi-FI" b="0" i="0" dirty="0">
                <a:effectLst/>
                <a:latin typeface="Arial" panose="020B0604020202020204" pitchFamily="34" charset="0"/>
              </a:rPr>
              <a:t>apaa-­ajan toiminnan järjestäminen</a:t>
            </a:r>
            <a:endParaRPr lang="fi-FI" dirty="0"/>
          </a:p>
          <a:p>
            <a:endParaRPr lang="fi-FI" dirty="0"/>
          </a:p>
        </p:txBody>
      </p:sp>
    </p:spTree>
    <p:extLst>
      <p:ext uri="{BB962C8B-B14F-4D97-AF65-F5344CB8AC3E}">
        <p14:creationId xmlns:p14="http://schemas.microsoft.com/office/powerpoint/2010/main" val="3311202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BA1A81-F99A-49F7-86CC-E66DF69C6883}"/>
              </a:ext>
            </a:extLst>
          </p:cNvPr>
          <p:cNvSpPr>
            <a:spLocks noGrp="1"/>
          </p:cNvSpPr>
          <p:nvPr>
            <p:ph type="title"/>
          </p:nvPr>
        </p:nvSpPr>
        <p:spPr/>
        <p:txBody>
          <a:bodyPr/>
          <a:lstStyle/>
          <a:p>
            <a:r>
              <a:rPr lang="fi-FI" dirty="0"/>
              <a:t>12. tehtävä: tavaralahjoitukset</a:t>
            </a:r>
            <a:br>
              <a:rPr lang="fi-FI" dirty="0"/>
            </a:br>
            <a:endParaRPr lang="fi-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a:xfrm>
            <a:off x="838200" y="2147777"/>
            <a:ext cx="10515600" cy="3435628"/>
          </a:xfrm>
        </p:spPr>
        <p:txBody>
          <a:bodyPr>
            <a:normAutofit/>
          </a:bodyPr>
          <a:lstStyle/>
          <a:p>
            <a:pPr marL="0" indent="0">
              <a:buNone/>
            </a:pPr>
            <a:r>
              <a:rPr lang="fi-FI" dirty="0"/>
              <a:t>Osastoon ja piiriin tulee paljon yhteydenottoja ihmisiltä, jotka haluavat lahjoittaa vaatteita, kodin tarvikkeita, lasten leluja, kuivaruokaa ja erilaisia palveluita. </a:t>
            </a:r>
          </a:p>
          <a:p>
            <a:pPr marL="0" indent="0">
              <a:buNone/>
            </a:pPr>
            <a:r>
              <a:rPr lang="fi-FI" dirty="0"/>
              <a:t>Miten reagoitte viesteihin?</a:t>
            </a:r>
          </a:p>
          <a:p>
            <a:pPr marL="0" indent="0">
              <a:buNone/>
            </a:pPr>
            <a:r>
              <a:rPr lang="fi-FI" dirty="0"/>
              <a:t>Jos tavarakeräys järjestetään, miten se pitäisi organisoida, että kerätty tavara tulisi käyttöön ja keräys ei sitoisi liikaa resursseja.</a:t>
            </a:r>
          </a:p>
        </p:txBody>
      </p:sp>
    </p:spTree>
    <p:extLst>
      <p:ext uri="{BB962C8B-B14F-4D97-AF65-F5344CB8AC3E}">
        <p14:creationId xmlns:p14="http://schemas.microsoft.com/office/powerpoint/2010/main" val="4211275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1DE57F-5B75-46FA-894D-441DBA0F34BD}"/>
              </a:ext>
            </a:extLst>
          </p:cNvPr>
          <p:cNvSpPr>
            <a:spLocks noGrp="1"/>
          </p:cNvSpPr>
          <p:nvPr>
            <p:ph type="title"/>
          </p:nvPr>
        </p:nvSpPr>
        <p:spPr/>
        <p:txBody>
          <a:bodyPr/>
          <a:lstStyle/>
          <a:p>
            <a:r>
              <a:rPr lang="fi-FI" dirty="0"/>
              <a:t>Yhdenvertaisuus ja suojelu</a:t>
            </a:r>
          </a:p>
        </p:txBody>
      </p:sp>
      <p:sp>
        <p:nvSpPr>
          <p:cNvPr id="3" name="Tekstin paikkamerkki 2">
            <a:extLst>
              <a:ext uri="{FF2B5EF4-FFF2-40B4-BE49-F238E27FC236}">
                <a16:creationId xmlns:a16="http://schemas.microsoft.com/office/drawing/2014/main" id="{8AD79060-3F42-426A-BEC1-78C2E4042F35}"/>
              </a:ext>
            </a:extLst>
          </p:cNvPr>
          <p:cNvSpPr>
            <a:spLocks noGrp="1"/>
          </p:cNvSpPr>
          <p:nvPr>
            <p:ph type="body" sz="quarter" idx="11"/>
          </p:nvPr>
        </p:nvSpPr>
        <p:spPr/>
        <p:txBody>
          <a:bodyPr/>
          <a:lstStyle/>
          <a:p>
            <a:r>
              <a:rPr lang="fi-FI" dirty="0"/>
              <a:t>Kansainvälistä suojelua hakevien joukossa on usein erityisen haavoittuvassa asemassa olevia ihmisiä</a:t>
            </a:r>
          </a:p>
          <a:p>
            <a:pPr lvl="1"/>
            <a:r>
              <a:rPr lang="fi-FI" dirty="0"/>
              <a:t>Lapset</a:t>
            </a:r>
          </a:p>
          <a:p>
            <a:pPr lvl="1"/>
            <a:r>
              <a:rPr lang="fi-FI" dirty="0"/>
              <a:t>Vanhukset</a:t>
            </a:r>
          </a:p>
          <a:p>
            <a:pPr lvl="1"/>
            <a:r>
              <a:rPr lang="fi-FI" dirty="0"/>
              <a:t>Vammaiset</a:t>
            </a:r>
          </a:p>
          <a:p>
            <a:pPr lvl="1"/>
            <a:r>
              <a:rPr lang="fi-FI" dirty="0"/>
              <a:t>Väkivallan tai hyväksikäytön uhrit</a:t>
            </a:r>
          </a:p>
          <a:p>
            <a:r>
              <a:rPr lang="fi-FI" dirty="0"/>
              <a:t>Heidän tarpeisiinsa ja turvallisuuteensa pitää kiinnittää erityistä huomiota</a:t>
            </a:r>
          </a:p>
          <a:p>
            <a:r>
              <a:rPr lang="fi-FI" dirty="0"/>
              <a:t>Tutustukaa evakuointitilanteisiin tehtyyn </a:t>
            </a:r>
            <a:r>
              <a:rPr lang="fi-FI" dirty="0">
                <a:hlinkClick r:id="rId2"/>
              </a:rPr>
              <a:t>ISOT-ohjeeseen</a:t>
            </a:r>
            <a:endParaRPr lang="fi-FI" dirty="0"/>
          </a:p>
          <a:p>
            <a:endParaRPr lang="fi-FI" dirty="0"/>
          </a:p>
        </p:txBody>
      </p:sp>
    </p:spTree>
    <p:extLst>
      <p:ext uri="{BB962C8B-B14F-4D97-AF65-F5344CB8AC3E}">
        <p14:creationId xmlns:p14="http://schemas.microsoft.com/office/powerpoint/2010/main" val="41386444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634A1-31CB-490B-96F0-9F7BCD04500F}"/>
              </a:ext>
            </a:extLst>
          </p:cNvPr>
          <p:cNvSpPr>
            <a:spLocks noGrp="1"/>
          </p:cNvSpPr>
          <p:nvPr>
            <p:ph type="title"/>
          </p:nvPr>
        </p:nvSpPr>
        <p:spPr/>
        <p:txBody>
          <a:bodyPr/>
          <a:lstStyle/>
          <a:p>
            <a:r>
              <a:rPr lang="fi-FI" dirty="0"/>
              <a:t>13. tehtävä: suojelu</a:t>
            </a:r>
          </a:p>
        </p:txBody>
      </p:sp>
      <p:sp>
        <p:nvSpPr>
          <p:cNvPr id="3" name="Sisällön paikkamerkki 2">
            <a:extLst>
              <a:ext uri="{FF2B5EF4-FFF2-40B4-BE49-F238E27FC236}">
                <a16:creationId xmlns:a16="http://schemas.microsoft.com/office/drawing/2014/main" id="{8B128888-A8AC-4DE8-A1DF-BE99364DA167}"/>
              </a:ext>
            </a:extLst>
          </p:cNvPr>
          <p:cNvSpPr>
            <a:spLocks noGrp="1"/>
          </p:cNvSpPr>
          <p:nvPr>
            <p:ph idx="1"/>
          </p:nvPr>
        </p:nvSpPr>
        <p:spPr/>
        <p:txBody>
          <a:bodyPr/>
          <a:lstStyle/>
          <a:p>
            <a:pPr marL="0" indent="0">
              <a:buNone/>
            </a:pPr>
            <a:r>
              <a:rPr lang="fi-FI" dirty="0"/>
              <a:t>Mitä pitää huomioida, kun toimitaan erityisen haavoittuvassa asemassa olevien kanssa?</a:t>
            </a:r>
          </a:p>
          <a:p>
            <a:pPr marL="0" indent="0">
              <a:buNone/>
            </a:pPr>
            <a:r>
              <a:rPr lang="fi-FI" dirty="0"/>
              <a:t>Miten varmistetaan, että kaikilla on yhdenvertainen mahdollisuus saada apua?</a:t>
            </a:r>
          </a:p>
          <a:p>
            <a:pPr marL="0" indent="0">
              <a:buNone/>
            </a:pPr>
            <a:r>
              <a:rPr lang="fi-FI" dirty="0"/>
              <a:t>Miten toimitaan tilanteessa, jossa herää epäily esimerkiksi väkivallan käytöstä?</a:t>
            </a:r>
          </a:p>
        </p:txBody>
      </p:sp>
    </p:spTree>
    <p:extLst>
      <p:ext uri="{BB962C8B-B14F-4D97-AF65-F5344CB8AC3E}">
        <p14:creationId xmlns:p14="http://schemas.microsoft.com/office/powerpoint/2010/main" val="1201902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BA1A81-F99A-49F7-86CC-E66DF69C6883}"/>
              </a:ext>
            </a:extLst>
          </p:cNvPr>
          <p:cNvSpPr>
            <a:spLocks noGrp="1"/>
          </p:cNvSpPr>
          <p:nvPr>
            <p:ph type="title"/>
          </p:nvPr>
        </p:nvSpPr>
        <p:spPr/>
        <p:txBody>
          <a:bodyPr/>
          <a:lstStyle/>
          <a:p>
            <a:r>
              <a:rPr lang="fi-FI" dirty="0"/>
              <a:t>14. tehtävä: Vapaaehtoisten jaksaminen</a:t>
            </a:r>
            <a:br>
              <a:rPr lang="fi-FI" dirty="0"/>
            </a:br>
            <a:endParaRPr lang="fi-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p:txBody>
          <a:bodyPr>
            <a:normAutofit/>
          </a:bodyPr>
          <a:lstStyle/>
          <a:p>
            <a:pPr marL="0" indent="0">
              <a:buNone/>
            </a:pPr>
            <a:r>
              <a:rPr lang="fi-FI" dirty="0"/>
              <a:t>Miten varmistetaan vapaaehtoisten jaksaminen ja palautuminen auttamistilanteen aikana ja sen jälkeen?</a:t>
            </a:r>
          </a:p>
        </p:txBody>
      </p:sp>
    </p:spTree>
    <p:extLst>
      <p:ext uri="{BB962C8B-B14F-4D97-AF65-F5344CB8AC3E}">
        <p14:creationId xmlns:p14="http://schemas.microsoft.com/office/powerpoint/2010/main" val="1617175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568ED1-D7E0-4177-BD6F-40F2295B8B99}"/>
              </a:ext>
            </a:extLst>
          </p:cNvPr>
          <p:cNvSpPr>
            <a:spLocks noGrp="1"/>
          </p:cNvSpPr>
          <p:nvPr>
            <p:ph type="title"/>
          </p:nvPr>
        </p:nvSpPr>
        <p:spPr/>
        <p:txBody>
          <a:bodyPr/>
          <a:lstStyle/>
          <a:p>
            <a:r>
              <a:rPr lang="fi-FI" dirty="0"/>
              <a:t>15. tehtävä: kotoutumisen tuki</a:t>
            </a:r>
          </a:p>
        </p:txBody>
      </p:sp>
      <p:sp>
        <p:nvSpPr>
          <p:cNvPr id="3" name="Sisällön paikkamerkki 2">
            <a:extLst>
              <a:ext uri="{FF2B5EF4-FFF2-40B4-BE49-F238E27FC236}">
                <a16:creationId xmlns:a16="http://schemas.microsoft.com/office/drawing/2014/main" id="{BF530554-E0A6-48E6-93B6-44E4BACF3DC5}"/>
              </a:ext>
            </a:extLst>
          </p:cNvPr>
          <p:cNvSpPr>
            <a:spLocks noGrp="1"/>
          </p:cNvSpPr>
          <p:nvPr>
            <p:ph idx="1"/>
          </p:nvPr>
        </p:nvSpPr>
        <p:spPr/>
        <p:txBody>
          <a:bodyPr/>
          <a:lstStyle/>
          <a:p>
            <a:pPr marL="0" indent="0">
              <a:buNone/>
            </a:pPr>
            <a:r>
              <a:rPr lang="fi-FI" dirty="0"/>
              <a:t>Asukkaat jäävät keskukseen arviolta muutamaksi viikoksi ja sen jälkeen siirtyvät läheiseen vastaanottokeskukseen.</a:t>
            </a:r>
          </a:p>
          <a:p>
            <a:pPr marL="0" indent="0">
              <a:buNone/>
            </a:pPr>
            <a:r>
              <a:rPr lang="fi-FI" dirty="0"/>
              <a:t>Millaista kotoutumista tukevaa toimintaa heille voisi järjestää?</a:t>
            </a:r>
          </a:p>
          <a:p>
            <a:pPr marL="0" indent="0">
              <a:buNone/>
            </a:pPr>
            <a:r>
              <a:rPr lang="fi-FI" dirty="0"/>
              <a:t>Onko osastolla jo valmiiksi toimintaa, johon heitä voisi ottaa mukaan?</a:t>
            </a:r>
          </a:p>
        </p:txBody>
      </p:sp>
    </p:spTree>
    <p:extLst>
      <p:ext uri="{BB962C8B-B14F-4D97-AF65-F5344CB8AC3E}">
        <p14:creationId xmlns:p14="http://schemas.microsoft.com/office/powerpoint/2010/main" val="33397365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4FDA7D-B212-49DC-A354-E54519A3E47A}"/>
              </a:ext>
            </a:extLst>
          </p:cNvPr>
          <p:cNvSpPr>
            <a:spLocks noGrp="1"/>
          </p:cNvSpPr>
          <p:nvPr>
            <p:ph type="title"/>
          </p:nvPr>
        </p:nvSpPr>
        <p:spPr/>
        <p:txBody>
          <a:bodyPr/>
          <a:lstStyle/>
          <a:p>
            <a:r>
              <a:rPr lang="fi-FI" dirty="0"/>
              <a:t>Tilannekuva</a:t>
            </a:r>
          </a:p>
        </p:txBody>
      </p:sp>
      <p:sp>
        <p:nvSpPr>
          <p:cNvPr id="3" name="Sisällön paikkamerkki 2">
            <a:extLst>
              <a:ext uri="{FF2B5EF4-FFF2-40B4-BE49-F238E27FC236}">
                <a16:creationId xmlns:a16="http://schemas.microsoft.com/office/drawing/2014/main" id="{7EA8C245-7160-4804-ADB9-F7EDD581D731}"/>
              </a:ext>
            </a:extLst>
          </p:cNvPr>
          <p:cNvSpPr>
            <a:spLocks noGrp="1"/>
          </p:cNvSpPr>
          <p:nvPr>
            <p:ph type="body" idx="14"/>
          </p:nvPr>
        </p:nvSpPr>
        <p:spPr/>
        <p:txBody>
          <a:bodyPr/>
          <a:lstStyle/>
          <a:p>
            <a:r>
              <a:rPr lang="fi-FI" dirty="0"/>
              <a:t>Suomessa on samaan aikaan käynnissä useita erilaisia evakuointitilanteita. Punainen Risti alkaa koota tilanteista yhteistä tilannekuvaa, jotta resurssien riittämistä lähiviikkoina on helpompaa arvioida. Myös viranomaiset toivovat tarkempaa kokonaiskuvaa Punaisen Ristin toiminnasta.</a:t>
            </a:r>
          </a:p>
          <a:p>
            <a:endParaRPr lang="fi-FI" dirty="0"/>
          </a:p>
        </p:txBody>
      </p:sp>
    </p:spTree>
    <p:extLst>
      <p:ext uri="{BB962C8B-B14F-4D97-AF65-F5344CB8AC3E}">
        <p14:creationId xmlns:p14="http://schemas.microsoft.com/office/powerpoint/2010/main" val="3316432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33977E-2A4C-4674-85E7-27B3D8D15D15}"/>
              </a:ext>
            </a:extLst>
          </p:cNvPr>
          <p:cNvSpPr>
            <a:spLocks noGrp="1"/>
          </p:cNvSpPr>
          <p:nvPr>
            <p:ph type="title"/>
          </p:nvPr>
        </p:nvSpPr>
        <p:spPr/>
        <p:txBody>
          <a:bodyPr/>
          <a:lstStyle/>
          <a:p>
            <a:r>
              <a:rPr lang="fi-FI" dirty="0"/>
              <a:t>16. tehtävä: tilannekuvakysely</a:t>
            </a:r>
            <a:br>
              <a:rPr lang="fi-FI"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buNone/>
            </a:pPr>
            <a:r>
              <a:rPr lang="fi-FI" dirty="0"/>
              <a:t>Täyttäkää tilannekuvakysely tästä linkistä: </a:t>
            </a:r>
            <a:r>
              <a:rPr lang="fi-FI" dirty="0">
                <a:hlinkClick r:id="rId3"/>
              </a:rPr>
              <a:t>https://www.lyyti.fi/reg/Suoja_2022_tilannekuvakysely_6348</a:t>
            </a:r>
            <a:r>
              <a:rPr lang="fi-FI" dirty="0"/>
              <a:t> </a:t>
            </a:r>
          </a:p>
          <a:p>
            <a:pPr marL="0" indent="0">
              <a:buNone/>
            </a:pPr>
            <a:r>
              <a:rPr lang="fi-FI" dirty="0"/>
              <a:t>Voitte halutessanne käydä katsomassa koko Suomen tilannekuvaa. </a:t>
            </a:r>
            <a:r>
              <a:rPr lang="fi-FI"/>
              <a:t>Linkki tilannekuvan seuraamiseen tulee kyselyn automaattisessa vahvistusviestissä. </a:t>
            </a:r>
          </a:p>
          <a:p>
            <a:pPr lvl="1"/>
            <a:endParaRPr lang="fi-FI" dirty="0"/>
          </a:p>
        </p:txBody>
      </p:sp>
    </p:spTree>
    <p:extLst>
      <p:ext uri="{BB962C8B-B14F-4D97-AF65-F5344CB8AC3E}">
        <p14:creationId xmlns:p14="http://schemas.microsoft.com/office/powerpoint/2010/main" val="596500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E5DB8D-6752-4852-814F-FA9329F8549F}"/>
              </a:ext>
            </a:extLst>
          </p:cNvPr>
          <p:cNvSpPr>
            <a:spLocks noGrp="1"/>
          </p:cNvSpPr>
          <p:nvPr>
            <p:ph type="title"/>
          </p:nvPr>
        </p:nvSpPr>
        <p:spPr>
          <a:xfrm>
            <a:off x="4755367" y="2913656"/>
            <a:ext cx="2681266" cy="1030687"/>
          </a:xfrm>
        </p:spPr>
        <p:txBody>
          <a:bodyPr>
            <a:normAutofit/>
          </a:bodyPr>
          <a:lstStyle/>
          <a:p>
            <a:r>
              <a:rPr lang="fi-FI" sz="4000" dirty="0"/>
              <a:t>Syötteet</a:t>
            </a:r>
          </a:p>
        </p:txBody>
      </p:sp>
    </p:spTree>
    <p:extLst>
      <p:ext uri="{BB962C8B-B14F-4D97-AF65-F5344CB8AC3E}">
        <p14:creationId xmlns:p14="http://schemas.microsoft.com/office/powerpoint/2010/main" val="19686932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D0A036-5448-4D9B-9DE4-97EEE0C44503}"/>
              </a:ext>
            </a:extLst>
          </p:cNvPr>
          <p:cNvSpPr>
            <a:spLocks noGrp="1"/>
          </p:cNvSpPr>
          <p:nvPr>
            <p:ph type="title"/>
          </p:nvPr>
        </p:nvSpPr>
        <p:spPr/>
        <p:txBody>
          <a:bodyPr>
            <a:normAutofit fontScale="90000"/>
          </a:bodyPr>
          <a:lstStyle/>
          <a:p>
            <a:r>
              <a:rPr lang="fi-FI" dirty="0"/>
              <a:t>Syöte: evakuointikärryt</a:t>
            </a:r>
            <a:br>
              <a:rPr lang="fi-FI" dirty="0"/>
            </a:br>
            <a:endParaRPr lang="fi-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vert="horz" lIns="91440" tIns="45720" rIns="91440" bIns="45720" rtlCol="0" anchor="t">
            <a:normAutofit/>
          </a:bodyPr>
          <a:lstStyle/>
          <a:p>
            <a:pPr marL="363220" indent="-363220"/>
            <a:r>
              <a:rPr lang="fi-FI" dirty="0">
                <a:latin typeface="Verdana"/>
                <a:ea typeface="Verdana"/>
              </a:rPr>
              <a:t>Ympäri Suomen on sijoitettu 14 EEC-kärryä (</a:t>
            </a:r>
            <a:r>
              <a:rPr lang="fi-FI" dirty="0" err="1">
                <a:latin typeface="Verdana"/>
                <a:ea typeface="Verdana"/>
              </a:rPr>
              <a:t>Emergency</a:t>
            </a:r>
            <a:r>
              <a:rPr lang="fi-FI" dirty="0">
                <a:latin typeface="Verdana"/>
                <a:ea typeface="Verdana"/>
              </a:rPr>
              <a:t> </a:t>
            </a:r>
            <a:r>
              <a:rPr lang="fi-FI" dirty="0" err="1">
                <a:latin typeface="Verdana"/>
                <a:ea typeface="Verdana"/>
              </a:rPr>
              <a:t>Evacuation</a:t>
            </a:r>
            <a:r>
              <a:rPr lang="fi-FI" dirty="0">
                <a:latin typeface="Verdana"/>
                <a:ea typeface="Verdana"/>
              </a:rPr>
              <a:t> Center)</a:t>
            </a:r>
            <a:endParaRPr lang="en-US" dirty="0">
              <a:latin typeface="Verdana"/>
              <a:ea typeface="Verdana"/>
            </a:endParaRPr>
          </a:p>
          <a:p>
            <a:pPr marL="363220" indent="-363220"/>
            <a:r>
              <a:rPr lang="fi-FI" dirty="0">
                <a:latin typeface="Verdana"/>
                <a:ea typeface="Verdana"/>
              </a:rPr>
              <a:t>Evakuointikeskus koostuu peräkärryyn pakatuista kahdesta teltasta sekä niihin liittyvistä varusteista</a:t>
            </a:r>
          </a:p>
          <a:p>
            <a:pPr marL="363220" indent="-363220"/>
            <a:r>
              <a:rPr lang="fi-FI" dirty="0">
                <a:latin typeface="Verdana"/>
                <a:ea typeface="Verdana"/>
              </a:rPr>
              <a:t>Voiko telttoja tarvita tässä tilanteessa?</a:t>
            </a:r>
          </a:p>
          <a:p>
            <a:pPr marL="363220" indent="-363220"/>
            <a:r>
              <a:rPr lang="fi-FI" dirty="0">
                <a:latin typeface="Verdana"/>
                <a:ea typeface="Verdana"/>
              </a:rPr>
              <a:t>Telttoja voi käyttää myös osaston muussa toiminnassa, samalla saa hyvää harjoitusta niiden pystytykseen. Missä voisitte hyödyntää EEC-kärryä normaalissa toiminnassa?</a:t>
            </a:r>
          </a:p>
        </p:txBody>
      </p:sp>
    </p:spTree>
    <p:extLst>
      <p:ext uri="{BB962C8B-B14F-4D97-AF65-F5344CB8AC3E}">
        <p14:creationId xmlns:p14="http://schemas.microsoft.com/office/powerpoint/2010/main" val="115727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C202D2-3EF6-415A-BD43-ADD6BFD052FF}"/>
              </a:ext>
            </a:extLst>
          </p:cNvPr>
          <p:cNvSpPr>
            <a:spLocks noGrp="1"/>
          </p:cNvSpPr>
          <p:nvPr>
            <p:ph type="title"/>
          </p:nvPr>
        </p:nvSpPr>
        <p:spPr/>
        <p:txBody>
          <a:bodyPr>
            <a:normAutofit/>
          </a:bodyPr>
          <a:lstStyle/>
          <a:p>
            <a:r>
              <a:rPr lang="fi-FI" dirty="0"/>
              <a:t>Käytännön asiat</a:t>
            </a:r>
          </a:p>
        </p:txBody>
      </p:sp>
      <p:sp>
        <p:nvSpPr>
          <p:cNvPr id="3" name="Sisällön paikkamerkki 2">
            <a:extLst>
              <a:ext uri="{FF2B5EF4-FFF2-40B4-BE49-F238E27FC236}">
                <a16:creationId xmlns:a16="http://schemas.microsoft.com/office/drawing/2014/main" id="{D2E03E8D-9740-4626-B57C-589F98B1252C}"/>
              </a:ext>
            </a:extLst>
          </p:cNvPr>
          <p:cNvSpPr>
            <a:spLocks noGrp="1"/>
          </p:cNvSpPr>
          <p:nvPr>
            <p:ph type="body" sz="quarter" idx="11"/>
          </p:nvPr>
        </p:nvSpPr>
        <p:spPr/>
        <p:txBody>
          <a:bodyPr>
            <a:normAutofit/>
          </a:bodyPr>
          <a:lstStyle/>
          <a:p>
            <a:r>
              <a:rPr lang="fi-FI" dirty="0"/>
              <a:t>Turvallisuus</a:t>
            </a:r>
          </a:p>
          <a:p>
            <a:pPr lvl="1"/>
            <a:r>
              <a:rPr lang="fi-FI" dirty="0"/>
              <a:t>Hätäpoistumistiet</a:t>
            </a:r>
          </a:p>
          <a:p>
            <a:pPr lvl="1"/>
            <a:r>
              <a:rPr lang="fi-FI" dirty="0"/>
              <a:t>Alkusammutusvälineet, ensiapuvälineet ym.</a:t>
            </a:r>
          </a:p>
          <a:p>
            <a:pPr lvl="1"/>
            <a:r>
              <a:rPr lang="fi-FI" dirty="0"/>
              <a:t>Kokoontumispaikka</a:t>
            </a:r>
          </a:p>
          <a:p>
            <a:r>
              <a:rPr lang="fi-FI" dirty="0"/>
              <a:t>Vessat</a:t>
            </a:r>
          </a:p>
          <a:p>
            <a:r>
              <a:rPr lang="fi-FI" dirty="0"/>
              <a:t>Aikataulu, tauot</a:t>
            </a:r>
          </a:p>
          <a:p>
            <a:r>
              <a:rPr lang="fi-FI" dirty="0"/>
              <a:t>Terveysturvallisuus</a:t>
            </a:r>
          </a:p>
        </p:txBody>
      </p:sp>
    </p:spTree>
    <p:extLst>
      <p:ext uri="{BB962C8B-B14F-4D97-AF65-F5344CB8AC3E}">
        <p14:creationId xmlns:p14="http://schemas.microsoft.com/office/powerpoint/2010/main" val="11442432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2AC54B-9BD1-4E07-B9B0-B7568B543F32}"/>
              </a:ext>
            </a:extLst>
          </p:cNvPr>
          <p:cNvSpPr>
            <a:spLocks noGrp="1"/>
          </p:cNvSpPr>
          <p:nvPr>
            <p:ph type="title"/>
          </p:nvPr>
        </p:nvSpPr>
        <p:spPr/>
        <p:txBody>
          <a:bodyPr>
            <a:normAutofit fontScale="90000"/>
          </a:bodyPr>
          <a:lstStyle/>
          <a:p>
            <a:r>
              <a:rPr lang="fi-FI" dirty="0"/>
              <a:t>Syöte: sosiaalinen media</a:t>
            </a:r>
            <a:br>
              <a:rPr lang="fi-FI" dirty="0"/>
            </a:br>
            <a:endParaRPr lang="fi-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a:lstStyle/>
          <a:p>
            <a:r>
              <a:rPr lang="fi-FI"/>
              <a:t>Sosiaalinen media, erityisesti Facebook, on edelleen tärkeä viestintäkanava</a:t>
            </a:r>
          </a:p>
          <a:p>
            <a:r>
              <a:rPr lang="fi-FI"/>
              <a:t>Se tuo viestimisen mahdollisuuden kaikkien ulottuville ja monet etsivät sieltä ensimmäisenä tietoa, jos jotain yllättävää tapahtuu</a:t>
            </a:r>
          </a:p>
          <a:p>
            <a:r>
              <a:rPr lang="fi-FI"/>
              <a:t>Kenellä kaikilla on tunnukset osaston sosiaalisen median sivuille? </a:t>
            </a:r>
          </a:p>
          <a:p>
            <a:r>
              <a:rPr lang="fi-FI"/>
              <a:t>Laatikaa somepäivitys, jossa kerrotte tilanteesta ja Punaisen Ristin toiminnasta. Millaisen kuvan siihen voisi ottaa?</a:t>
            </a:r>
          </a:p>
        </p:txBody>
      </p:sp>
    </p:spTree>
    <p:extLst>
      <p:ext uri="{BB962C8B-B14F-4D97-AF65-F5344CB8AC3E}">
        <p14:creationId xmlns:p14="http://schemas.microsoft.com/office/powerpoint/2010/main" val="16285218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856193-1166-4E46-8E4D-CB3DADF7AAFE}"/>
              </a:ext>
            </a:extLst>
          </p:cNvPr>
          <p:cNvSpPr>
            <a:spLocks noGrp="1"/>
          </p:cNvSpPr>
          <p:nvPr>
            <p:ph type="title"/>
          </p:nvPr>
        </p:nvSpPr>
        <p:spPr/>
        <p:txBody>
          <a:bodyPr>
            <a:normAutofit fontScale="90000"/>
          </a:bodyPr>
          <a:lstStyle/>
          <a:p>
            <a:r>
              <a:rPr lang="fi-FI" dirty="0"/>
              <a:t>Syöte: vapaaehtoinen loukkaantuu</a:t>
            </a:r>
            <a:br>
              <a:rPr lang="fi-FI" dirty="0"/>
            </a:br>
            <a:endParaRPr lang="fi-FI" dirty="0"/>
          </a:p>
        </p:txBody>
      </p:sp>
      <p:sp>
        <p:nvSpPr>
          <p:cNvPr id="3" name="Tekstin paikkamerkki 2">
            <a:extLst>
              <a:ext uri="{FF2B5EF4-FFF2-40B4-BE49-F238E27FC236}">
                <a16:creationId xmlns:a16="http://schemas.microsoft.com/office/drawing/2014/main" id="{EE438FC9-E2C6-4FD8-B8B9-9575364B31D7}"/>
              </a:ext>
            </a:extLst>
          </p:cNvPr>
          <p:cNvSpPr>
            <a:spLocks noGrp="1"/>
          </p:cNvSpPr>
          <p:nvPr>
            <p:ph type="body" sz="quarter" idx="11"/>
          </p:nvPr>
        </p:nvSpPr>
        <p:spPr/>
        <p:txBody>
          <a:bodyPr/>
          <a:lstStyle/>
          <a:p>
            <a:r>
              <a:rPr lang="fi-FI"/>
              <a:t>Yhden vapaaehtoisen päälle kaatuu kuumaa kahvia muonitustehtävissä. Toiseen käteen tulee kämmentä isompi rakkulainen palovamma</a:t>
            </a:r>
          </a:p>
          <a:p>
            <a:r>
              <a:rPr lang="fi-FI"/>
              <a:t>Mitkä ovat välittömät ensiaputoimet?</a:t>
            </a:r>
          </a:p>
          <a:p>
            <a:r>
              <a:rPr lang="fi-FI"/>
              <a:t>Mihin ohjaatte vapaaehtoisen jatkohoitoon?</a:t>
            </a:r>
          </a:p>
          <a:p>
            <a:r>
              <a:rPr lang="fi-FI"/>
              <a:t>Vapaaehtoisella ei ole omaa vakuutusta, miten ohjaatte häntä Punaisen Ristin vakuutuksen kanssa?</a:t>
            </a:r>
          </a:p>
        </p:txBody>
      </p:sp>
    </p:spTree>
    <p:extLst>
      <p:ext uri="{BB962C8B-B14F-4D97-AF65-F5344CB8AC3E}">
        <p14:creationId xmlns:p14="http://schemas.microsoft.com/office/powerpoint/2010/main" val="31150647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1AD1D-0064-4D6D-81C5-38C3DC68D119}"/>
              </a:ext>
            </a:extLst>
          </p:cNvPr>
          <p:cNvSpPr>
            <a:spLocks noGrp="1"/>
          </p:cNvSpPr>
          <p:nvPr>
            <p:ph type="title"/>
          </p:nvPr>
        </p:nvSpPr>
        <p:spPr/>
        <p:txBody>
          <a:bodyPr>
            <a:normAutofit fontScale="90000"/>
          </a:bodyPr>
          <a:lstStyle/>
          <a:p>
            <a:r>
              <a:rPr lang="fi-FI" dirty="0"/>
              <a:t>Syöte: Oma Punainen Risti</a:t>
            </a:r>
            <a:br>
              <a:rPr lang="fi-FI" dirty="0"/>
            </a:br>
            <a:endParaRPr lang="fi-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type="body" sz="quarter" idx="11"/>
          </p:nvPr>
        </p:nvSpPr>
        <p:spPr/>
        <p:txBody>
          <a:bodyPr/>
          <a:lstStyle/>
          <a:p>
            <a:pPr>
              <a:defRPr/>
            </a:pPr>
            <a:r>
              <a:rPr lang="fi-FI"/>
              <a:t>Oma Punainen Risti on yksi tapa tavoittaa lisää vapaaehtoisia, jos äkillinen auttamistilanne on suuri tai kestää pidempään</a:t>
            </a:r>
          </a:p>
          <a:p>
            <a:pPr>
              <a:defRPr/>
            </a:pPr>
            <a:r>
              <a:rPr lang="fi-FI"/>
              <a:t>Miten voitte hyödyntää Omaa, kun tarvitsette lisää vapaaehtoisia auttajia?</a:t>
            </a:r>
          </a:p>
          <a:p>
            <a:pPr>
              <a:defRPr/>
            </a:pPr>
            <a:r>
              <a:rPr lang="fi-FI"/>
              <a:t>Miten viestitte osaston kaikille vapaaehtoisille Oman kautta?</a:t>
            </a:r>
          </a:p>
          <a:p>
            <a:pPr>
              <a:defRPr/>
            </a:pPr>
            <a:r>
              <a:rPr lang="fi-FI"/>
              <a:t>Voisitteko hyödyntää Oman ryhmiä?</a:t>
            </a:r>
          </a:p>
        </p:txBody>
      </p:sp>
    </p:spTree>
    <p:extLst>
      <p:ext uri="{BB962C8B-B14F-4D97-AF65-F5344CB8AC3E}">
        <p14:creationId xmlns:p14="http://schemas.microsoft.com/office/powerpoint/2010/main" val="31909677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358D47-7242-4DB2-8D57-6145C347ADEB}"/>
              </a:ext>
            </a:extLst>
          </p:cNvPr>
          <p:cNvSpPr>
            <a:spLocks noGrp="1"/>
          </p:cNvSpPr>
          <p:nvPr>
            <p:ph type="title"/>
          </p:nvPr>
        </p:nvSpPr>
        <p:spPr/>
        <p:txBody>
          <a:bodyPr/>
          <a:lstStyle/>
          <a:p>
            <a:r>
              <a:rPr lang="fi-FI" dirty="0">
                <a:solidFill>
                  <a:schemeClr val="tx1"/>
                </a:solidFill>
              </a:rPr>
              <a:t>Harjoitus loppuu</a:t>
            </a:r>
          </a:p>
        </p:txBody>
      </p:sp>
    </p:spTree>
    <p:extLst>
      <p:ext uri="{BB962C8B-B14F-4D97-AF65-F5344CB8AC3E}">
        <p14:creationId xmlns:p14="http://schemas.microsoft.com/office/powerpoint/2010/main" val="31723383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051860-0CFD-4898-BB32-BB50655A1BB6}"/>
              </a:ext>
            </a:extLst>
          </p:cNvPr>
          <p:cNvSpPr>
            <a:spLocks noGrp="1"/>
          </p:cNvSpPr>
          <p:nvPr>
            <p:ph type="title"/>
          </p:nvPr>
        </p:nvSpPr>
        <p:spPr/>
        <p:txBody>
          <a:bodyPr>
            <a:normAutofit/>
          </a:bodyPr>
          <a:lstStyle/>
          <a:p>
            <a:r>
              <a:rPr lang="fi-FI"/>
              <a:t>Jälkipurku</a:t>
            </a:r>
          </a:p>
        </p:txBody>
      </p:sp>
      <p:sp>
        <p:nvSpPr>
          <p:cNvPr id="3" name="Sisällön paikkamerkki 2">
            <a:extLst>
              <a:ext uri="{FF2B5EF4-FFF2-40B4-BE49-F238E27FC236}">
                <a16:creationId xmlns:a16="http://schemas.microsoft.com/office/drawing/2014/main" id="{4E9AB715-727E-4DD7-9290-365CFF4200AB}"/>
              </a:ext>
            </a:extLst>
          </p:cNvPr>
          <p:cNvSpPr>
            <a:spLocks noGrp="1"/>
          </p:cNvSpPr>
          <p:nvPr>
            <p:ph idx="1"/>
          </p:nvPr>
        </p:nvSpPr>
        <p:spPr/>
        <p:txBody>
          <a:bodyPr/>
          <a:lstStyle/>
          <a:p>
            <a:r>
              <a:rPr lang="fi-FI"/>
              <a:t>Käykää fiiliskierros niin, että kaikki pääsevät kertomaan ajatuksistaan harjoituksen jälkeen</a:t>
            </a:r>
          </a:p>
          <a:p>
            <a:r>
              <a:rPr lang="fi-FI"/>
              <a:t>Mitä ajatuksia ja tunteita heräsi?</a:t>
            </a:r>
          </a:p>
          <a:p>
            <a:r>
              <a:rPr lang="fi-FI"/>
              <a:t>Jäikö jokin asia askarruttamaan?</a:t>
            </a:r>
          </a:p>
        </p:txBody>
      </p:sp>
    </p:spTree>
    <p:extLst>
      <p:ext uri="{BB962C8B-B14F-4D97-AF65-F5344CB8AC3E}">
        <p14:creationId xmlns:p14="http://schemas.microsoft.com/office/powerpoint/2010/main" val="19602144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FBB422-8407-490F-AC0B-3CA846633667}"/>
              </a:ext>
            </a:extLst>
          </p:cNvPr>
          <p:cNvSpPr>
            <a:spLocks noGrp="1"/>
          </p:cNvSpPr>
          <p:nvPr>
            <p:ph type="title"/>
          </p:nvPr>
        </p:nvSpPr>
        <p:spPr>
          <a:xfrm>
            <a:off x="423531" y="387486"/>
            <a:ext cx="10515600" cy="1325563"/>
          </a:xfrm>
        </p:spPr>
        <p:txBody>
          <a:bodyPr/>
          <a:lstStyle/>
          <a:p>
            <a:r>
              <a:rPr lang="fi-FI" dirty="0"/>
              <a:t>Loppukeskustelu</a:t>
            </a:r>
            <a:br>
              <a:rPr lang="fi-FI" dirty="0"/>
            </a:br>
            <a:endParaRPr lang="fi-FI" dirty="0"/>
          </a:p>
        </p:txBody>
      </p:sp>
      <p:sp>
        <p:nvSpPr>
          <p:cNvPr id="3" name="Tekstin paikkamerkki 2">
            <a:extLst>
              <a:ext uri="{FF2B5EF4-FFF2-40B4-BE49-F238E27FC236}">
                <a16:creationId xmlns:a16="http://schemas.microsoft.com/office/drawing/2014/main" id="{DC5FB194-5E62-423B-9B7B-92C192E8B4F3}"/>
              </a:ext>
            </a:extLst>
          </p:cNvPr>
          <p:cNvSpPr>
            <a:spLocks noGrp="1"/>
          </p:cNvSpPr>
          <p:nvPr>
            <p:ph idx="1"/>
          </p:nvPr>
        </p:nvSpPr>
        <p:spPr>
          <a:xfrm>
            <a:off x="838200" y="1411775"/>
            <a:ext cx="10515600" cy="2875824"/>
          </a:xfrm>
        </p:spPr>
        <p:txBody>
          <a:bodyPr/>
          <a:lstStyle/>
          <a:p>
            <a:pPr marL="0" indent="0">
              <a:buNone/>
            </a:pPr>
            <a:r>
              <a:rPr lang="fi-FI" dirty="0"/>
              <a:t>Valitkaa kolme asiaa, jotka toimivat osastossa hyvin ja jotka auttaisivat evakuointitilanteessa toimimisessa</a:t>
            </a:r>
          </a:p>
          <a:p>
            <a:pPr marL="0" indent="0">
              <a:buNone/>
            </a:pPr>
            <a:r>
              <a:rPr lang="fi-FI" dirty="0"/>
              <a:t>Valitkaa kolme asiaa, joita osaston pitäisi kehittää pystyäkseen paremmin toimimaan evakuointitilanteissa</a:t>
            </a:r>
          </a:p>
          <a:p>
            <a:pPr marL="457200" lvl="1" indent="0">
              <a:buNone/>
            </a:pPr>
            <a:r>
              <a:rPr lang="fi-FI" dirty="0"/>
              <a:t>Millaisia konkreettisia asioita pitää tehdä, että tavoite saavutetaan?</a:t>
            </a:r>
          </a:p>
          <a:p>
            <a:pPr marL="457200" lvl="1" indent="0">
              <a:buNone/>
            </a:pPr>
            <a:r>
              <a:rPr lang="fi-FI" dirty="0"/>
              <a:t>Kuka/ ketkä voivat ottaa kopin asioiden kehittämisestä?</a:t>
            </a:r>
          </a:p>
          <a:p>
            <a:pPr marL="457200" lvl="1" indent="0">
              <a:buNone/>
            </a:pPr>
            <a:r>
              <a:rPr lang="fi-FI" dirty="0"/>
              <a:t>Millä aikavälillä kehittäminen tehdään?</a:t>
            </a:r>
          </a:p>
          <a:p>
            <a:pPr marL="0" indent="0">
              <a:buNone/>
            </a:pPr>
            <a:r>
              <a:rPr lang="fi-FI" dirty="0"/>
              <a:t>Opittiinko harjoituksesta vielä jotain muuta, mikä ei vielä tullut esille?</a:t>
            </a:r>
          </a:p>
          <a:p>
            <a:pPr marL="0" indent="0">
              <a:buNone/>
            </a:pPr>
            <a:r>
              <a:rPr lang="fi-FI" dirty="0"/>
              <a:t>Sopikaa, kuka vastaa osastoille lähetettävään palautekyselyyn harjoituksen jälkeen</a:t>
            </a:r>
          </a:p>
        </p:txBody>
      </p:sp>
    </p:spTree>
    <p:extLst>
      <p:ext uri="{BB962C8B-B14F-4D97-AF65-F5344CB8AC3E}">
        <p14:creationId xmlns:p14="http://schemas.microsoft.com/office/powerpoint/2010/main" val="108717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5">
            <a:extLst>
              <a:ext uri="{FF2B5EF4-FFF2-40B4-BE49-F238E27FC236}">
                <a16:creationId xmlns:a16="http://schemas.microsoft.com/office/drawing/2014/main" id="{68F41F49-FD69-4EB3-9D81-D338D1413997}"/>
              </a:ext>
            </a:extLst>
          </p:cNvPr>
          <p:cNvSpPr>
            <a:spLocks noGrp="1"/>
          </p:cNvSpPr>
          <p:nvPr>
            <p:ph type="body" sz="quarter" idx="11"/>
          </p:nvPr>
        </p:nvSpPr>
        <p:spPr>
          <a:xfrm>
            <a:off x="836612" y="2034617"/>
            <a:ext cx="5181601" cy="3509698"/>
          </a:xfrm>
        </p:spPr>
        <p:txBody>
          <a:bodyPr/>
          <a:lstStyle/>
          <a:p>
            <a:pPr marL="457200" indent="-457200">
              <a:buFont typeface="+mj-lt"/>
              <a:buAutoNum type="arabicPeriod"/>
            </a:pPr>
            <a:r>
              <a:rPr lang="fi-FI" sz="2000" dirty="0"/>
              <a:t>Punainen Risti on tehokas ja nopea avun kanava</a:t>
            </a:r>
          </a:p>
          <a:p>
            <a:pPr marL="457200" indent="-457200">
              <a:buFont typeface="+mj-lt"/>
              <a:buAutoNum type="arabicPeriod"/>
            </a:pPr>
            <a:r>
              <a:rPr lang="fi-FI" sz="2000" dirty="0"/>
              <a:t>Punainen Risti käyttää valmiustilanteissa monipuolisesti ja joustavasti kaikkia resurssejaan</a:t>
            </a:r>
          </a:p>
          <a:p>
            <a:pPr marL="457200" indent="-457200">
              <a:buFont typeface="+mj-lt"/>
              <a:buAutoNum type="arabicPeriod"/>
            </a:pPr>
            <a:r>
              <a:rPr lang="fi-FI" sz="2000" dirty="0"/>
              <a:t>Punainen Risti osaa johtaa valmiustilanteita ja pitää yllä tilannekuvaa</a:t>
            </a:r>
          </a:p>
          <a:p>
            <a:r>
              <a:rPr lang="fi-FI" sz="2000" dirty="0">
                <a:highlight>
                  <a:srgbClr val="FFFF00"/>
                </a:highlight>
              </a:rPr>
              <a:t>Tähän voit lisätä osaston omat tavoitteet</a:t>
            </a:r>
          </a:p>
        </p:txBody>
      </p:sp>
      <p:sp>
        <p:nvSpPr>
          <p:cNvPr id="7" name="Tekstin paikkamerkki 6">
            <a:extLst>
              <a:ext uri="{FF2B5EF4-FFF2-40B4-BE49-F238E27FC236}">
                <a16:creationId xmlns:a16="http://schemas.microsoft.com/office/drawing/2014/main" id="{3B4FFEEF-BC72-4DE3-9E41-E53653C8AB7A}"/>
              </a:ext>
            </a:extLst>
          </p:cNvPr>
          <p:cNvSpPr>
            <a:spLocks noGrp="1"/>
          </p:cNvSpPr>
          <p:nvPr>
            <p:ph type="body" sz="quarter" idx="16"/>
          </p:nvPr>
        </p:nvSpPr>
        <p:spPr>
          <a:xfrm>
            <a:off x="6096000" y="2034617"/>
            <a:ext cx="5181601" cy="3143439"/>
          </a:xfrm>
        </p:spPr>
        <p:txBody>
          <a:bodyPr/>
          <a:lstStyle/>
          <a:p>
            <a:pPr marL="457200" indent="-457200">
              <a:buFont typeface="+mj-lt"/>
              <a:buAutoNum type="arabicPeriod"/>
            </a:pPr>
            <a:r>
              <a:rPr lang="fi-FI" sz="2000" dirty="0"/>
              <a:t>Muodostaa käsitys osaston resursseista, vahvuuksista ja kehittämisen kohteista laajamittaisen maahantulon tilanteessa</a:t>
            </a:r>
          </a:p>
          <a:p>
            <a:pPr marL="457200" indent="-457200">
              <a:buFont typeface="+mj-lt"/>
              <a:buAutoNum type="arabicPeriod"/>
            </a:pPr>
            <a:r>
              <a:rPr lang="fi-FI" sz="2000" dirty="0">
                <a:solidFill>
                  <a:srgbClr val="000000"/>
                </a:solidFill>
                <a:ea typeface="Verdana" panose="020B0604030504040204" pitchFamily="34" charset="0"/>
              </a:rPr>
              <a:t>Suunnitella osaston toimintaa mm. tilankäyttöä, ajankäyttöä, työnjakoa, resurssien hyödyntämistä, johtamista</a:t>
            </a:r>
          </a:p>
          <a:p>
            <a:pPr marL="457200" indent="-457200">
              <a:buFont typeface="+mj-lt"/>
              <a:buAutoNum type="arabicPeriod"/>
            </a:pPr>
            <a:r>
              <a:rPr lang="fi-FI" sz="2000" b="0" i="0" dirty="0">
                <a:solidFill>
                  <a:srgbClr val="000000"/>
                </a:solidFill>
                <a:effectLst/>
                <a:ea typeface="Verdana" panose="020B0604030504040204" pitchFamily="34" charset="0"/>
              </a:rPr>
              <a:t>Miettiä, miten tehokkaasti </a:t>
            </a:r>
            <a:r>
              <a:rPr lang="fi-FI" sz="2000" dirty="0">
                <a:solidFill>
                  <a:srgbClr val="000000"/>
                </a:solidFill>
                <a:ea typeface="Verdana" panose="020B0604030504040204" pitchFamily="34" charset="0"/>
              </a:rPr>
              <a:t>reagoida </a:t>
            </a:r>
            <a:r>
              <a:rPr lang="fi-FI" sz="2000" b="0" i="0" dirty="0">
                <a:solidFill>
                  <a:srgbClr val="000000"/>
                </a:solidFill>
                <a:effectLst/>
                <a:ea typeface="Verdana" panose="020B0604030504040204" pitchFamily="34" charset="0"/>
              </a:rPr>
              <a:t>yllättävii</a:t>
            </a:r>
            <a:r>
              <a:rPr lang="fi-FI" sz="2000" dirty="0">
                <a:solidFill>
                  <a:srgbClr val="000000"/>
                </a:solidFill>
                <a:ea typeface="Verdana" panose="020B0604030504040204" pitchFamily="34" charset="0"/>
              </a:rPr>
              <a:t>n tilanteisiin tai uusiin avunpyyntöihin</a:t>
            </a:r>
          </a:p>
          <a:p>
            <a:endParaRPr lang="fi-FI" dirty="0"/>
          </a:p>
          <a:p>
            <a:endParaRPr lang="fi-FI" dirty="0"/>
          </a:p>
        </p:txBody>
      </p:sp>
      <p:sp>
        <p:nvSpPr>
          <p:cNvPr id="3" name="Sisällön paikkamerkki 2">
            <a:extLst>
              <a:ext uri="{FF2B5EF4-FFF2-40B4-BE49-F238E27FC236}">
                <a16:creationId xmlns:a16="http://schemas.microsoft.com/office/drawing/2014/main" id="{50CFEBF2-575A-43F7-8185-A8F2B3A4F318}"/>
              </a:ext>
            </a:extLst>
          </p:cNvPr>
          <p:cNvSpPr>
            <a:spLocks noGrp="1"/>
          </p:cNvSpPr>
          <p:nvPr>
            <p:ph type="body" idx="1"/>
          </p:nvPr>
        </p:nvSpPr>
        <p:spPr>
          <a:xfrm>
            <a:off x="838200" y="759661"/>
            <a:ext cx="5180013" cy="823912"/>
          </a:xfrm>
        </p:spPr>
        <p:txBody>
          <a:bodyPr>
            <a:normAutofit/>
          </a:bodyPr>
          <a:lstStyle/>
          <a:p>
            <a:r>
              <a:rPr lang="fi-FI" dirty="0"/>
              <a:t>Suoja 2022 tavoitteet </a:t>
            </a:r>
            <a:endParaRPr lang="fi-FI" dirty="0">
              <a:highlight>
                <a:srgbClr val="FFFF00"/>
              </a:highlight>
            </a:endParaRPr>
          </a:p>
        </p:txBody>
      </p:sp>
      <p:sp>
        <p:nvSpPr>
          <p:cNvPr id="9" name="Tekstin paikkamerkki 8">
            <a:extLst>
              <a:ext uri="{FF2B5EF4-FFF2-40B4-BE49-F238E27FC236}">
                <a16:creationId xmlns:a16="http://schemas.microsoft.com/office/drawing/2014/main" id="{44C692BF-78F1-4548-B213-4547406980E0}"/>
              </a:ext>
            </a:extLst>
          </p:cNvPr>
          <p:cNvSpPr>
            <a:spLocks noGrp="1"/>
          </p:cNvSpPr>
          <p:nvPr>
            <p:ph type="body" sz="quarter" idx="3"/>
          </p:nvPr>
        </p:nvSpPr>
        <p:spPr>
          <a:xfrm>
            <a:off x="6173788" y="1054659"/>
            <a:ext cx="5180012" cy="823912"/>
          </a:xfrm>
        </p:spPr>
        <p:txBody>
          <a:bodyPr/>
          <a:lstStyle/>
          <a:p>
            <a:r>
              <a:rPr lang="fi-FI" dirty="0"/>
              <a:t>Pöytäharjoituksen tavoitteet </a:t>
            </a:r>
          </a:p>
        </p:txBody>
      </p:sp>
    </p:spTree>
    <p:extLst>
      <p:ext uri="{BB962C8B-B14F-4D97-AF65-F5344CB8AC3E}">
        <p14:creationId xmlns:p14="http://schemas.microsoft.com/office/powerpoint/2010/main" val="11666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665A2-7C59-47F5-8D34-FF12AA1857F5}"/>
              </a:ext>
            </a:extLst>
          </p:cNvPr>
          <p:cNvSpPr>
            <a:spLocks noGrp="1"/>
          </p:cNvSpPr>
          <p:nvPr>
            <p:ph type="title"/>
          </p:nvPr>
        </p:nvSpPr>
        <p:spPr>
          <a:xfrm>
            <a:off x="838200" y="348511"/>
            <a:ext cx="10515600" cy="781750"/>
          </a:xfrm>
        </p:spPr>
        <p:txBody>
          <a:bodyPr/>
          <a:lstStyle/>
          <a:p>
            <a:r>
              <a:rPr lang="fi-FI" dirty="0"/>
              <a:t>Ohjeet harjoitukseen</a:t>
            </a:r>
          </a:p>
        </p:txBody>
      </p:sp>
      <p:sp>
        <p:nvSpPr>
          <p:cNvPr id="3" name="Sisällön paikkamerkki 2">
            <a:extLst>
              <a:ext uri="{FF2B5EF4-FFF2-40B4-BE49-F238E27FC236}">
                <a16:creationId xmlns:a16="http://schemas.microsoft.com/office/drawing/2014/main" id="{E3D1E5AE-BCAE-4DE7-93AC-473A33E9A1FD}"/>
              </a:ext>
            </a:extLst>
          </p:cNvPr>
          <p:cNvSpPr>
            <a:spLocks noGrp="1"/>
          </p:cNvSpPr>
          <p:nvPr>
            <p:ph type="body" sz="quarter" idx="11"/>
          </p:nvPr>
        </p:nvSpPr>
        <p:spPr>
          <a:xfrm>
            <a:off x="838200" y="1307805"/>
            <a:ext cx="10515600" cy="4199860"/>
          </a:xfrm>
        </p:spPr>
        <p:txBody>
          <a:bodyPr>
            <a:normAutofit/>
          </a:bodyPr>
          <a:lstStyle/>
          <a:p>
            <a:pPr marL="457200" indent="-457200">
              <a:buFont typeface="+mj-lt"/>
              <a:buAutoNum type="arabicPeriod"/>
            </a:pPr>
            <a:r>
              <a:rPr lang="fi-FI" dirty="0"/>
              <a:t>Harjoitus perustuu löyhästi käynnissä olevaan Ukrainan konfliktiin ja siihen liittyen laajentuneeseen maahantuloon</a:t>
            </a:r>
          </a:p>
          <a:p>
            <a:pPr marL="457200" indent="-457200">
              <a:buFont typeface="+mj-lt"/>
              <a:buAutoNum type="arabicPeriod"/>
            </a:pPr>
            <a:r>
              <a:rPr lang="fi-FI" dirty="0"/>
              <a:t>Osastot ovat tällä hetkellä eri tavoin mukana maahan tulijoiden tukena. Jos osastossa on jo tässä harjoituksessa kuvattua toimintaa, kerratkaa miten toiminta on tähän asti sujunut ja miten sitä voisi kehittää</a:t>
            </a:r>
          </a:p>
          <a:p>
            <a:pPr marL="457200" indent="-457200">
              <a:buFont typeface="+mj-lt"/>
              <a:buAutoNum type="arabicPeriod"/>
            </a:pPr>
            <a:r>
              <a:rPr lang="fi-FI" dirty="0"/>
              <a:t>Edustat  omaa  itseäsi  osaston  /yhdistyksen  toimijana </a:t>
            </a:r>
          </a:p>
          <a:p>
            <a:pPr marL="457200" indent="-457200">
              <a:buFont typeface="+mj-lt"/>
              <a:buAutoNum type="arabicPeriod"/>
            </a:pPr>
            <a:r>
              <a:rPr lang="fi-FI" dirty="0"/>
              <a:t>Pelissä  on aina epätarkkuuksia  ja  virheitä, älä takerru pikkuseikkoihin </a:t>
            </a:r>
          </a:p>
          <a:p>
            <a:pPr marL="457200" indent="-457200">
              <a:buFont typeface="+mj-lt"/>
              <a:buAutoNum type="arabicPeriod"/>
            </a:pPr>
            <a:r>
              <a:rPr lang="fi-FI" dirty="0"/>
              <a:t>Harjoituksen aikana esitetään  pohdintatehtäviä, joita mietitään ryhmässä </a:t>
            </a:r>
          </a:p>
          <a:p>
            <a:pPr marL="457200" indent="-457200">
              <a:buFont typeface="+mj-lt"/>
              <a:buAutoNum type="arabicPeriod"/>
            </a:pPr>
            <a:r>
              <a:rPr lang="fi-FI" dirty="0"/>
              <a:t>Osallistu,  mutta  anna  tilaa  myös  toisille.  Kuuntele  ja  kuule!</a:t>
            </a:r>
          </a:p>
        </p:txBody>
      </p:sp>
    </p:spTree>
    <p:extLst>
      <p:ext uri="{BB962C8B-B14F-4D97-AF65-F5344CB8AC3E}">
        <p14:creationId xmlns:p14="http://schemas.microsoft.com/office/powerpoint/2010/main" val="288556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59E2D9-4EE3-40B2-BBA9-124E11292830}"/>
              </a:ext>
            </a:extLst>
          </p:cNvPr>
          <p:cNvSpPr>
            <a:spLocks noGrp="1"/>
          </p:cNvSpPr>
          <p:nvPr>
            <p:ph type="title"/>
          </p:nvPr>
        </p:nvSpPr>
        <p:spPr/>
        <p:txBody>
          <a:bodyPr/>
          <a:lstStyle/>
          <a:p>
            <a:r>
              <a:rPr lang="fi-FI" dirty="0"/>
              <a:t>Orientaatio ja tutustuminen</a:t>
            </a:r>
          </a:p>
        </p:txBody>
      </p:sp>
      <p:sp>
        <p:nvSpPr>
          <p:cNvPr id="3" name="Tekstin paikkamerkki 2">
            <a:extLst>
              <a:ext uri="{FF2B5EF4-FFF2-40B4-BE49-F238E27FC236}">
                <a16:creationId xmlns:a16="http://schemas.microsoft.com/office/drawing/2014/main" id="{235548A9-0869-4B1F-9A99-53EA3298CCCF}"/>
              </a:ext>
            </a:extLst>
          </p:cNvPr>
          <p:cNvSpPr>
            <a:spLocks noGrp="1"/>
          </p:cNvSpPr>
          <p:nvPr>
            <p:ph idx="1"/>
          </p:nvPr>
        </p:nvSpPr>
        <p:spPr/>
        <p:txBody>
          <a:bodyPr/>
          <a:lstStyle/>
          <a:p>
            <a:pPr marL="0" indent="0">
              <a:buNone/>
            </a:pPr>
            <a:r>
              <a:rPr lang="fi-FI" dirty="0"/>
              <a:t>Jos joutuisit lähtemään kotoasi evakkoon, mikä olisi tärkein tavara, minkä ottaisit mukaasi?</a:t>
            </a:r>
          </a:p>
          <a:p>
            <a:pPr marL="0" indent="0">
              <a:buNone/>
            </a:pPr>
            <a:r>
              <a:rPr lang="fi-FI" dirty="0"/>
              <a:t>Kerro muille vastauksesi ja nimesi, tehtäväsi osastossa ja mitä odotuksia sinulla on harjoitukselta.</a:t>
            </a:r>
          </a:p>
        </p:txBody>
      </p:sp>
    </p:spTree>
    <p:extLst>
      <p:ext uri="{BB962C8B-B14F-4D97-AF65-F5344CB8AC3E}">
        <p14:creationId xmlns:p14="http://schemas.microsoft.com/office/powerpoint/2010/main" val="2253497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8B5B083-7B9F-954E-ABD9-211096187ABA}"/>
              </a:ext>
            </a:extLst>
          </p:cNvPr>
          <p:cNvSpPr>
            <a:spLocks noGrp="1"/>
          </p:cNvSpPr>
          <p:nvPr>
            <p:ph type="pic" sz="quarter" idx="15"/>
          </p:nvPr>
        </p:nvSpPr>
        <p:spPr/>
      </p:sp>
      <p:pic>
        <p:nvPicPr>
          <p:cNvPr id="11" name="Picture Placeholder 4">
            <a:extLst>
              <a:ext uri="{FF2B5EF4-FFF2-40B4-BE49-F238E27FC236}">
                <a16:creationId xmlns:a16="http://schemas.microsoft.com/office/drawing/2014/main" id="{FC9CD50A-79F5-354E-9912-21E395797FD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054666" y="0"/>
            <a:ext cx="6137334" cy="6858000"/>
          </a:xfrm>
          <a:prstGeom prst="rect">
            <a:avLst/>
          </a:prstGeom>
        </p:spPr>
      </p:pic>
      <p:sp>
        <p:nvSpPr>
          <p:cNvPr id="9" name="Otsikko 1">
            <a:extLst>
              <a:ext uri="{FF2B5EF4-FFF2-40B4-BE49-F238E27FC236}">
                <a16:creationId xmlns:a16="http://schemas.microsoft.com/office/drawing/2014/main" id="{9C8486B4-F791-404F-A043-8D1662FCDA86}"/>
              </a:ext>
            </a:extLst>
          </p:cNvPr>
          <p:cNvSpPr txBox="1">
            <a:spLocks/>
          </p:cNvSpPr>
          <p:nvPr/>
        </p:nvSpPr>
        <p:spPr>
          <a:xfrm>
            <a:off x="955158" y="3023074"/>
            <a:ext cx="4350488" cy="811849"/>
          </a:xfrm>
          <a:prstGeom prst="rect">
            <a:avLst/>
          </a:prstGeom>
        </p:spPr>
        <p:txBody>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r>
              <a:rPr lang="fi-FI" dirty="0"/>
              <a:t>Harjoitus alkaa</a:t>
            </a:r>
          </a:p>
        </p:txBody>
      </p:sp>
    </p:spTree>
    <p:extLst>
      <p:ext uri="{BB962C8B-B14F-4D97-AF65-F5344CB8AC3E}">
        <p14:creationId xmlns:p14="http://schemas.microsoft.com/office/powerpoint/2010/main" val="92931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623CFA-64DD-457C-B24B-7034FF5A8348}"/>
              </a:ext>
            </a:extLst>
          </p:cNvPr>
          <p:cNvSpPr>
            <a:spLocks noGrp="1"/>
          </p:cNvSpPr>
          <p:nvPr>
            <p:ph type="title"/>
          </p:nvPr>
        </p:nvSpPr>
        <p:spPr/>
        <p:txBody>
          <a:bodyPr/>
          <a:lstStyle/>
          <a:p>
            <a:r>
              <a:rPr lang="fi-FI" dirty="0"/>
              <a:t>Ukrainan konfliktin seurauksena noin 5 miljoonaa ihmistä on paennut Ukrainasta. Monet jäävät naapurimaihin, mutta osa jatkaa pidemmälle –myös Suomeen. Tulijoiden määrän kasvaessa toiminnassa olevien vastaanottokeskusten paikat täyttyvät ja uusia ei ehditä perustaa riittävän nopeasti. </a:t>
            </a:r>
            <a:endParaRPr lang="fi-FI" dirty="0">
              <a:highlight>
                <a:srgbClr val="FFFF00"/>
              </a:highlight>
            </a:endParaRPr>
          </a:p>
        </p:txBody>
      </p:sp>
    </p:spTree>
    <p:extLst>
      <p:ext uri="{BB962C8B-B14F-4D97-AF65-F5344CB8AC3E}">
        <p14:creationId xmlns:p14="http://schemas.microsoft.com/office/powerpoint/2010/main" val="3098047923"/>
      </p:ext>
    </p:extLst>
  </p:cSld>
  <p:clrMapOvr>
    <a:masterClrMapping/>
  </p:clrMapOvr>
</p:sld>
</file>

<file path=ppt/theme/theme1.xml><?xml version="1.0" encoding="utf-8"?>
<a:theme xmlns:a="http://schemas.openxmlformats.org/drawingml/2006/main" name="SPR uus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R uusi" id="{23A873DC-1F27-49E1-8CBE-0D335E85325B}" vid="{A66C0E47-3856-48C7-B972-D70D06C92B03}"/>
    </a:ext>
  </a:extLst>
</a:theme>
</file>

<file path=ppt/theme/theme2.xml><?xml version="1.0" encoding="utf-8"?>
<a:theme xmlns:a="http://schemas.openxmlformats.org/drawingml/2006/main" name="Suoja 2022">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oja 2022" id="{4B83EF74-96BE-4AE6-810F-9318A66C7C42}" vid="{E64AF8B9-2874-4A49-837D-81E8EB476E37}"/>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586A1BFB0D8514EA19DAEE68CBAF545" ma:contentTypeVersion="9" ma:contentTypeDescription="Skapa ett nytt dokument." ma:contentTypeScope="" ma:versionID="0d7d01d4f2e3d6ec8828fde5453e1560">
  <xsd:schema xmlns:xsd="http://www.w3.org/2001/XMLSchema" xmlns:xs="http://www.w3.org/2001/XMLSchema" xmlns:p="http://schemas.microsoft.com/office/2006/metadata/properties" xmlns:ns2="00942aac-1c47-4211-a590-fd85b1b7843c" targetNamespace="http://schemas.microsoft.com/office/2006/metadata/properties" ma:root="true" ma:fieldsID="2968e3e722b21100c3ee0c638ac03005" ns2:_="">
    <xsd:import namespace="00942aac-1c47-4211-a590-fd85b1b784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42aac-1c47-4211-a590-fd85b1b7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498D4B-0B49-4500-83CD-3D50BFBCBDBB}">
  <ds:schemaRefs>
    <ds:schemaRef ds:uri="00942aac-1c47-4211-a590-fd85b1b7843c"/>
    <ds:schemaRef ds:uri="http://schemas.openxmlformats.org/package/2006/metadata/core-properties"/>
    <ds:schemaRef ds:uri="http://schemas.microsoft.com/office/2006/documentManagement/types"/>
    <ds:schemaRef ds:uri="http://purl.org/dc/elements/1.1/"/>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8B78442-CB3C-4110-B560-FA14CB7C2A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942aac-1c47-4211-a590-fd85b1b784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F55B98-8F4C-4DA2-9AC6-314985F36B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1185</TotalTime>
  <Words>3209</Words>
  <Application>Microsoft Office PowerPoint</Application>
  <PresentationFormat>Laajakuva</PresentationFormat>
  <Paragraphs>349</Paragraphs>
  <Slides>45</Slides>
  <Notes>34</Notes>
  <HiddenSlides>0</HiddenSlides>
  <MMClips>0</MMClips>
  <ScaleCrop>false</ScaleCrop>
  <HeadingPairs>
    <vt:vector size="6" baseType="variant">
      <vt:variant>
        <vt:lpstr>Käytetyt fontit</vt:lpstr>
      </vt:variant>
      <vt:variant>
        <vt:i4>7</vt:i4>
      </vt:variant>
      <vt:variant>
        <vt:lpstr>Teema</vt:lpstr>
      </vt:variant>
      <vt:variant>
        <vt:i4>2</vt:i4>
      </vt:variant>
      <vt:variant>
        <vt:lpstr>Dian otsikot</vt:lpstr>
      </vt:variant>
      <vt:variant>
        <vt:i4>45</vt:i4>
      </vt:variant>
    </vt:vector>
  </HeadingPairs>
  <TitlesOfParts>
    <vt:vector size="54" baseType="lpstr">
      <vt:lpstr>Arial</vt:lpstr>
      <vt:lpstr>Calibri</vt:lpstr>
      <vt:lpstr>Courier New</vt:lpstr>
      <vt:lpstr>Georgia</vt:lpstr>
      <vt:lpstr>Gill Sans MT</vt:lpstr>
      <vt:lpstr>Verdana</vt:lpstr>
      <vt:lpstr>Wingdings</vt:lpstr>
      <vt:lpstr>SPR uusi</vt:lpstr>
      <vt:lpstr>Suoja 2022</vt:lpstr>
      <vt:lpstr>Harjoitus</vt:lpstr>
      <vt:lpstr>Tervetuloa!</vt:lpstr>
      <vt:lpstr>Harjoituksen ohjelma</vt:lpstr>
      <vt:lpstr>Käytännön asiat</vt:lpstr>
      <vt:lpstr>PowerPoint-esitys</vt:lpstr>
      <vt:lpstr>Ohjeet harjoitukseen</vt:lpstr>
      <vt:lpstr>Orientaatio ja tutustuminen</vt:lpstr>
      <vt:lpstr>PowerPoint-esitys</vt:lpstr>
      <vt:lpstr>Ukrainan konfliktin seurauksena noin 5 miljoonaa ihmistä on paennut Ukrainasta. Monet jäävät naapurimaihin, mutta osa jatkaa pidemmälle –myös Suomeen. Tulijoiden määrän kasvaessa toiminnassa olevien vastaanottokeskusten paikat täyttyvät ja uusia ei ehditä perustaa riittävän nopeasti. </vt:lpstr>
      <vt:lpstr>Migri antaa Punaisen Ristin piirille toimeksiannon perustaa kuntaan väliaikaismajoitusyksikön. Väliaikaismajoitusyksikön on tarkoitus olla toiminnassa sen aikaa, että naapurikuntaan saadaan perustettua vastaanottokeskus. Yksikköön tulee 70 paikkaa. Ensimmäiset asukkaat saapuvat yksikköön neljän päivän kuluttua. </vt:lpstr>
      <vt:lpstr>Väliaikaismajoitus</vt:lpstr>
      <vt:lpstr>Valmiussuunnitelma</vt:lpstr>
      <vt:lpstr>XX osasto saa hälytyksen</vt:lpstr>
      <vt:lpstr>1. tehtävä: Punaisen Ristin tehtävät laajentuneen maahantulon tilanteessa </vt:lpstr>
      <vt:lpstr>Punaisen Ristin tehtäviä kotimaan onnettomuus- ja häiriötilanteissa</vt:lpstr>
      <vt:lpstr>2. tehtävä: vapaaehtoisten hälyttäminen </vt:lpstr>
      <vt:lpstr>3. tehtävä: autettavan silmin </vt:lpstr>
      <vt:lpstr>Leirikeskus on määritelty kunnan laajamittaisen maahantulon valmiussuunnitelmassa mahdolliseksi väliaikaismajoitus- tai vastaanottokeskuksen paikaksi, joten siitä on valmiina tilasuunnitelma. Piiri tekee tilojen käytöstä nopeasti sopimuksen. Piirin työntekijät ja vapaaehtoiset alkavat valmistella tiloja käyttöön. </vt:lpstr>
      <vt:lpstr>Tehtävät</vt:lpstr>
      <vt:lpstr>4. tehtävä: toiminnan organisointi </vt:lpstr>
      <vt:lpstr>5. tehtävä: spontaanit vapaaehtoiset</vt:lpstr>
      <vt:lpstr>6. tehtävä: valmistelut </vt:lpstr>
      <vt:lpstr>Asukkaat saapuvat</vt:lpstr>
      <vt:lpstr>Löytyykö laastaria?</vt:lpstr>
      <vt:lpstr>7. tehtävä: ensiapua </vt:lpstr>
      <vt:lpstr>8. tehtävä: vaatteet </vt:lpstr>
      <vt:lpstr>9. tehtävä: lapset </vt:lpstr>
      <vt:lpstr>10. tehtävä: lehdistötiedote</vt:lpstr>
      <vt:lpstr>11. tehtävä: henkinen tuki </vt:lpstr>
      <vt:lpstr>Toiminta jatkuu</vt:lpstr>
      <vt:lpstr>12. tehtävä: tavaralahjoitukset </vt:lpstr>
      <vt:lpstr>Yhdenvertaisuus ja suojelu</vt:lpstr>
      <vt:lpstr>13. tehtävä: suojelu</vt:lpstr>
      <vt:lpstr>14. tehtävä: Vapaaehtoisten jaksaminen </vt:lpstr>
      <vt:lpstr>15. tehtävä: kotoutumisen tuki</vt:lpstr>
      <vt:lpstr>Tilannekuva</vt:lpstr>
      <vt:lpstr>16. tehtävä: tilannekuvakysely </vt:lpstr>
      <vt:lpstr>Syötteet</vt:lpstr>
      <vt:lpstr>Syöte: evakuointikärryt </vt:lpstr>
      <vt:lpstr>Syöte: sosiaalinen media </vt:lpstr>
      <vt:lpstr>Syöte: vapaaehtoinen loukkaantuu </vt:lpstr>
      <vt:lpstr>Syöte: Oma Punainen Risti </vt:lpstr>
      <vt:lpstr>Harjoitus loppuu</vt:lpstr>
      <vt:lpstr>Jälkipurku</vt:lpstr>
      <vt:lpstr>Loppukeskustelu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Kuitunen Maaria</dc:creator>
  <cp:lastModifiedBy>Kuitunen Maaria</cp:lastModifiedBy>
  <cp:revision>9</cp:revision>
  <dcterms:created xsi:type="dcterms:W3CDTF">2022-01-17T14:33:22Z</dcterms:created>
  <dcterms:modified xsi:type="dcterms:W3CDTF">2022-04-22T13:14:53Z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0x0101006586A1BFB0D8514EA19DAEE68CBAF545</vt:lpwstr>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ies>
</file>