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7" r:id="rId5"/>
    <p:sldId id="323" r:id="rId6"/>
    <p:sldId id="321" r:id="rId7"/>
    <p:sldId id="319" r:id="rId8"/>
    <p:sldId id="260" r:id="rId9"/>
    <p:sldId id="287" r:id="rId10"/>
    <p:sldId id="320" r:id="rId11"/>
    <p:sldId id="324" r:id="rId12"/>
    <p:sldId id="291" r:id="rId13"/>
    <p:sldId id="326" r:id="rId14"/>
    <p:sldId id="325" r:id="rId15"/>
    <p:sldId id="333" r:id="rId16"/>
    <p:sldId id="328" r:id="rId17"/>
    <p:sldId id="329" r:id="rId18"/>
    <p:sldId id="331" r:id="rId19"/>
    <p:sldId id="298" r:id="rId20"/>
    <p:sldId id="332" r:id="rId21"/>
    <p:sldId id="297" r:id="rId22"/>
  </p:sldIdLst>
  <p:sldSz cx="12192000" cy="6858000"/>
  <p:notesSz cx="6858000" cy="213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lmäoja Johanna" initials="KJ" lastIdx="1" clrIdx="0">
    <p:extLst>
      <p:ext uri="{19B8F6BF-5375-455C-9EA6-DF929625EA0E}">
        <p15:presenceInfo xmlns:p15="http://schemas.microsoft.com/office/powerpoint/2012/main" userId="S::johanna.Kylmaoja@redcross.fi::190b64ab-ea63-472c-8c28-bd734d118b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251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6914A-CFEF-4147-919E-3BAFCEA66585}" v="1" dt="2020-04-14T08:32:07.006"/>
    <p1510:client id="{60ED2D30-63F2-4159-A364-A792E2F0532E}" v="1177" dt="2020-04-01T12:23:28.856"/>
    <p1510:client id="{6EDC9308-26AB-490E-803A-BC045E654066}" v="6" dt="2020-04-14T08:31:25.604"/>
    <p1510:client id="{ADFB4317-833D-4C8F-AF06-972296E305B3}" v="26" dt="2020-04-03T06:28:46.417"/>
    <p1510:client id="{EBC48ACE-48B8-414F-8027-7EDE02F90562}" v="26" dt="2020-04-08T09:56:38.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66" autoAdjust="0"/>
  </p:normalViewPr>
  <p:slideViewPr>
    <p:cSldViewPr snapToGrid="0">
      <p:cViewPr varScale="1">
        <p:scale>
          <a:sx n="71" d="100"/>
          <a:sy n="71" d="100"/>
        </p:scale>
        <p:origin x="1109" y="58"/>
      </p:cViewPr>
      <p:guideLst/>
    </p:cSldViewPr>
  </p:slideViewPr>
  <p:notesTextViewPr>
    <p:cViewPr>
      <p:scale>
        <a:sx n="1" d="1"/>
        <a:sy n="1" d="1"/>
      </p:scale>
      <p:origin x="0" y="-110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mäoja Johanna" userId="S::johanna.kylmaoja@redcross.fi::190b64ab-ea63-472c-8c28-bd734d118b8e" providerId="AD" clId="Web-{0486914A-CFEF-4147-919E-3BAFCEA66585}"/>
    <pc:docChg chg="modSld">
      <pc:chgData name="Kylmäoja Johanna" userId="S::johanna.kylmaoja@redcross.fi::190b64ab-ea63-472c-8c28-bd734d118b8e" providerId="AD" clId="Web-{0486914A-CFEF-4147-919E-3BAFCEA66585}" dt="2020-04-14T08:32:38.959" v="6"/>
      <pc:docMkLst>
        <pc:docMk/>
      </pc:docMkLst>
      <pc:sldChg chg="modNotes">
        <pc:chgData name="Kylmäoja Johanna" userId="S::johanna.kylmaoja@redcross.fi::190b64ab-ea63-472c-8c28-bd734d118b8e" providerId="AD" clId="Web-{0486914A-CFEF-4147-919E-3BAFCEA66585}" dt="2020-04-14T08:32:38.959" v="6"/>
        <pc:sldMkLst>
          <pc:docMk/>
          <pc:sldMk cId="3435074960" sldId="260"/>
        </pc:sldMkLst>
      </pc:sldChg>
    </pc:docChg>
  </pc:docChgLst>
  <pc:docChgLst>
    <pc:chgData name="Kylmäoja Johanna" userId="S::johanna.kylmaoja@redcross.fi::190b64ab-ea63-472c-8c28-bd734d118b8e" providerId="AD" clId="Web-{EBC48ACE-48B8-414F-8027-7EDE02F90562}"/>
    <pc:docChg chg="modSld">
      <pc:chgData name="Kylmäoja Johanna" userId="S::johanna.kylmaoja@redcross.fi::190b64ab-ea63-472c-8c28-bd734d118b8e" providerId="AD" clId="Web-{EBC48ACE-48B8-414F-8027-7EDE02F90562}" dt="2020-04-08T09:56:38.903" v="23" actId="20577"/>
      <pc:docMkLst>
        <pc:docMk/>
      </pc:docMkLst>
      <pc:sldChg chg="modSp">
        <pc:chgData name="Kylmäoja Johanna" userId="S::johanna.kylmaoja@redcross.fi::190b64ab-ea63-472c-8c28-bd734d118b8e" providerId="AD" clId="Web-{EBC48ACE-48B8-414F-8027-7EDE02F90562}" dt="2020-04-08T09:56:38.903" v="22" actId="20577"/>
        <pc:sldMkLst>
          <pc:docMk/>
          <pc:sldMk cId="3435074960" sldId="260"/>
        </pc:sldMkLst>
        <pc:spChg chg="mod">
          <ac:chgData name="Kylmäoja Johanna" userId="S::johanna.kylmaoja@redcross.fi::190b64ab-ea63-472c-8c28-bd734d118b8e" providerId="AD" clId="Web-{EBC48ACE-48B8-414F-8027-7EDE02F90562}" dt="2020-04-08T09:56:27.669" v="11" actId="20577"/>
          <ac:spMkLst>
            <pc:docMk/>
            <pc:sldMk cId="3435074960" sldId="260"/>
            <ac:spMk id="9" creationId="{B5110232-6AB2-4D60-8E5F-7C6AB3D50B72}"/>
          </ac:spMkLst>
        </pc:spChg>
        <pc:spChg chg="mod">
          <ac:chgData name="Kylmäoja Johanna" userId="S::johanna.kylmaoja@redcross.fi::190b64ab-ea63-472c-8c28-bd734d118b8e" providerId="AD" clId="Web-{EBC48ACE-48B8-414F-8027-7EDE02F90562}" dt="2020-04-08T09:56:38.903" v="22" actId="20577"/>
          <ac:spMkLst>
            <pc:docMk/>
            <pc:sldMk cId="3435074960" sldId="260"/>
            <ac:spMk id="10" creationId="{268D948E-E77F-4F58-A28F-50E153776F3B}"/>
          </ac:spMkLst>
        </pc:spChg>
        <pc:spChg chg="mod">
          <ac:chgData name="Kylmäoja Johanna" userId="S::johanna.kylmaoja@redcross.fi::190b64ab-ea63-472c-8c28-bd734d118b8e" providerId="AD" clId="Web-{EBC48ACE-48B8-414F-8027-7EDE02F90562}" dt="2020-04-08T09:56:16.044" v="0" actId="20577"/>
          <ac:spMkLst>
            <pc:docMk/>
            <pc:sldMk cId="3435074960" sldId="260"/>
            <ac:spMk id="11" creationId="{07F5501D-D136-4516-BD8E-F267F0F28340}"/>
          </ac:spMkLst>
        </pc:spChg>
        <pc:spChg chg="mod">
          <ac:chgData name="Kylmäoja Johanna" userId="S::johanna.kylmaoja@redcross.fi::190b64ab-ea63-472c-8c28-bd734d118b8e" providerId="AD" clId="Web-{EBC48ACE-48B8-414F-8027-7EDE02F90562}" dt="2020-04-08T09:56:31.497" v="14" actId="20577"/>
          <ac:spMkLst>
            <pc:docMk/>
            <pc:sldMk cId="3435074960" sldId="260"/>
            <ac:spMk id="12" creationId="{79CD762F-AF0C-4321-80BD-A050F96F99DB}"/>
          </ac:spMkLst>
        </pc:spChg>
        <pc:spChg chg="mod">
          <ac:chgData name="Kylmäoja Johanna" userId="S::johanna.kylmaoja@redcross.fi::190b64ab-ea63-472c-8c28-bd734d118b8e" providerId="AD" clId="Web-{EBC48ACE-48B8-414F-8027-7EDE02F90562}" dt="2020-04-08T09:56:35.575" v="17" actId="20577"/>
          <ac:spMkLst>
            <pc:docMk/>
            <pc:sldMk cId="3435074960" sldId="260"/>
            <ac:spMk id="13" creationId="{7461A3C9-BC89-4B86-81A2-A46BE66905E1}"/>
          </ac:spMkLst>
        </pc:spChg>
        <pc:spChg chg="mod">
          <ac:chgData name="Kylmäoja Johanna" userId="S::johanna.kylmaoja@redcross.fi::190b64ab-ea63-472c-8c28-bd734d118b8e" providerId="AD" clId="Web-{EBC48ACE-48B8-414F-8027-7EDE02F90562}" dt="2020-04-08T09:56:20.216" v="5" actId="20577"/>
          <ac:spMkLst>
            <pc:docMk/>
            <pc:sldMk cId="3435074960" sldId="260"/>
            <ac:spMk id="14" creationId="{9CEB0C90-7D1C-46B9-839F-F5C00AA7204D}"/>
          </ac:spMkLst>
        </pc:spChg>
        <pc:spChg chg="mod">
          <ac:chgData name="Kylmäoja Johanna" userId="S::johanna.kylmaoja@redcross.fi::190b64ab-ea63-472c-8c28-bd734d118b8e" providerId="AD" clId="Web-{EBC48ACE-48B8-414F-8027-7EDE02F90562}" dt="2020-04-08T09:56:23.622" v="9" actId="20577"/>
          <ac:spMkLst>
            <pc:docMk/>
            <pc:sldMk cId="3435074960" sldId="260"/>
            <ac:spMk id="15" creationId="{6E52856A-6498-4928-95FB-3C1CE89B12AF}"/>
          </ac:spMkLst>
        </pc:spChg>
      </pc:sldChg>
    </pc:docChg>
  </pc:docChgLst>
  <pc:docChgLst>
    <pc:chgData name="Kylmäoja Johanna" userId="190b64ab-ea63-472c-8c28-bd734d118b8e" providerId="ADAL" clId="{60ED2D30-63F2-4159-A364-A792E2F0532E}"/>
    <pc:docChg chg="undo custSel modSld">
      <pc:chgData name="Kylmäoja Johanna" userId="190b64ab-ea63-472c-8c28-bd734d118b8e" providerId="ADAL" clId="{60ED2D30-63F2-4159-A364-A792E2F0532E}" dt="2020-04-01T12:28:40.295" v="2533" actId="20577"/>
      <pc:docMkLst>
        <pc:docMk/>
      </pc:docMkLst>
      <pc:sldChg chg="modNotesTx">
        <pc:chgData name="Kylmäoja Johanna" userId="190b64ab-ea63-472c-8c28-bd734d118b8e" providerId="ADAL" clId="{60ED2D30-63F2-4159-A364-A792E2F0532E}" dt="2020-04-01T11:58:41.614" v="214" actId="20577"/>
        <pc:sldMkLst>
          <pc:docMk/>
          <pc:sldMk cId="3435074960" sldId="260"/>
        </pc:sldMkLst>
      </pc:sldChg>
      <pc:sldChg chg="addSp delSp modSp">
        <pc:chgData name="Kylmäoja Johanna" userId="190b64ab-ea63-472c-8c28-bd734d118b8e" providerId="ADAL" clId="{60ED2D30-63F2-4159-A364-A792E2F0532E}" dt="2020-04-01T12:25:19.067" v="2512" actId="1076"/>
        <pc:sldMkLst>
          <pc:docMk/>
          <pc:sldMk cId="1442932754" sldId="287"/>
        </pc:sldMkLst>
        <pc:spChg chg="del">
          <ac:chgData name="Kylmäoja Johanna" userId="190b64ab-ea63-472c-8c28-bd734d118b8e" providerId="ADAL" clId="{60ED2D30-63F2-4159-A364-A792E2F0532E}" dt="2020-04-01T11:59:21.334" v="218" actId="478"/>
          <ac:spMkLst>
            <pc:docMk/>
            <pc:sldMk cId="1442932754" sldId="287"/>
            <ac:spMk id="8" creationId="{113BF993-43A4-4F70-ACCD-6255A354573D}"/>
          </ac:spMkLst>
        </pc:spChg>
        <pc:spChg chg="add mod">
          <ac:chgData name="Kylmäoja Johanna" userId="190b64ab-ea63-472c-8c28-bd734d118b8e" providerId="ADAL" clId="{60ED2D30-63F2-4159-A364-A792E2F0532E}" dt="2020-04-01T12:25:19.067" v="2512" actId="1076"/>
          <ac:spMkLst>
            <pc:docMk/>
            <pc:sldMk cId="1442932754" sldId="287"/>
            <ac:spMk id="9" creationId="{1B5B4296-5CF9-40B5-A999-AFBED5A0AE0D}"/>
          </ac:spMkLst>
        </pc:spChg>
        <pc:picChg chg="add mod">
          <ac:chgData name="Kylmäoja Johanna" userId="190b64ab-ea63-472c-8c28-bd734d118b8e" providerId="ADAL" clId="{60ED2D30-63F2-4159-A364-A792E2F0532E}" dt="2020-04-01T11:59:25.453" v="219" actId="1076"/>
          <ac:picMkLst>
            <pc:docMk/>
            <pc:sldMk cId="1442932754" sldId="287"/>
            <ac:picMk id="6" creationId="{89B446BC-EA16-462A-B677-4C751681D6BB}"/>
          </ac:picMkLst>
        </pc:picChg>
        <pc:picChg chg="del">
          <ac:chgData name="Kylmäoja Johanna" userId="190b64ab-ea63-472c-8c28-bd734d118b8e" providerId="ADAL" clId="{60ED2D30-63F2-4159-A364-A792E2F0532E}" dt="2020-04-01T11:59:15.390" v="215" actId="478"/>
          <ac:picMkLst>
            <pc:docMk/>
            <pc:sldMk cId="1442932754" sldId="287"/>
            <ac:picMk id="7" creationId="{398B023F-E895-4883-AB26-1B2CD66A208A}"/>
          </ac:picMkLst>
        </pc:picChg>
      </pc:sldChg>
      <pc:sldChg chg="modNotesTx">
        <pc:chgData name="Kylmäoja Johanna" userId="190b64ab-ea63-472c-8c28-bd734d118b8e" providerId="ADAL" clId="{60ED2D30-63F2-4159-A364-A792E2F0532E}" dt="2020-04-01T12:08:05.182" v="1159" actId="20577"/>
        <pc:sldMkLst>
          <pc:docMk/>
          <pc:sldMk cId="3890726423" sldId="291"/>
        </pc:sldMkLst>
      </pc:sldChg>
      <pc:sldChg chg="modNotesTx">
        <pc:chgData name="Kylmäoja Johanna" userId="190b64ab-ea63-472c-8c28-bd734d118b8e" providerId="ADAL" clId="{60ED2D30-63F2-4159-A364-A792E2F0532E}" dt="2020-04-01T12:23:47.548" v="2472" actId="20577"/>
        <pc:sldMkLst>
          <pc:docMk/>
          <pc:sldMk cId="3269935871" sldId="297"/>
        </pc:sldMkLst>
      </pc:sldChg>
      <pc:sldChg chg="modNotesTx">
        <pc:chgData name="Kylmäoja Johanna" userId="190b64ab-ea63-472c-8c28-bd734d118b8e" providerId="ADAL" clId="{60ED2D30-63F2-4159-A364-A792E2F0532E}" dt="2020-04-01T12:23:05.631" v="2470" actId="20577"/>
        <pc:sldMkLst>
          <pc:docMk/>
          <pc:sldMk cId="528215206" sldId="298"/>
        </pc:sldMkLst>
      </pc:sldChg>
      <pc:sldChg chg="modNotesTx">
        <pc:chgData name="Kylmäoja Johanna" userId="190b64ab-ea63-472c-8c28-bd734d118b8e" providerId="ADAL" clId="{60ED2D30-63F2-4159-A364-A792E2F0532E}" dt="2020-04-01T12:06:20.457" v="1086" actId="20577"/>
        <pc:sldMkLst>
          <pc:docMk/>
          <pc:sldMk cId="740649109" sldId="321"/>
        </pc:sldMkLst>
      </pc:sldChg>
      <pc:sldChg chg="modNotesTx">
        <pc:chgData name="Kylmäoja Johanna" userId="190b64ab-ea63-472c-8c28-bd734d118b8e" providerId="ADAL" clId="{60ED2D30-63F2-4159-A364-A792E2F0532E}" dt="2020-04-01T12:02:21.278" v="563" actId="20577"/>
        <pc:sldMkLst>
          <pc:docMk/>
          <pc:sldMk cId="3675551118" sldId="324"/>
        </pc:sldMkLst>
      </pc:sldChg>
      <pc:sldChg chg="modSp modNotesTx">
        <pc:chgData name="Kylmäoja Johanna" userId="190b64ab-ea63-472c-8c28-bd734d118b8e" providerId="ADAL" clId="{60ED2D30-63F2-4159-A364-A792E2F0532E}" dt="2020-04-01T12:28:40.295" v="2533" actId="20577"/>
        <pc:sldMkLst>
          <pc:docMk/>
          <pc:sldMk cId="3605336015" sldId="325"/>
        </pc:sldMkLst>
        <pc:spChg chg="mod">
          <ac:chgData name="Kylmäoja Johanna" userId="190b64ab-ea63-472c-8c28-bd734d118b8e" providerId="ADAL" clId="{60ED2D30-63F2-4159-A364-A792E2F0532E}" dt="2020-04-01T12:28:08.780" v="2529" actId="20577"/>
          <ac:spMkLst>
            <pc:docMk/>
            <pc:sldMk cId="3605336015" sldId="325"/>
            <ac:spMk id="3" creationId="{4C508D14-2F41-4BC9-8898-9D8F17217C5B}"/>
          </ac:spMkLst>
        </pc:spChg>
        <pc:spChg chg="mod">
          <ac:chgData name="Kylmäoja Johanna" userId="190b64ab-ea63-472c-8c28-bd734d118b8e" providerId="ADAL" clId="{60ED2D30-63F2-4159-A364-A792E2F0532E}" dt="2020-04-01T12:28:40.295" v="2533" actId="20577"/>
          <ac:spMkLst>
            <pc:docMk/>
            <pc:sldMk cId="3605336015" sldId="325"/>
            <ac:spMk id="5" creationId="{129679D9-0323-4A34-A298-5FF919B405EB}"/>
          </ac:spMkLst>
        </pc:spChg>
      </pc:sldChg>
      <pc:sldChg chg="modSp">
        <pc:chgData name="Kylmäoja Johanna" userId="190b64ab-ea63-472c-8c28-bd734d118b8e" providerId="ADAL" clId="{60ED2D30-63F2-4159-A364-A792E2F0532E}" dt="2020-04-01T12:27:40.836" v="2528" actId="1076"/>
        <pc:sldMkLst>
          <pc:docMk/>
          <pc:sldMk cId="313072718" sldId="326"/>
        </pc:sldMkLst>
        <pc:spChg chg="mod">
          <ac:chgData name="Kylmäoja Johanna" userId="190b64ab-ea63-472c-8c28-bd734d118b8e" providerId="ADAL" clId="{60ED2D30-63F2-4159-A364-A792E2F0532E}" dt="2020-04-01T12:26:33.132" v="2515" actId="1076"/>
          <ac:spMkLst>
            <pc:docMk/>
            <pc:sldMk cId="313072718" sldId="326"/>
            <ac:spMk id="6" creationId="{F63DE0E6-32A1-4D3E-AF1C-D06A4AF4A11B}"/>
          </ac:spMkLst>
        </pc:spChg>
        <pc:spChg chg="mod">
          <ac:chgData name="Kylmäoja Johanna" userId="190b64ab-ea63-472c-8c28-bd734d118b8e" providerId="ADAL" clId="{60ED2D30-63F2-4159-A364-A792E2F0532E}" dt="2020-04-01T12:27:04.745" v="2520" actId="14100"/>
          <ac:spMkLst>
            <pc:docMk/>
            <pc:sldMk cId="313072718" sldId="326"/>
            <ac:spMk id="8" creationId="{B7AC1D2C-12AA-4802-82FA-95493AA3AF76}"/>
          </ac:spMkLst>
        </pc:spChg>
        <pc:spChg chg="mod">
          <ac:chgData name="Kylmäoja Johanna" userId="190b64ab-ea63-472c-8c28-bd734d118b8e" providerId="ADAL" clId="{60ED2D30-63F2-4159-A364-A792E2F0532E}" dt="2020-04-01T12:27:19.012" v="2523" actId="1076"/>
          <ac:spMkLst>
            <pc:docMk/>
            <pc:sldMk cId="313072718" sldId="326"/>
            <ac:spMk id="10" creationId="{7C971219-F511-4E44-9482-86A97A985287}"/>
          </ac:spMkLst>
        </pc:spChg>
        <pc:spChg chg="mod">
          <ac:chgData name="Kylmäoja Johanna" userId="190b64ab-ea63-472c-8c28-bd734d118b8e" providerId="ADAL" clId="{60ED2D30-63F2-4159-A364-A792E2F0532E}" dt="2020-04-01T12:27:40.836" v="2528" actId="1076"/>
          <ac:spMkLst>
            <pc:docMk/>
            <pc:sldMk cId="313072718" sldId="326"/>
            <ac:spMk id="12" creationId="{FBFE018C-F9FD-4E68-BC1B-B52BC8E22560}"/>
          </ac:spMkLst>
        </pc:spChg>
        <pc:picChg chg="mod">
          <ac:chgData name="Kylmäoja Johanna" userId="190b64ab-ea63-472c-8c28-bd734d118b8e" providerId="ADAL" clId="{60ED2D30-63F2-4159-A364-A792E2F0532E}" dt="2020-04-01T12:27:37.980" v="2527" actId="1076"/>
          <ac:picMkLst>
            <pc:docMk/>
            <pc:sldMk cId="313072718" sldId="326"/>
            <ac:picMk id="11" creationId="{6939BBC2-B03A-40F7-98AF-B3E04CF02DD7}"/>
          </ac:picMkLst>
        </pc:picChg>
      </pc:sldChg>
      <pc:sldChg chg="modNotesTx">
        <pc:chgData name="Kylmäoja Johanna" userId="190b64ab-ea63-472c-8c28-bd734d118b8e" providerId="ADAL" clId="{60ED2D30-63F2-4159-A364-A792E2F0532E}" dt="2020-04-01T12:18:52.061" v="1951" actId="20577"/>
        <pc:sldMkLst>
          <pc:docMk/>
          <pc:sldMk cId="2782484410" sldId="328"/>
        </pc:sldMkLst>
      </pc:sldChg>
      <pc:sldChg chg="modNotesTx">
        <pc:chgData name="Kylmäoja Johanna" userId="190b64ab-ea63-472c-8c28-bd734d118b8e" providerId="ADAL" clId="{60ED2D30-63F2-4159-A364-A792E2F0532E}" dt="2020-04-01T12:20:24.823" v="2211" actId="20577"/>
        <pc:sldMkLst>
          <pc:docMk/>
          <pc:sldMk cId="3166883592" sldId="329"/>
        </pc:sldMkLst>
      </pc:sldChg>
      <pc:sldChg chg="modNotesTx">
        <pc:chgData name="Kylmäoja Johanna" userId="190b64ab-ea63-472c-8c28-bd734d118b8e" providerId="ADAL" clId="{60ED2D30-63F2-4159-A364-A792E2F0532E}" dt="2020-04-01T12:23:24.603" v="2471" actId="20577"/>
        <pc:sldMkLst>
          <pc:docMk/>
          <pc:sldMk cId="2186733586" sldId="331"/>
        </pc:sldMkLst>
      </pc:sldChg>
    </pc:docChg>
  </pc:docChgLst>
  <pc:docChgLst>
    <pc:chgData name="Kylmäoja Johanna" userId="S::johanna.kylmaoja@redcross.fi::190b64ab-ea63-472c-8c28-bd734d118b8e" providerId="AD" clId="Web-{6EDC9308-26AB-490E-803A-BC045E654066}"/>
    <pc:docChg chg="modSld">
      <pc:chgData name="Kylmäoja Johanna" userId="S::johanna.kylmaoja@redcross.fi::190b64ab-ea63-472c-8c28-bd734d118b8e" providerId="AD" clId="Web-{6EDC9308-26AB-490E-803A-BC045E654066}" dt="2020-04-14T08:31:25.604" v="4" actId="20577"/>
      <pc:docMkLst>
        <pc:docMk/>
      </pc:docMkLst>
      <pc:sldChg chg="modSp">
        <pc:chgData name="Kylmäoja Johanna" userId="S::johanna.kylmaoja@redcross.fi::190b64ab-ea63-472c-8c28-bd734d118b8e" providerId="AD" clId="Web-{6EDC9308-26AB-490E-803A-BC045E654066}" dt="2020-04-14T08:31:25.604" v="4" actId="20577"/>
        <pc:sldMkLst>
          <pc:docMk/>
          <pc:sldMk cId="3228415268" sldId="320"/>
        </pc:sldMkLst>
        <pc:spChg chg="mod">
          <ac:chgData name="Kylmäoja Johanna" userId="S::johanna.kylmaoja@redcross.fi::190b64ab-ea63-472c-8c28-bd734d118b8e" providerId="AD" clId="Web-{6EDC9308-26AB-490E-803A-BC045E654066}" dt="2020-04-14T08:31:25.604" v="4" actId="20577"/>
          <ac:spMkLst>
            <pc:docMk/>
            <pc:sldMk cId="3228415268" sldId="320"/>
            <ac:spMk id="2" creationId="{6CEDAD64-8072-4B87-83A5-308CCA98D66B}"/>
          </ac:spMkLst>
        </pc:spChg>
        <pc:spChg chg="mod">
          <ac:chgData name="Kylmäoja Johanna" userId="S::johanna.kylmaoja@redcross.fi::190b64ab-ea63-472c-8c28-bd734d118b8e" providerId="AD" clId="Web-{6EDC9308-26AB-490E-803A-BC045E654066}" dt="2020-04-14T08:31:21.338" v="2" actId="20577"/>
          <ac:spMkLst>
            <pc:docMk/>
            <pc:sldMk cId="3228415268" sldId="320"/>
            <ac:spMk id="3" creationId="{FCF60C3C-6BA5-4396-8C2D-A97ABAD13B81}"/>
          </ac:spMkLst>
        </pc:spChg>
      </pc:sldChg>
    </pc:docChg>
  </pc:docChgLst>
  <pc:docChgLst>
    <pc:chgData name="Kylmäoja Johanna" userId="S::johanna.kylmaoja@redcross.fi::190b64ab-ea63-472c-8c28-bd734d118b8e" providerId="AD" clId="Web-{ADFB4317-833D-4C8F-AF06-972296E305B3}"/>
    <pc:docChg chg="modSld">
      <pc:chgData name="Kylmäoja Johanna" userId="S::johanna.kylmaoja@redcross.fi::190b64ab-ea63-472c-8c28-bd734d118b8e" providerId="AD" clId="Web-{ADFB4317-833D-4C8F-AF06-972296E305B3}" dt="2020-04-03T06:28:46.417" v="25" actId="20577"/>
      <pc:docMkLst>
        <pc:docMk/>
      </pc:docMkLst>
      <pc:sldChg chg="modSp">
        <pc:chgData name="Kylmäoja Johanna" userId="S::johanna.kylmaoja@redcross.fi::190b64ab-ea63-472c-8c28-bd734d118b8e" providerId="AD" clId="Web-{ADFB4317-833D-4C8F-AF06-972296E305B3}" dt="2020-04-03T06:28:46.402" v="24" actId="20577"/>
        <pc:sldMkLst>
          <pc:docMk/>
          <pc:sldMk cId="3605336015" sldId="325"/>
        </pc:sldMkLst>
        <pc:spChg chg="mod">
          <ac:chgData name="Kylmäoja Johanna" userId="S::johanna.kylmaoja@redcross.fi::190b64ab-ea63-472c-8c28-bd734d118b8e" providerId="AD" clId="Web-{ADFB4317-833D-4C8F-AF06-972296E305B3}" dt="2020-04-03T06:28:46.402" v="24" actId="20577"/>
          <ac:spMkLst>
            <pc:docMk/>
            <pc:sldMk cId="3605336015" sldId="325"/>
            <ac:spMk id="3" creationId="{4C508D14-2F41-4BC9-8898-9D8F17217C5B}"/>
          </ac:spMkLst>
        </pc:spChg>
        <pc:spChg chg="mod">
          <ac:chgData name="Kylmäoja Johanna" userId="S::johanna.kylmaoja@redcross.fi::190b64ab-ea63-472c-8c28-bd734d118b8e" providerId="AD" clId="Web-{ADFB4317-833D-4C8F-AF06-972296E305B3}" dt="2020-04-03T06:28:42.355" v="21" actId="20577"/>
          <ac:spMkLst>
            <pc:docMk/>
            <pc:sldMk cId="3605336015" sldId="325"/>
            <ac:spMk id="5" creationId="{129679D9-0323-4A34-A298-5FF919B405E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889B3-011F-4D54-B97E-9E1B91F3BABE}"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fi-FI"/>
        </a:p>
      </dgm:t>
    </dgm:pt>
    <dgm:pt modelId="{42D84A7F-77AF-4463-8141-B5D07999C548}">
      <dgm:prSet phldrT="[Teksti]"/>
      <dgm:spPr>
        <a:solidFill>
          <a:srgbClr val="C00000"/>
        </a:solidFill>
      </dgm:spPr>
      <dgm:t>
        <a:bodyPr/>
        <a:lstStyle/>
        <a:p>
          <a:r>
            <a:rPr lang="fi-FI" err="1"/>
            <a:t>Medlemmar</a:t>
          </a:r>
          <a:endParaRPr lang="fi-FI"/>
        </a:p>
      </dgm:t>
    </dgm:pt>
    <dgm:pt modelId="{A72FE8EF-6D24-43F9-A9E4-B420E6C9BA6B}" type="parTrans" cxnId="{DF565DFF-DCF4-47C7-A579-63DD435674B6}">
      <dgm:prSet/>
      <dgm:spPr/>
      <dgm:t>
        <a:bodyPr/>
        <a:lstStyle/>
        <a:p>
          <a:endParaRPr lang="fi-FI"/>
        </a:p>
      </dgm:t>
    </dgm:pt>
    <dgm:pt modelId="{D77381BD-142E-41D8-AC04-35F15E8D3133}" type="sibTrans" cxnId="{DF565DFF-DCF4-47C7-A579-63DD435674B6}">
      <dgm:prSet/>
      <dgm:spPr/>
      <dgm:t>
        <a:bodyPr/>
        <a:lstStyle/>
        <a:p>
          <a:endParaRPr lang="fi-FI"/>
        </a:p>
      </dgm:t>
    </dgm:pt>
    <dgm:pt modelId="{0C1549DA-25A8-4ABD-8FAF-874EEF55E373}">
      <dgm:prSet phldrT="[Teksti]" custT="1"/>
      <dgm:spPr>
        <a:solidFill>
          <a:srgbClr val="C00000"/>
        </a:solidFill>
      </dgm:spPr>
      <dgm:t>
        <a:bodyPr/>
        <a:lstStyle/>
        <a:p>
          <a:pPr>
            <a:buNone/>
          </a:pPr>
          <a:endParaRPr lang="fi-FI" sz="3300"/>
        </a:p>
        <a:p>
          <a:pPr>
            <a:buFont typeface="Arial" panose="020B0604020202020204" pitchFamily="34" charset="0"/>
            <a:buNone/>
          </a:pPr>
          <a:r>
            <a:rPr lang="fi-FI" sz="2400" b="1" err="1"/>
            <a:t>Avdelning</a:t>
          </a:r>
          <a:r>
            <a:rPr lang="fi-FI" sz="2400" b="1"/>
            <a:t> </a:t>
          </a:r>
        </a:p>
        <a:p>
          <a:pPr>
            <a:buFont typeface="Arial" panose="020B0604020202020204" pitchFamily="34" charset="0"/>
            <a:buNone/>
          </a:pPr>
          <a:r>
            <a:rPr lang="fi-FI" sz="1800" b="0"/>
            <a:t>- </a:t>
          </a:r>
          <a:r>
            <a:rPr lang="fi-FI" sz="1800" b="0" err="1"/>
            <a:t>Lokal</a:t>
          </a:r>
          <a:r>
            <a:rPr lang="fi-FI" sz="1800" b="0"/>
            <a:t> </a:t>
          </a:r>
          <a:r>
            <a:rPr lang="fi-FI" sz="1800" b="0" err="1"/>
            <a:t>verksamhet</a:t>
          </a:r>
          <a:endParaRPr lang="fi-FI" sz="1800" b="0"/>
        </a:p>
        <a:p>
          <a:pPr>
            <a:buFont typeface="Arial" panose="020B0604020202020204" pitchFamily="34" charset="0"/>
            <a:buNone/>
          </a:pPr>
          <a:r>
            <a:rPr lang="fi-FI" sz="1800"/>
            <a:t>- </a:t>
          </a:r>
          <a:r>
            <a:rPr lang="fi-FI" sz="1800" err="1"/>
            <a:t>Verksamhetsgrupper</a:t>
          </a:r>
          <a:endParaRPr lang="fi-FI" sz="1800"/>
        </a:p>
        <a:p>
          <a:pPr>
            <a:buFont typeface="Arial" panose="020B0604020202020204" pitchFamily="34" charset="0"/>
            <a:buNone/>
          </a:pPr>
          <a:r>
            <a:rPr lang="fi-FI" sz="1800"/>
            <a:t>- </a:t>
          </a:r>
          <a:r>
            <a:rPr lang="fi-FI" sz="1800" err="1"/>
            <a:t>Avdelningens</a:t>
          </a:r>
          <a:r>
            <a:rPr lang="fi-FI" sz="1800"/>
            <a:t> </a:t>
          </a:r>
          <a:r>
            <a:rPr lang="fi-FI" sz="1800" err="1"/>
            <a:t>styrelse</a:t>
          </a:r>
          <a:endParaRPr lang="fi-FI" sz="1800"/>
        </a:p>
        <a:p>
          <a:pPr>
            <a:buFont typeface="Arial" panose="020B0604020202020204" pitchFamily="34" charset="0"/>
            <a:buNone/>
          </a:pPr>
          <a:endParaRPr lang="fi-FI" sz="3300"/>
        </a:p>
      </dgm:t>
    </dgm:pt>
    <dgm:pt modelId="{F38065D6-460E-4401-9031-60BA13B4A9BA}" type="parTrans" cxnId="{ED654E36-0C63-43F0-B940-0EA0A417E24C}">
      <dgm:prSet/>
      <dgm:spPr/>
      <dgm:t>
        <a:bodyPr/>
        <a:lstStyle/>
        <a:p>
          <a:endParaRPr lang="fi-FI"/>
        </a:p>
      </dgm:t>
    </dgm:pt>
    <dgm:pt modelId="{696DC4C2-5760-40C3-9017-188CC512B497}" type="sibTrans" cxnId="{ED654E36-0C63-43F0-B940-0EA0A417E24C}">
      <dgm:prSet/>
      <dgm:spPr/>
      <dgm:t>
        <a:bodyPr/>
        <a:lstStyle/>
        <a:p>
          <a:endParaRPr lang="fi-FI"/>
        </a:p>
      </dgm:t>
    </dgm:pt>
    <dgm:pt modelId="{8BAE1400-7BF6-42B1-BC4B-BF17C209DA30}">
      <dgm:prSet phldrT="[Teksti]" custT="1"/>
      <dgm:spPr>
        <a:solidFill>
          <a:srgbClr val="C00000"/>
        </a:solidFill>
      </dgm:spPr>
      <dgm:t>
        <a:bodyPr/>
        <a:lstStyle/>
        <a:p>
          <a:r>
            <a:rPr lang="fi-FI" sz="2400" b="1" err="1"/>
            <a:t>Distrikt</a:t>
          </a:r>
          <a:r>
            <a:rPr lang="fi-FI" sz="2400" b="1"/>
            <a:t> </a:t>
          </a:r>
        </a:p>
        <a:p>
          <a:r>
            <a:rPr lang="fi-FI" sz="1800"/>
            <a:t>- </a:t>
          </a:r>
          <a:r>
            <a:rPr lang="fi-FI" sz="1800" err="1"/>
            <a:t>Regional</a:t>
          </a:r>
          <a:r>
            <a:rPr lang="fi-FI" sz="1800"/>
            <a:t> </a:t>
          </a:r>
          <a:r>
            <a:rPr lang="fi-FI" sz="1800" err="1"/>
            <a:t>verksamhet</a:t>
          </a:r>
          <a:r>
            <a:rPr lang="fi-FI" sz="1800"/>
            <a:t>, </a:t>
          </a:r>
          <a:r>
            <a:rPr lang="fi-FI" sz="1800" err="1"/>
            <a:t>stöd</a:t>
          </a:r>
          <a:r>
            <a:rPr lang="fi-FI" sz="1800"/>
            <a:t> </a:t>
          </a:r>
          <a:r>
            <a:rPr lang="fi-FI" sz="1800" err="1"/>
            <a:t>till</a:t>
          </a:r>
          <a:r>
            <a:rPr lang="fi-FI" sz="1800"/>
            <a:t> </a:t>
          </a:r>
          <a:r>
            <a:rPr lang="fi-FI" sz="1800" err="1"/>
            <a:t>avdelningar</a:t>
          </a:r>
          <a:endParaRPr lang="fi-FI" sz="1800"/>
        </a:p>
        <a:p>
          <a:r>
            <a:rPr lang="fi-FI" sz="1800"/>
            <a:t>- </a:t>
          </a:r>
          <a:r>
            <a:rPr lang="fi-FI" sz="1800" err="1"/>
            <a:t>Distriktsbyrå</a:t>
          </a:r>
          <a:endParaRPr lang="fi-FI" sz="1800"/>
        </a:p>
        <a:p>
          <a:r>
            <a:rPr lang="fi-FI" sz="1800"/>
            <a:t>- </a:t>
          </a:r>
          <a:r>
            <a:rPr lang="fi-FI" sz="1800" err="1"/>
            <a:t>Distriktsstyrelse</a:t>
          </a:r>
          <a:endParaRPr lang="fi-FI" sz="1800"/>
        </a:p>
      </dgm:t>
    </dgm:pt>
    <dgm:pt modelId="{31B6B9DB-1B79-4EDD-BF70-B36C294F549A}" type="parTrans" cxnId="{6009682C-EFFA-4FFA-BB07-E13CF8F24F40}">
      <dgm:prSet/>
      <dgm:spPr/>
      <dgm:t>
        <a:bodyPr/>
        <a:lstStyle/>
        <a:p>
          <a:endParaRPr lang="fi-FI"/>
        </a:p>
      </dgm:t>
    </dgm:pt>
    <dgm:pt modelId="{69613FB7-D9C2-4097-A901-13D887F4CE65}" type="sibTrans" cxnId="{6009682C-EFFA-4FFA-BB07-E13CF8F24F40}">
      <dgm:prSet/>
      <dgm:spPr/>
      <dgm:t>
        <a:bodyPr/>
        <a:lstStyle/>
        <a:p>
          <a:endParaRPr lang="fi-FI"/>
        </a:p>
      </dgm:t>
    </dgm:pt>
    <dgm:pt modelId="{703F7C14-802F-403F-B7DD-1480CCAD5A5D}">
      <dgm:prSet phldrT="[Teksti]" custT="1"/>
      <dgm:spPr>
        <a:solidFill>
          <a:srgbClr val="C00000"/>
        </a:solidFill>
      </dgm:spPr>
      <dgm:t>
        <a:bodyPr/>
        <a:lstStyle/>
        <a:p>
          <a:r>
            <a:rPr lang="fi-FI" sz="2400" b="1" err="1"/>
            <a:t>Riksomfattande</a:t>
          </a:r>
          <a:r>
            <a:rPr lang="fi-FI" sz="2400" b="1"/>
            <a:t> </a:t>
          </a:r>
          <a:r>
            <a:rPr lang="fi-FI" sz="2400" b="1" err="1"/>
            <a:t>nivå</a:t>
          </a:r>
          <a:endParaRPr lang="fi-FI" sz="2400" b="1"/>
        </a:p>
        <a:p>
          <a:r>
            <a:rPr lang="fi-FI" sz="1800" b="0"/>
            <a:t>- </a:t>
          </a:r>
          <a:r>
            <a:rPr lang="fi-FI" sz="1800" b="0" err="1"/>
            <a:t>Centralbyrån</a:t>
          </a:r>
          <a:endParaRPr lang="fi-FI" sz="1800" b="0"/>
        </a:p>
        <a:p>
          <a:r>
            <a:rPr lang="fi-FI" sz="1800"/>
            <a:t>- </a:t>
          </a:r>
          <a:r>
            <a:rPr lang="fi-FI" sz="1800" err="1"/>
            <a:t>Blodtjänst</a:t>
          </a:r>
          <a:r>
            <a:rPr lang="fi-FI" sz="1800"/>
            <a:t>, Kontti, De </a:t>
          </a:r>
          <a:r>
            <a:rPr lang="fi-FI" sz="1800" err="1"/>
            <a:t>ungas</a:t>
          </a:r>
          <a:r>
            <a:rPr lang="fi-FI" sz="1800"/>
            <a:t> </a:t>
          </a:r>
          <a:r>
            <a:rPr lang="fi-FI" sz="1800" err="1"/>
            <a:t>skyddshus</a:t>
          </a:r>
          <a:r>
            <a:rPr lang="fi-FI" sz="1800"/>
            <a:t>, </a:t>
          </a:r>
          <a:r>
            <a:rPr lang="fi-FI" sz="1800" err="1"/>
            <a:t>Första</a:t>
          </a:r>
          <a:r>
            <a:rPr lang="fi-FI" sz="1800"/>
            <a:t> </a:t>
          </a:r>
          <a:r>
            <a:rPr lang="fi-FI" sz="1800" err="1"/>
            <a:t>Hjälpen</a:t>
          </a:r>
          <a:r>
            <a:rPr lang="fi-FI" sz="1800"/>
            <a:t> </a:t>
          </a:r>
          <a:r>
            <a:rPr lang="fi-FI" sz="1800" err="1"/>
            <a:t>bolaget</a:t>
          </a:r>
          <a:r>
            <a:rPr lang="fi-FI" sz="1800"/>
            <a:t> Ab</a:t>
          </a:r>
        </a:p>
        <a:p>
          <a:r>
            <a:rPr lang="fi-FI" sz="1800"/>
            <a:t>- </a:t>
          </a:r>
          <a:r>
            <a:rPr lang="fi-FI" sz="1800" err="1"/>
            <a:t>Organisationens</a:t>
          </a:r>
          <a:r>
            <a:rPr lang="fi-FI" sz="1800"/>
            <a:t> </a:t>
          </a:r>
          <a:r>
            <a:rPr lang="fi-FI" sz="1800" err="1"/>
            <a:t>styrelse</a:t>
          </a:r>
          <a:endParaRPr lang="fi-FI" sz="1800"/>
        </a:p>
      </dgm:t>
    </dgm:pt>
    <dgm:pt modelId="{EDFCC3C4-3FCC-4C12-8757-E66A9FAFA031}" type="parTrans" cxnId="{58D17599-1705-48FB-A2B4-6FBDDCAAB73A}">
      <dgm:prSet/>
      <dgm:spPr/>
      <dgm:t>
        <a:bodyPr/>
        <a:lstStyle/>
        <a:p>
          <a:endParaRPr lang="fi-FI"/>
        </a:p>
      </dgm:t>
    </dgm:pt>
    <dgm:pt modelId="{94BD90AA-98BC-4255-A31B-62D0D3202D17}" type="sibTrans" cxnId="{58D17599-1705-48FB-A2B4-6FBDDCAAB73A}">
      <dgm:prSet/>
      <dgm:spPr/>
      <dgm:t>
        <a:bodyPr/>
        <a:lstStyle/>
        <a:p>
          <a:endParaRPr lang="fi-FI"/>
        </a:p>
      </dgm:t>
    </dgm:pt>
    <dgm:pt modelId="{A5ACB8A4-026E-46AB-B943-E013CBDEC67A}" type="pres">
      <dgm:prSet presAssocID="{DF0889B3-011F-4D54-B97E-9E1B91F3BABE}" presName="composite" presStyleCnt="0">
        <dgm:presLayoutVars>
          <dgm:chMax val="1"/>
          <dgm:dir/>
          <dgm:resizeHandles val="exact"/>
        </dgm:presLayoutVars>
      </dgm:prSet>
      <dgm:spPr/>
    </dgm:pt>
    <dgm:pt modelId="{1AB850C5-D942-48AC-BD30-4F18E91BB483}" type="pres">
      <dgm:prSet presAssocID="{42D84A7F-77AF-4463-8141-B5D07999C548}" presName="roof" presStyleLbl="dkBgShp" presStyleIdx="0" presStyleCnt="2" custLinFactNeighborY="1468"/>
      <dgm:spPr/>
    </dgm:pt>
    <dgm:pt modelId="{6925B23F-8F45-41C6-B026-B69FF8D1A8C2}" type="pres">
      <dgm:prSet presAssocID="{42D84A7F-77AF-4463-8141-B5D07999C548}" presName="pillars" presStyleCnt="0"/>
      <dgm:spPr/>
    </dgm:pt>
    <dgm:pt modelId="{A176DF29-6CFD-4393-9249-117CB1DA6E18}" type="pres">
      <dgm:prSet presAssocID="{42D84A7F-77AF-4463-8141-B5D07999C548}" presName="pillar1" presStyleLbl="node1" presStyleIdx="0" presStyleCnt="3">
        <dgm:presLayoutVars>
          <dgm:bulletEnabled val="1"/>
        </dgm:presLayoutVars>
      </dgm:prSet>
      <dgm:spPr/>
    </dgm:pt>
    <dgm:pt modelId="{910ABCDA-6383-4D17-915F-0DFF97955A4C}" type="pres">
      <dgm:prSet presAssocID="{8BAE1400-7BF6-42B1-BC4B-BF17C209DA30}" presName="pillarX" presStyleLbl="node1" presStyleIdx="1" presStyleCnt="3">
        <dgm:presLayoutVars>
          <dgm:bulletEnabled val="1"/>
        </dgm:presLayoutVars>
      </dgm:prSet>
      <dgm:spPr/>
    </dgm:pt>
    <dgm:pt modelId="{0B648BEA-EFCF-4BD9-83C1-1D03D1AC4CCE}" type="pres">
      <dgm:prSet presAssocID="{703F7C14-802F-403F-B7DD-1480CCAD5A5D}" presName="pillarX" presStyleLbl="node1" presStyleIdx="2" presStyleCnt="3">
        <dgm:presLayoutVars>
          <dgm:bulletEnabled val="1"/>
        </dgm:presLayoutVars>
      </dgm:prSet>
      <dgm:spPr/>
    </dgm:pt>
    <dgm:pt modelId="{A88C58A0-F3BB-4D8F-9919-C4D740674C20}" type="pres">
      <dgm:prSet presAssocID="{42D84A7F-77AF-4463-8141-B5D07999C548}" presName="base" presStyleLbl="dkBgShp" presStyleIdx="1" presStyleCnt="2" custAng="0" custFlipVert="1" custScaleY="74843" custLinFactY="100000" custLinFactNeighborX="929" custLinFactNeighborY="126411"/>
      <dgm:spPr>
        <a:solidFill>
          <a:srgbClr val="C00000"/>
        </a:solidFill>
      </dgm:spPr>
    </dgm:pt>
  </dgm:ptLst>
  <dgm:cxnLst>
    <dgm:cxn modelId="{8886ED14-868D-4C65-8A17-C24747AFD319}" type="presOf" srcId="{42D84A7F-77AF-4463-8141-B5D07999C548}" destId="{1AB850C5-D942-48AC-BD30-4F18E91BB483}" srcOrd="0" destOrd="0" presId="urn:microsoft.com/office/officeart/2005/8/layout/hList3"/>
    <dgm:cxn modelId="{6009682C-EFFA-4FFA-BB07-E13CF8F24F40}" srcId="{42D84A7F-77AF-4463-8141-B5D07999C548}" destId="{8BAE1400-7BF6-42B1-BC4B-BF17C209DA30}" srcOrd="1" destOrd="0" parTransId="{31B6B9DB-1B79-4EDD-BF70-B36C294F549A}" sibTransId="{69613FB7-D9C2-4097-A901-13D887F4CE65}"/>
    <dgm:cxn modelId="{ED654E36-0C63-43F0-B940-0EA0A417E24C}" srcId="{42D84A7F-77AF-4463-8141-B5D07999C548}" destId="{0C1549DA-25A8-4ABD-8FAF-874EEF55E373}" srcOrd="0" destOrd="0" parTransId="{F38065D6-460E-4401-9031-60BA13B4A9BA}" sibTransId="{696DC4C2-5760-40C3-9017-188CC512B497}"/>
    <dgm:cxn modelId="{6423FC8A-B6AD-4DC8-AEC1-EA41EA3DACA8}" type="presOf" srcId="{703F7C14-802F-403F-B7DD-1480CCAD5A5D}" destId="{0B648BEA-EFCF-4BD9-83C1-1D03D1AC4CCE}" srcOrd="0" destOrd="0" presId="urn:microsoft.com/office/officeart/2005/8/layout/hList3"/>
    <dgm:cxn modelId="{0030F48E-68DB-4432-BDD1-546908771DF4}" type="presOf" srcId="{DF0889B3-011F-4D54-B97E-9E1B91F3BABE}" destId="{A5ACB8A4-026E-46AB-B943-E013CBDEC67A}" srcOrd="0" destOrd="0" presId="urn:microsoft.com/office/officeart/2005/8/layout/hList3"/>
    <dgm:cxn modelId="{8952DA96-DE1A-4C94-805E-B57EBE23D481}" type="presOf" srcId="{8BAE1400-7BF6-42B1-BC4B-BF17C209DA30}" destId="{910ABCDA-6383-4D17-915F-0DFF97955A4C}" srcOrd="0" destOrd="0" presId="urn:microsoft.com/office/officeart/2005/8/layout/hList3"/>
    <dgm:cxn modelId="{80734098-EF7E-4C5F-BD60-CEFB93B3569E}" type="presOf" srcId="{0C1549DA-25A8-4ABD-8FAF-874EEF55E373}" destId="{A176DF29-6CFD-4393-9249-117CB1DA6E18}" srcOrd="0" destOrd="0" presId="urn:microsoft.com/office/officeart/2005/8/layout/hList3"/>
    <dgm:cxn modelId="{58D17599-1705-48FB-A2B4-6FBDDCAAB73A}" srcId="{42D84A7F-77AF-4463-8141-B5D07999C548}" destId="{703F7C14-802F-403F-B7DD-1480CCAD5A5D}" srcOrd="2" destOrd="0" parTransId="{EDFCC3C4-3FCC-4C12-8757-E66A9FAFA031}" sibTransId="{94BD90AA-98BC-4255-A31B-62D0D3202D17}"/>
    <dgm:cxn modelId="{DF565DFF-DCF4-47C7-A579-63DD435674B6}" srcId="{DF0889B3-011F-4D54-B97E-9E1B91F3BABE}" destId="{42D84A7F-77AF-4463-8141-B5D07999C548}" srcOrd="0" destOrd="0" parTransId="{A72FE8EF-6D24-43F9-A9E4-B420E6C9BA6B}" sibTransId="{D77381BD-142E-41D8-AC04-35F15E8D3133}"/>
    <dgm:cxn modelId="{46A89CA6-C429-43F7-93F0-EA4A7589884B}" type="presParOf" srcId="{A5ACB8A4-026E-46AB-B943-E013CBDEC67A}" destId="{1AB850C5-D942-48AC-BD30-4F18E91BB483}" srcOrd="0" destOrd="0" presId="urn:microsoft.com/office/officeart/2005/8/layout/hList3"/>
    <dgm:cxn modelId="{CE13B973-5F7C-448F-A0D6-75183A7745AC}" type="presParOf" srcId="{A5ACB8A4-026E-46AB-B943-E013CBDEC67A}" destId="{6925B23F-8F45-41C6-B026-B69FF8D1A8C2}" srcOrd="1" destOrd="0" presId="urn:microsoft.com/office/officeart/2005/8/layout/hList3"/>
    <dgm:cxn modelId="{2BA7B2D8-13F9-4E75-A295-A05D250ACE53}" type="presParOf" srcId="{6925B23F-8F45-41C6-B026-B69FF8D1A8C2}" destId="{A176DF29-6CFD-4393-9249-117CB1DA6E18}" srcOrd="0" destOrd="0" presId="urn:microsoft.com/office/officeart/2005/8/layout/hList3"/>
    <dgm:cxn modelId="{F804F12D-5D85-40E4-81F3-256DC8BB2F7E}" type="presParOf" srcId="{6925B23F-8F45-41C6-B026-B69FF8D1A8C2}" destId="{910ABCDA-6383-4D17-915F-0DFF97955A4C}" srcOrd="1" destOrd="0" presId="urn:microsoft.com/office/officeart/2005/8/layout/hList3"/>
    <dgm:cxn modelId="{FC015D9C-445F-4313-896C-0EFBBF827193}" type="presParOf" srcId="{6925B23F-8F45-41C6-B026-B69FF8D1A8C2}" destId="{0B648BEA-EFCF-4BD9-83C1-1D03D1AC4CCE}" srcOrd="2" destOrd="0" presId="urn:microsoft.com/office/officeart/2005/8/layout/hList3"/>
    <dgm:cxn modelId="{D06FB7AC-347F-41F3-94BA-B5930D7F705D}" type="presParOf" srcId="{A5ACB8A4-026E-46AB-B943-E013CBDEC67A}" destId="{A88C58A0-F3BB-4D8F-9919-C4D740674C20}" srcOrd="2" destOrd="0" presId="urn:microsoft.com/office/officeart/2005/8/layout/hList3"/>
  </dgm:cxnLst>
  <dgm:bg>
    <a:solidFill>
      <a:srgbClr val="C0000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850C5-D942-48AC-BD30-4F18E91BB483}">
      <dsp:nvSpPr>
        <dsp:cNvPr id="0" name=""/>
        <dsp:cNvSpPr/>
      </dsp:nvSpPr>
      <dsp:spPr>
        <a:xfrm>
          <a:off x="0" y="37305"/>
          <a:ext cx="10515600" cy="1270829"/>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fi-FI" sz="5800" kern="1200" err="1"/>
            <a:t>Medlemmar</a:t>
          </a:r>
          <a:endParaRPr lang="fi-FI" sz="5800" kern="1200"/>
        </a:p>
      </dsp:txBody>
      <dsp:txXfrm>
        <a:off x="0" y="37305"/>
        <a:ext cx="10515600" cy="1270829"/>
      </dsp:txXfrm>
    </dsp:sp>
    <dsp:sp modelId="{A176DF29-6CFD-4393-9249-117CB1DA6E18}">
      <dsp:nvSpPr>
        <dsp:cNvPr id="0" name=""/>
        <dsp:cNvSpPr/>
      </dsp:nvSpPr>
      <dsp:spPr>
        <a:xfrm>
          <a:off x="5134" y="1289478"/>
          <a:ext cx="3501776" cy="266874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endParaRPr lang="fi-FI" sz="3300" kern="1200"/>
        </a:p>
        <a:p>
          <a:pPr marL="0" lvl="0" indent="0" algn="ctr" defTabSz="1466850">
            <a:lnSpc>
              <a:spcPct val="90000"/>
            </a:lnSpc>
            <a:spcBef>
              <a:spcPct val="0"/>
            </a:spcBef>
            <a:spcAft>
              <a:spcPct val="35000"/>
            </a:spcAft>
            <a:buFont typeface="Arial" panose="020B0604020202020204" pitchFamily="34" charset="0"/>
            <a:buNone/>
          </a:pPr>
          <a:r>
            <a:rPr lang="fi-FI" sz="2400" b="1" kern="1200" err="1"/>
            <a:t>Avdelning</a:t>
          </a:r>
          <a:r>
            <a:rPr lang="fi-FI" sz="2400" b="1" kern="1200"/>
            <a:t> </a:t>
          </a:r>
        </a:p>
        <a:p>
          <a:pPr marL="0" lvl="0" indent="0" algn="ctr" defTabSz="1466850">
            <a:lnSpc>
              <a:spcPct val="90000"/>
            </a:lnSpc>
            <a:spcBef>
              <a:spcPct val="0"/>
            </a:spcBef>
            <a:spcAft>
              <a:spcPct val="35000"/>
            </a:spcAft>
            <a:buFont typeface="Arial" panose="020B0604020202020204" pitchFamily="34" charset="0"/>
            <a:buNone/>
          </a:pPr>
          <a:r>
            <a:rPr lang="fi-FI" sz="1800" b="0" kern="1200"/>
            <a:t>- </a:t>
          </a:r>
          <a:r>
            <a:rPr lang="fi-FI" sz="1800" b="0" kern="1200" err="1"/>
            <a:t>Lokal</a:t>
          </a:r>
          <a:r>
            <a:rPr lang="fi-FI" sz="1800" b="0" kern="1200"/>
            <a:t> </a:t>
          </a:r>
          <a:r>
            <a:rPr lang="fi-FI" sz="1800" b="0" kern="1200" err="1"/>
            <a:t>verksamhet</a:t>
          </a:r>
          <a:endParaRPr lang="fi-FI" sz="1800" b="0" kern="1200"/>
        </a:p>
        <a:p>
          <a:pPr marL="0" lvl="0" indent="0" algn="ctr" defTabSz="1466850">
            <a:lnSpc>
              <a:spcPct val="90000"/>
            </a:lnSpc>
            <a:spcBef>
              <a:spcPct val="0"/>
            </a:spcBef>
            <a:spcAft>
              <a:spcPct val="35000"/>
            </a:spcAft>
            <a:buFont typeface="Arial" panose="020B0604020202020204" pitchFamily="34" charset="0"/>
            <a:buNone/>
          </a:pPr>
          <a:r>
            <a:rPr lang="fi-FI" sz="1800" kern="1200"/>
            <a:t>- </a:t>
          </a:r>
          <a:r>
            <a:rPr lang="fi-FI" sz="1800" kern="1200" err="1"/>
            <a:t>Verksamhetsgrupper</a:t>
          </a:r>
          <a:endParaRPr lang="fi-FI" sz="1800" kern="1200"/>
        </a:p>
        <a:p>
          <a:pPr marL="0" lvl="0" indent="0" algn="ctr" defTabSz="1466850">
            <a:lnSpc>
              <a:spcPct val="90000"/>
            </a:lnSpc>
            <a:spcBef>
              <a:spcPct val="0"/>
            </a:spcBef>
            <a:spcAft>
              <a:spcPct val="35000"/>
            </a:spcAft>
            <a:buFont typeface="Arial" panose="020B0604020202020204" pitchFamily="34" charset="0"/>
            <a:buNone/>
          </a:pPr>
          <a:r>
            <a:rPr lang="fi-FI" sz="1800" kern="1200"/>
            <a:t>- </a:t>
          </a:r>
          <a:r>
            <a:rPr lang="fi-FI" sz="1800" kern="1200" err="1"/>
            <a:t>Avdelningens</a:t>
          </a:r>
          <a:r>
            <a:rPr lang="fi-FI" sz="1800" kern="1200"/>
            <a:t> </a:t>
          </a:r>
          <a:r>
            <a:rPr lang="fi-FI" sz="1800" kern="1200" err="1"/>
            <a:t>styrelse</a:t>
          </a:r>
          <a:endParaRPr lang="fi-FI" sz="1800" kern="1200"/>
        </a:p>
        <a:p>
          <a:pPr marL="0" lvl="0" indent="0" algn="ctr" defTabSz="1466850">
            <a:lnSpc>
              <a:spcPct val="90000"/>
            </a:lnSpc>
            <a:spcBef>
              <a:spcPct val="0"/>
            </a:spcBef>
            <a:spcAft>
              <a:spcPct val="35000"/>
            </a:spcAft>
            <a:buFont typeface="Arial" panose="020B0604020202020204" pitchFamily="34" charset="0"/>
            <a:buNone/>
          </a:pPr>
          <a:endParaRPr lang="fi-FI" sz="3300" kern="1200"/>
        </a:p>
      </dsp:txBody>
      <dsp:txXfrm>
        <a:off x="5134" y="1289478"/>
        <a:ext cx="3501776" cy="2668741"/>
      </dsp:txXfrm>
    </dsp:sp>
    <dsp:sp modelId="{910ABCDA-6383-4D17-915F-0DFF97955A4C}">
      <dsp:nvSpPr>
        <dsp:cNvPr id="0" name=""/>
        <dsp:cNvSpPr/>
      </dsp:nvSpPr>
      <dsp:spPr>
        <a:xfrm>
          <a:off x="3506911" y="1289478"/>
          <a:ext cx="3501776" cy="266874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err="1"/>
            <a:t>Distrikt</a:t>
          </a:r>
          <a:r>
            <a:rPr lang="fi-FI" sz="2400" b="1" kern="1200"/>
            <a:t> </a:t>
          </a:r>
        </a:p>
        <a:p>
          <a:pPr marL="0" lvl="0" indent="0" algn="ctr" defTabSz="1066800">
            <a:lnSpc>
              <a:spcPct val="90000"/>
            </a:lnSpc>
            <a:spcBef>
              <a:spcPct val="0"/>
            </a:spcBef>
            <a:spcAft>
              <a:spcPct val="35000"/>
            </a:spcAft>
            <a:buNone/>
          </a:pPr>
          <a:r>
            <a:rPr lang="fi-FI" sz="1800" kern="1200"/>
            <a:t>- </a:t>
          </a:r>
          <a:r>
            <a:rPr lang="fi-FI" sz="1800" kern="1200" err="1"/>
            <a:t>Regional</a:t>
          </a:r>
          <a:r>
            <a:rPr lang="fi-FI" sz="1800" kern="1200"/>
            <a:t> </a:t>
          </a:r>
          <a:r>
            <a:rPr lang="fi-FI" sz="1800" kern="1200" err="1"/>
            <a:t>verksamhet</a:t>
          </a:r>
          <a:r>
            <a:rPr lang="fi-FI" sz="1800" kern="1200"/>
            <a:t>, </a:t>
          </a:r>
          <a:r>
            <a:rPr lang="fi-FI" sz="1800" kern="1200" err="1"/>
            <a:t>stöd</a:t>
          </a:r>
          <a:r>
            <a:rPr lang="fi-FI" sz="1800" kern="1200"/>
            <a:t> </a:t>
          </a:r>
          <a:r>
            <a:rPr lang="fi-FI" sz="1800" kern="1200" err="1"/>
            <a:t>till</a:t>
          </a:r>
          <a:r>
            <a:rPr lang="fi-FI" sz="1800" kern="1200"/>
            <a:t> </a:t>
          </a:r>
          <a:r>
            <a:rPr lang="fi-FI" sz="1800" kern="1200" err="1"/>
            <a:t>avdelningar</a:t>
          </a:r>
          <a:endParaRPr lang="fi-FI" sz="1800" kern="1200"/>
        </a:p>
        <a:p>
          <a:pPr marL="0" lvl="0" indent="0" algn="ctr" defTabSz="1066800">
            <a:lnSpc>
              <a:spcPct val="90000"/>
            </a:lnSpc>
            <a:spcBef>
              <a:spcPct val="0"/>
            </a:spcBef>
            <a:spcAft>
              <a:spcPct val="35000"/>
            </a:spcAft>
            <a:buNone/>
          </a:pPr>
          <a:r>
            <a:rPr lang="fi-FI" sz="1800" kern="1200"/>
            <a:t>- </a:t>
          </a:r>
          <a:r>
            <a:rPr lang="fi-FI" sz="1800" kern="1200" err="1"/>
            <a:t>Distriktsbyrå</a:t>
          </a:r>
          <a:endParaRPr lang="fi-FI" sz="1800" kern="1200"/>
        </a:p>
        <a:p>
          <a:pPr marL="0" lvl="0" indent="0" algn="ctr" defTabSz="1066800">
            <a:lnSpc>
              <a:spcPct val="90000"/>
            </a:lnSpc>
            <a:spcBef>
              <a:spcPct val="0"/>
            </a:spcBef>
            <a:spcAft>
              <a:spcPct val="35000"/>
            </a:spcAft>
            <a:buNone/>
          </a:pPr>
          <a:r>
            <a:rPr lang="fi-FI" sz="1800" kern="1200"/>
            <a:t>- </a:t>
          </a:r>
          <a:r>
            <a:rPr lang="fi-FI" sz="1800" kern="1200" err="1"/>
            <a:t>Distriktsstyrelse</a:t>
          </a:r>
          <a:endParaRPr lang="fi-FI" sz="1800" kern="1200"/>
        </a:p>
      </dsp:txBody>
      <dsp:txXfrm>
        <a:off x="3506911" y="1289478"/>
        <a:ext cx="3501776" cy="2668741"/>
      </dsp:txXfrm>
    </dsp:sp>
    <dsp:sp modelId="{0B648BEA-EFCF-4BD9-83C1-1D03D1AC4CCE}">
      <dsp:nvSpPr>
        <dsp:cNvPr id="0" name=""/>
        <dsp:cNvSpPr/>
      </dsp:nvSpPr>
      <dsp:spPr>
        <a:xfrm>
          <a:off x="7008688" y="1289478"/>
          <a:ext cx="3501776" cy="266874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b="1" kern="1200" err="1"/>
            <a:t>Riksomfattande</a:t>
          </a:r>
          <a:r>
            <a:rPr lang="fi-FI" sz="2400" b="1" kern="1200"/>
            <a:t> </a:t>
          </a:r>
          <a:r>
            <a:rPr lang="fi-FI" sz="2400" b="1" kern="1200" err="1"/>
            <a:t>nivå</a:t>
          </a:r>
          <a:endParaRPr lang="fi-FI" sz="2400" b="1" kern="1200"/>
        </a:p>
        <a:p>
          <a:pPr marL="0" lvl="0" indent="0" algn="ctr" defTabSz="1066800">
            <a:lnSpc>
              <a:spcPct val="90000"/>
            </a:lnSpc>
            <a:spcBef>
              <a:spcPct val="0"/>
            </a:spcBef>
            <a:spcAft>
              <a:spcPct val="35000"/>
            </a:spcAft>
            <a:buNone/>
          </a:pPr>
          <a:r>
            <a:rPr lang="fi-FI" sz="1800" b="0" kern="1200"/>
            <a:t>- </a:t>
          </a:r>
          <a:r>
            <a:rPr lang="fi-FI" sz="1800" b="0" kern="1200" err="1"/>
            <a:t>Centralbyrån</a:t>
          </a:r>
          <a:endParaRPr lang="fi-FI" sz="1800" b="0" kern="1200"/>
        </a:p>
        <a:p>
          <a:pPr marL="0" lvl="0" indent="0" algn="ctr" defTabSz="1066800">
            <a:lnSpc>
              <a:spcPct val="90000"/>
            </a:lnSpc>
            <a:spcBef>
              <a:spcPct val="0"/>
            </a:spcBef>
            <a:spcAft>
              <a:spcPct val="35000"/>
            </a:spcAft>
            <a:buNone/>
          </a:pPr>
          <a:r>
            <a:rPr lang="fi-FI" sz="1800" kern="1200"/>
            <a:t>- </a:t>
          </a:r>
          <a:r>
            <a:rPr lang="fi-FI" sz="1800" kern="1200" err="1"/>
            <a:t>Blodtjänst</a:t>
          </a:r>
          <a:r>
            <a:rPr lang="fi-FI" sz="1800" kern="1200"/>
            <a:t>, Kontti, De </a:t>
          </a:r>
          <a:r>
            <a:rPr lang="fi-FI" sz="1800" kern="1200" err="1"/>
            <a:t>ungas</a:t>
          </a:r>
          <a:r>
            <a:rPr lang="fi-FI" sz="1800" kern="1200"/>
            <a:t> </a:t>
          </a:r>
          <a:r>
            <a:rPr lang="fi-FI" sz="1800" kern="1200" err="1"/>
            <a:t>skyddshus</a:t>
          </a:r>
          <a:r>
            <a:rPr lang="fi-FI" sz="1800" kern="1200"/>
            <a:t>, </a:t>
          </a:r>
          <a:r>
            <a:rPr lang="fi-FI" sz="1800" kern="1200" err="1"/>
            <a:t>Första</a:t>
          </a:r>
          <a:r>
            <a:rPr lang="fi-FI" sz="1800" kern="1200"/>
            <a:t> </a:t>
          </a:r>
          <a:r>
            <a:rPr lang="fi-FI" sz="1800" kern="1200" err="1"/>
            <a:t>Hjälpen</a:t>
          </a:r>
          <a:r>
            <a:rPr lang="fi-FI" sz="1800" kern="1200"/>
            <a:t> </a:t>
          </a:r>
          <a:r>
            <a:rPr lang="fi-FI" sz="1800" kern="1200" err="1"/>
            <a:t>bolaget</a:t>
          </a:r>
          <a:r>
            <a:rPr lang="fi-FI" sz="1800" kern="1200"/>
            <a:t> Ab</a:t>
          </a:r>
        </a:p>
        <a:p>
          <a:pPr marL="0" lvl="0" indent="0" algn="ctr" defTabSz="1066800">
            <a:lnSpc>
              <a:spcPct val="90000"/>
            </a:lnSpc>
            <a:spcBef>
              <a:spcPct val="0"/>
            </a:spcBef>
            <a:spcAft>
              <a:spcPct val="35000"/>
            </a:spcAft>
            <a:buNone/>
          </a:pPr>
          <a:r>
            <a:rPr lang="fi-FI" sz="1800" kern="1200"/>
            <a:t>- </a:t>
          </a:r>
          <a:r>
            <a:rPr lang="fi-FI" sz="1800" kern="1200" err="1"/>
            <a:t>Organisationens</a:t>
          </a:r>
          <a:r>
            <a:rPr lang="fi-FI" sz="1800" kern="1200"/>
            <a:t> </a:t>
          </a:r>
          <a:r>
            <a:rPr lang="fi-FI" sz="1800" kern="1200" err="1"/>
            <a:t>styrelse</a:t>
          </a:r>
          <a:endParaRPr lang="fi-FI" sz="1800" kern="1200"/>
        </a:p>
      </dsp:txBody>
      <dsp:txXfrm>
        <a:off x="7008688" y="1289478"/>
        <a:ext cx="3501776" cy="2668741"/>
      </dsp:txXfrm>
    </dsp:sp>
    <dsp:sp modelId="{A88C58A0-F3BB-4D8F-9919-C4D740674C20}">
      <dsp:nvSpPr>
        <dsp:cNvPr id="0" name=""/>
        <dsp:cNvSpPr/>
      </dsp:nvSpPr>
      <dsp:spPr>
        <a:xfrm flipV="1">
          <a:off x="0" y="4014168"/>
          <a:ext cx="10515600" cy="221929"/>
        </a:xfrm>
        <a:prstGeom prst="rect">
          <a:avLst/>
        </a:prstGeom>
        <a:solidFill>
          <a:srgbClr val="C00000"/>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C94A3F9-0B3B-44CB-94FD-553EDB360860}" type="datetimeFigureOut">
              <a:rPr lang="en-US"/>
              <a:t>3/17/2021</a:t>
            </a:fld>
            <a:endParaRPr lang="en-US"/>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235415A4-E05C-4E52-AB4B-E111680B3EDD}" type="slidenum">
              <a:rPr lang="en-US"/>
              <a:t>‹#›</a:t>
            </a:fld>
            <a:endParaRPr lang="en-US"/>
          </a:p>
        </p:txBody>
      </p:sp>
    </p:spTree>
    <p:extLst>
      <p:ext uri="{BB962C8B-B14F-4D97-AF65-F5344CB8AC3E}">
        <p14:creationId xmlns:p14="http://schemas.microsoft.com/office/powerpoint/2010/main" val="108923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dnet.rodakorset.fi/forsakringar"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rednet.rodakorset.fi/system/files/page/F%C3%B6rebyggande%20av%20och%20verksamhetss%C3%A4tt%20g%C3%A4llande%20sexuellt%20ofredande%2C%20antastande%20och%20utnyttjande.pdf" TargetMode="External"/><Relationship Id="rId4" Type="http://schemas.openxmlformats.org/officeDocument/2006/relationships/hyperlink" Target="https://rednet.rodakorset.fi/node/26574"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ednet.rodakorset.fi/sites/rednet.mearra.com/files/tiedostolataukset/Policy%20f%C3%B6r%20frivilligverksamheten.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4eclTEXdU8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Välkommen</a:t>
            </a:r>
            <a:r>
              <a:rPr lang="fi-FI"/>
              <a:t> </a:t>
            </a:r>
            <a:r>
              <a:rPr lang="fi-FI" err="1"/>
              <a:t>till</a:t>
            </a:r>
            <a:r>
              <a:rPr lang="fi-FI"/>
              <a:t> en </a:t>
            </a:r>
            <a:r>
              <a:rPr lang="fi-FI" err="1"/>
              <a:t>allmän</a:t>
            </a:r>
            <a:r>
              <a:rPr lang="fi-FI"/>
              <a:t> </a:t>
            </a:r>
            <a:r>
              <a:rPr lang="fi-FI" err="1"/>
              <a:t>presentation</a:t>
            </a:r>
            <a:r>
              <a:rPr lang="fi-FI"/>
              <a:t> </a:t>
            </a:r>
            <a:r>
              <a:rPr lang="fi-FI" err="1"/>
              <a:t>om</a:t>
            </a:r>
            <a:r>
              <a:rPr lang="fi-FI"/>
              <a:t> </a:t>
            </a:r>
            <a:r>
              <a:rPr lang="fi-FI" err="1"/>
              <a:t>Röda</a:t>
            </a:r>
            <a:r>
              <a:rPr lang="fi-FI"/>
              <a:t> </a:t>
            </a:r>
            <a:r>
              <a:rPr lang="fi-FI" err="1"/>
              <a:t>Korset</a:t>
            </a:r>
            <a:r>
              <a:rPr lang="fi-FI"/>
              <a:t>. Vi </a:t>
            </a:r>
            <a:r>
              <a:rPr lang="fi-FI" err="1"/>
              <a:t>går</a:t>
            </a:r>
            <a:r>
              <a:rPr lang="fi-FI"/>
              <a:t> </a:t>
            </a:r>
            <a:r>
              <a:rPr lang="fi-FI" err="1"/>
              <a:t>igenom</a:t>
            </a:r>
            <a:r>
              <a:rPr lang="fi-FI"/>
              <a:t> </a:t>
            </a:r>
            <a:r>
              <a:rPr lang="fi-FI" err="1"/>
              <a:t>Finlands</a:t>
            </a:r>
            <a:r>
              <a:rPr lang="fi-FI"/>
              <a:t> </a:t>
            </a:r>
            <a:r>
              <a:rPr lang="fi-FI" err="1"/>
              <a:t>Röda</a:t>
            </a:r>
            <a:r>
              <a:rPr lang="fi-FI"/>
              <a:t> </a:t>
            </a:r>
            <a:r>
              <a:rPr lang="fi-FI" err="1"/>
              <a:t>Kors</a:t>
            </a:r>
            <a:r>
              <a:rPr lang="fi-FI"/>
              <a:t> </a:t>
            </a:r>
            <a:r>
              <a:rPr lang="fi-FI" err="1"/>
              <a:t>verksamhet</a:t>
            </a:r>
            <a:r>
              <a:rPr lang="fi-FI"/>
              <a:t>, </a:t>
            </a:r>
            <a:r>
              <a:rPr lang="fi-FI" err="1"/>
              <a:t>hjälparbete</a:t>
            </a:r>
            <a:r>
              <a:rPr lang="fi-FI"/>
              <a:t>, </a:t>
            </a:r>
            <a:r>
              <a:rPr lang="fi-FI" err="1"/>
              <a:t>värderingar</a:t>
            </a:r>
            <a:r>
              <a:rPr lang="fi-FI"/>
              <a:t> </a:t>
            </a:r>
            <a:r>
              <a:rPr lang="fi-FI" err="1"/>
              <a:t>och</a:t>
            </a:r>
            <a:r>
              <a:rPr lang="fi-FI"/>
              <a:t> </a:t>
            </a:r>
            <a:r>
              <a:rPr lang="fi-FI" err="1"/>
              <a:t>andra</a:t>
            </a:r>
            <a:r>
              <a:rPr lang="fi-FI"/>
              <a:t> </a:t>
            </a:r>
            <a:r>
              <a:rPr lang="fi-FI" err="1"/>
              <a:t>anvisningar</a:t>
            </a:r>
            <a:r>
              <a:rPr lang="fi-FI"/>
              <a:t> </a:t>
            </a:r>
            <a:r>
              <a:rPr lang="fi-FI" err="1"/>
              <a:t>som</a:t>
            </a:r>
            <a:r>
              <a:rPr lang="fi-FI"/>
              <a:t> </a:t>
            </a:r>
            <a:r>
              <a:rPr lang="fi-FI" err="1"/>
              <a:t>ramar</a:t>
            </a:r>
            <a:r>
              <a:rPr lang="fi-FI"/>
              <a:t> in </a:t>
            </a:r>
            <a:r>
              <a:rPr lang="fi-FI" err="1"/>
              <a:t>vår</a:t>
            </a:r>
            <a:r>
              <a:rPr lang="fi-FI"/>
              <a:t> </a:t>
            </a:r>
            <a:r>
              <a:rPr lang="fi-FI" err="1"/>
              <a:t>frivilligverksamhet</a:t>
            </a:r>
            <a:r>
              <a:rPr lang="fi-FI"/>
              <a:t>. </a:t>
            </a:r>
          </a:p>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a:t>
            </a:fld>
            <a:endParaRPr lang="en-US"/>
          </a:p>
        </p:txBody>
      </p:sp>
    </p:spTree>
    <p:extLst>
      <p:ext uri="{BB962C8B-B14F-4D97-AF65-F5344CB8AC3E}">
        <p14:creationId xmlns:p14="http://schemas.microsoft.com/office/powerpoint/2010/main" val="4287899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FRK:s</a:t>
            </a:r>
            <a:r>
              <a:rPr lang="fi-FI"/>
              <a:t> </a:t>
            </a:r>
            <a:r>
              <a:rPr lang="fi-FI" err="1"/>
              <a:t>försäkringar</a:t>
            </a:r>
            <a:r>
              <a:rPr lang="fi-FI"/>
              <a:t> </a:t>
            </a:r>
            <a:r>
              <a:rPr lang="fi-FI" err="1"/>
              <a:t>gäller</a:t>
            </a:r>
            <a:r>
              <a:rPr lang="fi-FI"/>
              <a:t> </a:t>
            </a:r>
            <a:r>
              <a:rPr lang="fi-FI" err="1"/>
              <a:t>all</a:t>
            </a:r>
            <a:r>
              <a:rPr lang="fi-FI"/>
              <a:t> </a:t>
            </a:r>
            <a:r>
              <a:rPr lang="fi-FI" err="1"/>
              <a:t>frivilligverksamhet</a:t>
            </a:r>
            <a:r>
              <a:rPr lang="fi-FI"/>
              <a:t>, </a:t>
            </a:r>
            <a:r>
              <a:rPr lang="fi-FI" err="1"/>
              <a:t>även</a:t>
            </a:r>
            <a:r>
              <a:rPr lang="fi-FI"/>
              <a:t> i </a:t>
            </a:r>
            <a:r>
              <a:rPr lang="fi-FI" err="1"/>
              <a:t>Corona-situationen</a:t>
            </a:r>
            <a:r>
              <a:rPr lang="fi-FI"/>
              <a:t>. Alla </a:t>
            </a:r>
            <a:r>
              <a:rPr lang="fi-FI" err="1"/>
              <a:t>frivilliga</a:t>
            </a:r>
            <a:r>
              <a:rPr lang="fi-FI"/>
              <a:t> </a:t>
            </a:r>
            <a:r>
              <a:rPr lang="fi-FI" err="1"/>
              <a:t>som</a:t>
            </a:r>
            <a:r>
              <a:rPr lang="fi-FI"/>
              <a:t> </a:t>
            </a:r>
            <a:r>
              <a:rPr lang="fi-FI" err="1"/>
              <a:t>är</a:t>
            </a:r>
            <a:r>
              <a:rPr lang="fi-FI"/>
              <a:t> </a:t>
            </a:r>
            <a:r>
              <a:rPr lang="fi-FI" err="1"/>
              <a:t>fast</a:t>
            </a:r>
            <a:r>
              <a:rPr lang="fi-FI"/>
              <a:t> </a:t>
            </a:r>
            <a:r>
              <a:rPr lang="fi-FI" err="1"/>
              <a:t>bosatta</a:t>
            </a:r>
            <a:r>
              <a:rPr lang="fi-FI"/>
              <a:t> i Finland </a:t>
            </a:r>
            <a:r>
              <a:rPr lang="fi-FI" err="1"/>
              <a:t>är</a:t>
            </a:r>
            <a:r>
              <a:rPr lang="fi-FI"/>
              <a:t> </a:t>
            </a:r>
            <a:r>
              <a:rPr lang="fi-FI" err="1"/>
              <a:t>försäkrade</a:t>
            </a:r>
            <a:r>
              <a:rPr lang="fi-FI"/>
              <a:t> </a:t>
            </a:r>
            <a:r>
              <a:rPr lang="fi-FI" err="1"/>
              <a:t>då</a:t>
            </a:r>
            <a:r>
              <a:rPr lang="fi-FI"/>
              <a:t> de </a:t>
            </a:r>
            <a:r>
              <a:rPr lang="fi-FI" err="1"/>
              <a:t>är</a:t>
            </a:r>
            <a:r>
              <a:rPr lang="fi-FI"/>
              <a:t> </a:t>
            </a:r>
            <a:r>
              <a:rPr lang="fi-FI" err="1"/>
              <a:t>med</a:t>
            </a:r>
            <a:r>
              <a:rPr lang="fi-FI"/>
              <a:t> i </a:t>
            </a:r>
            <a:r>
              <a:rPr lang="fi-FI" err="1"/>
              <a:t>FRK:s</a:t>
            </a:r>
            <a:r>
              <a:rPr lang="fi-FI"/>
              <a:t> </a:t>
            </a:r>
            <a:r>
              <a:rPr lang="fi-FI" err="1"/>
              <a:t>frivilligverksamhet</a:t>
            </a:r>
            <a:r>
              <a:rPr lang="fi-FI"/>
              <a:t>. </a:t>
            </a:r>
            <a:r>
              <a:rPr lang="fi-FI" err="1"/>
              <a:t>Den</a:t>
            </a:r>
            <a:r>
              <a:rPr lang="fi-FI"/>
              <a:t> </a:t>
            </a:r>
            <a:r>
              <a:rPr lang="fi-FI" err="1"/>
              <a:t>frivilliga</a:t>
            </a:r>
            <a:r>
              <a:rPr lang="fi-FI"/>
              <a:t> </a:t>
            </a:r>
            <a:r>
              <a:rPr lang="fi-FI" err="1"/>
              <a:t>behöver</a:t>
            </a:r>
            <a:r>
              <a:rPr lang="fi-FI"/>
              <a:t> </a:t>
            </a:r>
            <a:r>
              <a:rPr lang="fi-FI" err="1"/>
              <a:t>inte</a:t>
            </a:r>
            <a:r>
              <a:rPr lang="fi-FI"/>
              <a:t> vara </a:t>
            </a:r>
            <a:r>
              <a:rPr lang="fi-FI" err="1"/>
              <a:t>FRK:s</a:t>
            </a:r>
            <a:r>
              <a:rPr lang="fi-FI"/>
              <a:t> </a:t>
            </a:r>
            <a:r>
              <a:rPr lang="fi-FI" err="1"/>
              <a:t>medlem</a:t>
            </a:r>
            <a:r>
              <a:rPr lang="fi-FI"/>
              <a:t> för </a:t>
            </a:r>
            <a:r>
              <a:rPr lang="fi-FI" err="1"/>
              <a:t>att</a:t>
            </a:r>
            <a:r>
              <a:rPr lang="fi-FI"/>
              <a:t> vara </a:t>
            </a:r>
            <a:r>
              <a:rPr lang="fi-FI" err="1"/>
              <a:t>försäkrad</a:t>
            </a:r>
            <a:r>
              <a:rPr lang="fi-FI"/>
              <a:t>. </a:t>
            </a:r>
            <a:r>
              <a:rPr lang="fi-FI" err="1"/>
              <a:t>Försäkringen</a:t>
            </a:r>
            <a:r>
              <a:rPr lang="fi-FI"/>
              <a:t> </a:t>
            </a:r>
            <a:r>
              <a:rPr lang="fi-FI" err="1"/>
              <a:t>täcker</a:t>
            </a:r>
            <a:r>
              <a:rPr lang="fi-FI"/>
              <a:t> </a:t>
            </a:r>
            <a:r>
              <a:rPr lang="fi-FI" err="1"/>
              <a:t>inte</a:t>
            </a:r>
            <a:r>
              <a:rPr lang="fi-FI"/>
              <a:t> </a:t>
            </a:r>
            <a:r>
              <a:rPr lang="fi-FI" err="1"/>
              <a:t>om</a:t>
            </a:r>
            <a:r>
              <a:rPr lang="fi-FI"/>
              <a:t> </a:t>
            </a:r>
            <a:r>
              <a:rPr lang="fi-FI" err="1"/>
              <a:t>man</a:t>
            </a:r>
            <a:r>
              <a:rPr lang="fi-FI"/>
              <a:t> </a:t>
            </a:r>
            <a:r>
              <a:rPr lang="fi-FI" err="1"/>
              <a:t>insjuknar</a:t>
            </a:r>
            <a:r>
              <a:rPr lang="fi-FI"/>
              <a:t> </a:t>
            </a:r>
            <a:r>
              <a:rPr lang="fi-FI" err="1"/>
              <a:t>då</a:t>
            </a:r>
            <a:r>
              <a:rPr lang="fi-FI"/>
              <a:t> </a:t>
            </a:r>
            <a:r>
              <a:rPr lang="fi-FI" err="1"/>
              <a:t>amn</a:t>
            </a:r>
            <a:r>
              <a:rPr lang="fi-FI"/>
              <a:t> </a:t>
            </a:r>
            <a:r>
              <a:rPr lang="fi-FI" err="1"/>
              <a:t>är</a:t>
            </a:r>
            <a:r>
              <a:rPr lang="fi-FI"/>
              <a:t> </a:t>
            </a:r>
            <a:r>
              <a:rPr lang="fi-FI" err="1"/>
              <a:t>med</a:t>
            </a:r>
            <a:r>
              <a:rPr lang="fi-FI"/>
              <a:t> i </a:t>
            </a:r>
            <a:r>
              <a:rPr lang="fi-FI" err="1"/>
              <a:t>verksamheten</a:t>
            </a:r>
            <a:r>
              <a:rPr lang="fi-FI"/>
              <a:t>, </a:t>
            </a:r>
            <a:r>
              <a:rPr lang="fi-FI" err="1"/>
              <a:t>dvs</a:t>
            </a:r>
            <a:r>
              <a:rPr lang="fi-FI"/>
              <a:t>. </a:t>
            </a:r>
            <a:r>
              <a:rPr lang="fi-FI" err="1"/>
              <a:t>Den</a:t>
            </a:r>
            <a:r>
              <a:rPr lang="fi-FI"/>
              <a:t> </a:t>
            </a:r>
            <a:r>
              <a:rPr lang="fi-FI" err="1"/>
              <a:t>täcker</a:t>
            </a:r>
            <a:r>
              <a:rPr lang="fi-FI"/>
              <a:t> </a:t>
            </a:r>
            <a:r>
              <a:rPr lang="fi-FI" err="1"/>
              <a:t>inte</a:t>
            </a:r>
            <a:r>
              <a:rPr lang="fi-FI"/>
              <a:t> </a:t>
            </a:r>
            <a:r>
              <a:rPr lang="fi-FI" err="1"/>
              <a:t>om</a:t>
            </a:r>
            <a:r>
              <a:rPr lang="fi-FI"/>
              <a:t> </a:t>
            </a:r>
            <a:r>
              <a:rPr lang="fi-FI" err="1"/>
              <a:t>den</a:t>
            </a:r>
            <a:r>
              <a:rPr lang="fi-FI"/>
              <a:t> </a:t>
            </a:r>
            <a:r>
              <a:rPr lang="fi-FI" err="1"/>
              <a:t>frivilliga</a:t>
            </a:r>
            <a:r>
              <a:rPr lang="fi-FI"/>
              <a:t> </a:t>
            </a:r>
            <a:r>
              <a:rPr lang="fi-FI" err="1"/>
              <a:t>insjuknar</a:t>
            </a:r>
            <a:r>
              <a:rPr lang="fi-FI"/>
              <a:t> i </a:t>
            </a:r>
            <a:r>
              <a:rPr lang="fi-FI" err="1"/>
              <a:t>Corona-viruset</a:t>
            </a:r>
            <a:r>
              <a:rPr lang="fi-FI"/>
              <a:t> </a:t>
            </a:r>
            <a:r>
              <a:rPr lang="fi-FI" err="1"/>
              <a:t>då</a:t>
            </a:r>
            <a:r>
              <a:rPr lang="fi-FI"/>
              <a:t> </a:t>
            </a:r>
            <a:r>
              <a:rPr lang="fi-FI" err="1"/>
              <a:t>hen</a:t>
            </a:r>
            <a:r>
              <a:rPr lang="fi-FI"/>
              <a:t> </a:t>
            </a:r>
            <a:r>
              <a:rPr lang="fi-FI" err="1"/>
              <a:t>fungerar</a:t>
            </a:r>
            <a:r>
              <a:rPr lang="fi-FI"/>
              <a:t> i </a:t>
            </a:r>
            <a:r>
              <a:rPr lang="fi-FI" err="1"/>
              <a:t>sitt</a:t>
            </a:r>
            <a:r>
              <a:rPr lang="fi-FI"/>
              <a:t> </a:t>
            </a:r>
            <a:r>
              <a:rPr lang="fi-FI" err="1"/>
              <a:t>frivilliguppdrag</a:t>
            </a:r>
            <a:r>
              <a:rPr lang="fi-FI"/>
              <a:t>. </a:t>
            </a:r>
          </a:p>
          <a:p>
            <a:endParaRPr lang="fi-FI"/>
          </a:p>
          <a:p>
            <a:r>
              <a:rPr lang="fi-FI" err="1"/>
              <a:t>Försäkringar</a:t>
            </a:r>
            <a:r>
              <a:rPr lang="fi-FI"/>
              <a:t>: </a:t>
            </a:r>
            <a:r>
              <a:rPr lang="fi-FI">
                <a:hlinkClick r:id="rId3"/>
              </a:rPr>
              <a:t>https://rednet.rodakorset.fi/forsakringar</a:t>
            </a:r>
            <a:endParaRPr lang="fi-FI"/>
          </a:p>
          <a:p>
            <a:r>
              <a:rPr lang="fi-FI" err="1"/>
              <a:t>Etiska</a:t>
            </a:r>
            <a:r>
              <a:rPr lang="fi-FI"/>
              <a:t> </a:t>
            </a:r>
            <a:r>
              <a:rPr lang="fi-FI" err="1"/>
              <a:t>anvisningarna</a:t>
            </a:r>
            <a:r>
              <a:rPr lang="fi-FI"/>
              <a:t>: </a:t>
            </a:r>
            <a:r>
              <a:rPr lang="fi-FI">
                <a:hlinkClick r:id="rId4"/>
              </a:rPr>
              <a:t>https://rednet.rodakorset.fi/node/26574</a:t>
            </a:r>
            <a:r>
              <a:rPr lang="fi-FI"/>
              <a:t> </a:t>
            </a:r>
          </a:p>
          <a:p>
            <a:r>
              <a:rPr lang="fi-FI" err="1"/>
              <a:t>Policy</a:t>
            </a:r>
            <a:r>
              <a:rPr lang="fi-FI"/>
              <a:t> </a:t>
            </a:r>
            <a:r>
              <a:rPr lang="fi-FI" err="1"/>
              <a:t>mot</a:t>
            </a:r>
            <a:r>
              <a:rPr lang="fi-FI"/>
              <a:t> </a:t>
            </a:r>
            <a:r>
              <a:rPr lang="fi-FI" err="1"/>
              <a:t>sexuellt</a:t>
            </a:r>
            <a:r>
              <a:rPr lang="fi-FI"/>
              <a:t> </a:t>
            </a:r>
            <a:r>
              <a:rPr lang="fi-FI" err="1"/>
              <a:t>ofredande</a:t>
            </a:r>
            <a:r>
              <a:rPr lang="fi-FI"/>
              <a:t>: </a:t>
            </a:r>
            <a:r>
              <a:rPr lang="fi-FI">
                <a:hlinkClick r:id="rId5"/>
              </a:rPr>
              <a:t>https://rednet.rodakorset.fi/system/files/page/F%C3%B6rebyggande%20av%20och%20verksamhetss%C3%A4tt%20g%C3%A4llande%20sexuellt%20ofredande%2C%20antastande%20och%20utnyttjande.pdf</a:t>
            </a:r>
            <a:endParaRPr lang="fi-FI"/>
          </a:p>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11</a:t>
            </a:fld>
            <a:endParaRPr lang="en-US"/>
          </a:p>
        </p:txBody>
      </p:sp>
    </p:spTree>
    <p:extLst>
      <p:ext uri="{BB962C8B-B14F-4D97-AF65-F5344CB8AC3E}">
        <p14:creationId xmlns:p14="http://schemas.microsoft.com/office/powerpoint/2010/main" val="338573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Organisationen</a:t>
            </a:r>
            <a:r>
              <a:rPr lang="fi-FI" dirty="0"/>
              <a:t> </a:t>
            </a:r>
            <a:r>
              <a:rPr lang="fi-FI" dirty="0" err="1"/>
              <a:t>strävar</a:t>
            </a:r>
            <a:r>
              <a:rPr lang="fi-FI" dirty="0"/>
              <a:t> </a:t>
            </a:r>
            <a:r>
              <a:rPr lang="fi-FI" dirty="0" err="1"/>
              <a:t>till</a:t>
            </a:r>
            <a:r>
              <a:rPr lang="fi-FI" dirty="0"/>
              <a:t> </a:t>
            </a:r>
            <a:r>
              <a:rPr lang="fi-FI" dirty="0" err="1"/>
              <a:t>att</a:t>
            </a:r>
            <a:r>
              <a:rPr lang="fi-FI" dirty="0"/>
              <a:t> alla </a:t>
            </a:r>
            <a:r>
              <a:rPr lang="fi-FI" dirty="0" err="1"/>
              <a:t>frivilliga</a:t>
            </a:r>
            <a:r>
              <a:rPr lang="fi-FI" dirty="0"/>
              <a:t> </a:t>
            </a:r>
            <a:r>
              <a:rPr lang="fi-FI" dirty="0" err="1"/>
              <a:t>och</a:t>
            </a:r>
            <a:r>
              <a:rPr lang="fi-FI" dirty="0"/>
              <a:t> </a:t>
            </a:r>
            <a:r>
              <a:rPr lang="fi-FI" dirty="0" err="1"/>
              <a:t>mottagare</a:t>
            </a:r>
            <a:r>
              <a:rPr lang="fi-FI" dirty="0"/>
              <a:t> av </a:t>
            </a:r>
            <a:r>
              <a:rPr lang="fi-FI" dirty="0" err="1"/>
              <a:t>hjälp</a:t>
            </a:r>
            <a:r>
              <a:rPr lang="fi-FI" dirty="0"/>
              <a:t> </a:t>
            </a:r>
            <a:r>
              <a:rPr lang="fi-FI" dirty="0" err="1"/>
              <a:t>känner</a:t>
            </a:r>
            <a:r>
              <a:rPr lang="fi-FI" dirty="0"/>
              <a:t> </a:t>
            </a:r>
            <a:r>
              <a:rPr lang="fi-FI" dirty="0" err="1"/>
              <a:t>till</a:t>
            </a:r>
            <a:r>
              <a:rPr lang="fi-FI" dirty="0"/>
              <a:t> de </a:t>
            </a:r>
            <a:r>
              <a:rPr lang="fi-FI" dirty="0" err="1"/>
              <a:t>kanaler</a:t>
            </a:r>
            <a:r>
              <a:rPr lang="fi-FI" dirty="0"/>
              <a:t> </a:t>
            </a:r>
            <a:r>
              <a:rPr lang="fi-FI" dirty="0" err="1"/>
              <a:t>som</a:t>
            </a:r>
            <a:r>
              <a:rPr lang="fi-FI" dirty="0"/>
              <a:t> </a:t>
            </a:r>
            <a:r>
              <a:rPr lang="fi-FI" dirty="0" err="1"/>
              <a:t>finns</a:t>
            </a:r>
            <a:r>
              <a:rPr lang="fi-FI" dirty="0"/>
              <a:t> för </a:t>
            </a:r>
            <a:r>
              <a:rPr lang="fi-FI" dirty="0" err="1"/>
              <a:t>att</a:t>
            </a:r>
            <a:r>
              <a:rPr lang="fi-FI" dirty="0"/>
              <a:t> </a:t>
            </a:r>
            <a:r>
              <a:rPr lang="fi-FI" dirty="0" err="1"/>
              <a:t>anmäla</a:t>
            </a:r>
            <a:r>
              <a:rPr lang="fi-FI" dirty="0"/>
              <a:t> </a:t>
            </a:r>
            <a:r>
              <a:rPr lang="fi-FI" dirty="0" err="1"/>
              <a:t>eventuellt</a:t>
            </a:r>
            <a:r>
              <a:rPr lang="fi-FI" dirty="0"/>
              <a:t> </a:t>
            </a:r>
            <a:r>
              <a:rPr lang="fi-FI" dirty="0" err="1"/>
              <a:t>sexuellt</a:t>
            </a:r>
            <a:r>
              <a:rPr lang="fi-FI" dirty="0"/>
              <a:t> </a:t>
            </a:r>
            <a:r>
              <a:rPr lang="fi-FI" dirty="0" err="1"/>
              <a:t>ofredande</a:t>
            </a:r>
            <a:r>
              <a:rPr lang="fi-FI" dirty="0"/>
              <a:t> </a:t>
            </a:r>
            <a:r>
              <a:rPr lang="fi-FI" dirty="0" err="1"/>
              <a:t>eller</a:t>
            </a:r>
            <a:r>
              <a:rPr lang="fi-FI" dirty="0"/>
              <a:t> annat </a:t>
            </a:r>
            <a:r>
              <a:rPr lang="fi-FI" dirty="0" err="1"/>
              <a:t>missbruk</a:t>
            </a:r>
            <a:r>
              <a:rPr lang="fi-FI" dirty="0"/>
              <a:t>. </a:t>
            </a:r>
            <a:r>
              <a:rPr lang="fi-FI" dirty="0" err="1"/>
              <a:t>Organisationen</a:t>
            </a:r>
            <a:r>
              <a:rPr lang="fi-FI" dirty="0"/>
              <a:t> </a:t>
            </a:r>
            <a:r>
              <a:rPr lang="fi-FI" dirty="0" err="1"/>
              <a:t>behandlar</a:t>
            </a:r>
            <a:r>
              <a:rPr lang="fi-FI" dirty="0"/>
              <a:t> alla </a:t>
            </a:r>
            <a:r>
              <a:rPr lang="fi-FI" dirty="0" err="1"/>
              <a:t>anmälningar</a:t>
            </a:r>
            <a:r>
              <a:rPr lang="fi-FI" dirty="0"/>
              <a:t> </a:t>
            </a:r>
            <a:r>
              <a:rPr lang="fi-FI" dirty="0" err="1"/>
              <a:t>seriöst</a:t>
            </a:r>
            <a:r>
              <a:rPr lang="fi-FI" dirty="0"/>
              <a:t>.  </a:t>
            </a:r>
          </a:p>
          <a:p>
            <a:endParaRPr lang="fi-FI" dirty="0"/>
          </a:p>
          <a:p>
            <a:r>
              <a:rPr lang="fi-FI" dirty="0" err="1"/>
              <a:t>På</a:t>
            </a:r>
            <a:r>
              <a:rPr lang="fi-FI" dirty="0"/>
              <a:t> </a:t>
            </a:r>
            <a:r>
              <a:rPr lang="fi-FI" dirty="0" err="1"/>
              <a:t>bilden</a:t>
            </a:r>
            <a:r>
              <a:rPr lang="fi-FI" dirty="0"/>
              <a:t> </a:t>
            </a:r>
            <a:r>
              <a:rPr lang="fi-FI" dirty="0" err="1"/>
              <a:t>finns</a:t>
            </a:r>
            <a:r>
              <a:rPr lang="fi-FI" dirty="0"/>
              <a:t> en </a:t>
            </a:r>
            <a:r>
              <a:rPr lang="fi-FI" dirty="0" err="1"/>
              <a:t>adress</a:t>
            </a:r>
            <a:r>
              <a:rPr lang="fi-FI" dirty="0"/>
              <a:t> via </a:t>
            </a:r>
            <a:r>
              <a:rPr lang="fi-FI" dirty="0" err="1"/>
              <a:t>vilken</a:t>
            </a:r>
            <a:r>
              <a:rPr lang="fi-FI" dirty="0"/>
              <a:t> </a:t>
            </a:r>
            <a:r>
              <a:rPr lang="fi-FI" dirty="0" err="1"/>
              <a:t>man</a:t>
            </a:r>
            <a:r>
              <a:rPr lang="fi-FI" dirty="0"/>
              <a:t> </a:t>
            </a:r>
            <a:r>
              <a:rPr lang="fi-FI" dirty="0" err="1"/>
              <a:t>kan</a:t>
            </a:r>
            <a:r>
              <a:rPr lang="fi-FI" dirty="0"/>
              <a:t> </a:t>
            </a:r>
            <a:r>
              <a:rPr lang="fi-FI" dirty="0" err="1"/>
              <a:t>göra</a:t>
            </a:r>
            <a:r>
              <a:rPr lang="fi-FI" dirty="0"/>
              <a:t> </a:t>
            </a:r>
            <a:r>
              <a:rPr lang="fi-FI" dirty="0" err="1"/>
              <a:t>anonyma</a:t>
            </a:r>
            <a:r>
              <a:rPr lang="fi-FI" dirty="0"/>
              <a:t> </a:t>
            </a:r>
            <a:r>
              <a:rPr lang="fi-FI" dirty="0" err="1"/>
              <a:t>anmälningar</a:t>
            </a:r>
            <a:r>
              <a:rPr lang="fi-FI" dirty="0"/>
              <a:t> </a:t>
            </a:r>
            <a:r>
              <a:rPr lang="fi-FI" dirty="0" err="1"/>
              <a:t>om</a:t>
            </a:r>
            <a:r>
              <a:rPr lang="fi-FI" dirty="0"/>
              <a:t> ev. </a:t>
            </a:r>
            <a:r>
              <a:rPr lang="fi-FI" dirty="0" err="1"/>
              <a:t>missbruk</a:t>
            </a:r>
            <a:r>
              <a:rPr lang="fi-FI" dirty="0"/>
              <a:t> </a:t>
            </a:r>
            <a:r>
              <a:rPr lang="fi-FI" dirty="0" err="1"/>
              <a:t>inom</a:t>
            </a:r>
            <a:r>
              <a:rPr lang="fi-FI" dirty="0"/>
              <a:t> FRK</a:t>
            </a:r>
            <a:r>
              <a:rPr lang="fi-FI" b="0" dirty="0"/>
              <a:t> (</a:t>
            </a:r>
            <a:r>
              <a:rPr lang="fi-FI" sz="1200" b="0" dirty="0">
                <a:latin typeface="+mn-lt"/>
              </a:rPr>
              <a:t>https://www.rodakorset.fi/anmalan-om-missbruk/).</a:t>
            </a:r>
            <a:endParaRPr lang="fi-FI" b="0" dirty="0"/>
          </a:p>
          <a:p>
            <a:endParaRPr lang="fi-FI" dirty="0"/>
          </a:p>
        </p:txBody>
      </p:sp>
      <p:sp>
        <p:nvSpPr>
          <p:cNvPr id="4" name="Slide Number Placeholder 3"/>
          <p:cNvSpPr>
            <a:spLocks noGrp="1"/>
          </p:cNvSpPr>
          <p:nvPr>
            <p:ph type="sldNum" sz="quarter" idx="5"/>
          </p:nvPr>
        </p:nvSpPr>
        <p:spPr/>
        <p:txBody>
          <a:bodyPr/>
          <a:lstStyle/>
          <a:p>
            <a:fld id="{235415A4-E05C-4E52-AB4B-E111680B3EDD}" type="slidenum">
              <a:rPr lang="en-US" smtClean="0"/>
              <a:t>12</a:t>
            </a:fld>
            <a:endParaRPr lang="en-US"/>
          </a:p>
        </p:txBody>
      </p:sp>
    </p:spTree>
    <p:extLst>
      <p:ext uri="{BB962C8B-B14F-4D97-AF65-F5344CB8AC3E}">
        <p14:creationId xmlns:p14="http://schemas.microsoft.com/office/powerpoint/2010/main" val="3579771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Bestämt</a:t>
            </a:r>
            <a:r>
              <a:rPr lang="fi-FI"/>
              <a:t> i </a:t>
            </a:r>
            <a:r>
              <a:rPr lang="fi-FI" err="1"/>
              <a:t>Policyn</a:t>
            </a:r>
            <a:r>
              <a:rPr lang="fi-FI"/>
              <a:t> för </a:t>
            </a:r>
            <a:r>
              <a:rPr lang="fi-FI" err="1"/>
              <a:t>frivilligverksamhet</a:t>
            </a:r>
            <a:endParaRPr lang="fi-FI"/>
          </a:p>
          <a:p>
            <a:endParaRPr lang="fi-FI"/>
          </a:p>
          <a:p>
            <a:r>
              <a:rPr lang="fi-FI" err="1"/>
              <a:t>Policy</a:t>
            </a:r>
            <a:r>
              <a:rPr lang="fi-FI"/>
              <a:t> för </a:t>
            </a:r>
            <a:r>
              <a:rPr lang="fi-FI" err="1"/>
              <a:t>frivilligverksamhet</a:t>
            </a:r>
            <a:r>
              <a:rPr lang="fi-FI"/>
              <a:t>: </a:t>
            </a:r>
            <a:r>
              <a:rPr lang="fi-FI">
                <a:hlinkClick r:id="rId3"/>
              </a:rPr>
              <a:t>https://rednet.rodakorset.fi/sites/rednet.mearra.com/files/tiedostolataukset/Policy%20f%C3%B6r%20frivilligverksamheten.pdf</a:t>
            </a:r>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13</a:t>
            </a:fld>
            <a:endParaRPr lang="en-US"/>
          </a:p>
        </p:txBody>
      </p:sp>
    </p:spTree>
    <p:extLst>
      <p:ext uri="{BB962C8B-B14F-4D97-AF65-F5344CB8AC3E}">
        <p14:creationId xmlns:p14="http://schemas.microsoft.com/office/powerpoint/2010/main" val="428960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Visa videon ”</a:t>
            </a:r>
            <a:r>
              <a:rPr lang="fi-FI" err="1"/>
              <a:t>Små</a:t>
            </a:r>
            <a:r>
              <a:rPr lang="fi-FI"/>
              <a:t> </a:t>
            </a:r>
            <a:r>
              <a:rPr lang="fi-FI" err="1"/>
              <a:t>gärningar</a:t>
            </a:r>
            <a:r>
              <a:rPr lang="fi-FI"/>
              <a:t> </a:t>
            </a:r>
            <a:r>
              <a:rPr lang="fi-FI" err="1"/>
              <a:t>kan</a:t>
            </a:r>
            <a:r>
              <a:rPr lang="fi-FI"/>
              <a:t> ha </a:t>
            </a:r>
            <a:r>
              <a:rPr lang="fi-FI" err="1"/>
              <a:t>stor</a:t>
            </a:r>
            <a:r>
              <a:rPr lang="fi-FI"/>
              <a:t> </a:t>
            </a:r>
            <a:r>
              <a:rPr lang="fi-FI" err="1"/>
              <a:t>betydelse</a:t>
            </a:r>
            <a:r>
              <a:rPr lang="fi-FI"/>
              <a:t>”</a:t>
            </a:r>
          </a:p>
          <a:p>
            <a:endParaRPr lang="fi-FI"/>
          </a:p>
          <a:p>
            <a:r>
              <a:rPr lang="fi-FI" err="1"/>
              <a:t>Be</a:t>
            </a:r>
            <a:r>
              <a:rPr lang="fi-FI"/>
              <a:t> </a:t>
            </a:r>
            <a:r>
              <a:rPr lang="fi-FI" err="1"/>
              <a:t>deltagarna</a:t>
            </a:r>
            <a:r>
              <a:rPr lang="fi-FI"/>
              <a:t> </a:t>
            </a:r>
            <a:r>
              <a:rPr lang="fi-FI" err="1"/>
              <a:t>noggrant</a:t>
            </a:r>
            <a:r>
              <a:rPr lang="fi-FI"/>
              <a:t> </a:t>
            </a:r>
            <a:r>
              <a:rPr lang="fi-FI" err="1"/>
              <a:t>bekanta</a:t>
            </a:r>
            <a:r>
              <a:rPr lang="fi-FI"/>
              <a:t> </a:t>
            </a:r>
            <a:r>
              <a:rPr lang="fi-FI" err="1"/>
              <a:t>sig</a:t>
            </a:r>
            <a:r>
              <a:rPr lang="fi-FI"/>
              <a:t> </a:t>
            </a:r>
            <a:r>
              <a:rPr lang="fi-FI" err="1"/>
              <a:t>med</a:t>
            </a:r>
            <a:r>
              <a:rPr lang="fi-FI"/>
              <a:t> </a:t>
            </a:r>
            <a:r>
              <a:rPr lang="fi-FI" err="1"/>
              <a:t>FRK:s</a:t>
            </a:r>
            <a:r>
              <a:rPr lang="fi-FI"/>
              <a:t> </a:t>
            </a:r>
            <a:r>
              <a:rPr lang="fi-FI" err="1"/>
              <a:t>anvisningar</a:t>
            </a:r>
            <a:r>
              <a:rPr lang="fi-FI"/>
              <a:t> för </a:t>
            </a:r>
            <a:r>
              <a:rPr lang="fi-FI" err="1"/>
              <a:t>säkerhet</a:t>
            </a:r>
            <a:r>
              <a:rPr lang="fi-FI"/>
              <a:t> </a:t>
            </a:r>
            <a:r>
              <a:rPr lang="fi-FI" err="1"/>
              <a:t>och</a:t>
            </a:r>
            <a:r>
              <a:rPr lang="fi-FI"/>
              <a:t> </a:t>
            </a:r>
            <a:r>
              <a:rPr lang="fi-FI" err="1"/>
              <a:t>hygien</a:t>
            </a:r>
            <a:r>
              <a:rPr lang="fi-FI"/>
              <a:t>. </a:t>
            </a:r>
            <a:r>
              <a:rPr lang="fi-FI" err="1"/>
              <a:t>Anvisningarna</a:t>
            </a:r>
            <a:r>
              <a:rPr lang="fi-FI"/>
              <a:t> </a:t>
            </a:r>
            <a:r>
              <a:rPr lang="fi-FI" err="1"/>
              <a:t>uppdateras</a:t>
            </a:r>
            <a:r>
              <a:rPr lang="fi-FI"/>
              <a:t> </a:t>
            </a:r>
            <a:r>
              <a:rPr lang="fi-FI" err="1"/>
              <a:t>enligt</a:t>
            </a:r>
            <a:r>
              <a:rPr lang="fi-FI"/>
              <a:t> </a:t>
            </a:r>
            <a:r>
              <a:rPr lang="fi-FI" err="1"/>
              <a:t>behov</a:t>
            </a:r>
            <a:r>
              <a:rPr lang="fi-FI"/>
              <a:t> </a:t>
            </a:r>
            <a:r>
              <a:rPr lang="fi-FI" err="1"/>
              <a:t>och</a:t>
            </a:r>
            <a:r>
              <a:rPr lang="fi-FI"/>
              <a:t> </a:t>
            </a:r>
            <a:r>
              <a:rPr lang="fi-FI" err="1"/>
              <a:t>anvisningar</a:t>
            </a:r>
            <a:r>
              <a:rPr lang="fi-FI"/>
              <a:t> </a:t>
            </a:r>
            <a:r>
              <a:rPr lang="fi-FI" err="1"/>
              <a:t>från</a:t>
            </a:r>
            <a:r>
              <a:rPr lang="fi-FI"/>
              <a:t> </a:t>
            </a:r>
            <a:r>
              <a:rPr lang="fi-FI" err="1"/>
              <a:t>myndigheterna</a:t>
            </a:r>
            <a:r>
              <a:rPr lang="fi-FI"/>
              <a:t>.  </a:t>
            </a:r>
          </a:p>
        </p:txBody>
      </p:sp>
      <p:sp>
        <p:nvSpPr>
          <p:cNvPr id="4" name="Slide Number Placeholder 3"/>
          <p:cNvSpPr>
            <a:spLocks noGrp="1"/>
          </p:cNvSpPr>
          <p:nvPr>
            <p:ph type="sldNum" sz="quarter" idx="5"/>
          </p:nvPr>
        </p:nvSpPr>
        <p:spPr/>
        <p:txBody>
          <a:bodyPr/>
          <a:lstStyle/>
          <a:p>
            <a:fld id="{235415A4-E05C-4E52-AB4B-E111680B3EDD}" type="slidenum">
              <a:rPr lang="en-US" smtClean="0"/>
              <a:t>14</a:t>
            </a:fld>
            <a:endParaRPr lang="en-US"/>
          </a:p>
        </p:txBody>
      </p:sp>
    </p:spTree>
    <p:extLst>
      <p:ext uri="{BB962C8B-B14F-4D97-AF65-F5344CB8AC3E}">
        <p14:creationId xmlns:p14="http://schemas.microsoft.com/office/powerpoint/2010/main" val="425790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Här</a:t>
            </a:r>
            <a:r>
              <a:rPr lang="fi-FI"/>
              <a:t> </a:t>
            </a:r>
            <a:r>
              <a:rPr lang="fi-FI" err="1"/>
              <a:t>kan</a:t>
            </a:r>
            <a:r>
              <a:rPr lang="fi-FI"/>
              <a:t> </a:t>
            </a:r>
            <a:r>
              <a:rPr lang="fi-FI" err="1"/>
              <a:t>utbildaren</a:t>
            </a:r>
            <a:r>
              <a:rPr lang="fi-FI"/>
              <a:t> </a:t>
            </a:r>
            <a:r>
              <a:rPr lang="fi-FI" err="1"/>
              <a:t>lägga</a:t>
            </a:r>
            <a:r>
              <a:rPr lang="fi-FI"/>
              <a:t> </a:t>
            </a:r>
            <a:r>
              <a:rPr lang="fi-FI" err="1"/>
              <a:t>till</a:t>
            </a:r>
            <a:r>
              <a:rPr lang="fi-FI"/>
              <a:t> </a:t>
            </a:r>
            <a:r>
              <a:rPr lang="fi-FI" err="1"/>
              <a:t>distrikst</a:t>
            </a:r>
            <a:r>
              <a:rPr lang="fi-FI"/>
              <a:t>/</a:t>
            </a:r>
            <a:r>
              <a:rPr lang="fi-FI" err="1"/>
              <a:t>avdelningsspecifik</a:t>
            </a:r>
            <a:r>
              <a:rPr lang="fi-FI"/>
              <a:t> </a:t>
            </a:r>
            <a:r>
              <a:rPr lang="fi-FI" err="1"/>
              <a:t>verksamhetsinformation</a:t>
            </a:r>
            <a:r>
              <a:rPr lang="fi-FI"/>
              <a:t>.</a:t>
            </a:r>
          </a:p>
          <a:p>
            <a:endParaRPr lang="fi-FI"/>
          </a:p>
          <a:p>
            <a:r>
              <a:rPr lang="fi-FI" err="1"/>
              <a:t>Allmän</a:t>
            </a:r>
            <a:r>
              <a:rPr lang="fi-FI"/>
              <a:t> </a:t>
            </a:r>
            <a:r>
              <a:rPr lang="fi-FI" err="1"/>
              <a:t>information</a:t>
            </a:r>
            <a:r>
              <a:rPr lang="fi-FI"/>
              <a:t> </a:t>
            </a:r>
            <a:r>
              <a:rPr lang="fi-FI" err="1"/>
              <a:t>om</a:t>
            </a:r>
            <a:r>
              <a:rPr lang="fi-FI"/>
              <a:t> </a:t>
            </a:r>
            <a:r>
              <a:rPr lang="fi-FI" err="1"/>
              <a:t>FRK:s</a:t>
            </a:r>
            <a:r>
              <a:rPr lang="fi-FI"/>
              <a:t> </a:t>
            </a:r>
            <a:r>
              <a:rPr lang="fi-FI" err="1"/>
              <a:t>verksamhetsformer</a:t>
            </a:r>
            <a:r>
              <a:rPr lang="fi-FI"/>
              <a:t> </a:t>
            </a:r>
            <a:r>
              <a:rPr lang="fi-FI" err="1"/>
              <a:t>finns</a:t>
            </a:r>
            <a:r>
              <a:rPr lang="fi-FI"/>
              <a:t> i </a:t>
            </a:r>
            <a:r>
              <a:rPr lang="fi-FI" err="1"/>
              <a:t>Rednets</a:t>
            </a:r>
            <a:r>
              <a:rPr lang="fi-FI"/>
              <a:t> </a:t>
            </a:r>
            <a:r>
              <a:rPr lang="fi-FI" err="1"/>
              <a:t>Corona</a:t>
            </a:r>
            <a:r>
              <a:rPr lang="fi-FI"/>
              <a:t> 2020-grupp. </a:t>
            </a:r>
          </a:p>
        </p:txBody>
      </p:sp>
      <p:sp>
        <p:nvSpPr>
          <p:cNvPr id="4" name="Slide Number Placeholder 3"/>
          <p:cNvSpPr>
            <a:spLocks noGrp="1"/>
          </p:cNvSpPr>
          <p:nvPr>
            <p:ph type="sldNum" sz="quarter" idx="5"/>
          </p:nvPr>
        </p:nvSpPr>
        <p:spPr/>
        <p:txBody>
          <a:bodyPr/>
          <a:lstStyle/>
          <a:p>
            <a:fld id="{235415A4-E05C-4E52-AB4B-E111680B3EDD}" type="slidenum">
              <a:rPr lang="en-US" smtClean="0"/>
              <a:t>15</a:t>
            </a:fld>
            <a:endParaRPr lang="en-US"/>
          </a:p>
        </p:txBody>
      </p:sp>
    </p:spTree>
    <p:extLst>
      <p:ext uri="{BB962C8B-B14F-4D97-AF65-F5344CB8AC3E}">
        <p14:creationId xmlns:p14="http://schemas.microsoft.com/office/powerpoint/2010/main" val="2313133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a:solidFill>
                  <a:schemeClr val="tx1"/>
                </a:solidFill>
                <a:effectLst/>
                <a:latin typeface="+mn-lt"/>
                <a:ea typeface="+mn-ea"/>
                <a:cs typeface="+mn-cs"/>
              </a:rPr>
              <a:t>Uppmuntra deltagarna att ansluta sig till OMA och betona att registrering där inte orsakar någon reklam- eller meddelandeflod i deras e-post. </a:t>
            </a:r>
          </a:p>
          <a:p>
            <a:endParaRPr lang="sv-FI" sz="1200"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Virtuell verksamhet och kurser finns också på OMA!</a:t>
            </a:r>
          </a:p>
          <a:p>
            <a:endParaRPr lang="sv-FI" sz="1200" b="1" kern="1200">
              <a:solidFill>
                <a:schemeClr val="tx1"/>
              </a:solidFill>
              <a:effectLst/>
              <a:latin typeface="+mn-lt"/>
              <a:ea typeface="+mn-ea"/>
              <a:cs typeface="+mn-cs"/>
            </a:endParaRPr>
          </a:p>
          <a:p>
            <a:r>
              <a:rPr lang="sv-FI" sz="1200" kern="1200">
                <a:solidFill>
                  <a:schemeClr val="tx1"/>
                </a:solidFill>
                <a:effectLst/>
                <a:latin typeface="+mn-lt"/>
                <a:ea typeface="+mn-ea"/>
                <a:cs typeface="+mn-cs"/>
              </a:rPr>
              <a:t>Berätta att OMA Röda Korset sammanställer hela Finlands Röda Kors verksamhet och evenemang på ett och samma ställe. </a:t>
            </a: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Anmälan till kurser, utbildningar och annan verksamhet görs via OMA. Genom att skapa en profil får du information om verksamhet nära dig, men registreringen förbinder dig inte ännu till något.</a:t>
            </a:r>
            <a:endParaRPr lang="fi-FI" sz="1200" kern="1200">
              <a:solidFill>
                <a:schemeClr val="tx1"/>
              </a:solidFill>
              <a:effectLst/>
              <a:latin typeface="+mn-lt"/>
              <a:ea typeface="+mn-ea"/>
              <a:cs typeface="+mn-cs"/>
            </a:endParaRPr>
          </a:p>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16</a:t>
            </a:fld>
            <a:endParaRPr lang="en-US"/>
          </a:p>
        </p:txBody>
      </p:sp>
    </p:spTree>
    <p:extLst>
      <p:ext uri="{BB962C8B-B14F-4D97-AF65-F5344CB8AC3E}">
        <p14:creationId xmlns:p14="http://schemas.microsoft.com/office/powerpoint/2010/main" val="1951106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Här</a:t>
            </a:r>
            <a:r>
              <a:rPr lang="fi-FI"/>
              <a:t> </a:t>
            </a:r>
            <a:r>
              <a:rPr lang="fi-FI" err="1"/>
              <a:t>kan</a:t>
            </a:r>
            <a:r>
              <a:rPr lang="fi-FI"/>
              <a:t> </a:t>
            </a:r>
            <a:r>
              <a:rPr lang="fi-FI" err="1"/>
              <a:t>utbildaren</a:t>
            </a:r>
            <a:r>
              <a:rPr lang="fi-FI"/>
              <a:t> </a:t>
            </a:r>
            <a:r>
              <a:rPr lang="fi-FI" err="1"/>
              <a:t>lägga</a:t>
            </a:r>
            <a:r>
              <a:rPr lang="fi-FI"/>
              <a:t> </a:t>
            </a:r>
            <a:r>
              <a:rPr lang="fi-FI" err="1"/>
              <a:t>till</a:t>
            </a:r>
            <a:r>
              <a:rPr lang="fi-FI"/>
              <a:t> </a:t>
            </a:r>
            <a:r>
              <a:rPr lang="fi-FI" err="1"/>
              <a:t>distrikst</a:t>
            </a:r>
            <a:r>
              <a:rPr lang="fi-FI"/>
              <a:t>/</a:t>
            </a:r>
            <a:r>
              <a:rPr lang="fi-FI" err="1"/>
              <a:t>avdelningsspecifik</a:t>
            </a:r>
            <a:r>
              <a:rPr lang="fi-FI"/>
              <a:t> </a:t>
            </a:r>
            <a:r>
              <a:rPr lang="fi-FI" err="1"/>
              <a:t>verksamhetsinformation</a:t>
            </a:r>
            <a:endParaRPr lang="fi-FI"/>
          </a:p>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17</a:t>
            </a:fld>
            <a:endParaRPr lang="en-US"/>
          </a:p>
        </p:txBody>
      </p:sp>
    </p:spTree>
    <p:extLst>
      <p:ext uri="{BB962C8B-B14F-4D97-AF65-F5344CB8AC3E}">
        <p14:creationId xmlns:p14="http://schemas.microsoft.com/office/powerpoint/2010/main" val="780841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18</a:t>
            </a:fld>
            <a:endParaRPr lang="en-US"/>
          </a:p>
        </p:txBody>
      </p:sp>
    </p:spTree>
    <p:extLst>
      <p:ext uri="{BB962C8B-B14F-4D97-AF65-F5344CB8AC3E}">
        <p14:creationId xmlns:p14="http://schemas.microsoft.com/office/powerpoint/2010/main" val="152762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fi-FI" dirty="0"/>
              <a:t>Du </a:t>
            </a:r>
            <a:r>
              <a:rPr lang="fi-FI" dirty="0" err="1"/>
              <a:t>kan</a:t>
            </a:r>
            <a:r>
              <a:rPr lang="fi-FI" dirty="0"/>
              <a:t> </a:t>
            </a:r>
            <a:r>
              <a:rPr lang="fi-FI" dirty="0" err="1"/>
              <a:t>berätta</a:t>
            </a:r>
            <a:r>
              <a:rPr lang="fi-FI" dirty="0"/>
              <a:t> </a:t>
            </a:r>
            <a:r>
              <a:rPr lang="fi-FI" dirty="0" err="1"/>
              <a:t>att</a:t>
            </a:r>
            <a:r>
              <a:rPr lang="fi-FI" dirty="0"/>
              <a:t> </a:t>
            </a:r>
            <a:r>
              <a:rPr lang="fi-FI" dirty="0" err="1"/>
              <a:t>det</a:t>
            </a:r>
            <a:r>
              <a:rPr lang="fi-FI" dirty="0"/>
              <a:t> </a:t>
            </a:r>
            <a:r>
              <a:rPr lang="fi-FI" dirty="0" err="1"/>
              <a:t>på</a:t>
            </a:r>
            <a:r>
              <a:rPr lang="fi-FI" dirty="0"/>
              <a:t> </a:t>
            </a:r>
            <a:r>
              <a:rPr lang="fi-FI" dirty="0" err="1"/>
              <a:t>youtube</a:t>
            </a:r>
            <a:r>
              <a:rPr lang="fi-FI" dirty="0"/>
              <a:t> </a:t>
            </a:r>
            <a:r>
              <a:rPr lang="fi-FI" dirty="0" err="1"/>
              <a:t>finsn</a:t>
            </a:r>
            <a:r>
              <a:rPr lang="fi-FI" dirty="0"/>
              <a:t> en video </a:t>
            </a:r>
            <a:r>
              <a:rPr lang="fi-FI" dirty="0" err="1"/>
              <a:t>om</a:t>
            </a:r>
            <a:r>
              <a:rPr lang="fi-FI" dirty="0"/>
              <a:t> </a:t>
            </a:r>
            <a:r>
              <a:rPr lang="fi-FI" dirty="0" err="1"/>
              <a:t>FRK:s</a:t>
            </a:r>
            <a:r>
              <a:rPr lang="fi-FI" dirty="0"/>
              <a:t> historia. Videon </a:t>
            </a:r>
            <a:r>
              <a:rPr lang="fi-FI" dirty="0" err="1"/>
              <a:t>visar</a:t>
            </a:r>
            <a:r>
              <a:rPr lang="fi-FI" dirty="0"/>
              <a:t> </a:t>
            </a:r>
            <a:r>
              <a:rPr lang="fi-FI" dirty="0" err="1"/>
              <a:t>hur</a:t>
            </a:r>
            <a:r>
              <a:rPr lang="fi-FI" dirty="0"/>
              <a:t> FRK </a:t>
            </a:r>
            <a:r>
              <a:rPr lang="fi-FI" dirty="0" err="1"/>
              <a:t>under</a:t>
            </a:r>
            <a:r>
              <a:rPr lang="fi-FI" dirty="0"/>
              <a:t> </a:t>
            </a:r>
            <a:r>
              <a:rPr lang="fi-FI" dirty="0" err="1"/>
              <a:t>tidernas</a:t>
            </a:r>
            <a:r>
              <a:rPr lang="fi-FI" dirty="0"/>
              <a:t> </a:t>
            </a:r>
            <a:r>
              <a:rPr lang="fi-FI" dirty="0" err="1"/>
              <a:t>gång</a:t>
            </a:r>
            <a:r>
              <a:rPr lang="fi-FI" dirty="0"/>
              <a:t> </a:t>
            </a:r>
            <a:r>
              <a:rPr lang="fi-FI" dirty="0" err="1"/>
              <a:t>haft</a:t>
            </a:r>
            <a:r>
              <a:rPr lang="fi-FI" dirty="0"/>
              <a:t> en </a:t>
            </a:r>
            <a:r>
              <a:rPr lang="fi-FI" dirty="0" err="1"/>
              <a:t>betydande</a:t>
            </a:r>
            <a:r>
              <a:rPr lang="fi-FI" dirty="0"/>
              <a:t> roll i </a:t>
            </a:r>
            <a:r>
              <a:rPr lang="fi-FI" dirty="0" err="1"/>
              <a:t>finländska</a:t>
            </a:r>
            <a:r>
              <a:rPr lang="fi-FI" dirty="0"/>
              <a:t> </a:t>
            </a:r>
            <a:r>
              <a:rPr lang="fi-FI" dirty="0" err="1"/>
              <a:t>samhället</a:t>
            </a:r>
            <a:r>
              <a:rPr lang="fi-FI" dirty="0"/>
              <a:t> </a:t>
            </a:r>
            <a:r>
              <a:rPr lang="fi-FI" dirty="0" err="1"/>
              <a:t>som</a:t>
            </a:r>
            <a:r>
              <a:rPr lang="fi-FI" dirty="0"/>
              <a:t> </a:t>
            </a:r>
            <a:r>
              <a:rPr lang="fi-FI" dirty="0" err="1"/>
              <a:t>stöd</a:t>
            </a:r>
            <a:r>
              <a:rPr lang="fi-FI" dirty="0"/>
              <a:t> för </a:t>
            </a:r>
            <a:r>
              <a:rPr lang="fi-FI" dirty="0" err="1"/>
              <a:t>myndigheterna</a:t>
            </a:r>
            <a:r>
              <a:rPr lang="fi-FI" dirty="0"/>
              <a:t>. </a:t>
            </a:r>
            <a:r>
              <a:rPr lang="fi-FI" dirty="0" err="1"/>
              <a:t>Exempel</a:t>
            </a:r>
            <a:r>
              <a:rPr lang="fi-FI" dirty="0"/>
              <a:t> </a:t>
            </a:r>
            <a:r>
              <a:rPr lang="fi-FI" dirty="0" err="1"/>
              <a:t>från</a:t>
            </a:r>
            <a:r>
              <a:rPr lang="fi-FI" dirty="0"/>
              <a:t> de </a:t>
            </a:r>
            <a:r>
              <a:rPr lang="fi-FI" dirty="0" err="1"/>
              <a:t>senaste</a:t>
            </a:r>
            <a:r>
              <a:rPr lang="fi-FI" dirty="0"/>
              <a:t> </a:t>
            </a:r>
            <a:r>
              <a:rPr lang="fi-FI" dirty="0" err="1"/>
              <a:t>årten</a:t>
            </a:r>
            <a:r>
              <a:rPr lang="fi-FI" dirty="0"/>
              <a:t> </a:t>
            </a:r>
            <a:r>
              <a:rPr lang="fi-FI" dirty="0" err="1"/>
              <a:t>är</a:t>
            </a:r>
            <a:r>
              <a:rPr lang="fi-FI" dirty="0"/>
              <a:t> </a:t>
            </a:r>
            <a:r>
              <a:rPr lang="fi-FI" dirty="0" err="1"/>
              <a:t>t.ex</a:t>
            </a:r>
            <a:r>
              <a:rPr lang="fi-FI" dirty="0"/>
              <a:t>. </a:t>
            </a:r>
            <a:r>
              <a:rPr lang="fi-FI" dirty="0" err="1"/>
              <a:t>Hjälp</a:t>
            </a:r>
            <a:r>
              <a:rPr lang="fi-FI" dirty="0"/>
              <a:t> </a:t>
            </a:r>
            <a:r>
              <a:rPr lang="fi-FI" dirty="0" err="1"/>
              <a:t>vid</a:t>
            </a:r>
            <a:r>
              <a:rPr lang="fi-FI" dirty="0"/>
              <a:t> </a:t>
            </a:r>
            <a:r>
              <a:rPr lang="fi-FI" dirty="0" err="1"/>
              <a:t>stora</a:t>
            </a:r>
            <a:r>
              <a:rPr lang="fi-FI" dirty="0"/>
              <a:t> </a:t>
            </a:r>
            <a:r>
              <a:rPr lang="fi-FI" dirty="0" err="1"/>
              <a:t>höghysbränder</a:t>
            </a:r>
            <a:r>
              <a:rPr lang="fi-FI" dirty="0"/>
              <a:t>, </a:t>
            </a:r>
            <a:r>
              <a:rPr lang="fi-FI" dirty="0" err="1"/>
              <a:t>knivhuggningen</a:t>
            </a:r>
            <a:r>
              <a:rPr lang="fi-FI" dirty="0"/>
              <a:t> i Åbo, </a:t>
            </a:r>
            <a:r>
              <a:rPr lang="fi-FI" dirty="0" err="1"/>
              <a:t>stor</a:t>
            </a:r>
            <a:r>
              <a:rPr lang="fi-FI" dirty="0"/>
              <a:t> </a:t>
            </a:r>
            <a:r>
              <a:rPr lang="fi-FI" dirty="0" err="1"/>
              <a:t>inflyttning</a:t>
            </a:r>
            <a:r>
              <a:rPr lang="fi-FI" dirty="0"/>
              <a:t> av </a:t>
            </a:r>
            <a:r>
              <a:rPr lang="fi-FI" dirty="0" err="1"/>
              <a:t>asylsökande</a:t>
            </a:r>
            <a:r>
              <a:rPr lang="fi-FI" dirty="0"/>
              <a:t> </a:t>
            </a:r>
            <a:r>
              <a:rPr lang="fi-FI" dirty="0" err="1"/>
              <a:t>år</a:t>
            </a:r>
            <a:r>
              <a:rPr lang="fi-FI" dirty="0"/>
              <a:t> 2015. </a:t>
            </a:r>
            <a:r>
              <a:rPr lang="fi-FI" dirty="0" err="1"/>
              <a:t>Och</a:t>
            </a:r>
            <a:r>
              <a:rPr lang="fi-FI" dirty="0"/>
              <a:t> </a:t>
            </a:r>
            <a:r>
              <a:rPr lang="fi-FI" dirty="0" err="1"/>
              <a:t>nu</a:t>
            </a:r>
            <a:r>
              <a:rPr lang="fi-FI" dirty="0"/>
              <a:t> </a:t>
            </a:r>
            <a:r>
              <a:rPr lang="fi-FI" dirty="0" err="1"/>
              <a:t>år</a:t>
            </a:r>
            <a:r>
              <a:rPr lang="fi-FI" dirty="0"/>
              <a:t> 2020 </a:t>
            </a:r>
            <a:r>
              <a:rPr lang="fi-FI" dirty="0" err="1"/>
              <a:t>hjälp</a:t>
            </a:r>
            <a:r>
              <a:rPr lang="fi-FI" dirty="0"/>
              <a:t> i </a:t>
            </a:r>
            <a:r>
              <a:rPr lang="fi-FI" dirty="0" err="1"/>
              <a:t>Corona-epidemin</a:t>
            </a:r>
            <a:r>
              <a:rPr lang="fi-FI" dirty="0"/>
              <a:t>. </a:t>
            </a:r>
          </a:p>
          <a:p>
            <a:pPr fontAlgn="base"/>
            <a:endParaRPr lang="fi-FI" dirty="0"/>
          </a:p>
          <a:p>
            <a:pPr fontAlgn="base"/>
            <a:r>
              <a:rPr lang="fi-FI" dirty="0"/>
              <a:t>Video </a:t>
            </a:r>
            <a:r>
              <a:rPr lang="fi-FI" dirty="0" err="1"/>
              <a:t>om</a:t>
            </a:r>
            <a:r>
              <a:rPr lang="fi-FI" dirty="0"/>
              <a:t> </a:t>
            </a:r>
            <a:r>
              <a:rPr lang="fi-FI" dirty="0" err="1"/>
              <a:t>FRK:s</a:t>
            </a:r>
            <a:r>
              <a:rPr lang="fi-FI" dirty="0"/>
              <a:t> historia: </a:t>
            </a:r>
            <a:r>
              <a:rPr lang="fi-FI" dirty="0">
                <a:hlinkClick r:id="rId3"/>
              </a:rPr>
              <a:t>https://www.youtube.com/watch?v=4eclTEXdU80</a:t>
            </a:r>
            <a:endParaRPr lang="fi-FI" dirty="0"/>
          </a:p>
          <a:p>
            <a:pPr fontAlgn="base"/>
            <a:endParaRPr lang="sv-FI" sz="1200" kern="1200" dirty="0">
              <a:solidFill>
                <a:schemeClr val="tx1"/>
              </a:solidFill>
              <a:effectLst/>
              <a:latin typeface="+mn-lt"/>
              <a:ea typeface="+mn-ea"/>
              <a:cs typeface="+mn-cs"/>
            </a:endParaRPr>
          </a:p>
          <a:p>
            <a:r>
              <a:rPr lang="sv-FI" sz="1200" kern="1200" dirty="0">
                <a:solidFill>
                  <a:schemeClr val="tx1"/>
                </a:solidFill>
                <a:effectLst/>
                <a:latin typeface="+mn-lt"/>
                <a:ea typeface="+mn-ea"/>
                <a:cs typeface="+mn-cs"/>
              </a:rPr>
              <a:t>ALLT DU MÅSTE KOMMA IHÅG ATT SÄGA OM DENNA BILD (Åtminstone följande punkter är bra att nämna).</a:t>
            </a:r>
            <a:endParaRPr lang="fi-FI" sz="1200" kern="1200" dirty="0">
              <a:solidFill>
                <a:schemeClr val="tx1"/>
              </a:solidFill>
              <a:effectLst/>
              <a:latin typeface="+mn-lt"/>
              <a:ea typeface="+mn-ea"/>
              <a:cs typeface="+mn-cs"/>
            </a:endParaRPr>
          </a:p>
          <a:p>
            <a:pPr lvl="0"/>
            <a:endParaRPr lang="sv-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dirty="0">
                <a:solidFill>
                  <a:schemeClr val="tx1"/>
                </a:solidFill>
                <a:effectLst/>
                <a:latin typeface="+mn-lt"/>
                <a:ea typeface="+mn-ea"/>
                <a:cs typeface="+mn-cs"/>
              </a:rPr>
              <a:t>Berätta åtminstone varför Röda Korset har en särställning, det vill säga bland annat en egen lag i Finland, och varför FRK inte är en registrerad förening, utan en offentligrättslig förening, med befogenhet enligt Genèvekonventionen. </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dirty="0">
                <a:solidFill>
                  <a:schemeClr val="tx1"/>
                </a:solidFill>
                <a:effectLst/>
                <a:latin typeface="+mn-lt"/>
                <a:ea typeface="+mn-ea"/>
                <a:cs typeface="+mn-cs"/>
              </a:rPr>
              <a:t>192 nationella föreningar (november 2019) skapar ett globalt nätverk, det vill säga i nästan varje land finns en rödakors- eller </a:t>
            </a:r>
            <a:r>
              <a:rPr lang="sv-FI" sz="1200" kern="1200" dirty="0" err="1">
                <a:solidFill>
                  <a:schemeClr val="tx1"/>
                </a:solidFill>
                <a:effectLst/>
                <a:latin typeface="+mn-lt"/>
                <a:ea typeface="+mn-ea"/>
                <a:cs typeface="+mn-cs"/>
              </a:rPr>
              <a:t>rödahalvmånenförening</a:t>
            </a:r>
            <a:r>
              <a:rPr lang="sv-FI" sz="1200" kern="1200" dirty="0">
                <a:solidFill>
                  <a:schemeClr val="tx1"/>
                </a:solidFill>
                <a:effectLst/>
                <a:latin typeface="+mn-lt"/>
                <a:ea typeface="+mn-ea"/>
                <a:cs typeface="+mn-cs"/>
              </a:rPr>
              <a:t> som hjälper lokalt. </a:t>
            </a:r>
            <a:endParaRPr lang="fi-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dirty="0">
                <a:solidFill>
                  <a:schemeClr val="tx1"/>
                </a:solidFill>
                <a:effectLst/>
                <a:latin typeface="+mn-lt"/>
                <a:ea typeface="+mn-ea"/>
                <a:cs typeface="+mn-cs"/>
              </a:rPr>
              <a:t>Berätta även de grundläggande sakerna om märkena: skillnaden mellan skyddsmärket och organisationsmärket, de stater som äger märket och att användningen av märket övervakas av staten, men Röda Korset bistår. Röda korset, röda halvmånen och röda kristallen är i första hand skyddsmärken.</a:t>
            </a:r>
          </a:p>
          <a:p>
            <a:pPr marL="171450" lvl="0" indent="-171450">
              <a:buFont typeface="Arial" panose="020B0604020202020204" pitchFamily="34" charset="0"/>
              <a:buChar char="•"/>
            </a:pPr>
            <a:endParaRPr lang="sv-FI" sz="1200" kern="1200" dirty="0">
              <a:solidFill>
                <a:schemeClr val="tx1"/>
              </a:solidFill>
              <a:effectLst/>
              <a:latin typeface="+mn-lt"/>
              <a:ea typeface="+mn-ea"/>
              <a:cs typeface="+mn-cs"/>
            </a:endParaRPr>
          </a:p>
          <a:p>
            <a:pPr marL="0" lvl="0" indent="0">
              <a:buFont typeface="Arial" panose="020B0604020202020204" pitchFamily="34" charset="0"/>
              <a:buNone/>
            </a:pPr>
            <a:r>
              <a:rPr lang="sv-FI" sz="1200" kern="1200" dirty="0">
                <a:solidFill>
                  <a:schemeClr val="tx1"/>
                </a:solidFill>
                <a:effectLst/>
                <a:latin typeface="+mn-lt"/>
                <a:ea typeface="+mn-ea"/>
                <a:cs typeface="+mn-cs"/>
              </a:rPr>
              <a:t>Mera information om emblemet: https://www.rodakorset.fi/vart-arbete/roda-korsets-symbol/</a:t>
            </a:r>
          </a:p>
          <a:p>
            <a:pPr marL="0" lvl="0" indent="0">
              <a:buFont typeface="Arial" panose="020B0604020202020204" pitchFamily="34" charset="0"/>
              <a:buNone/>
            </a:pPr>
            <a:endParaRPr lang="sv-FI" sz="1200" kern="1200" dirty="0">
              <a:solidFill>
                <a:schemeClr val="tx1"/>
              </a:solidFill>
              <a:effectLst/>
              <a:latin typeface="+mn-lt"/>
              <a:ea typeface="+mn-ea"/>
              <a:cs typeface="+mn-cs"/>
            </a:endParaRPr>
          </a:p>
          <a:p>
            <a:pPr marL="0" lvl="0" indent="0">
              <a:buFont typeface="Arial" panose="020B0604020202020204" pitchFamily="34" charset="0"/>
              <a:buNone/>
            </a:pPr>
            <a:endParaRPr lang="fi-FI"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5415A4-E05C-4E52-AB4B-E111680B3EDD}" type="slidenum">
              <a:rPr lang="en-US" smtClean="0"/>
              <a:t>3</a:t>
            </a:fld>
            <a:endParaRPr lang="en-US"/>
          </a:p>
        </p:txBody>
      </p:sp>
    </p:spTree>
    <p:extLst>
      <p:ext uri="{BB962C8B-B14F-4D97-AF65-F5344CB8AC3E}">
        <p14:creationId xmlns:p14="http://schemas.microsoft.com/office/powerpoint/2010/main" val="120247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kern="1200">
                <a:solidFill>
                  <a:schemeClr val="tx1"/>
                </a:solidFill>
                <a:effectLst/>
                <a:latin typeface="+mn-lt"/>
                <a:ea typeface="+mn-ea"/>
                <a:cs typeface="+mn-cs"/>
              </a:rPr>
              <a:t>Berätta kort om Finlands Röda Kors organisation. I bilden kan du lägga till den aktuella avdelningens och/eller distriktets namn, för att göra informationen mer konkret. </a:t>
            </a: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Tanken är inte att du ska berätta allt om organisationen, utan närmast informera om hur och var i organisationen de frivilliga arbetar, </a:t>
            </a:r>
            <a:r>
              <a:rPr lang="sv-FI" sz="1200" b="1" kern="1200">
                <a:solidFill>
                  <a:schemeClr val="tx1"/>
                </a:solidFill>
                <a:effectLst/>
                <a:latin typeface="+mn-lt"/>
                <a:ea typeface="+mn-ea"/>
                <a:cs typeface="+mn-cs"/>
              </a:rPr>
              <a:t>det vill säga i avdelningarna</a:t>
            </a:r>
            <a:r>
              <a:rPr lang="sv-FI" sz="1200" kern="1200">
                <a:solidFill>
                  <a:schemeClr val="tx1"/>
                </a:solidFill>
                <a:effectLst/>
                <a:latin typeface="+mn-lt"/>
                <a:ea typeface="+mn-ea"/>
                <a:cs typeface="+mn-cs"/>
              </a:rPr>
              <a:t>. </a:t>
            </a: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Berätta att en styrelse väljs och riktlinjerna för verksamheten fastställs på avdelningens officiella möten.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Om distriktet kan du berätta att det stödjer avdelningarna i deras frivilligverksamhet och ordnar bland annat utbildningar.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Det räcker att du endast nämner Centralbyrån. </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Angående mottagningscentralerna kan du lägga till vad en sådan innebär i det egna distriktets område.</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Antal medlemmar 74 806 (30.9.2019)</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Antal avdelningar ~ 460 (från början av 2020)</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Antal distrikt 12</a:t>
            </a:r>
            <a:endParaRPr lang="fi-FI" sz="1200" kern="1200">
              <a:solidFill>
                <a:schemeClr val="tx1"/>
              </a:solidFill>
              <a:effectLst/>
              <a:latin typeface="+mn-lt"/>
              <a:ea typeface="+mn-ea"/>
              <a:cs typeface="+mn-cs"/>
            </a:endParaRPr>
          </a:p>
          <a:p>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4</a:t>
            </a:fld>
            <a:endParaRPr lang="en-US"/>
          </a:p>
        </p:txBody>
      </p:sp>
    </p:spTree>
    <p:extLst>
      <p:ext uri="{BB962C8B-B14F-4D97-AF65-F5344CB8AC3E}">
        <p14:creationId xmlns:p14="http://schemas.microsoft.com/office/powerpoint/2010/main" val="286560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sv-FI" sz="1200" kern="1200">
                <a:solidFill>
                  <a:schemeClr val="tx1"/>
                </a:solidFill>
                <a:effectLst/>
                <a:latin typeface="+mn-lt"/>
                <a:ea typeface="+mn-ea"/>
                <a:cs typeface="+mn-cs"/>
              </a:rPr>
              <a:t>OBS! Tanken är inte att utbildaren ska läsa upp alla beskrivningar av principerna, utan anteckningarna nedan är främst till stöd för hen. </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Principerna behandlas genom diskussion. Du kan även gå igenom principerna genom att fråga deltagarna vad de anser att principerna betyder och skriva ner svaren på blädderblock eller t.ex. i en chattdiskussion. </a:t>
            </a:r>
            <a:endParaRPr lang="fi-FI" sz="1200" kern="1200">
              <a:solidFill>
                <a:schemeClr val="tx1"/>
              </a:solidFill>
              <a:effectLst/>
              <a:latin typeface="+mn-lt"/>
              <a:ea typeface="+mn-ea"/>
              <a:cs typeface="+mn-cs"/>
            </a:endParaRPr>
          </a:p>
          <a:p>
            <a:endParaRPr lang="sv-FI" sz="1200" kern="1200">
              <a:solidFill>
                <a:schemeClr val="tx1"/>
              </a:solidFill>
              <a:effectLst/>
              <a:latin typeface="+mn-lt"/>
              <a:cs typeface="Calibri"/>
            </a:endParaRPr>
          </a:p>
          <a:p>
            <a:r>
              <a:rPr lang="sv"/>
              <a:t>Om du läser in presentationen kan du t.ex. läsa följande berättelse:</a:t>
            </a:r>
            <a:endParaRPr lang="sv-FI"/>
          </a:p>
          <a:p>
            <a:endParaRPr lang="sv"/>
          </a:p>
          <a:p>
            <a:r>
              <a:rPr lang="sv"/>
              <a:t>Vi bemöter och hjälper människor utgående från deras utgångspunkter. Opartiskt med behovet av hjälp som utgångspunkt och över hela världen hjälpandes varandra som en internationell rörelse. Vi har ett tätt samarbete med myndigheterna, dock så att vi bevarar vår självständighet och kan agera neutralt. Vi tar inte ställning i konflikter och vi är pålitliga aktörer. I varje land finns bara ett nationellt Röda Kors eller Röda Halvmåne och den är öppen för alla som är intresserade. Röda Korsets kärna är den akt av humanitet som frivilliga visar i sitt hjälparbete.  </a:t>
            </a:r>
            <a:endParaRPr lang="sv-FI">
              <a:cs typeface="Calibri"/>
            </a:endParaRPr>
          </a:p>
          <a:p>
            <a:endParaRPr lang="sv-FI" b="1"/>
          </a:p>
          <a:p>
            <a:r>
              <a:rPr lang="sv-FI" sz="1200" b="1" kern="1200">
                <a:solidFill>
                  <a:schemeClr val="tx1"/>
                </a:solidFill>
                <a:effectLst/>
                <a:latin typeface="+mn-lt"/>
                <a:ea typeface="+mn-ea"/>
                <a:cs typeface="+mn-cs"/>
              </a:rPr>
              <a:t>Humanitet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Röda Korset skapades ur viljan att utan åtskillnad bistå alla dem som har sårats i krig. Dess viktigaste uppgift är att under alla förhållanden, både internationellt och nationellt, förebygga och lindra mänskligt lidande. Dess mål är att skydda liv och hälsa och skapa respekt för människovärdet. Organisationen vill främja samförstånd, vänskap, samarbete och bestående fred mellan alla folkslag.</a:t>
            </a:r>
            <a:r>
              <a:rPr lang="fi-FI" sz="1200" kern="1200">
                <a:solidFill>
                  <a:schemeClr val="tx1"/>
                </a:solidFill>
                <a:effectLst/>
                <a:latin typeface="+mn-lt"/>
                <a:ea typeface="+mn-ea"/>
                <a:cs typeface="+mn-cs"/>
              </a:rPr>
              <a:t> </a:t>
            </a:r>
            <a:r>
              <a:rPr lang="sv-FI" sz="1200" kern="1200">
                <a:solidFill>
                  <a:schemeClr val="tx1"/>
                </a:solidFill>
                <a:effectLst/>
                <a:latin typeface="+mn-lt"/>
                <a:ea typeface="+mn-ea"/>
                <a:cs typeface="+mn-cs"/>
              </a:rPr>
              <a:t>Humaniteten hänvisar till konkreta strävanden: förebyggande verksamhet, lindring, skydd och säkerställande av respekt.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I humanitetsprincipen ingår tanken om att inget arbete, som görs för att hjälpa en lidande människa, är onödigt eller försumbart. Det är viktigt att hjälpa när hjälp behövs. Det här gäller inte enbart organisationen, utan alla människor. På så sätt skulle humanitetsprincipen förverkligas i det dagliga livet.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Humanitetsprincipen är den första av sju principer. Principerna ska dock läsas och förstås som en helhet. Flera av följande principer är bevis på hur tydligt rörelsen har definierat sina ramar och sina metoder för att nå sina mål. </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Opartiskhet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Röda Korset gör ingen åtskillnad mellan nationalitet, raser, religioner, samhällsställning eller politiska åsikter. Det arbetar för att bekämpa och lindra människors lidande och i första hand hjälpa de mest nödställda.</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Samtidigt som de grundläggande principerna bildar en helhet, utifrån vilken varje princip tolkas, beskriver de även rörelsens uppgift på olika sätt.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Principen om opartiskhet är särskilt viktig. Den inspirerade </a:t>
            </a:r>
            <a:r>
              <a:rPr lang="sv-FI" sz="1200" b="1" kern="1200">
                <a:solidFill>
                  <a:schemeClr val="tx1"/>
                </a:solidFill>
                <a:effectLst/>
                <a:latin typeface="+mn-lt"/>
                <a:ea typeface="+mn-ea"/>
                <a:cs typeface="+mn-cs"/>
              </a:rPr>
              <a:t>Henry </a:t>
            </a:r>
            <a:r>
              <a:rPr lang="sv-FI" sz="1200" b="1" kern="1200" err="1">
                <a:solidFill>
                  <a:schemeClr val="tx1"/>
                </a:solidFill>
                <a:effectLst/>
                <a:latin typeface="+mn-lt"/>
                <a:ea typeface="+mn-ea"/>
                <a:cs typeface="+mn-cs"/>
              </a:rPr>
              <a:t>Dunant</a:t>
            </a:r>
            <a:r>
              <a:rPr lang="sv-FI" sz="1200" kern="1200">
                <a:solidFill>
                  <a:schemeClr val="tx1"/>
                </a:solidFill>
                <a:effectLst/>
                <a:latin typeface="+mn-lt"/>
                <a:ea typeface="+mn-ea"/>
                <a:cs typeface="+mn-cs"/>
              </a:rPr>
              <a:t> vid </a:t>
            </a:r>
            <a:r>
              <a:rPr lang="sv-FI" sz="1200" kern="1200" err="1">
                <a:solidFill>
                  <a:schemeClr val="tx1"/>
                </a:solidFill>
                <a:effectLst/>
                <a:latin typeface="+mn-lt"/>
                <a:ea typeface="+mn-ea"/>
                <a:cs typeface="+mn-cs"/>
              </a:rPr>
              <a:t>Solferino</a:t>
            </a:r>
            <a:r>
              <a:rPr lang="sv-FI" sz="1200" kern="1200">
                <a:solidFill>
                  <a:schemeClr val="tx1"/>
                </a:solidFill>
                <a:effectLst/>
                <a:latin typeface="+mn-lt"/>
                <a:ea typeface="+mn-ea"/>
                <a:cs typeface="+mn-cs"/>
              </a:rPr>
              <a:t> och nämns i varje steg av definitionen av principerna. Den är inbyggd även i Genèvekonventionerna.</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Opartiskhet innebär att man måste hjälpa de som behöver hjälp och att alla ska behandlas på samma rättvisa sätt. Rörelsens verksamhet grundar sig på Röda Korsets riktlinjer, principer och överväganden och inte på enskilda människors lidanden. Detta innebär att all biståndsverksamhet ska grunda sig på ett verkligt behov och den ordning i vilken hjälpen delas ut ska stå i relation till hur brådskande hjälpbehovet är. Besluten ska fattas enbart utifrån fakta och utan förutfattade meningar.</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Neutralitet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För att bevara allas förtroende avstår Röda Korset från att delta i fientligheter eller att vid något tillfälle ta ställning vid meningsskiljaktigheter i fråga om politik, ras, religion eller ideologi.</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Neutralitetsprincipen är nödvändig för Röda Korsets verksamhet och konkreta hjälparbete. Neutraliteten gör det till exempel möjligt för Röda Korsets representanter att besöka politiska fångar. Den gör det även möjligt för hjälptransporter utrustade med skyddsmärket att få tillträde till konfliktområden. Den kan även förhindra att lokala föreningars frivilliga blir föremål för attacker i länder med interna oroligheter.</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Självständighet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Röda Korset är självständigt. Även om de nationella rödakorsföreningarna är underställda sitt lands lagar och samarbetar med myndigheterna ska de behålla sin oavhängighet och handla i enlighet med Röda Korsets principer.</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Självständigheten härrör från rörelsens uppkomst. I den ingår tre delfaktorer:</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självständigheten som grundläggande princip</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den nationella föreningens roll i att bistå myndigheterna i humanitära frågor </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den nationella föreningens behov att bibehålla sin självständighet i alla lägen och enligt rörelsens grundläggande principer.</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Frivillighet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Röda Korset är en organisation som frivilligt och osjälviskt ger hjälp. Frivillighetens grundläggande syfte är att producera en tjänst åt någon annan, utan att motivet är ekonomisk ersättning. Det är det mest omedelbara tecknet på humanitet.</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Enhet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I varje land kan det finnas endast en rödakors- eller rödahalvmåneförening. Den ska vara öppen för alla och dess människovänliga verksamhet ska nå ut i hela landet.</a:t>
            </a:r>
            <a:endParaRPr lang="fi-FI" sz="1200" kern="1200">
              <a:solidFill>
                <a:schemeClr val="tx1"/>
              </a:solidFill>
              <a:effectLst/>
              <a:latin typeface="+mn-lt"/>
              <a:ea typeface="+mn-ea"/>
              <a:cs typeface="+mn-cs"/>
            </a:endParaRPr>
          </a:p>
          <a:p>
            <a:endParaRPr lang="sv-FI" sz="1200" b="1" kern="1200">
              <a:solidFill>
                <a:schemeClr val="tx1"/>
              </a:solidFill>
              <a:effectLst/>
              <a:latin typeface="+mn-lt"/>
              <a:ea typeface="+mn-ea"/>
              <a:cs typeface="+mn-cs"/>
            </a:endParaRPr>
          </a:p>
          <a:p>
            <a:r>
              <a:rPr lang="sv-FI" sz="1200" b="1" kern="1200">
                <a:solidFill>
                  <a:schemeClr val="tx1"/>
                </a:solidFill>
                <a:effectLst/>
                <a:latin typeface="+mn-lt"/>
                <a:ea typeface="+mn-ea"/>
                <a:cs typeface="+mn-cs"/>
              </a:rPr>
              <a:t>Universalitet</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Röda Korset och Röda Halvmånen är en världsomfattande organisation, inom vilken alla nationella föreningar har samma rättigheter och skyldigheter att bistå varandra.</a:t>
            </a:r>
            <a:endParaRPr lang="fi-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Universalitet är en förutsättning för verksamheten inom Röda Korsets och Röda Halvmånens internationella rörelse. Det finns totalt 190 nationella föreningar, det vill säga en i nästan varje land, vilket är ett levande bevis på universalitet. I en del länder finns det ännu inte någon nationell förening eller så har den ännu inte erkänts som fullvärdig medlem i rörelsen, eftersom den inte uppfyller villkoren för en nationell förening.</a:t>
            </a:r>
            <a:endParaRPr lang="fi-FI" sz="1200" kern="1200">
              <a:solidFill>
                <a:schemeClr val="tx1"/>
              </a:solidFill>
              <a:effectLst/>
              <a:latin typeface="+mn-lt"/>
              <a:ea typeface="+mn-ea"/>
              <a:cs typeface="+mn-cs"/>
            </a:endParaRPr>
          </a:p>
          <a:p>
            <a:pPr eaLnBrk="1" hangingPunct="1">
              <a:spcBef>
                <a:spcPct val="0"/>
              </a:spcBef>
            </a:pPr>
            <a:endParaRPr lang="fi-FI"/>
          </a:p>
        </p:txBody>
      </p:sp>
      <p:sp>
        <p:nvSpPr>
          <p:cNvPr id="4" name="Dian numeron paikkamerkki 3"/>
          <p:cNvSpPr>
            <a:spLocks noGrp="1"/>
          </p:cNvSpPr>
          <p:nvPr>
            <p:ph type="sldNum" sz="quarter" idx="5"/>
          </p:nvPr>
        </p:nvSpPr>
        <p:spPr/>
        <p:txBody>
          <a:bodyPr/>
          <a:lstStyle/>
          <a:p>
            <a:fld id="{235415A4-E05C-4E52-AB4B-E111680B3EDD}" type="slidenum">
              <a:rPr lang="en-US" smtClean="0"/>
              <a:t>5</a:t>
            </a:fld>
            <a:endParaRPr lang="en-US"/>
          </a:p>
        </p:txBody>
      </p:sp>
    </p:spTree>
    <p:extLst>
      <p:ext uri="{BB962C8B-B14F-4D97-AF65-F5344CB8AC3E}">
        <p14:creationId xmlns:p14="http://schemas.microsoft.com/office/powerpoint/2010/main" val="319380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a:solidFill>
                  <a:schemeClr val="tx1"/>
                </a:solidFill>
                <a:effectLst/>
                <a:latin typeface="+mn-lt"/>
                <a:ea typeface="+mn-ea"/>
                <a:cs typeface="+mn-cs"/>
              </a:rPr>
              <a:t>Insamlingar (Hungerdagen och nödhjälpsinsamlingar)</a:t>
            </a:r>
            <a:endParaRPr lang="fi-FI" sz="1200" kern="1200">
              <a:solidFill>
                <a:schemeClr val="tx1"/>
              </a:solidFill>
              <a:effectLst/>
              <a:latin typeface="+mn-lt"/>
              <a:ea typeface="+mn-ea"/>
              <a:cs typeface="+mn-cs"/>
            </a:endParaRPr>
          </a:p>
          <a:p>
            <a:pPr marL="171450" indent="-171450">
              <a:buFont typeface="Arial" panose="020B0604020202020204" pitchFamily="34" charset="0"/>
              <a:buChar char="•"/>
            </a:pPr>
            <a:r>
              <a:rPr lang="sv-FI" sz="1200" kern="1200">
                <a:solidFill>
                  <a:schemeClr val="tx1"/>
                </a:solidFill>
                <a:effectLst/>
                <a:latin typeface="+mn-lt"/>
                <a:ea typeface="+mn-ea"/>
                <a:cs typeface="+mn-cs"/>
              </a:rPr>
              <a:t>Nödhjälpsinsamlingar inleds när en stor katastrof inträffar i Finland eller utomlands.</a:t>
            </a:r>
          </a:p>
          <a:p>
            <a:pPr marL="171450" indent="-171450">
              <a:buFont typeface="Arial" panose="020B0604020202020204" pitchFamily="34" charset="0"/>
              <a:buChar char="•"/>
            </a:pPr>
            <a:r>
              <a:rPr lang="sv-FI" sz="1200" kern="1200">
                <a:solidFill>
                  <a:schemeClr val="tx1"/>
                </a:solidFill>
                <a:effectLst/>
                <a:latin typeface="+mn-lt"/>
                <a:ea typeface="+mn-ea"/>
                <a:cs typeface="+mn-cs"/>
              </a:rPr>
              <a:t>Bland kampanjerna å andra sidan är Hungerdagen, som ordnas varje höst, den viktigaste.</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Katastroffonden</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Tack vare donationer kan hjälp ges snabbt och effektivt ur katastroffonden.</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Av katastroffondens medel kommer cirka 90 procent från privata bidragsgivare.</a:t>
            </a:r>
            <a:endParaRPr lang="fi-FI" sz="1200" kern="1200">
              <a:solidFill>
                <a:schemeClr val="tx1"/>
              </a:solidFill>
              <a:effectLst/>
              <a:latin typeface="+mn-lt"/>
              <a:ea typeface="+mn-ea"/>
              <a:cs typeface="+mn-cs"/>
            </a:endParaRPr>
          </a:p>
          <a:p>
            <a:pPr marL="171450" lvl="0" indent="-171450">
              <a:buFont typeface="Arial" panose="020B0604020202020204" pitchFamily="34" charset="0"/>
              <a:buChar char="•"/>
            </a:pPr>
            <a:r>
              <a:rPr lang="sv-FI" sz="1200" kern="1200">
                <a:solidFill>
                  <a:schemeClr val="tx1"/>
                </a:solidFill>
                <a:effectLst/>
                <a:latin typeface="+mn-lt"/>
                <a:ea typeface="+mn-ea"/>
                <a:cs typeface="+mn-cs"/>
              </a:rPr>
              <a:t>Insamlingskostnaderna för katastroffonden får vara högst 20 procent.</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Internationellt bistånd</a:t>
            </a:r>
            <a:endParaRPr lang="fi-FI" sz="1200" kern="1200">
              <a:solidFill>
                <a:schemeClr val="tx1"/>
              </a:solidFill>
              <a:effectLst/>
              <a:latin typeface="+mn-lt"/>
              <a:ea typeface="+mn-ea"/>
              <a:cs typeface="+mn-cs"/>
            </a:endParaRPr>
          </a:p>
          <a:p>
            <a:pPr marL="171450" indent="-171450">
              <a:buFont typeface="Arial" panose="020B0604020202020204" pitchFamily="34" charset="0"/>
              <a:buChar char="•"/>
            </a:pPr>
            <a:r>
              <a:rPr lang="sv-FI" sz="1200" kern="1200">
                <a:solidFill>
                  <a:schemeClr val="tx1"/>
                </a:solidFill>
                <a:effectLst/>
                <a:latin typeface="+mn-lt"/>
                <a:ea typeface="+mn-ea"/>
                <a:cs typeface="+mn-cs"/>
              </a:rPr>
              <a:t>Vi skickar biståndsmaterial till katastrofområden och stödjer även utvecklingssamarbetsprogram.</a:t>
            </a:r>
          </a:p>
          <a:p>
            <a:pPr marL="171450" indent="-171450">
              <a:buFont typeface="Arial" panose="020B0604020202020204" pitchFamily="34" charset="0"/>
              <a:buChar char="•"/>
            </a:pPr>
            <a:r>
              <a:rPr lang="sv-FI" sz="1200" kern="1200">
                <a:solidFill>
                  <a:schemeClr val="tx1"/>
                </a:solidFill>
                <a:effectLst/>
                <a:latin typeface="+mn-lt"/>
                <a:ea typeface="+mn-ea"/>
                <a:cs typeface="+mn-cs"/>
              </a:rPr>
              <a:t>Hjälpen förs fram i samarbete med den lokala rödakors- eller rödahalvmåneföreningen.</a:t>
            </a:r>
            <a:endParaRPr lang="fi-FI"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35415A4-E05C-4E52-AB4B-E111680B3EDD}" type="slidenum">
              <a:rPr lang="en-US"/>
              <a:t>6</a:t>
            </a:fld>
            <a:endParaRPr lang="en-US"/>
          </a:p>
        </p:txBody>
      </p:sp>
    </p:spTree>
    <p:extLst>
      <p:ext uri="{BB962C8B-B14F-4D97-AF65-F5344CB8AC3E}">
        <p14:creationId xmlns:p14="http://schemas.microsoft.com/office/powerpoint/2010/main" val="302076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FI" sz="1200" kern="1200">
                <a:solidFill>
                  <a:schemeClr val="tx1"/>
                </a:solidFill>
                <a:effectLst/>
                <a:latin typeface="+mn-lt"/>
                <a:ea typeface="+mn-ea"/>
                <a:cs typeface="+mn-cs"/>
              </a:rPr>
              <a:t>Bistånd i hemlandet</a:t>
            </a:r>
            <a:endParaRPr lang="fi-FI" sz="1200" kern="1200">
              <a:solidFill>
                <a:schemeClr val="tx1"/>
              </a:solidFill>
              <a:effectLst/>
              <a:latin typeface="+mn-lt"/>
              <a:ea typeface="+mn-ea"/>
              <a:cs typeface="+mn-cs"/>
            </a:endParaRPr>
          </a:p>
          <a:p>
            <a:pPr marL="171450" indent="-171450">
              <a:buFont typeface="Arial" panose="020B0604020202020204" pitchFamily="34" charset="0"/>
              <a:buChar char="•"/>
            </a:pPr>
            <a:r>
              <a:rPr lang="sv-FI" sz="1200" kern="1200">
                <a:solidFill>
                  <a:schemeClr val="tx1"/>
                </a:solidFill>
                <a:effectLst/>
                <a:latin typeface="+mn-lt"/>
                <a:ea typeface="+mn-ea"/>
                <a:cs typeface="+mn-cs"/>
              </a:rPr>
              <a:t>I Finland består hjälpen oftast av psykiskt stöd eller materialhjälp, till exempel till brandoffer.</a:t>
            </a:r>
          </a:p>
          <a:p>
            <a:pPr marL="171450" indent="-171450">
              <a:buFont typeface="Arial" panose="020B0604020202020204" pitchFamily="34" charset="0"/>
              <a:buChar char="•"/>
            </a:pPr>
            <a:r>
              <a:rPr lang="sv-FI" sz="1200" kern="1200">
                <a:solidFill>
                  <a:schemeClr val="tx1"/>
                </a:solidFill>
                <a:effectLst/>
                <a:latin typeface="+mn-lt"/>
                <a:ea typeface="+mn-ea"/>
                <a:cs typeface="+mn-cs"/>
              </a:rPr>
              <a:t>Frivilliga räddningstjänstens verksamhet stöds med hjälp av katastroffonden. </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Även Frivilliga räddningstjänstens verksamhet stöds med hjälp av katastroffonden.</a:t>
            </a:r>
            <a:endParaRPr lang="fi-FI" sz="1200" kern="1200">
              <a:solidFill>
                <a:schemeClr val="tx1"/>
              </a:solidFill>
              <a:effectLst/>
              <a:latin typeface="+mn-lt"/>
              <a:ea typeface="+mn-ea"/>
              <a:cs typeface="+mn-cs"/>
            </a:endParaRP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Frivilliga räddningstjänsten är ett nätverk av 53 organisationer och dess larmgrupper bistår myndigheterna vid olyckor och andra krissituationer. Vanligtvis larmas Frivilliga räddningstjänsten till att leta efter försvunna personer, men det behövs även frivilliga för att till exempel ge psykiskt stöd, leda trafiken och hjälpa till vid evakueringar. Våra hjälpare arbetar till lands och sjöss, och i luften. Organisationerna inom Frivilliga räddningstjänsten arbetar tillsammans, så att man vid larm kan utnyttja varje organisations kompetens för att hjälpa människor i nöd. Vid larm leder Frivilliga räddningstjänstens medlemmar sin egen verksamhet. </a:t>
            </a:r>
          </a:p>
          <a:p>
            <a:endParaRPr lang="sv-FI" sz="1200" kern="1200">
              <a:solidFill>
                <a:schemeClr val="tx1"/>
              </a:solidFill>
              <a:effectLst/>
              <a:latin typeface="+mn-lt"/>
              <a:ea typeface="+mn-ea"/>
              <a:cs typeface="+mn-cs"/>
            </a:endParaRPr>
          </a:p>
          <a:p>
            <a:r>
              <a:rPr lang="sv-FI" sz="1200" kern="1200">
                <a:solidFill>
                  <a:schemeClr val="tx1"/>
                </a:solidFill>
                <a:effectLst/>
                <a:latin typeface="+mn-lt"/>
                <a:ea typeface="+mn-ea"/>
                <a:cs typeface="+mn-cs"/>
              </a:rPr>
              <a:t>Finlands Röda Kors samordnar Frivilliga räddningstjänstens verksamhet.</a:t>
            </a:r>
            <a:endParaRPr lang="fi-FI"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5415A4-E05C-4E52-AB4B-E111680B3EDD}" type="slidenum">
              <a:rPr lang="en-US" smtClean="0"/>
              <a:t>7</a:t>
            </a:fld>
            <a:endParaRPr lang="en-US"/>
          </a:p>
        </p:txBody>
      </p:sp>
    </p:spTree>
    <p:extLst>
      <p:ext uri="{BB962C8B-B14F-4D97-AF65-F5344CB8AC3E}">
        <p14:creationId xmlns:p14="http://schemas.microsoft.com/office/powerpoint/2010/main" val="46422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t>Här</a:t>
            </a:r>
            <a:r>
              <a:rPr lang="fi-FI"/>
              <a:t> </a:t>
            </a:r>
            <a:r>
              <a:rPr lang="fi-FI" err="1"/>
              <a:t>är</a:t>
            </a:r>
            <a:r>
              <a:rPr lang="fi-FI"/>
              <a:t> </a:t>
            </a:r>
            <a:r>
              <a:rPr lang="fi-FI" err="1"/>
              <a:t>några</a:t>
            </a:r>
            <a:r>
              <a:rPr lang="fi-FI"/>
              <a:t> </a:t>
            </a:r>
            <a:r>
              <a:rPr lang="fi-FI" err="1"/>
              <a:t>excempel</a:t>
            </a:r>
            <a:r>
              <a:rPr lang="fi-FI"/>
              <a:t> </a:t>
            </a:r>
            <a:r>
              <a:rPr lang="fi-FI" err="1"/>
              <a:t>på</a:t>
            </a:r>
            <a:r>
              <a:rPr lang="fi-FI"/>
              <a:t> </a:t>
            </a:r>
            <a:r>
              <a:rPr lang="fi-FI" err="1"/>
              <a:t>Röda</a:t>
            </a:r>
            <a:r>
              <a:rPr lang="fi-FI"/>
              <a:t> </a:t>
            </a:r>
            <a:r>
              <a:rPr lang="fi-FI" err="1"/>
              <a:t>Korsets</a:t>
            </a:r>
            <a:r>
              <a:rPr lang="fi-FI"/>
              <a:t> </a:t>
            </a:r>
            <a:r>
              <a:rPr lang="fi-FI" err="1"/>
              <a:t>hjälpverksamhet</a:t>
            </a:r>
            <a:r>
              <a:rPr lang="fi-FI"/>
              <a:t> </a:t>
            </a:r>
            <a:r>
              <a:rPr lang="fi-FI" err="1"/>
              <a:t>inom</a:t>
            </a:r>
            <a:r>
              <a:rPr lang="fi-FI"/>
              <a:t> </a:t>
            </a:r>
            <a:r>
              <a:rPr lang="fi-FI" err="1"/>
              <a:t>Corona-situationen</a:t>
            </a:r>
            <a:r>
              <a:rPr lang="fi-FI"/>
              <a:t>:</a:t>
            </a:r>
          </a:p>
          <a:p>
            <a:endParaRPr lang="fi-FI"/>
          </a:p>
          <a:p>
            <a:pPr marL="171450" indent="-171450">
              <a:buFontTx/>
              <a:buChar char="-"/>
            </a:pPr>
            <a:r>
              <a:rPr lang="fi-FI" err="1"/>
              <a:t>Nödhjälpstält</a:t>
            </a:r>
            <a:r>
              <a:rPr lang="fi-FI"/>
              <a:t> </a:t>
            </a:r>
            <a:r>
              <a:rPr lang="fi-FI" err="1"/>
              <a:t>på</a:t>
            </a:r>
            <a:r>
              <a:rPr lang="fi-FI"/>
              <a:t> </a:t>
            </a:r>
            <a:r>
              <a:rPr lang="fi-FI" err="1"/>
              <a:t>Åland</a:t>
            </a:r>
            <a:r>
              <a:rPr lang="fi-FI"/>
              <a:t> för </a:t>
            </a:r>
            <a:r>
              <a:rPr lang="fi-FI" err="1"/>
              <a:t>traige-undersökningar</a:t>
            </a:r>
            <a:r>
              <a:rPr lang="fi-FI"/>
              <a:t> </a:t>
            </a:r>
            <a:r>
              <a:rPr lang="fi-FI" err="1"/>
              <a:t>utanför</a:t>
            </a:r>
            <a:r>
              <a:rPr lang="fi-FI"/>
              <a:t> </a:t>
            </a:r>
            <a:r>
              <a:rPr lang="fi-FI" err="1"/>
              <a:t>egentliga</a:t>
            </a:r>
            <a:r>
              <a:rPr lang="fi-FI"/>
              <a:t> </a:t>
            </a:r>
            <a:r>
              <a:rPr lang="fi-FI" err="1"/>
              <a:t>sjukhuset</a:t>
            </a:r>
            <a:endParaRPr lang="fi-FI"/>
          </a:p>
          <a:p>
            <a:pPr marL="171450" indent="-171450">
              <a:buFontTx/>
              <a:buChar char="-"/>
            </a:pPr>
            <a:r>
              <a:rPr lang="fi-FI"/>
              <a:t>FRK </a:t>
            </a:r>
            <a:r>
              <a:rPr lang="fi-FI" err="1"/>
              <a:t>Åbolands</a:t>
            </a:r>
            <a:r>
              <a:rPr lang="fi-FI"/>
              <a:t> </a:t>
            </a:r>
            <a:r>
              <a:rPr lang="fi-FI" err="1"/>
              <a:t>stödtelefontjänst</a:t>
            </a:r>
            <a:r>
              <a:rPr lang="fi-FI"/>
              <a:t> </a:t>
            </a:r>
            <a:r>
              <a:rPr lang="fi-FI" err="1"/>
              <a:t>och</a:t>
            </a:r>
            <a:r>
              <a:rPr lang="fi-FI"/>
              <a:t> </a:t>
            </a:r>
            <a:r>
              <a:rPr lang="fi-FI" err="1"/>
              <a:t>vänverksamhet</a:t>
            </a:r>
            <a:r>
              <a:rPr lang="fi-FI"/>
              <a:t> via </a:t>
            </a:r>
            <a:r>
              <a:rPr lang="fi-FI" err="1"/>
              <a:t>telefon</a:t>
            </a:r>
            <a:endParaRPr lang="fi-FI"/>
          </a:p>
          <a:p>
            <a:pPr marL="171450" indent="-171450">
              <a:buFontTx/>
              <a:buChar char="-"/>
            </a:pPr>
            <a:r>
              <a:rPr lang="fi-FI"/>
              <a:t>FRK Vasa </a:t>
            </a:r>
            <a:r>
              <a:rPr lang="fi-FI" err="1"/>
              <a:t>svenska</a:t>
            </a:r>
            <a:r>
              <a:rPr lang="fi-FI"/>
              <a:t> </a:t>
            </a:r>
            <a:r>
              <a:rPr lang="fi-FI" err="1"/>
              <a:t>avdelnings</a:t>
            </a:r>
            <a:r>
              <a:rPr lang="fi-FI"/>
              <a:t> </a:t>
            </a:r>
            <a:r>
              <a:rPr lang="fi-FI" err="1"/>
              <a:t>hjälp</a:t>
            </a:r>
            <a:r>
              <a:rPr lang="fi-FI"/>
              <a:t> </a:t>
            </a:r>
            <a:r>
              <a:rPr lang="fi-FI" err="1"/>
              <a:t>med</a:t>
            </a:r>
            <a:r>
              <a:rPr lang="fi-FI"/>
              <a:t> </a:t>
            </a:r>
            <a:r>
              <a:rPr lang="fi-FI" err="1"/>
              <a:t>butik</a:t>
            </a:r>
            <a:r>
              <a:rPr lang="fi-FI"/>
              <a:t>- </a:t>
            </a:r>
            <a:r>
              <a:rPr lang="fi-FI" err="1"/>
              <a:t>och</a:t>
            </a:r>
            <a:r>
              <a:rPr lang="fi-FI"/>
              <a:t> </a:t>
            </a:r>
            <a:r>
              <a:rPr lang="fi-FI" err="1"/>
              <a:t>andra</a:t>
            </a:r>
            <a:r>
              <a:rPr lang="fi-FI"/>
              <a:t> </a:t>
            </a:r>
            <a:r>
              <a:rPr lang="fi-FI" err="1"/>
              <a:t>ärenden</a:t>
            </a:r>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8</a:t>
            </a:fld>
            <a:endParaRPr lang="en-US"/>
          </a:p>
        </p:txBody>
      </p:sp>
    </p:spTree>
    <p:extLst>
      <p:ext uri="{BB962C8B-B14F-4D97-AF65-F5344CB8AC3E}">
        <p14:creationId xmlns:p14="http://schemas.microsoft.com/office/powerpoint/2010/main" val="141677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err="1">
                <a:solidFill>
                  <a:schemeClr val="tx1"/>
                </a:solidFill>
                <a:effectLst/>
                <a:latin typeface="+mn-lt"/>
                <a:ea typeface="+mn-ea"/>
                <a:cs typeface="+mn-cs"/>
              </a:rPr>
              <a:t>Var</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än</a:t>
            </a:r>
            <a:r>
              <a:rPr lang="fi-FI" sz="1200" kern="1200">
                <a:solidFill>
                  <a:schemeClr val="tx1"/>
                </a:solidFill>
                <a:effectLst/>
                <a:latin typeface="+mn-lt"/>
                <a:ea typeface="+mn-ea"/>
                <a:cs typeface="+mn-cs"/>
              </a:rPr>
              <a:t> i </a:t>
            </a:r>
            <a:r>
              <a:rPr lang="fi-FI" sz="1200" kern="1200" err="1">
                <a:solidFill>
                  <a:schemeClr val="tx1"/>
                </a:solidFill>
                <a:effectLst/>
                <a:latin typeface="+mn-lt"/>
                <a:ea typeface="+mn-ea"/>
                <a:cs typeface="+mn-cs"/>
              </a:rPr>
              <a:t>världen</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det</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händer</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så</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är</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Röda</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Korsets</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frivilliga</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mitt</a:t>
            </a:r>
            <a:r>
              <a:rPr lang="fi-FI" sz="1200" kern="1200">
                <a:solidFill>
                  <a:schemeClr val="tx1"/>
                </a:solidFill>
                <a:effectLst/>
                <a:latin typeface="+mn-lt"/>
                <a:ea typeface="+mn-ea"/>
                <a:cs typeface="+mn-cs"/>
              </a:rPr>
              <a:t> i </a:t>
            </a:r>
            <a:r>
              <a:rPr lang="fi-FI" sz="1200" kern="1200" err="1">
                <a:solidFill>
                  <a:schemeClr val="tx1"/>
                </a:solidFill>
                <a:effectLst/>
                <a:latin typeface="+mn-lt"/>
                <a:ea typeface="+mn-ea"/>
                <a:cs typeface="+mn-cs"/>
              </a:rPr>
              <a:t>allt</a:t>
            </a:r>
            <a:r>
              <a:rPr lang="fi-FI" sz="1200" kern="1200">
                <a:solidFill>
                  <a:schemeClr val="tx1"/>
                </a:solidFill>
                <a:effectLst/>
                <a:latin typeface="+mn-lt"/>
                <a:ea typeface="+mn-ea"/>
                <a:cs typeface="+mn-cs"/>
              </a:rPr>
              <a:t> kaos </a:t>
            </a:r>
            <a:r>
              <a:rPr lang="fi-FI" sz="1200" kern="1200" err="1">
                <a:solidFill>
                  <a:schemeClr val="tx1"/>
                </a:solidFill>
                <a:effectLst/>
                <a:latin typeface="+mn-lt"/>
                <a:ea typeface="+mn-ea"/>
                <a:cs typeface="+mn-cs"/>
              </a:rPr>
              <a:t>och</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katastrofer</a:t>
            </a:r>
            <a:r>
              <a:rPr lang="fi-FI" sz="1200" kern="1200">
                <a:solidFill>
                  <a:schemeClr val="tx1"/>
                </a:solidFill>
                <a:effectLst/>
                <a:latin typeface="+mn-lt"/>
                <a:ea typeface="+mn-ea"/>
                <a:cs typeface="+mn-cs"/>
              </a:rPr>
              <a:t> för </a:t>
            </a:r>
            <a:r>
              <a:rPr lang="fi-FI" sz="1200" kern="1200" err="1">
                <a:solidFill>
                  <a:schemeClr val="tx1"/>
                </a:solidFill>
                <a:effectLst/>
                <a:latin typeface="+mn-lt"/>
                <a:ea typeface="+mn-ea"/>
                <a:cs typeface="+mn-cs"/>
              </a:rPr>
              <a:t>att</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hjälpa</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mänskligt</a:t>
            </a:r>
            <a:r>
              <a:rPr lang="fi-FI" sz="1200" kern="1200">
                <a:solidFill>
                  <a:schemeClr val="tx1"/>
                </a:solidFill>
                <a:effectLst/>
                <a:latin typeface="+mn-lt"/>
                <a:ea typeface="+mn-ea"/>
                <a:cs typeface="+mn-cs"/>
              </a:rPr>
              <a:t> </a:t>
            </a:r>
            <a:r>
              <a:rPr lang="fi-FI" sz="1200" kern="1200" err="1">
                <a:solidFill>
                  <a:schemeClr val="tx1"/>
                </a:solidFill>
                <a:effectLst/>
                <a:latin typeface="+mn-lt"/>
                <a:ea typeface="+mn-ea"/>
                <a:cs typeface="+mn-cs"/>
              </a:rPr>
              <a:t>lidande</a:t>
            </a:r>
            <a:r>
              <a:rPr lang="fi-FI"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35415A4-E05C-4E52-AB4B-E111680B3EDD}" type="slidenum">
              <a:rPr lang="en-US"/>
              <a:t>9</a:t>
            </a:fld>
            <a:endParaRPr lang="en-US"/>
          </a:p>
        </p:txBody>
      </p:sp>
    </p:spTree>
    <p:extLst>
      <p:ext uri="{BB962C8B-B14F-4D97-AF65-F5344CB8AC3E}">
        <p14:creationId xmlns:p14="http://schemas.microsoft.com/office/powerpoint/2010/main" val="279569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35415A4-E05C-4E52-AB4B-E111680B3EDD}" type="slidenum">
              <a:rPr lang="en-US" smtClean="0"/>
              <a:t>10</a:t>
            </a:fld>
            <a:endParaRPr lang="en-US"/>
          </a:p>
        </p:txBody>
      </p:sp>
    </p:spTree>
    <p:extLst>
      <p:ext uri="{BB962C8B-B14F-4D97-AF65-F5344CB8AC3E}">
        <p14:creationId xmlns:p14="http://schemas.microsoft.com/office/powerpoint/2010/main" val="390906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42756"/>
            <a:ext cx="9144000" cy="1067206"/>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97703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4038600" y="6099872"/>
            <a:ext cx="4114800" cy="365125"/>
          </a:xfrm>
        </p:spPr>
        <p:txBody>
          <a:bodyPr/>
          <a:lstStyle/>
          <a:p>
            <a:endParaRPr lang="fi-FI"/>
          </a:p>
        </p:txBody>
      </p:sp>
    </p:spTree>
    <p:extLst>
      <p:ext uri="{BB962C8B-B14F-4D97-AF65-F5344CB8AC3E}">
        <p14:creationId xmlns:p14="http://schemas.microsoft.com/office/powerpoint/2010/main" val="423029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E0BD71-7902-4265-AB31-50A771CEFCC0}" type="datetimeFigureOut">
              <a:rPr lang="fi-FI" smtClean="0"/>
              <a:t>17.3.2021</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5596D4-20F0-4BCE-953E-E860E1053DF6}" type="slidenum">
              <a:rPr lang="fi-FI" smtClean="0"/>
              <a:t>‹#›</a:t>
            </a:fld>
            <a:endParaRPr lang="fi-FI"/>
          </a:p>
        </p:txBody>
      </p:sp>
    </p:spTree>
    <p:extLst>
      <p:ext uri="{BB962C8B-B14F-4D97-AF65-F5344CB8AC3E}">
        <p14:creationId xmlns:p14="http://schemas.microsoft.com/office/powerpoint/2010/main" val="2577308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303821"/>
            <a:ext cx="10515600" cy="435769"/>
          </a:xfrm>
        </p:spPr>
        <p:txBody>
          <a:bodyPr>
            <a:no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973765"/>
            <a:ext cx="5181600" cy="43155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73765"/>
            <a:ext cx="5181600" cy="43155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19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798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69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0382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932771"/>
            <a:ext cx="10515600" cy="3244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8" name="Rectangle 7"/>
          <p:cNvSpPr/>
          <p:nvPr/>
        </p:nvSpPr>
        <p:spPr>
          <a:xfrm>
            <a:off x="0" y="1027906"/>
            <a:ext cx="12192000" cy="16240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4F8457-02CD-4540-85F1-CCC9E6ABA4A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1145" y="36026"/>
            <a:ext cx="1797077" cy="979620"/>
          </a:xfrm>
          <a:prstGeom prst="rect">
            <a:avLst/>
          </a:prstGeom>
        </p:spPr>
      </p:pic>
    </p:spTree>
    <p:extLst>
      <p:ext uri="{BB962C8B-B14F-4D97-AF65-F5344CB8AC3E}">
        <p14:creationId xmlns:p14="http://schemas.microsoft.com/office/powerpoint/2010/main" val="169580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BStC2jYAq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hyperlink" Target="https://rednet.rodakorset.fi/corona202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rednet.rodakorset.fi/corona2020"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3CC81D-F03F-4CFB-A3B4-502DBE4C2EC4}"/>
              </a:ext>
            </a:extLst>
          </p:cNvPr>
          <p:cNvSpPr txBox="1"/>
          <p:nvPr/>
        </p:nvSpPr>
        <p:spPr>
          <a:xfrm>
            <a:off x="861134" y="310718"/>
            <a:ext cx="4944862" cy="369332"/>
          </a:xfrm>
          <a:prstGeom prst="rect">
            <a:avLst/>
          </a:prstGeom>
          <a:noFill/>
        </p:spPr>
        <p:txBody>
          <a:bodyPr wrap="square" rtlCol="0" anchor="t">
            <a:spAutoFit/>
          </a:bodyPr>
          <a:lstStyle/>
          <a:p>
            <a:endParaRPr lang="fi-FI">
              <a:cs typeface="Calibri"/>
            </a:endParaRPr>
          </a:p>
        </p:txBody>
      </p:sp>
      <p:pic>
        <p:nvPicPr>
          <p:cNvPr id="2" name="Picture 2" descr="A group of people sitting at a beach&#10;&#10;Description generated with very high confidence">
            <a:extLst>
              <a:ext uri="{FF2B5EF4-FFF2-40B4-BE49-F238E27FC236}">
                <a16:creationId xmlns:a16="http://schemas.microsoft.com/office/drawing/2014/main" id="{67DA8537-944B-4DBC-8007-7C555967699C}"/>
              </a:ext>
            </a:extLst>
          </p:cNvPr>
          <p:cNvPicPr>
            <a:picLocks noChangeAspect="1"/>
          </p:cNvPicPr>
          <p:nvPr/>
        </p:nvPicPr>
        <p:blipFill>
          <a:blip r:embed="rId3"/>
          <a:stretch>
            <a:fillRect/>
          </a:stretch>
        </p:blipFill>
        <p:spPr>
          <a:xfrm>
            <a:off x="161472" y="2279313"/>
            <a:ext cx="2743200" cy="1827657"/>
          </a:xfrm>
          <a:prstGeom prst="rect">
            <a:avLst/>
          </a:prstGeom>
        </p:spPr>
      </p:pic>
      <p:pic>
        <p:nvPicPr>
          <p:cNvPr id="5" name="Picture 5" descr="A picture containing person, building, red&#10;&#10;Description generated with very high confidence">
            <a:extLst>
              <a:ext uri="{FF2B5EF4-FFF2-40B4-BE49-F238E27FC236}">
                <a16:creationId xmlns:a16="http://schemas.microsoft.com/office/drawing/2014/main" id="{70B842D1-A2FF-477C-9844-B275691128E4}"/>
              </a:ext>
            </a:extLst>
          </p:cNvPr>
          <p:cNvPicPr>
            <a:picLocks noChangeAspect="1"/>
          </p:cNvPicPr>
          <p:nvPr/>
        </p:nvPicPr>
        <p:blipFill>
          <a:blip r:embed="rId4"/>
          <a:stretch>
            <a:fillRect/>
          </a:stretch>
        </p:blipFill>
        <p:spPr>
          <a:xfrm>
            <a:off x="8951685" y="2279313"/>
            <a:ext cx="2743200" cy="1831657"/>
          </a:xfrm>
          <a:prstGeom prst="rect">
            <a:avLst/>
          </a:prstGeom>
        </p:spPr>
      </p:pic>
      <p:pic>
        <p:nvPicPr>
          <p:cNvPr id="7" name="Picture 7" descr="A boy sitting on a table&#10;&#10;Description generated with high confidence">
            <a:extLst>
              <a:ext uri="{FF2B5EF4-FFF2-40B4-BE49-F238E27FC236}">
                <a16:creationId xmlns:a16="http://schemas.microsoft.com/office/drawing/2014/main" id="{D6CECC7F-B904-402F-9933-F44AAF401101}"/>
              </a:ext>
            </a:extLst>
          </p:cNvPr>
          <p:cNvPicPr>
            <a:picLocks noChangeAspect="1"/>
          </p:cNvPicPr>
          <p:nvPr/>
        </p:nvPicPr>
        <p:blipFill>
          <a:blip r:embed="rId5"/>
          <a:stretch>
            <a:fillRect/>
          </a:stretch>
        </p:blipFill>
        <p:spPr>
          <a:xfrm>
            <a:off x="6039757" y="2280455"/>
            <a:ext cx="2715986" cy="1825376"/>
          </a:xfrm>
          <a:prstGeom prst="rect">
            <a:avLst/>
          </a:prstGeom>
        </p:spPr>
      </p:pic>
      <p:pic>
        <p:nvPicPr>
          <p:cNvPr id="9" name="Picture 9" descr="A group of people standing in a room&#10;&#10;Description generated with very high confidence">
            <a:extLst>
              <a:ext uri="{FF2B5EF4-FFF2-40B4-BE49-F238E27FC236}">
                <a16:creationId xmlns:a16="http://schemas.microsoft.com/office/drawing/2014/main" id="{E4B524FF-A8FB-437A-81DC-807F6560ABB7}"/>
              </a:ext>
            </a:extLst>
          </p:cNvPr>
          <p:cNvPicPr>
            <a:picLocks noChangeAspect="1"/>
          </p:cNvPicPr>
          <p:nvPr/>
        </p:nvPicPr>
        <p:blipFill>
          <a:blip r:embed="rId6"/>
          <a:stretch>
            <a:fillRect/>
          </a:stretch>
        </p:blipFill>
        <p:spPr>
          <a:xfrm>
            <a:off x="3100615" y="2280469"/>
            <a:ext cx="2743200" cy="1825362"/>
          </a:xfrm>
          <a:prstGeom prst="rect">
            <a:avLst/>
          </a:prstGeom>
        </p:spPr>
      </p:pic>
      <p:pic>
        <p:nvPicPr>
          <p:cNvPr id="11" name="Picture 11" descr="Two people standing in a room&#10;&#10;Description generated with high confidence">
            <a:extLst>
              <a:ext uri="{FF2B5EF4-FFF2-40B4-BE49-F238E27FC236}">
                <a16:creationId xmlns:a16="http://schemas.microsoft.com/office/drawing/2014/main" id="{AD9FE0C2-32FD-41AD-831E-02EC750BF836}"/>
              </a:ext>
            </a:extLst>
          </p:cNvPr>
          <p:cNvPicPr>
            <a:picLocks noChangeAspect="1"/>
          </p:cNvPicPr>
          <p:nvPr/>
        </p:nvPicPr>
        <p:blipFill>
          <a:blip r:embed="rId7"/>
          <a:stretch>
            <a:fillRect/>
          </a:stretch>
        </p:blipFill>
        <p:spPr>
          <a:xfrm>
            <a:off x="161472" y="4357818"/>
            <a:ext cx="2743200" cy="1825362"/>
          </a:xfrm>
          <a:prstGeom prst="rect">
            <a:avLst/>
          </a:prstGeom>
        </p:spPr>
      </p:pic>
      <p:pic>
        <p:nvPicPr>
          <p:cNvPr id="13" name="Picture 13" descr="Two people sitting at a table&#10;&#10;Description generated with very high confidence">
            <a:extLst>
              <a:ext uri="{FF2B5EF4-FFF2-40B4-BE49-F238E27FC236}">
                <a16:creationId xmlns:a16="http://schemas.microsoft.com/office/drawing/2014/main" id="{B8B6B1D3-6FCF-4A3E-978C-5DE3CC99E933}"/>
              </a:ext>
            </a:extLst>
          </p:cNvPr>
          <p:cNvPicPr>
            <a:picLocks noChangeAspect="1"/>
          </p:cNvPicPr>
          <p:nvPr/>
        </p:nvPicPr>
        <p:blipFill>
          <a:blip r:embed="rId8"/>
          <a:stretch>
            <a:fillRect/>
          </a:stretch>
        </p:blipFill>
        <p:spPr>
          <a:xfrm>
            <a:off x="5988140" y="4378668"/>
            <a:ext cx="2743200" cy="1804511"/>
          </a:xfrm>
          <a:prstGeom prst="rect">
            <a:avLst/>
          </a:prstGeom>
        </p:spPr>
      </p:pic>
      <p:sp>
        <p:nvSpPr>
          <p:cNvPr id="3" name="Title 2">
            <a:extLst>
              <a:ext uri="{FF2B5EF4-FFF2-40B4-BE49-F238E27FC236}">
                <a16:creationId xmlns:a16="http://schemas.microsoft.com/office/drawing/2014/main" id="{5AFBEF7F-1293-4903-BDC7-F88A21C1A9ED}"/>
              </a:ext>
            </a:extLst>
          </p:cNvPr>
          <p:cNvSpPr>
            <a:spLocks noGrp="1"/>
          </p:cNvSpPr>
          <p:nvPr>
            <p:ph type="title"/>
          </p:nvPr>
        </p:nvSpPr>
        <p:spPr>
          <a:xfrm>
            <a:off x="161472" y="1243779"/>
            <a:ext cx="10515600" cy="715628"/>
          </a:xfrm>
        </p:spPr>
        <p:txBody>
          <a:bodyPr>
            <a:normAutofit/>
          </a:bodyPr>
          <a:lstStyle/>
          <a:p>
            <a:r>
              <a:rPr lang="fi-FI" sz="3600" b="1"/>
              <a:t>Röda </a:t>
            </a:r>
            <a:r>
              <a:rPr lang="fi-FI" sz="3600" b="1" err="1"/>
              <a:t>Korset</a:t>
            </a:r>
            <a:r>
              <a:rPr lang="fi-FI" sz="3600" b="1"/>
              <a:t> – </a:t>
            </a:r>
            <a:r>
              <a:rPr lang="fi-FI" sz="3600" b="1" err="1"/>
              <a:t>hjälpare</a:t>
            </a:r>
            <a:r>
              <a:rPr lang="fi-FI" sz="3600" b="1"/>
              <a:t> </a:t>
            </a:r>
            <a:r>
              <a:rPr lang="fi-FI" sz="3600" b="1" err="1"/>
              <a:t>nära</a:t>
            </a:r>
            <a:r>
              <a:rPr lang="fi-FI" sz="3600" b="1"/>
              <a:t> </a:t>
            </a:r>
            <a:r>
              <a:rPr lang="fi-FI" sz="3600" b="1" err="1"/>
              <a:t>dig</a:t>
            </a:r>
            <a:endParaRPr lang="fi-FI" sz="3600"/>
          </a:p>
        </p:txBody>
      </p:sp>
      <p:pic>
        <p:nvPicPr>
          <p:cNvPr id="8" name="Picture 7">
            <a:extLst>
              <a:ext uri="{FF2B5EF4-FFF2-40B4-BE49-F238E27FC236}">
                <a16:creationId xmlns:a16="http://schemas.microsoft.com/office/drawing/2014/main" id="{904277C1-C59B-4874-96C1-D08B4209B0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6636" y="4378669"/>
            <a:ext cx="2591158" cy="1804511"/>
          </a:xfrm>
          <a:prstGeom prst="rect">
            <a:avLst/>
          </a:prstGeom>
        </p:spPr>
      </p:pic>
      <p:pic>
        <p:nvPicPr>
          <p:cNvPr id="16" name="Picture 15">
            <a:extLst>
              <a:ext uri="{FF2B5EF4-FFF2-40B4-BE49-F238E27FC236}">
                <a16:creationId xmlns:a16="http://schemas.microsoft.com/office/drawing/2014/main" id="{5D42D87E-C608-44D7-A3F6-88D0B2A51E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1686" y="4357818"/>
            <a:ext cx="2743200" cy="1822657"/>
          </a:xfrm>
          <a:prstGeom prst="rect">
            <a:avLst/>
          </a:prstGeom>
        </p:spPr>
      </p:pic>
    </p:spTree>
    <p:extLst>
      <p:ext uri="{BB962C8B-B14F-4D97-AF65-F5344CB8AC3E}">
        <p14:creationId xmlns:p14="http://schemas.microsoft.com/office/powerpoint/2010/main" val="15835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553D-FBAD-4E6C-96D2-B2D07399AD0A}"/>
              </a:ext>
            </a:extLst>
          </p:cNvPr>
          <p:cNvSpPr>
            <a:spLocks noGrp="1"/>
          </p:cNvSpPr>
          <p:nvPr>
            <p:ph type="title"/>
          </p:nvPr>
        </p:nvSpPr>
        <p:spPr>
          <a:xfrm>
            <a:off x="762000" y="350826"/>
            <a:ext cx="10515600" cy="435769"/>
          </a:xfrm>
        </p:spPr>
        <p:txBody>
          <a:bodyPr/>
          <a:lstStyle/>
          <a:p>
            <a:r>
              <a:rPr lang="fi-FI" b="1" err="1"/>
              <a:t>Frivilligverksamhet</a:t>
            </a:r>
            <a:endParaRPr lang="fi-FI" b="1"/>
          </a:p>
        </p:txBody>
      </p:sp>
      <p:sp>
        <p:nvSpPr>
          <p:cNvPr id="3" name="Content Placeholder 2">
            <a:extLst>
              <a:ext uri="{FF2B5EF4-FFF2-40B4-BE49-F238E27FC236}">
                <a16:creationId xmlns:a16="http://schemas.microsoft.com/office/drawing/2014/main" id="{729FA817-3716-45E6-840A-854BAB1A6709}"/>
              </a:ext>
            </a:extLst>
          </p:cNvPr>
          <p:cNvSpPr>
            <a:spLocks noGrp="1"/>
          </p:cNvSpPr>
          <p:nvPr>
            <p:ph sz="half" idx="1"/>
          </p:nvPr>
        </p:nvSpPr>
        <p:spPr/>
        <p:txBody>
          <a:bodyPr>
            <a:normAutofit lnSpcReduction="10000"/>
          </a:bodyPr>
          <a:lstStyle/>
          <a:p>
            <a:r>
              <a:rPr lang="fi-FI" err="1"/>
              <a:t>Som</a:t>
            </a:r>
            <a:r>
              <a:rPr lang="fi-FI"/>
              <a:t> </a:t>
            </a:r>
            <a:r>
              <a:rPr lang="fi-FI" err="1"/>
              <a:t>frivillig</a:t>
            </a:r>
            <a:r>
              <a:rPr lang="fi-FI"/>
              <a:t> </a:t>
            </a:r>
            <a:r>
              <a:rPr lang="fi-FI" err="1"/>
              <a:t>kan</a:t>
            </a:r>
            <a:r>
              <a:rPr lang="fi-FI"/>
              <a:t> du </a:t>
            </a:r>
          </a:p>
          <a:p>
            <a:pPr marL="0" indent="0">
              <a:buNone/>
            </a:pPr>
            <a:endParaRPr lang="fi-FI"/>
          </a:p>
          <a:p>
            <a:pPr lvl="1"/>
            <a:r>
              <a:rPr lang="fi-FI" err="1"/>
              <a:t>fungera</a:t>
            </a:r>
            <a:r>
              <a:rPr lang="fi-FI"/>
              <a:t> </a:t>
            </a:r>
            <a:r>
              <a:rPr lang="fi-FI" err="1"/>
              <a:t>till</a:t>
            </a:r>
            <a:r>
              <a:rPr lang="fi-FI"/>
              <a:t> </a:t>
            </a:r>
            <a:r>
              <a:rPr lang="fi-FI" err="1"/>
              <a:t>stöd</a:t>
            </a:r>
            <a:r>
              <a:rPr lang="fi-FI"/>
              <a:t> </a:t>
            </a:r>
            <a:r>
              <a:rPr lang="fi-FI" err="1"/>
              <a:t>och</a:t>
            </a:r>
            <a:r>
              <a:rPr lang="fi-FI"/>
              <a:t> </a:t>
            </a:r>
            <a:r>
              <a:rPr lang="fi-FI" err="1"/>
              <a:t>hjälp</a:t>
            </a:r>
            <a:r>
              <a:rPr lang="fi-FI"/>
              <a:t> för </a:t>
            </a:r>
            <a:r>
              <a:rPr lang="fi-FI" err="1"/>
              <a:t>någon</a:t>
            </a:r>
            <a:endParaRPr lang="fi-FI"/>
          </a:p>
          <a:p>
            <a:pPr lvl="1"/>
            <a:r>
              <a:rPr lang="fi-FI"/>
              <a:t>vara </a:t>
            </a:r>
            <a:r>
              <a:rPr lang="fi-FI" err="1"/>
              <a:t>med</a:t>
            </a:r>
            <a:r>
              <a:rPr lang="fi-FI"/>
              <a:t> i </a:t>
            </a:r>
            <a:r>
              <a:rPr lang="fi-FI" err="1"/>
              <a:t>gruppverksamhet</a:t>
            </a:r>
            <a:endParaRPr lang="fi-FI"/>
          </a:p>
          <a:p>
            <a:pPr lvl="1"/>
            <a:r>
              <a:rPr lang="fi-FI"/>
              <a:t>delta </a:t>
            </a:r>
            <a:r>
              <a:rPr lang="fi-FI" err="1"/>
              <a:t>nu</a:t>
            </a:r>
            <a:r>
              <a:rPr lang="fi-FI"/>
              <a:t> </a:t>
            </a:r>
            <a:r>
              <a:rPr lang="fi-FI" err="1"/>
              <a:t>som</a:t>
            </a:r>
            <a:r>
              <a:rPr lang="fi-FI"/>
              <a:t> </a:t>
            </a:r>
            <a:r>
              <a:rPr lang="fi-FI" err="1"/>
              <a:t>då</a:t>
            </a:r>
            <a:r>
              <a:rPr lang="fi-FI"/>
              <a:t> </a:t>
            </a:r>
            <a:r>
              <a:rPr lang="fi-FI" err="1"/>
              <a:t>spontant</a:t>
            </a:r>
            <a:endParaRPr lang="fi-FI"/>
          </a:p>
          <a:p>
            <a:pPr lvl="1"/>
            <a:r>
              <a:rPr lang="fi-FI" err="1"/>
              <a:t>göra</a:t>
            </a:r>
            <a:r>
              <a:rPr lang="fi-FI"/>
              <a:t> </a:t>
            </a:r>
            <a:r>
              <a:rPr lang="fi-FI" err="1"/>
              <a:t>påverkansarbete</a:t>
            </a:r>
            <a:endParaRPr lang="fi-FI"/>
          </a:p>
          <a:p>
            <a:pPr lvl="1"/>
            <a:r>
              <a:rPr lang="fi-FI" err="1"/>
              <a:t>hjälpa</a:t>
            </a:r>
            <a:r>
              <a:rPr lang="fi-FI"/>
              <a:t> via </a:t>
            </a:r>
            <a:r>
              <a:rPr lang="fi-FI" err="1"/>
              <a:t>nätet</a:t>
            </a:r>
            <a:endParaRPr lang="fi-FI"/>
          </a:p>
          <a:p>
            <a:pPr lvl="1"/>
            <a:r>
              <a:rPr lang="fi-FI" err="1"/>
              <a:t>hjälpa</a:t>
            </a:r>
            <a:r>
              <a:rPr lang="fi-FI"/>
              <a:t> via </a:t>
            </a:r>
            <a:r>
              <a:rPr lang="fi-FI" err="1"/>
              <a:t>donationer</a:t>
            </a:r>
            <a:endParaRPr lang="fi-FI"/>
          </a:p>
          <a:p>
            <a:pPr lvl="1"/>
            <a:r>
              <a:rPr lang="fi-FI" err="1"/>
              <a:t>som</a:t>
            </a:r>
            <a:r>
              <a:rPr lang="fi-FI"/>
              <a:t> </a:t>
            </a:r>
            <a:r>
              <a:rPr lang="fi-FI" err="1"/>
              <a:t>medlem</a:t>
            </a:r>
            <a:r>
              <a:rPr lang="fi-FI"/>
              <a:t> </a:t>
            </a:r>
            <a:r>
              <a:rPr lang="fi-FI" err="1"/>
              <a:t>är</a:t>
            </a:r>
            <a:r>
              <a:rPr lang="fi-FI"/>
              <a:t> du </a:t>
            </a:r>
            <a:r>
              <a:rPr lang="fi-FI" err="1"/>
              <a:t>även</a:t>
            </a:r>
            <a:r>
              <a:rPr lang="fi-FI"/>
              <a:t> en </a:t>
            </a:r>
            <a:r>
              <a:rPr lang="fi-FI" err="1"/>
              <a:t>hjälpare</a:t>
            </a:r>
            <a:endParaRPr lang="fi-FI"/>
          </a:p>
          <a:p>
            <a:endParaRPr lang="fi-FI" b="1"/>
          </a:p>
          <a:p>
            <a:endParaRPr lang="fi-FI"/>
          </a:p>
        </p:txBody>
      </p:sp>
      <p:pic>
        <p:nvPicPr>
          <p:cNvPr id="5" name="Picture 4">
            <a:extLst>
              <a:ext uri="{FF2B5EF4-FFF2-40B4-BE49-F238E27FC236}">
                <a16:creationId xmlns:a16="http://schemas.microsoft.com/office/drawing/2014/main" id="{22DF1B70-3BA2-4606-9B9E-103E843B5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250" y="1717865"/>
            <a:ext cx="3027716" cy="2017216"/>
          </a:xfrm>
          <a:prstGeom prst="rect">
            <a:avLst/>
          </a:prstGeom>
        </p:spPr>
      </p:pic>
      <p:sp>
        <p:nvSpPr>
          <p:cNvPr id="6" name="Rectangle 5">
            <a:extLst>
              <a:ext uri="{FF2B5EF4-FFF2-40B4-BE49-F238E27FC236}">
                <a16:creationId xmlns:a16="http://schemas.microsoft.com/office/drawing/2014/main" id="{F63DE0E6-32A1-4D3E-AF1C-D06A4AF4A11B}"/>
              </a:ext>
            </a:extLst>
          </p:cNvPr>
          <p:cNvSpPr/>
          <p:nvPr/>
        </p:nvSpPr>
        <p:spPr>
          <a:xfrm>
            <a:off x="7895900" y="3556233"/>
            <a:ext cx="832279" cy="200055"/>
          </a:xfrm>
          <a:prstGeom prst="rect">
            <a:avLst/>
          </a:prstGeom>
        </p:spPr>
        <p:txBody>
          <a:bodyPr wrap="none">
            <a:spAutoFit/>
          </a:bodyPr>
          <a:lstStyle/>
          <a:p>
            <a:r>
              <a:rPr lang="fi-FI" sz="700">
                <a:solidFill>
                  <a:schemeClr val="bg1"/>
                </a:solidFill>
              </a:rPr>
              <a:t>Arttu Muukkonen</a:t>
            </a:r>
          </a:p>
        </p:txBody>
      </p:sp>
      <p:pic>
        <p:nvPicPr>
          <p:cNvPr id="7" name="Picture 6">
            <a:extLst>
              <a:ext uri="{FF2B5EF4-FFF2-40B4-BE49-F238E27FC236}">
                <a16:creationId xmlns:a16="http://schemas.microsoft.com/office/drawing/2014/main" id="{CAE39825-1D92-4934-A746-7715F7F3E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575" y="1668666"/>
            <a:ext cx="3027717" cy="2017216"/>
          </a:xfrm>
          <a:prstGeom prst="rect">
            <a:avLst/>
          </a:prstGeom>
        </p:spPr>
      </p:pic>
      <p:sp>
        <p:nvSpPr>
          <p:cNvPr id="8" name="TextBox 7">
            <a:extLst>
              <a:ext uri="{FF2B5EF4-FFF2-40B4-BE49-F238E27FC236}">
                <a16:creationId xmlns:a16="http://schemas.microsoft.com/office/drawing/2014/main" id="{B7AC1D2C-12AA-4802-82FA-95493AA3AF76}"/>
              </a:ext>
            </a:extLst>
          </p:cNvPr>
          <p:cNvSpPr txBox="1"/>
          <p:nvPr/>
        </p:nvSpPr>
        <p:spPr>
          <a:xfrm>
            <a:off x="11277600" y="3499945"/>
            <a:ext cx="84670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solidFill>
              </a:rPr>
              <a:t>Leena </a:t>
            </a:r>
            <a:r>
              <a:rPr lang="en-US" sz="700" err="1">
                <a:solidFill>
                  <a:schemeClr val="bg1"/>
                </a:solidFill>
              </a:rPr>
              <a:t>Koskela</a:t>
            </a:r>
            <a:endParaRPr lang="en-US" sz="700">
              <a:solidFill>
                <a:schemeClr val="bg1"/>
              </a:solidFill>
              <a:cs typeface="Calibri"/>
            </a:endParaRPr>
          </a:p>
        </p:txBody>
      </p:sp>
      <p:pic>
        <p:nvPicPr>
          <p:cNvPr id="9" name="Picture 4" descr="A group of people posing for the camera&#10;&#10;Description generated with very high confidence">
            <a:extLst>
              <a:ext uri="{FF2B5EF4-FFF2-40B4-BE49-F238E27FC236}">
                <a16:creationId xmlns:a16="http://schemas.microsoft.com/office/drawing/2014/main" id="{E9AED156-E646-4DFE-9684-0C04B7F23E91}"/>
              </a:ext>
            </a:extLst>
          </p:cNvPr>
          <p:cNvPicPr>
            <a:picLocks noChangeAspect="1"/>
          </p:cNvPicPr>
          <p:nvPr/>
        </p:nvPicPr>
        <p:blipFill>
          <a:blip r:embed="rId5"/>
          <a:stretch>
            <a:fillRect/>
          </a:stretch>
        </p:blipFill>
        <p:spPr>
          <a:xfrm>
            <a:off x="5605609" y="4131527"/>
            <a:ext cx="3030170" cy="2017216"/>
          </a:xfrm>
          <a:prstGeom prst="rect">
            <a:avLst/>
          </a:prstGeom>
        </p:spPr>
      </p:pic>
      <p:sp>
        <p:nvSpPr>
          <p:cNvPr id="10" name="Rectangle 9">
            <a:extLst>
              <a:ext uri="{FF2B5EF4-FFF2-40B4-BE49-F238E27FC236}">
                <a16:creationId xmlns:a16="http://schemas.microsoft.com/office/drawing/2014/main" id="{7C971219-F511-4E44-9482-86A97A985287}"/>
              </a:ext>
            </a:extLst>
          </p:cNvPr>
          <p:cNvSpPr/>
          <p:nvPr/>
        </p:nvSpPr>
        <p:spPr>
          <a:xfrm>
            <a:off x="7705255" y="5918934"/>
            <a:ext cx="955711" cy="200055"/>
          </a:xfrm>
          <a:prstGeom prst="rect">
            <a:avLst/>
          </a:prstGeom>
        </p:spPr>
        <p:txBody>
          <a:bodyPr wrap="none">
            <a:spAutoFit/>
          </a:bodyPr>
          <a:lstStyle/>
          <a:p>
            <a:r>
              <a:rPr lang="en-US" sz="700" err="1">
                <a:solidFill>
                  <a:schemeClr val="bg1"/>
                </a:solidFill>
              </a:rPr>
              <a:t>Marjaana</a:t>
            </a:r>
            <a:r>
              <a:rPr lang="en-US" sz="700">
                <a:solidFill>
                  <a:schemeClr val="bg1"/>
                </a:solidFill>
              </a:rPr>
              <a:t> </a:t>
            </a:r>
            <a:r>
              <a:rPr lang="en-US" sz="700" err="1">
                <a:solidFill>
                  <a:schemeClr val="bg1"/>
                </a:solidFill>
              </a:rPr>
              <a:t>Malkamäki</a:t>
            </a:r>
            <a:endParaRPr lang="en-US" sz="700">
              <a:solidFill>
                <a:schemeClr val="bg1"/>
              </a:solidFill>
              <a:cs typeface="Calibri"/>
            </a:endParaRPr>
          </a:p>
        </p:txBody>
      </p:sp>
      <p:pic>
        <p:nvPicPr>
          <p:cNvPr id="11" name="Content Placeholder 7">
            <a:extLst>
              <a:ext uri="{FF2B5EF4-FFF2-40B4-BE49-F238E27FC236}">
                <a16:creationId xmlns:a16="http://schemas.microsoft.com/office/drawing/2014/main" id="{6939BBC2-B03A-40F7-98AF-B3E04CF02DD7}"/>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8935575" y="4101772"/>
            <a:ext cx="3027717" cy="2017217"/>
          </a:xfrm>
        </p:spPr>
      </p:pic>
      <p:sp>
        <p:nvSpPr>
          <p:cNvPr id="12" name="Rectangle 11">
            <a:extLst>
              <a:ext uri="{FF2B5EF4-FFF2-40B4-BE49-F238E27FC236}">
                <a16:creationId xmlns:a16="http://schemas.microsoft.com/office/drawing/2014/main" id="{FBFE018C-F9FD-4E68-BC1B-B52BC8E22560}"/>
              </a:ext>
            </a:extLst>
          </p:cNvPr>
          <p:cNvSpPr/>
          <p:nvPr/>
        </p:nvSpPr>
        <p:spPr>
          <a:xfrm>
            <a:off x="11277600" y="5918934"/>
            <a:ext cx="702436" cy="200055"/>
          </a:xfrm>
          <a:prstGeom prst="rect">
            <a:avLst/>
          </a:prstGeom>
        </p:spPr>
        <p:txBody>
          <a:bodyPr wrap="none">
            <a:spAutoFit/>
          </a:bodyPr>
          <a:lstStyle/>
          <a:p>
            <a:r>
              <a:rPr lang="fi-FI" sz="700"/>
              <a:t>Joonas Brandt</a:t>
            </a:r>
          </a:p>
        </p:txBody>
      </p:sp>
    </p:spTree>
    <p:extLst>
      <p:ext uri="{BB962C8B-B14F-4D97-AF65-F5344CB8AC3E}">
        <p14:creationId xmlns:p14="http://schemas.microsoft.com/office/powerpoint/2010/main" val="31307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508D14-2F41-4BC9-8898-9D8F17217C5B}"/>
              </a:ext>
            </a:extLst>
          </p:cNvPr>
          <p:cNvSpPr>
            <a:spLocks noGrp="1"/>
          </p:cNvSpPr>
          <p:nvPr>
            <p:ph sz="half" idx="1"/>
          </p:nvPr>
        </p:nvSpPr>
        <p:spPr>
          <a:xfrm>
            <a:off x="838200" y="1461155"/>
            <a:ext cx="5181600" cy="4828134"/>
          </a:xfrm>
        </p:spPr>
        <p:txBody>
          <a:bodyPr vert="horz" lIns="91440" tIns="45720" rIns="91440" bIns="45720" rtlCol="0" anchor="t">
            <a:normAutofit fontScale="92500" lnSpcReduction="20000"/>
          </a:bodyPr>
          <a:lstStyle/>
          <a:p>
            <a:r>
              <a:rPr lang="fi-FI" err="1">
                <a:cs typeface="Calibri"/>
              </a:rPr>
              <a:t>Den</a:t>
            </a:r>
            <a:r>
              <a:rPr lang="fi-FI">
                <a:cs typeface="Calibri"/>
              </a:rPr>
              <a:t> </a:t>
            </a:r>
            <a:r>
              <a:rPr lang="fi-FI" err="1">
                <a:cs typeface="Calibri"/>
              </a:rPr>
              <a:t>frivilliga</a:t>
            </a:r>
            <a:r>
              <a:rPr lang="fi-FI">
                <a:cs typeface="Calibri"/>
              </a:rPr>
              <a:t> </a:t>
            </a:r>
            <a:r>
              <a:rPr lang="fi-FI" err="1">
                <a:cs typeface="Calibri"/>
              </a:rPr>
              <a:t>är</a:t>
            </a:r>
            <a:r>
              <a:rPr lang="fi-FI">
                <a:cs typeface="Calibri"/>
              </a:rPr>
              <a:t> </a:t>
            </a:r>
            <a:r>
              <a:rPr lang="fi-FI" err="1">
                <a:cs typeface="Calibri"/>
              </a:rPr>
              <a:t>försäkrad</a:t>
            </a:r>
            <a:r>
              <a:rPr lang="fi-FI">
                <a:cs typeface="Calibri"/>
              </a:rPr>
              <a:t> för </a:t>
            </a:r>
            <a:r>
              <a:rPr lang="fi-FI" err="1">
                <a:cs typeface="Calibri"/>
              </a:rPr>
              <a:t>olyckor</a:t>
            </a:r>
            <a:r>
              <a:rPr lang="fi-FI">
                <a:cs typeface="Calibri"/>
              </a:rPr>
              <a:t> </a:t>
            </a:r>
            <a:r>
              <a:rPr lang="fi-FI" err="1">
                <a:cs typeface="Calibri"/>
              </a:rPr>
              <a:t>då</a:t>
            </a:r>
            <a:r>
              <a:rPr lang="fi-FI">
                <a:cs typeface="Calibri"/>
              </a:rPr>
              <a:t> </a:t>
            </a:r>
            <a:r>
              <a:rPr lang="fi-FI" err="1">
                <a:cs typeface="Calibri"/>
              </a:rPr>
              <a:t>hen</a:t>
            </a:r>
            <a:r>
              <a:rPr lang="fi-FI">
                <a:cs typeface="Calibri"/>
              </a:rPr>
              <a:t> </a:t>
            </a:r>
            <a:r>
              <a:rPr lang="fi-FI" err="1">
                <a:cs typeface="Calibri"/>
              </a:rPr>
              <a:t>utför</a:t>
            </a:r>
            <a:r>
              <a:rPr lang="fi-FI">
                <a:cs typeface="Calibri"/>
              </a:rPr>
              <a:t> frivillig-uppdrag. </a:t>
            </a:r>
          </a:p>
          <a:p>
            <a:endParaRPr lang="fi-FI">
              <a:cs typeface="Calibri"/>
            </a:endParaRPr>
          </a:p>
          <a:p>
            <a:r>
              <a:rPr lang="fi-FI">
                <a:cs typeface="Calibri"/>
              </a:rPr>
              <a:t>I </a:t>
            </a:r>
            <a:r>
              <a:rPr lang="fi-FI" err="1">
                <a:cs typeface="Calibri"/>
              </a:rPr>
              <a:t>frivilliguppdraget</a:t>
            </a:r>
            <a:r>
              <a:rPr lang="fi-FI">
                <a:cs typeface="Calibri"/>
              </a:rPr>
              <a:t> </a:t>
            </a:r>
            <a:r>
              <a:rPr lang="fi-FI" err="1">
                <a:cs typeface="Calibri"/>
              </a:rPr>
              <a:t>förbinder</a:t>
            </a:r>
            <a:r>
              <a:rPr lang="fi-FI">
                <a:cs typeface="Calibri"/>
              </a:rPr>
              <a:t> du </a:t>
            </a:r>
            <a:r>
              <a:rPr lang="fi-FI" err="1">
                <a:cs typeface="Calibri"/>
              </a:rPr>
              <a:t>dig</a:t>
            </a:r>
            <a:r>
              <a:rPr lang="fi-FI">
                <a:cs typeface="Calibri"/>
              </a:rPr>
              <a:t> </a:t>
            </a:r>
            <a:r>
              <a:rPr lang="fi-FI" err="1">
                <a:cs typeface="Calibri"/>
              </a:rPr>
              <a:t>till</a:t>
            </a:r>
            <a:endParaRPr lang="fi-FI">
              <a:cs typeface="Calibri"/>
            </a:endParaRPr>
          </a:p>
          <a:p>
            <a:pPr marL="0" indent="0">
              <a:buNone/>
            </a:pPr>
            <a:endParaRPr lang="fi-FI">
              <a:cs typeface="Calibri"/>
            </a:endParaRPr>
          </a:p>
          <a:p>
            <a:pPr lvl="1"/>
            <a:r>
              <a:rPr lang="fi-FI" err="1">
                <a:cs typeface="Calibri"/>
              </a:rPr>
              <a:t>Tystnadsplikt</a:t>
            </a:r>
            <a:endParaRPr lang="fi-FI">
              <a:cs typeface="Calibri"/>
            </a:endParaRPr>
          </a:p>
          <a:p>
            <a:pPr marL="457200" lvl="1" indent="0">
              <a:buNone/>
            </a:pPr>
            <a:endParaRPr lang="fi-FI">
              <a:cs typeface="Calibri"/>
            </a:endParaRPr>
          </a:p>
          <a:p>
            <a:pPr lvl="1"/>
            <a:r>
              <a:rPr lang="fi-FI" err="1">
                <a:cs typeface="Calibri"/>
              </a:rPr>
              <a:t>Etiska</a:t>
            </a:r>
            <a:r>
              <a:rPr lang="fi-FI">
                <a:cs typeface="Calibri"/>
              </a:rPr>
              <a:t> </a:t>
            </a:r>
            <a:r>
              <a:rPr lang="fi-FI" err="1">
                <a:cs typeface="Calibri"/>
              </a:rPr>
              <a:t>principerna</a:t>
            </a:r>
            <a:endParaRPr lang="fi-FI">
              <a:cs typeface="Calibri"/>
            </a:endParaRPr>
          </a:p>
          <a:p>
            <a:pPr marL="457200" lvl="1" indent="0">
              <a:buNone/>
            </a:pPr>
            <a:endParaRPr lang="fi-FI">
              <a:cs typeface="Calibri"/>
            </a:endParaRPr>
          </a:p>
          <a:p>
            <a:pPr lvl="1"/>
            <a:r>
              <a:rPr lang="fi-FI" err="1">
                <a:cs typeface="Calibri"/>
              </a:rPr>
              <a:t>Att</a:t>
            </a:r>
            <a:r>
              <a:rPr lang="fi-FI">
                <a:cs typeface="Calibri"/>
              </a:rPr>
              <a:t> </a:t>
            </a:r>
            <a:r>
              <a:rPr lang="fi-FI" err="1">
                <a:cs typeface="Calibri"/>
              </a:rPr>
              <a:t>med</a:t>
            </a:r>
            <a:r>
              <a:rPr lang="fi-FI">
                <a:cs typeface="Calibri"/>
              </a:rPr>
              <a:t> </a:t>
            </a:r>
            <a:r>
              <a:rPr lang="fi-FI" err="1">
                <a:cs typeface="Calibri"/>
              </a:rPr>
              <a:t>eget</a:t>
            </a:r>
            <a:r>
              <a:rPr lang="fi-FI">
                <a:cs typeface="Calibri"/>
              </a:rPr>
              <a:t> </a:t>
            </a:r>
            <a:r>
              <a:rPr lang="fi-FI" err="1">
                <a:cs typeface="Calibri"/>
              </a:rPr>
              <a:t>agerande</a:t>
            </a:r>
            <a:r>
              <a:rPr lang="fi-FI">
                <a:cs typeface="Calibri"/>
              </a:rPr>
              <a:t> </a:t>
            </a:r>
            <a:r>
              <a:rPr lang="fi-FI" err="1">
                <a:cs typeface="Calibri"/>
              </a:rPr>
              <a:t>försäkra</a:t>
            </a:r>
            <a:r>
              <a:rPr lang="fi-FI">
                <a:cs typeface="Calibri"/>
              </a:rPr>
              <a:t> en </a:t>
            </a:r>
            <a:r>
              <a:rPr lang="fi-FI" err="1">
                <a:cs typeface="Calibri"/>
              </a:rPr>
              <a:t>trygg</a:t>
            </a:r>
            <a:r>
              <a:rPr lang="fi-FI">
                <a:cs typeface="Calibri"/>
              </a:rPr>
              <a:t> </a:t>
            </a:r>
            <a:r>
              <a:rPr lang="fi-FI" err="1">
                <a:cs typeface="Calibri"/>
              </a:rPr>
              <a:t>verksamhetsmiljö</a:t>
            </a:r>
            <a:r>
              <a:rPr lang="fi-FI">
                <a:cs typeface="Calibri"/>
              </a:rPr>
              <a:t> för </a:t>
            </a:r>
            <a:r>
              <a:rPr lang="fi-FI" err="1">
                <a:cs typeface="Calibri"/>
              </a:rPr>
              <a:t>dig</a:t>
            </a:r>
            <a:r>
              <a:rPr lang="fi-FI">
                <a:cs typeface="Calibri"/>
              </a:rPr>
              <a:t> </a:t>
            </a:r>
            <a:r>
              <a:rPr lang="fi-FI" err="1">
                <a:cs typeface="Calibri"/>
              </a:rPr>
              <a:t>själv</a:t>
            </a:r>
            <a:r>
              <a:rPr lang="fi-FI">
                <a:cs typeface="Calibri"/>
              </a:rPr>
              <a:t>, </a:t>
            </a:r>
            <a:r>
              <a:rPr lang="fi-FI" err="1">
                <a:cs typeface="Calibri"/>
              </a:rPr>
              <a:t>andra</a:t>
            </a:r>
            <a:r>
              <a:rPr lang="fi-FI">
                <a:cs typeface="Calibri"/>
              </a:rPr>
              <a:t> </a:t>
            </a:r>
            <a:r>
              <a:rPr lang="fi-FI" err="1">
                <a:cs typeface="Calibri"/>
              </a:rPr>
              <a:t>frivilliga</a:t>
            </a:r>
            <a:r>
              <a:rPr lang="fi-FI">
                <a:cs typeface="Calibri"/>
              </a:rPr>
              <a:t> </a:t>
            </a:r>
            <a:r>
              <a:rPr lang="fi-FI" err="1">
                <a:cs typeface="Calibri"/>
              </a:rPr>
              <a:t>samt</a:t>
            </a:r>
            <a:r>
              <a:rPr lang="fi-FI">
                <a:cs typeface="Calibri"/>
              </a:rPr>
              <a:t> de </a:t>
            </a:r>
            <a:r>
              <a:rPr lang="fi-FI" err="1">
                <a:cs typeface="Calibri"/>
              </a:rPr>
              <a:t>som</a:t>
            </a:r>
            <a:r>
              <a:rPr lang="fi-FI">
                <a:cs typeface="Calibri"/>
              </a:rPr>
              <a:t> </a:t>
            </a:r>
            <a:r>
              <a:rPr lang="fi-FI" err="1">
                <a:cs typeface="Calibri"/>
              </a:rPr>
              <a:t>får</a:t>
            </a:r>
            <a:r>
              <a:rPr lang="fi-FI">
                <a:cs typeface="Calibri"/>
              </a:rPr>
              <a:t> </a:t>
            </a:r>
            <a:r>
              <a:rPr lang="fi-FI" err="1">
                <a:cs typeface="Calibri"/>
              </a:rPr>
              <a:t>hjälp</a:t>
            </a:r>
            <a:r>
              <a:rPr lang="fi-FI">
                <a:cs typeface="Calibri"/>
              </a:rPr>
              <a:t>.</a:t>
            </a:r>
          </a:p>
          <a:p>
            <a:endParaRPr lang="fi-FI"/>
          </a:p>
        </p:txBody>
      </p:sp>
      <p:sp>
        <p:nvSpPr>
          <p:cNvPr id="5" name="Content Placeholder 3">
            <a:extLst>
              <a:ext uri="{FF2B5EF4-FFF2-40B4-BE49-F238E27FC236}">
                <a16:creationId xmlns:a16="http://schemas.microsoft.com/office/drawing/2014/main" id="{129679D9-0323-4A34-A298-5FF919B405EB}"/>
              </a:ext>
            </a:extLst>
          </p:cNvPr>
          <p:cNvSpPr>
            <a:spLocks noGrp="1"/>
          </p:cNvSpPr>
          <p:nvPr>
            <p:ph sz="half" idx="2"/>
          </p:nvPr>
        </p:nvSpPr>
        <p:spPr>
          <a:xfrm>
            <a:off x="6351309" y="2057379"/>
            <a:ext cx="5181600" cy="3635685"/>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8900000" scaled="1"/>
            <a:tileRect/>
          </a:gradFill>
          <a:ln w="38100" cmpd="thickThin">
            <a:solidFill>
              <a:schemeClr val="tx1"/>
            </a:solidFill>
          </a:ln>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p>
            <a:pPr marL="0" indent="0" algn="ctr">
              <a:buNone/>
            </a:pPr>
            <a:br>
              <a:rPr lang="fi-FI" i="1"/>
            </a:br>
            <a:r>
              <a:rPr lang="fi-FI" i="1"/>
              <a:t>För </a:t>
            </a:r>
            <a:r>
              <a:rPr lang="fi-FI" i="1" err="1"/>
              <a:t>Röda</a:t>
            </a:r>
            <a:r>
              <a:rPr lang="fi-FI" i="1"/>
              <a:t> </a:t>
            </a:r>
            <a:r>
              <a:rPr lang="fi-FI" i="1" err="1"/>
              <a:t>Korset</a:t>
            </a:r>
            <a:r>
              <a:rPr lang="fi-FI" i="1"/>
              <a:t> </a:t>
            </a:r>
            <a:r>
              <a:rPr lang="fi-FI" i="1" err="1"/>
              <a:t>är</a:t>
            </a:r>
            <a:r>
              <a:rPr lang="fi-FI" i="1"/>
              <a:t> </a:t>
            </a:r>
            <a:r>
              <a:rPr lang="fi-FI" i="1" err="1"/>
              <a:t>det</a:t>
            </a:r>
            <a:r>
              <a:rPr lang="fi-FI" i="1"/>
              <a:t> </a:t>
            </a:r>
            <a:r>
              <a:rPr lang="fi-FI" i="1" err="1"/>
              <a:t>viktigt</a:t>
            </a:r>
            <a:r>
              <a:rPr lang="fi-FI" i="1"/>
              <a:t> </a:t>
            </a:r>
            <a:r>
              <a:rPr lang="fi-FI" i="1" err="1"/>
              <a:t>att</a:t>
            </a:r>
            <a:r>
              <a:rPr lang="fi-FI" i="1"/>
              <a:t> </a:t>
            </a:r>
            <a:r>
              <a:rPr lang="fi-FI" i="1" err="1"/>
              <a:t>försäkra</a:t>
            </a:r>
            <a:r>
              <a:rPr lang="fi-FI" i="1"/>
              <a:t> en </a:t>
            </a:r>
            <a:r>
              <a:rPr lang="fi-FI" i="1" err="1"/>
              <a:t>trygg</a:t>
            </a:r>
            <a:r>
              <a:rPr lang="fi-FI" i="1"/>
              <a:t> </a:t>
            </a:r>
            <a:r>
              <a:rPr lang="fi-FI" i="1" err="1"/>
              <a:t>verksamhetsmiljö</a:t>
            </a:r>
            <a:r>
              <a:rPr lang="fi-FI" i="1"/>
              <a:t> för </a:t>
            </a:r>
            <a:r>
              <a:rPr lang="fi-FI" i="1" err="1"/>
              <a:t>sina</a:t>
            </a:r>
            <a:r>
              <a:rPr lang="fi-FI" i="1"/>
              <a:t> </a:t>
            </a:r>
            <a:r>
              <a:rPr lang="fi-FI" i="1" err="1"/>
              <a:t>frivilliga</a:t>
            </a:r>
            <a:r>
              <a:rPr lang="fi-FI" i="1"/>
              <a:t>, de </a:t>
            </a:r>
            <a:r>
              <a:rPr lang="fi-FI" i="1" err="1"/>
              <a:t>som</a:t>
            </a:r>
            <a:r>
              <a:rPr lang="fi-FI" i="1"/>
              <a:t> </a:t>
            </a:r>
            <a:r>
              <a:rPr lang="fi-FI" i="1" err="1"/>
              <a:t>får</a:t>
            </a:r>
            <a:r>
              <a:rPr lang="fi-FI" i="1"/>
              <a:t> </a:t>
            </a:r>
            <a:r>
              <a:rPr lang="fi-FI" i="1" err="1"/>
              <a:t>hjälp</a:t>
            </a:r>
            <a:r>
              <a:rPr lang="fi-FI" i="1"/>
              <a:t> </a:t>
            </a:r>
            <a:r>
              <a:rPr lang="fi-FI" i="1" err="1"/>
              <a:t>samt</a:t>
            </a:r>
            <a:r>
              <a:rPr lang="fi-FI" i="1"/>
              <a:t> för </a:t>
            </a:r>
            <a:r>
              <a:rPr lang="fi-FI" i="1" err="1"/>
              <a:t>sina</a:t>
            </a:r>
            <a:r>
              <a:rPr lang="fi-FI" i="1"/>
              <a:t> </a:t>
            </a:r>
            <a:r>
              <a:rPr lang="fi-FI" i="1" err="1"/>
              <a:t>arbetstagare</a:t>
            </a:r>
            <a:r>
              <a:rPr lang="fi-FI" i="1"/>
              <a:t>. </a:t>
            </a:r>
            <a:r>
              <a:rPr lang="fi-FI" i="1" err="1"/>
              <a:t>Organisationen</a:t>
            </a:r>
            <a:r>
              <a:rPr lang="fi-FI" i="1"/>
              <a:t> </a:t>
            </a:r>
            <a:r>
              <a:rPr lang="fi-FI" i="1" err="1"/>
              <a:t>verkar</a:t>
            </a:r>
            <a:r>
              <a:rPr lang="fi-FI" i="1"/>
              <a:t> </a:t>
            </a:r>
            <a:r>
              <a:rPr lang="fi-FI" i="1" err="1"/>
              <a:t>jämställt</a:t>
            </a:r>
            <a:r>
              <a:rPr lang="fi-FI" i="1"/>
              <a:t>, </a:t>
            </a:r>
            <a:r>
              <a:rPr lang="fi-FI" i="1" err="1"/>
              <a:t>enligt</a:t>
            </a:r>
            <a:r>
              <a:rPr lang="fi-FI" i="1"/>
              <a:t> </a:t>
            </a:r>
            <a:r>
              <a:rPr lang="fi-FI" i="1" err="1"/>
              <a:t>dataskyddslagen</a:t>
            </a:r>
            <a:r>
              <a:rPr lang="fi-FI" i="1"/>
              <a:t> </a:t>
            </a:r>
            <a:r>
              <a:rPr lang="fi-FI" i="1" err="1"/>
              <a:t>och</a:t>
            </a:r>
            <a:r>
              <a:rPr lang="fi-FI" i="1"/>
              <a:t> </a:t>
            </a:r>
            <a:r>
              <a:rPr lang="fi-FI" i="1" err="1"/>
              <a:t>har</a:t>
            </a:r>
            <a:r>
              <a:rPr lang="fi-FI" i="1"/>
              <a:t> en </a:t>
            </a:r>
            <a:r>
              <a:rPr lang="fi-FI" i="1" err="1"/>
              <a:t>nolltolernas</a:t>
            </a:r>
            <a:r>
              <a:rPr lang="fi-FI" i="1"/>
              <a:t> </a:t>
            </a:r>
            <a:r>
              <a:rPr lang="fi-FI" i="1" err="1"/>
              <a:t>mot</a:t>
            </a:r>
            <a:r>
              <a:rPr lang="fi-FI" i="1"/>
              <a:t> </a:t>
            </a:r>
            <a:r>
              <a:rPr lang="fi-FI" i="1" err="1"/>
              <a:t>rasism</a:t>
            </a:r>
            <a:r>
              <a:rPr lang="fi-FI" i="1"/>
              <a:t>, </a:t>
            </a:r>
            <a:r>
              <a:rPr lang="fi-FI" i="1" err="1"/>
              <a:t>mobbning</a:t>
            </a:r>
            <a:r>
              <a:rPr lang="fi-FI" i="1"/>
              <a:t>, korruption </a:t>
            </a:r>
            <a:r>
              <a:rPr lang="fi-FI" i="1" err="1"/>
              <a:t>samt</a:t>
            </a:r>
            <a:r>
              <a:rPr lang="fi-FI" i="1"/>
              <a:t> </a:t>
            </a:r>
            <a:r>
              <a:rPr lang="fi-FI" i="1" err="1"/>
              <a:t>sexuellt</a:t>
            </a:r>
            <a:r>
              <a:rPr lang="fi-FI" i="1"/>
              <a:t> </a:t>
            </a:r>
            <a:r>
              <a:rPr lang="fi-FI" i="1" err="1"/>
              <a:t>antastande</a:t>
            </a:r>
            <a:r>
              <a:rPr lang="fi-FI" i="1"/>
              <a:t> </a:t>
            </a:r>
            <a:r>
              <a:rPr lang="fi-FI" i="1" err="1"/>
              <a:t>och</a:t>
            </a:r>
            <a:r>
              <a:rPr lang="fi-FI" i="1"/>
              <a:t> </a:t>
            </a:r>
            <a:r>
              <a:rPr lang="fi-FI" i="1" err="1"/>
              <a:t>ofredande</a:t>
            </a:r>
            <a:r>
              <a:rPr lang="fi-FI" i="1"/>
              <a:t>. </a:t>
            </a:r>
            <a:endParaRPr lang="fi-FI"/>
          </a:p>
          <a:p>
            <a:endParaRPr lang="fi-FI"/>
          </a:p>
          <a:p>
            <a:endParaRPr lang="fi-FI"/>
          </a:p>
        </p:txBody>
      </p:sp>
    </p:spTree>
    <p:extLst>
      <p:ext uri="{BB962C8B-B14F-4D97-AF65-F5344CB8AC3E}">
        <p14:creationId xmlns:p14="http://schemas.microsoft.com/office/powerpoint/2010/main" val="3605336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C17E0A-AB40-457C-BFDA-00944287A472}"/>
              </a:ext>
            </a:extLst>
          </p:cNvPr>
          <p:cNvSpPr>
            <a:spLocks noGrp="1"/>
          </p:cNvSpPr>
          <p:nvPr>
            <p:ph type="title"/>
          </p:nvPr>
        </p:nvSpPr>
        <p:spPr>
          <a:xfrm>
            <a:off x="838200" y="2279905"/>
            <a:ext cx="10658856" cy="2470408"/>
          </a:xfrm>
        </p:spPr>
        <p:txBody>
          <a:bodyPr>
            <a:normAutofit/>
          </a:bodyPr>
          <a:lstStyle/>
          <a:p>
            <a:pPr algn="ctr"/>
            <a:r>
              <a:rPr lang="fi-FI" sz="2800" dirty="0" err="1">
                <a:latin typeface="+mn-lt"/>
              </a:rPr>
              <a:t>Låg</a:t>
            </a:r>
            <a:r>
              <a:rPr lang="fi-FI" sz="2800" dirty="0">
                <a:latin typeface="+mn-lt"/>
              </a:rPr>
              <a:t> </a:t>
            </a:r>
            <a:r>
              <a:rPr lang="fi-FI" sz="2800" dirty="0" err="1">
                <a:latin typeface="+mn-lt"/>
              </a:rPr>
              <a:t>tröskel</a:t>
            </a:r>
            <a:r>
              <a:rPr lang="fi-FI" sz="2800" dirty="0">
                <a:latin typeface="+mn-lt"/>
              </a:rPr>
              <a:t> för </a:t>
            </a:r>
            <a:r>
              <a:rPr lang="fi-FI" sz="2800" dirty="0" err="1">
                <a:latin typeface="+mn-lt"/>
              </a:rPr>
              <a:t>att</a:t>
            </a:r>
            <a:r>
              <a:rPr lang="fi-FI" sz="2800" dirty="0">
                <a:latin typeface="+mn-lt"/>
              </a:rPr>
              <a:t> </a:t>
            </a:r>
            <a:r>
              <a:rPr lang="fi-FI" sz="2800" dirty="0" err="1">
                <a:latin typeface="+mn-lt"/>
              </a:rPr>
              <a:t>anmäla</a:t>
            </a:r>
            <a:r>
              <a:rPr lang="fi-FI" sz="2800" dirty="0">
                <a:latin typeface="+mn-lt"/>
              </a:rPr>
              <a:t> </a:t>
            </a:r>
            <a:r>
              <a:rPr lang="fi-FI" sz="2800" dirty="0" err="1">
                <a:latin typeface="+mn-lt"/>
              </a:rPr>
              <a:t>eventuella</a:t>
            </a:r>
            <a:r>
              <a:rPr lang="fi-FI" sz="2800" dirty="0">
                <a:latin typeface="+mn-lt"/>
              </a:rPr>
              <a:t> </a:t>
            </a:r>
            <a:r>
              <a:rPr lang="fi-FI" sz="2800" dirty="0" err="1">
                <a:latin typeface="+mn-lt"/>
              </a:rPr>
              <a:t>missbruk</a:t>
            </a:r>
            <a:r>
              <a:rPr lang="fi-FI" sz="2800" dirty="0">
                <a:latin typeface="+mn-lt"/>
              </a:rPr>
              <a:t>, </a:t>
            </a:r>
            <a:r>
              <a:rPr lang="fi-FI" sz="2800" dirty="0" err="1">
                <a:latin typeface="+mn-lt"/>
              </a:rPr>
              <a:t>sexuellt</a:t>
            </a:r>
            <a:r>
              <a:rPr lang="fi-FI" sz="2800" dirty="0">
                <a:latin typeface="+mn-lt"/>
              </a:rPr>
              <a:t> </a:t>
            </a:r>
            <a:r>
              <a:rPr lang="fi-FI" sz="2800" dirty="0" err="1">
                <a:latin typeface="+mn-lt"/>
              </a:rPr>
              <a:t>ofredande</a:t>
            </a:r>
            <a:r>
              <a:rPr lang="fi-FI" sz="2800" dirty="0">
                <a:latin typeface="+mn-lt"/>
              </a:rPr>
              <a:t> </a:t>
            </a:r>
            <a:r>
              <a:rPr lang="fi-FI" sz="2800" dirty="0" err="1">
                <a:latin typeface="+mn-lt"/>
              </a:rPr>
              <a:t>osv</a:t>
            </a:r>
            <a:r>
              <a:rPr lang="fi-FI" sz="2800" dirty="0">
                <a:latin typeface="+mn-lt"/>
              </a:rPr>
              <a:t>. </a:t>
            </a:r>
            <a:br>
              <a:rPr lang="fi-FI" sz="2800" dirty="0">
                <a:latin typeface="+mn-lt"/>
              </a:rPr>
            </a:br>
            <a:br>
              <a:rPr lang="fi-FI" sz="2800" dirty="0">
                <a:latin typeface="+mn-lt"/>
              </a:rPr>
            </a:br>
            <a:r>
              <a:rPr lang="fi-FI" sz="2800" b="1" dirty="0">
                <a:latin typeface="+mn-lt"/>
              </a:rPr>
              <a:t>www.rodakorset.fi/anmalan-om-missbruk</a:t>
            </a:r>
          </a:p>
        </p:txBody>
      </p:sp>
    </p:spTree>
    <p:extLst>
      <p:ext uri="{BB962C8B-B14F-4D97-AF65-F5344CB8AC3E}">
        <p14:creationId xmlns:p14="http://schemas.microsoft.com/office/powerpoint/2010/main" val="326285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286B93-8DBE-49E9-9D58-61DE93B6155D}"/>
              </a:ext>
            </a:extLst>
          </p:cNvPr>
          <p:cNvSpPr>
            <a:spLocks noGrp="1"/>
          </p:cNvSpPr>
          <p:nvPr>
            <p:ph sz="half" idx="1"/>
          </p:nvPr>
        </p:nvSpPr>
        <p:spPr/>
        <p:txBody>
          <a:bodyPr>
            <a:normAutofit fontScale="77500" lnSpcReduction="20000"/>
          </a:bodyPr>
          <a:lstStyle/>
          <a:p>
            <a:pPr marL="0" indent="0">
              <a:buNone/>
            </a:pPr>
            <a:r>
              <a:rPr lang="fi-FI" b="1" err="1"/>
              <a:t>Frivilliga</a:t>
            </a:r>
            <a:r>
              <a:rPr lang="fi-FI" b="1"/>
              <a:t> </a:t>
            </a:r>
            <a:r>
              <a:rPr lang="fi-FI" b="1" err="1"/>
              <a:t>har</a:t>
            </a:r>
            <a:r>
              <a:rPr lang="fi-FI" b="1"/>
              <a:t> </a:t>
            </a:r>
            <a:r>
              <a:rPr lang="fi-FI" b="1" err="1"/>
              <a:t>rätt</a:t>
            </a:r>
            <a:r>
              <a:rPr lang="fi-FI" b="1"/>
              <a:t> </a:t>
            </a:r>
            <a:r>
              <a:rPr lang="fi-FI" b="1" err="1"/>
              <a:t>att</a:t>
            </a:r>
            <a:endParaRPr lang="fi-FI" b="1"/>
          </a:p>
          <a:p>
            <a:pPr marL="0" indent="0">
              <a:buNone/>
            </a:pPr>
            <a:endParaRPr lang="fi-FI"/>
          </a:p>
          <a:p>
            <a:r>
              <a:rPr lang="fi-FI"/>
              <a:t>delta </a:t>
            </a:r>
            <a:r>
              <a:rPr lang="fi-FI" err="1"/>
              <a:t>enligt</a:t>
            </a:r>
            <a:r>
              <a:rPr lang="fi-FI"/>
              <a:t> </a:t>
            </a:r>
            <a:r>
              <a:rPr lang="fi-FI" err="1"/>
              <a:t>förmåga</a:t>
            </a:r>
            <a:r>
              <a:rPr lang="fi-FI"/>
              <a:t>, </a:t>
            </a:r>
            <a:r>
              <a:rPr lang="fi-FI" err="1"/>
              <a:t>ålder</a:t>
            </a:r>
            <a:r>
              <a:rPr lang="fi-FI"/>
              <a:t> </a:t>
            </a:r>
            <a:r>
              <a:rPr lang="fi-FI" err="1"/>
              <a:t>och</a:t>
            </a:r>
            <a:r>
              <a:rPr lang="fi-FI"/>
              <a:t> </a:t>
            </a:r>
            <a:r>
              <a:rPr lang="fi-FI" err="1"/>
              <a:t>intresse</a:t>
            </a:r>
            <a:r>
              <a:rPr lang="fi-FI"/>
              <a:t> i </a:t>
            </a:r>
            <a:r>
              <a:rPr lang="fi-FI" err="1"/>
              <a:t>frivilliguppgifter</a:t>
            </a:r>
            <a:r>
              <a:rPr lang="fi-FI"/>
              <a:t> i </a:t>
            </a:r>
            <a:r>
              <a:rPr lang="fi-FI" err="1"/>
              <a:t>Röda</a:t>
            </a:r>
            <a:r>
              <a:rPr lang="fi-FI"/>
              <a:t> </a:t>
            </a:r>
            <a:r>
              <a:rPr lang="fi-FI" err="1"/>
              <a:t>Korset</a:t>
            </a:r>
            <a:endParaRPr lang="fi-FI"/>
          </a:p>
          <a:p>
            <a:r>
              <a:rPr lang="fi-FI" err="1"/>
              <a:t>få</a:t>
            </a:r>
            <a:r>
              <a:rPr lang="fi-FI"/>
              <a:t> </a:t>
            </a:r>
            <a:r>
              <a:rPr lang="fi-FI" err="1"/>
              <a:t>den</a:t>
            </a:r>
            <a:r>
              <a:rPr lang="fi-FI"/>
              <a:t> </a:t>
            </a:r>
            <a:r>
              <a:rPr lang="fi-FI" err="1"/>
              <a:t>utbildning</a:t>
            </a:r>
            <a:r>
              <a:rPr lang="fi-FI"/>
              <a:t>, </a:t>
            </a:r>
            <a:r>
              <a:rPr lang="fi-FI" err="1"/>
              <a:t>information</a:t>
            </a:r>
            <a:r>
              <a:rPr lang="fi-FI"/>
              <a:t>, </a:t>
            </a:r>
            <a:r>
              <a:rPr lang="fi-FI" err="1"/>
              <a:t>handledning</a:t>
            </a:r>
            <a:r>
              <a:rPr lang="fi-FI"/>
              <a:t> </a:t>
            </a:r>
            <a:r>
              <a:rPr lang="fi-FI" err="1"/>
              <a:t>och</a:t>
            </a:r>
            <a:r>
              <a:rPr lang="fi-FI"/>
              <a:t> </a:t>
            </a:r>
            <a:r>
              <a:rPr lang="fi-FI" err="1"/>
              <a:t>hjälp</a:t>
            </a:r>
            <a:r>
              <a:rPr lang="fi-FI"/>
              <a:t> de </a:t>
            </a:r>
            <a:r>
              <a:rPr lang="fi-FI" err="1"/>
              <a:t>behöver</a:t>
            </a:r>
            <a:r>
              <a:rPr lang="fi-FI"/>
              <a:t> för </a:t>
            </a:r>
            <a:r>
              <a:rPr lang="fi-FI" err="1"/>
              <a:t>uppgiften</a:t>
            </a:r>
            <a:endParaRPr lang="fi-FI"/>
          </a:p>
          <a:p>
            <a:r>
              <a:rPr lang="fi-FI"/>
              <a:t>verka i en </a:t>
            </a:r>
            <a:r>
              <a:rPr lang="fi-FI" err="1"/>
              <a:t>trygg</a:t>
            </a:r>
            <a:r>
              <a:rPr lang="fi-FI"/>
              <a:t> </a:t>
            </a:r>
            <a:r>
              <a:rPr lang="fi-FI" err="1"/>
              <a:t>miljö</a:t>
            </a:r>
            <a:endParaRPr lang="fi-FI"/>
          </a:p>
          <a:p>
            <a:r>
              <a:rPr lang="fi-FI"/>
              <a:t>delta i </a:t>
            </a:r>
            <a:r>
              <a:rPr lang="fi-FI" err="1"/>
              <a:t>planering</a:t>
            </a:r>
            <a:r>
              <a:rPr lang="fi-FI"/>
              <a:t> </a:t>
            </a:r>
            <a:r>
              <a:rPr lang="fi-FI" err="1"/>
              <a:t>och</a:t>
            </a:r>
            <a:r>
              <a:rPr lang="fi-FI"/>
              <a:t> </a:t>
            </a:r>
            <a:r>
              <a:rPr lang="fi-FI" err="1"/>
              <a:t>utveckling</a:t>
            </a:r>
            <a:r>
              <a:rPr lang="fi-FI"/>
              <a:t> av </a:t>
            </a:r>
            <a:r>
              <a:rPr lang="fi-FI" err="1"/>
              <a:t>verksamheten</a:t>
            </a:r>
            <a:r>
              <a:rPr lang="fi-FI"/>
              <a:t> </a:t>
            </a:r>
          </a:p>
          <a:p>
            <a:r>
              <a:rPr lang="fi-FI" err="1"/>
              <a:t>påverka</a:t>
            </a:r>
            <a:r>
              <a:rPr lang="fi-FI"/>
              <a:t> </a:t>
            </a:r>
            <a:r>
              <a:rPr lang="fi-FI" err="1"/>
              <a:t>Röda</a:t>
            </a:r>
            <a:r>
              <a:rPr lang="fi-FI"/>
              <a:t> </a:t>
            </a:r>
            <a:r>
              <a:rPr lang="fi-FI" err="1"/>
              <a:t>Korsets</a:t>
            </a:r>
            <a:r>
              <a:rPr lang="fi-FI"/>
              <a:t> </a:t>
            </a:r>
            <a:r>
              <a:rPr lang="fi-FI" err="1"/>
              <a:t>beslutsfattande</a:t>
            </a:r>
            <a:r>
              <a:rPr lang="fi-FI"/>
              <a:t> </a:t>
            </a:r>
            <a:r>
              <a:rPr lang="fi-FI" err="1"/>
              <a:t>som</a:t>
            </a:r>
            <a:r>
              <a:rPr lang="fi-FI"/>
              <a:t> </a:t>
            </a:r>
            <a:r>
              <a:rPr lang="fi-FI" err="1"/>
              <a:t>medlem</a:t>
            </a:r>
            <a:r>
              <a:rPr lang="fi-FI"/>
              <a:t> i </a:t>
            </a:r>
            <a:r>
              <a:rPr lang="fi-FI" err="1"/>
              <a:t>organisationen</a:t>
            </a:r>
            <a:endParaRPr lang="fi-FI"/>
          </a:p>
        </p:txBody>
      </p:sp>
      <p:sp>
        <p:nvSpPr>
          <p:cNvPr id="5" name="Content Placeholder 4">
            <a:extLst>
              <a:ext uri="{FF2B5EF4-FFF2-40B4-BE49-F238E27FC236}">
                <a16:creationId xmlns:a16="http://schemas.microsoft.com/office/drawing/2014/main" id="{B95B698E-4FDB-44B7-880F-9EB674DDEE50}"/>
              </a:ext>
            </a:extLst>
          </p:cNvPr>
          <p:cNvSpPr>
            <a:spLocks noGrp="1"/>
          </p:cNvSpPr>
          <p:nvPr>
            <p:ph sz="half" idx="2"/>
          </p:nvPr>
        </p:nvSpPr>
        <p:spPr/>
        <p:txBody>
          <a:bodyPr>
            <a:normAutofit fontScale="77500" lnSpcReduction="20000"/>
          </a:bodyPr>
          <a:lstStyle/>
          <a:p>
            <a:pPr marL="0" indent="0">
              <a:buNone/>
            </a:pPr>
            <a:r>
              <a:rPr lang="fi-FI" b="1" err="1"/>
              <a:t>Den</a:t>
            </a:r>
            <a:r>
              <a:rPr lang="fi-FI" b="1"/>
              <a:t> </a:t>
            </a:r>
            <a:r>
              <a:rPr lang="fi-FI" b="1" err="1"/>
              <a:t>frivilliga</a:t>
            </a:r>
            <a:r>
              <a:rPr lang="fi-FI" b="1"/>
              <a:t> </a:t>
            </a:r>
            <a:r>
              <a:rPr lang="fi-FI" b="1" err="1"/>
              <a:t>är</a:t>
            </a:r>
            <a:r>
              <a:rPr lang="fi-FI" b="1"/>
              <a:t> </a:t>
            </a:r>
            <a:r>
              <a:rPr lang="fi-FI" b="1" err="1"/>
              <a:t>skyldig</a:t>
            </a:r>
            <a:r>
              <a:rPr lang="fi-FI" b="1"/>
              <a:t> </a:t>
            </a:r>
            <a:r>
              <a:rPr lang="fi-FI" b="1" err="1"/>
              <a:t>att</a:t>
            </a:r>
            <a:endParaRPr lang="fi-FI" b="1"/>
          </a:p>
          <a:p>
            <a:pPr marL="0" indent="0">
              <a:buNone/>
            </a:pPr>
            <a:endParaRPr lang="fi-FI"/>
          </a:p>
          <a:p>
            <a:r>
              <a:rPr lang="fi-FI"/>
              <a:t>delta i </a:t>
            </a:r>
            <a:r>
              <a:rPr lang="fi-FI" err="1"/>
              <a:t>den</a:t>
            </a:r>
            <a:r>
              <a:rPr lang="fi-FI"/>
              <a:t> </a:t>
            </a:r>
            <a:r>
              <a:rPr lang="fi-FI" err="1"/>
              <a:t>handledning</a:t>
            </a:r>
            <a:r>
              <a:rPr lang="fi-FI"/>
              <a:t> </a:t>
            </a:r>
            <a:r>
              <a:rPr lang="fi-FI" err="1"/>
              <a:t>och</a:t>
            </a:r>
            <a:r>
              <a:rPr lang="fi-FI"/>
              <a:t> </a:t>
            </a:r>
            <a:r>
              <a:rPr lang="fi-FI" err="1"/>
              <a:t>utbildning</a:t>
            </a:r>
            <a:r>
              <a:rPr lang="fi-FI"/>
              <a:t> </a:t>
            </a:r>
            <a:r>
              <a:rPr lang="fi-FI" err="1"/>
              <a:t>som</a:t>
            </a:r>
            <a:r>
              <a:rPr lang="fi-FI"/>
              <a:t> </a:t>
            </a:r>
            <a:r>
              <a:rPr lang="fi-FI" err="1"/>
              <a:t>krävs</a:t>
            </a:r>
            <a:r>
              <a:rPr lang="fi-FI"/>
              <a:t> för </a:t>
            </a:r>
            <a:r>
              <a:rPr lang="fi-FI" err="1"/>
              <a:t>uppgiften</a:t>
            </a:r>
            <a:endParaRPr lang="fi-FI"/>
          </a:p>
          <a:p>
            <a:r>
              <a:rPr lang="fi-FI" err="1"/>
              <a:t>handla</a:t>
            </a:r>
            <a:r>
              <a:rPr lang="fi-FI"/>
              <a:t> </a:t>
            </a:r>
            <a:r>
              <a:rPr lang="fi-FI" err="1"/>
              <a:t>enligt</a:t>
            </a:r>
            <a:r>
              <a:rPr lang="fi-FI"/>
              <a:t> </a:t>
            </a:r>
            <a:r>
              <a:rPr lang="fi-FI" err="1"/>
              <a:t>Röda</a:t>
            </a:r>
            <a:r>
              <a:rPr lang="fi-FI"/>
              <a:t> </a:t>
            </a:r>
            <a:r>
              <a:rPr lang="fi-FI" err="1"/>
              <a:t>Korsets</a:t>
            </a:r>
            <a:r>
              <a:rPr lang="fi-FI"/>
              <a:t> </a:t>
            </a:r>
            <a:r>
              <a:rPr lang="fi-FI" err="1"/>
              <a:t>värderingar</a:t>
            </a:r>
            <a:r>
              <a:rPr lang="fi-FI"/>
              <a:t>, </a:t>
            </a:r>
            <a:r>
              <a:rPr lang="fi-FI" err="1"/>
              <a:t>principer</a:t>
            </a:r>
            <a:r>
              <a:rPr lang="fi-FI"/>
              <a:t> </a:t>
            </a:r>
            <a:r>
              <a:rPr lang="fi-FI" err="1"/>
              <a:t>och</a:t>
            </a:r>
            <a:r>
              <a:rPr lang="fi-FI"/>
              <a:t> </a:t>
            </a:r>
            <a:r>
              <a:rPr lang="fi-FI" err="1"/>
              <a:t>målsättningar</a:t>
            </a:r>
            <a:r>
              <a:rPr lang="fi-FI"/>
              <a:t> </a:t>
            </a:r>
          </a:p>
          <a:p>
            <a:r>
              <a:rPr lang="fi-FI" err="1"/>
              <a:t>förbinda</a:t>
            </a:r>
            <a:r>
              <a:rPr lang="fi-FI"/>
              <a:t> </a:t>
            </a:r>
            <a:r>
              <a:rPr lang="fi-FI" err="1"/>
              <a:t>sig</a:t>
            </a:r>
            <a:r>
              <a:rPr lang="fi-FI"/>
              <a:t> </a:t>
            </a:r>
            <a:r>
              <a:rPr lang="fi-FI" err="1"/>
              <a:t>till</a:t>
            </a:r>
            <a:r>
              <a:rPr lang="fi-FI"/>
              <a:t> </a:t>
            </a:r>
            <a:r>
              <a:rPr lang="fi-FI" err="1"/>
              <a:t>verksamheten</a:t>
            </a:r>
            <a:r>
              <a:rPr lang="fi-FI"/>
              <a:t> </a:t>
            </a:r>
            <a:r>
              <a:rPr lang="fi-FI" err="1"/>
              <a:t>till</a:t>
            </a:r>
            <a:r>
              <a:rPr lang="fi-FI"/>
              <a:t> </a:t>
            </a:r>
            <a:r>
              <a:rPr lang="fi-FI" err="1"/>
              <a:t>den</a:t>
            </a:r>
            <a:r>
              <a:rPr lang="fi-FI"/>
              <a:t> del de </a:t>
            </a:r>
            <a:r>
              <a:rPr lang="fi-FI" err="1"/>
              <a:t>lovat</a:t>
            </a:r>
            <a:endParaRPr lang="fi-FI"/>
          </a:p>
          <a:p>
            <a:r>
              <a:rPr lang="fi-FI" err="1"/>
              <a:t>förbinda</a:t>
            </a:r>
            <a:r>
              <a:rPr lang="fi-FI"/>
              <a:t> </a:t>
            </a:r>
            <a:r>
              <a:rPr lang="fi-FI" err="1"/>
              <a:t>sig</a:t>
            </a:r>
            <a:r>
              <a:rPr lang="fi-FI"/>
              <a:t> </a:t>
            </a:r>
            <a:r>
              <a:rPr lang="fi-FI" err="1"/>
              <a:t>till</a:t>
            </a:r>
            <a:r>
              <a:rPr lang="fi-FI"/>
              <a:t> </a:t>
            </a:r>
            <a:r>
              <a:rPr lang="fi-FI" err="1"/>
              <a:t>den</a:t>
            </a:r>
            <a:r>
              <a:rPr lang="fi-FI"/>
              <a:t> </a:t>
            </a:r>
            <a:r>
              <a:rPr lang="fi-FI" err="1"/>
              <a:t>tystnadsplikt</a:t>
            </a:r>
            <a:r>
              <a:rPr lang="fi-FI"/>
              <a:t> </a:t>
            </a:r>
            <a:r>
              <a:rPr lang="fi-FI" err="1"/>
              <a:t>uppgiften</a:t>
            </a:r>
            <a:r>
              <a:rPr lang="fi-FI"/>
              <a:t> </a:t>
            </a:r>
            <a:r>
              <a:rPr lang="fi-FI" err="1"/>
              <a:t>kräver</a:t>
            </a:r>
            <a:r>
              <a:rPr lang="fi-FI"/>
              <a:t> </a:t>
            </a:r>
            <a:r>
              <a:rPr lang="fi-FI" err="1"/>
              <a:t>samt</a:t>
            </a:r>
            <a:r>
              <a:rPr lang="fi-FI"/>
              <a:t> </a:t>
            </a:r>
            <a:r>
              <a:rPr lang="fi-FI" err="1"/>
              <a:t>till</a:t>
            </a:r>
            <a:r>
              <a:rPr lang="fi-FI"/>
              <a:t> </a:t>
            </a:r>
            <a:r>
              <a:rPr lang="fi-FI" err="1"/>
              <a:t>organisationens</a:t>
            </a:r>
            <a:r>
              <a:rPr lang="fi-FI"/>
              <a:t> </a:t>
            </a:r>
            <a:r>
              <a:rPr lang="fi-FI" err="1"/>
              <a:t>regler</a:t>
            </a:r>
            <a:r>
              <a:rPr lang="fi-FI"/>
              <a:t> </a:t>
            </a:r>
            <a:r>
              <a:rPr lang="fi-FI" err="1"/>
              <a:t>och</a:t>
            </a:r>
            <a:r>
              <a:rPr lang="fi-FI"/>
              <a:t> </a:t>
            </a:r>
            <a:r>
              <a:rPr lang="fi-FI" err="1"/>
              <a:t>verksamhetssätt</a:t>
            </a:r>
            <a:endParaRPr lang="fi-FI"/>
          </a:p>
          <a:p>
            <a:r>
              <a:rPr lang="fi-FI" err="1"/>
              <a:t>berätta</a:t>
            </a:r>
            <a:r>
              <a:rPr lang="fi-FI"/>
              <a:t> för </a:t>
            </a:r>
            <a:r>
              <a:rPr lang="fi-FI" err="1"/>
              <a:t>kontaktpersonen</a:t>
            </a:r>
            <a:r>
              <a:rPr lang="fi-FI"/>
              <a:t> </a:t>
            </a:r>
            <a:r>
              <a:rPr lang="fi-FI" err="1"/>
              <a:t>om</a:t>
            </a:r>
            <a:r>
              <a:rPr lang="fi-FI"/>
              <a:t> </a:t>
            </a:r>
            <a:r>
              <a:rPr lang="fi-FI" err="1"/>
              <a:t>brister</a:t>
            </a:r>
            <a:r>
              <a:rPr lang="fi-FI"/>
              <a:t> </a:t>
            </a:r>
            <a:r>
              <a:rPr lang="fi-FI" err="1"/>
              <a:t>och</a:t>
            </a:r>
            <a:r>
              <a:rPr lang="fi-FI"/>
              <a:t> </a:t>
            </a:r>
            <a:r>
              <a:rPr lang="fi-FI" err="1"/>
              <a:t>faror</a:t>
            </a:r>
            <a:r>
              <a:rPr lang="fi-FI"/>
              <a:t> de </a:t>
            </a:r>
            <a:r>
              <a:rPr lang="fi-FI" err="1"/>
              <a:t>upptäcker</a:t>
            </a:r>
            <a:r>
              <a:rPr lang="fi-FI"/>
              <a:t> i </a:t>
            </a:r>
            <a:r>
              <a:rPr lang="fi-FI" err="1"/>
              <a:t>verksamheten</a:t>
            </a:r>
            <a:endParaRPr lang="fi-FI"/>
          </a:p>
        </p:txBody>
      </p:sp>
    </p:spTree>
    <p:extLst>
      <p:ext uri="{BB962C8B-B14F-4D97-AF65-F5344CB8AC3E}">
        <p14:creationId xmlns:p14="http://schemas.microsoft.com/office/powerpoint/2010/main" val="278248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556F-2939-4407-B41F-99ED2C451D33}"/>
              </a:ext>
            </a:extLst>
          </p:cNvPr>
          <p:cNvSpPr>
            <a:spLocks noGrp="1"/>
          </p:cNvSpPr>
          <p:nvPr>
            <p:ph type="title"/>
          </p:nvPr>
        </p:nvSpPr>
        <p:spPr>
          <a:xfrm>
            <a:off x="762000" y="350826"/>
            <a:ext cx="10515600" cy="435769"/>
          </a:xfrm>
        </p:spPr>
        <p:txBody>
          <a:bodyPr/>
          <a:lstStyle/>
          <a:p>
            <a:r>
              <a:rPr lang="fi-FI" b="1" err="1"/>
              <a:t>Säkerhet</a:t>
            </a:r>
            <a:r>
              <a:rPr lang="fi-FI" b="1"/>
              <a:t> i </a:t>
            </a:r>
            <a:r>
              <a:rPr lang="fi-FI" b="1" err="1"/>
              <a:t>hjälpuppdrag</a:t>
            </a:r>
            <a:endParaRPr lang="fi-FI" b="1"/>
          </a:p>
        </p:txBody>
      </p:sp>
      <p:sp>
        <p:nvSpPr>
          <p:cNvPr id="3" name="Content Placeholder 2">
            <a:extLst>
              <a:ext uri="{FF2B5EF4-FFF2-40B4-BE49-F238E27FC236}">
                <a16:creationId xmlns:a16="http://schemas.microsoft.com/office/drawing/2014/main" id="{B180BBFD-B807-4507-862B-B952BBB3B02D}"/>
              </a:ext>
            </a:extLst>
          </p:cNvPr>
          <p:cNvSpPr>
            <a:spLocks noGrp="1"/>
          </p:cNvSpPr>
          <p:nvPr>
            <p:ph sz="half" idx="1"/>
          </p:nvPr>
        </p:nvSpPr>
        <p:spPr>
          <a:xfrm>
            <a:off x="838200" y="1498862"/>
            <a:ext cx="5181600" cy="5008312"/>
          </a:xfrm>
        </p:spPr>
        <p:txBody>
          <a:bodyPr>
            <a:normAutofit fontScale="85000" lnSpcReduction="20000"/>
          </a:bodyPr>
          <a:lstStyle/>
          <a:p>
            <a:r>
              <a:rPr lang="sv-SE"/>
              <a:t>Finlands Röda Kors följer regeringens anvisningar i sin frivilligverksamhet. </a:t>
            </a:r>
          </a:p>
          <a:p>
            <a:pPr marL="0" indent="0">
              <a:buNone/>
            </a:pPr>
            <a:endParaRPr lang="sv-SE"/>
          </a:p>
          <a:p>
            <a:r>
              <a:rPr lang="sv-SE"/>
              <a:t>Vår hjälpverksamhet upphör inte, den ändrar form.</a:t>
            </a:r>
          </a:p>
          <a:p>
            <a:pPr marL="0" indent="0">
              <a:buNone/>
            </a:pPr>
            <a:endParaRPr lang="sv-SE"/>
          </a:p>
          <a:p>
            <a:r>
              <a:rPr lang="sv-SE">
                <a:hlinkClick r:id="rId3"/>
              </a:rPr>
              <a:t>Små gärningar kan ha stor betydelse.</a:t>
            </a:r>
          </a:p>
          <a:p>
            <a:pPr marL="0" indent="0">
              <a:buNone/>
            </a:pPr>
            <a:r>
              <a:rPr lang="sv-SE">
                <a:hlinkClick r:id="rId3"/>
              </a:rPr>
              <a:t> </a:t>
            </a:r>
            <a:endParaRPr lang="sv-SE"/>
          </a:p>
          <a:p>
            <a:r>
              <a:rPr lang="sv-SE"/>
              <a:t>Vi stöder hjälpbehövande på sätt som inte ökar smittspridningen.</a:t>
            </a:r>
          </a:p>
          <a:p>
            <a:pPr marL="0" indent="0">
              <a:buNone/>
            </a:pPr>
            <a:endParaRPr lang="sv-SE"/>
          </a:p>
          <a:p>
            <a:r>
              <a:rPr lang="sv-SE"/>
              <a:t>Säkerhets- och hygienanvisningar </a:t>
            </a:r>
            <a:r>
              <a:rPr lang="fi-FI">
                <a:hlinkClick r:id="rId4"/>
              </a:rPr>
              <a:t>https://rednet.rodakorset.fi/corona2020</a:t>
            </a:r>
            <a:endParaRPr lang="fi-FI"/>
          </a:p>
        </p:txBody>
      </p:sp>
      <p:pic>
        <p:nvPicPr>
          <p:cNvPr id="6" name="Content Placeholder 5" descr="A screenshot of a cell phone&#10;&#10;Description automatically generated">
            <a:extLst>
              <a:ext uri="{FF2B5EF4-FFF2-40B4-BE49-F238E27FC236}">
                <a16:creationId xmlns:a16="http://schemas.microsoft.com/office/drawing/2014/main" id="{DF0D14E8-976B-4DAE-B9E1-23C53CFE4B5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2" y="2293678"/>
            <a:ext cx="5181600" cy="3166533"/>
          </a:xfrm>
        </p:spPr>
      </p:pic>
    </p:spTree>
    <p:extLst>
      <p:ext uri="{BB962C8B-B14F-4D97-AF65-F5344CB8AC3E}">
        <p14:creationId xmlns:p14="http://schemas.microsoft.com/office/powerpoint/2010/main" val="316688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EBB1B-C041-4563-8A7E-BC7450C14487}"/>
              </a:ext>
            </a:extLst>
          </p:cNvPr>
          <p:cNvSpPr>
            <a:spLocks noGrp="1"/>
          </p:cNvSpPr>
          <p:nvPr>
            <p:ph type="title"/>
          </p:nvPr>
        </p:nvSpPr>
        <p:spPr>
          <a:xfrm>
            <a:off x="762000" y="211861"/>
            <a:ext cx="10515600" cy="713699"/>
          </a:xfrm>
        </p:spPr>
        <p:txBody>
          <a:bodyPr/>
          <a:lstStyle/>
          <a:p>
            <a:r>
              <a:rPr lang="fi-FI" b="1" err="1"/>
              <a:t>Exempel</a:t>
            </a:r>
            <a:r>
              <a:rPr lang="fi-FI" b="1"/>
              <a:t> </a:t>
            </a:r>
            <a:r>
              <a:rPr lang="fi-FI" b="1" err="1"/>
              <a:t>på</a:t>
            </a:r>
            <a:r>
              <a:rPr lang="fi-FI" b="1"/>
              <a:t> </a:t>
            </a:r>
            <a:r>
              <a:rPr lang="fi-FI" b="1" err="1"/>
              <a:t>verksamhet</a:t>
            </a:r>
            <a:r>
              <a:rPr lang="fi-FI" b="1"/>
              <a:t> i </a:t>
            </a:r>
            <a:r>
              <a:rPr lang="fi-FI" b="1" err="1"/>
              <a:t>Corona-situationen</a:t>
            </a:r>
            <a:endParaRPr lang="fi-FI" b="1"/>
          </a:p>
        </p:txBody>
      </p:sp>
      <p:sp>
        <p:nvSpPr>
          <p:cNvPr id="3" name="Content Placeholder 2">
            <a:extLst>
              <a:ext uri="{FF2B5EF4-FFF2-40B4-BE49-F238E27FC236}">
                <a16:creationId xmlns:a16="http://schemas.microsoft.com/office/drawing/2014/main" id="{1536C6A7-C6EE-4379-8FF9-8E416F2AA8BF}"/>
              </a:ext>
            </a:extLst>
          </p:cNvPr>
          <p:cNvSpPr>
            <a:spLocks noGrp="1"/>
          </p:cNvSpPr>
          <p:nvPr>
            <p:ph sz="half" idx="1"/>
          </p:nvPr>
        </p:nvSpPr>
        <p:spPr>
          <a:xfrm>
            <a:off x="838200" y="1498862"/>
            <a:ext cx="5181600" cy="4790427"/>
          </a:xfrm>
        </p:spPr>
        <p:txBody>
          <a:bodyPr>
            <a:normAutofit fontScale="85000" lnSpcReduction="20000"/>
          </a:bodyPr>
          <a:lstStyle/>
          <a:p>
            <a:r>
              <a:rPr lang="fi-FI" err="1"/>
              <a:t>Samtalstjänst</a:t>
            </a:r>
            <a:endParaRPr lang="fi-FI"/>
          </a:p>
          <a:p>
            <a:r>
              <a:rPr lang="fi-FI" err="1"/>
              <a:t>Mat</a:t>
            </a:r>
            <a:r>
              <a:rPr lang="fi-FI"/>
              <a:t>- </a:t>
            </a:r>
            <a:r>
              <a:rPr lang="fi-FI" err="1"/>
              <a:t>och</a:t>
            </a:r>
            <a:r>
              <a:rPr lang="fi-FI"/>
              <a:t> </a:t>
            </a:r>
            <a:r>
              <a:rPr lang="fi-FI" err="1"/>
              <a:t>andra</a:t>
            </a:r>
            <a:r>
              <a:rPr lang="fi-FI"/>
              <a:t> </a:t>
            </a:r>
            <a:r>
              <a:rPr lang="fi-FI" err="1"/>
              <a:t>stödtjänster</a:t>
            </a:r>
            <a:endParaRPr lang="fi-FI"/>
          </a:p>
          <a:p>
            <a:r>
              <a:rPr lang="fi-FI" err="1"/>
              <a:t>Vänverksamhet</a:t>
            </a:r>
            <a:r>
              <a:rPr lang="fi-FI"/>
              <a:t> via </a:t>
            </a:r>
            <a:r>
              <a:rPr lang="fi-FI" err="1"/>
              <a:t>telefon</a:t>
            </a:r>
            <a:r>
              <a:rPr lang="fi-FI"/>
              <a:t> </a:t>
            </a:r>
            <a:r>
              <a:rPr lang="fi-FI" err="1"/>
              <a:t>och</a:t>
            </a:r>
            <a:r>
              <a:rPr lang="fi-FI"/>
              <a:t> </a:t>
            </a:r>
            <a:r>
              <a:rPr lang="fi-FI" err="1"/>
              <a:t>på</a:t>
            </a:r>
            <a:r>
              <a:rPr lang="fi-FI"/>
              <a:t> </a:t>
            </a:r>
            <a:r>
              <a:rPr lang="fi-FI" err="1"/>
              <a:t>nätet</a:t>
            </a:r>
            <a:endParaRPr lang="fi-FI"/>
          </a:p>
          <a:p>
            <a:r>
              <a:rPr lang="fi-FI" err="1"/>
              <a:t>Distansläxhjälp</a:t>
            </a:r>
            <a:endParaRPr lang="fi-FI"/>
          </a:p>
          <a:p>
            <a:r>
              <a:rPr lang="fi-FI" err="1"/>
              <a:t>Ungdomscafén</a:t>
            </a:r>
            <a:r>
              <a:rPr lang="fi-FI"/>
              <a:t> </a:t>
            </a:r>
            <a:r>
              <a:rPr lang="fi-FI" err="1"/>
              <a:t>över</a:t>
            </a:r>
            <a:r>
              <a:rPr lang="fi-FI"/>
              <a:t> </a:t>
            </a:r>
            <a:r>
              <a:rPr lang="fi-FI" err="1"/>
              <a:t>nätet</a:t>
            </a:r>
            <a:endParaRPr lang="fi-FI"/>
          </a:p>
          <a:p>
            <a:pPr marL="0" indent="0">
              <a:buNone/>
            </a:pPr>
            <a:endParaRPr lang="fi-FI"/>
          </a:p>
          <a:p>
            <a:r>
              <a:rPr lang="fi-FI" err="1"/>
              <a:t>Övrig</a:t>
            </a:r>
            <a:r>
              <a:rPr lang="fi-FI"/>
              <a:t> </a:t>
            </a:r>
            <a:r>
              <a:rPr lang="fi-FI" err="1"/>
              <a:t>verksamhet</a:t>
            </a:r>
            <a:r>
              <a:rPr lang="fi-FI"/>
              <a:t> </a:t>
            </a:r>
            <a:r>
              <a:rPr lang="fi-FI" err="1"/>
              <a:t>enligt</a:t>
            </a:r>
            <a:r>
              <a:rPr lang="fi-FI"/>
              <a:t> </a:t>
            </a:r>
            <a:r>
              <a:rPr lang="fi-FI" err="1"/>
              <a:t>lokalt</a:t>
            </a:r>
            <a:r>
              <a:rPr lang="fi-FI"/>
              <a:t> </a:t>
            </a:r>
            <a:r>
              <a:rPr lang="fi-FI" err="1"/>
              <a:t>hjälpbehov</a:t>
            </a:r>
            <a:endParaRPr lang="fi-FI"/>
          </a:p>
          <a:p>
            <a:endParaRPr lang="fi-FI"/>
          </a:p>
          <a:p>
            <a:r>
              <a:rPr lang="fi-FI" err="1"/>
              <a:t>Mera</a:t>
            </a:r>
            <a:r>
              <a:rPr lang="fi-FI"/>
              <a:t> </a:t>
            </a:r>
            <a:r>
              <a:rPr lang="fi-FI" err="1"/>
              <a:t>information</a:t>
            </a:r>
            <a:r>
              <a:rPr lang="fi-FI"/>
              <a:t> </a:t>
            </a:r>
            <a:r>
              <a:rPr lang="fi-FI">
                <a:hlinkClick r:id="rId3"/>
              </a:rPr>
              <a:t>https://rednet.rodakorset.fi/corona2020</a:t>
            </a:r>
            <a:endParaRPr lang="fi-FI"/>
          </a:p>
        </p:txBody>
      </p:sp>
      <p:pic>
        <p:nvPicPr>
          <p:cNvPr id="6" name="Content Placeholder 5" descr="A group of people standing in a room&#10;&#10;Description automatically generated">
            <a:extLst>
              <a:ext uri="{FF2B5EF4-FFF2-40B4-BE49-F238E27FC236}">
                <a16:creationId xmlns:a16="http://schemas.microsoft.com/office/drawing/2014/main" id="{BDB5DFC5-D39A-440A-A6EB-EA26F1FD426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19800" y="1229295"/>
            <a:ext cx="3301621" cy="2199705"/>
          </a:xfrm>
        </p:spPr>
      </p:pic>
      <p:pic>
        <p:nvPicPr>
          <p:cNvPr id="8" name="Picture 7" descr="A group of people in a tent&#10;&#10;Description automatically generated">
            <a:extLst>
              <a:ext uri="{FF2B5EF4-FFF2-40B4-BE49-F238E27FC236}">
                <a16:creationId xmlns:a16="http://schemas.microsoft.com/office/drawing/2014/main" id="{87C3996C-95AF-4FDB-9AB3-5B054326F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3389" y="2700510"/>
            <a:ext cx="3098611" cy="2064450"/>
          </a:xfrm>
          <a:prstGeom prst="rect">
            <a:avLst/>
          </a:prstGeom>
        </p:spPr>
      </p:pic>
      <p:pic>
        <p:nvPicPr>
          <p:cNvPr id="12" name="Picture 11" descr="A picture containing table, laying&#10;&#10;Description automatically generated">
            <a:extLst>
              <a:ext uri="{FF2B5EF4-FFF2-40B4-BE49-F238E27FC236}">
                <a16:creationId xmlns:a16="http://schemas.microsoft.com/office/drawing/2014/main" id="{3D5FDDB8-5714-4596-8F92-14FE07579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4197021"/>
            <a:ext cx="3426535" cy="2282929"/>
          </a:xfrm>
          <a:prstGeom prst="rect">
            <a:avLst/>
          </a:prstGeom>
        </p:spPr>
      </p:pic>
    </p:spTree>
    <p:extLst>
      <p:ext uri="{BB962C8B-B14F-4D97-AF65-F5344CB8AC3E}">
        <p14:creationId xmlns:p14="http://schemas.microsoft.com/office/powerpoint/2010/main" val="218673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40A49-FA83-4C27-8D7A-EF7DF61B2FF4}"/>
              </a:ext>
            </a:extLst>
          </p:cNvPr>
          <p:cNvSpPr>
            <a:spLocks noGrp="1"/>
          </p:cNvSpPr>
          <p:nvPr>
            <p:ph type="title" idx="4294967295"/>
          </p:nvPr>
        </p:nvSpPr>
        <p:spPr>
          <a:xfrm>
            <a:off x="372978" y="195263"/>
            <a:ext cx="10142621" cy="835025"/>
          </a:xfrm>
        </p:spPr>
        <p:txBody>
          <a:bodyPr/>
          <a:lstStyle/>
          <a:p>
            <a:r>
              <a:rPr lang="fi-FI" b="1" err="1"/>
              <a:t>Frivillighetsportalen</a:t>
            </a:r>
            <a:r>
              <a:rPr lang="fi-FI" b="1"/>
              <a:t> - OMA</a:t>
            </a:r>
          </a:p>
        </p:txBody>
      </p:sp>
      <p:pic>
        <p:nvPicPr>
          <p:cNvPr id="4" name="Picture 3">
            <a:extLst>
              <a:ext uri="{FF2B5EF4-FFF2-40B4-BE49-F238E27FC236}">
                <a16:creationId xmlns:a16="http://schemas.microsoft.com/office/drawing/2014/main" id="{23251B79-325A-4612-B481-CD1D722D02B3}"/>
              </a:ext>
            </a:extLst>
          </p:cNvPr>
          <p:cNvPicPr>
            <a:picLocks noChangeAspect="1"/>
          </p:cNvPicPr>
          <p:nvPr/>
        </p:nvPicPr>
        <p:blipFill>
          <a:blip r:embed="rId3"/>
          <a:stretch>
            <a:fillRect/>
          </a:stretch>
        </p:blipFill>
        <p:spPr>
          <a:xfrm>
            <a:off x="1407637" y="1220537"/>
            <a:ext cx="9376726" cy="5637463"/>
          </a:xfrm>
          <a:prstGeom prst="rect">
            <a:avLst/>
          </a:prstGeom>
        </p:spPr>
      </p:pic>
    </p:spTree>
    <p:extLst>
      <p:ext uri="{BB962C8B-B14F-4D97-AF65-F5344CB8AC3E}">
        <p14:creationId xmlns:p14="http://schemas.microsoft.com/office/powerpoint/2010/main" val="52821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6ED58-747B-4C60-82B6-E7D2DD36ACA0}"/>
              </a:ext>
            </a:extLst>
          </p:cNvPr>
          <p:cNvSpPr>
            <a:spLocks noGrp="1"/>
          </p:cNvSpPr>
          <p:nvPr>
            <p:ph type="title"/>
          </p:nvPr>
        </p:nvSpPr>
        <p:spPr>
          <a:xfrm>
            <a:off x="701722" y="1508537"/>
            <a:ext cx="10515600" cy="1325563"/>
          </a:xfrm>
        </p:spPr>
        <p:txBody>
          <a:bodyPr>
            <a:normAutofit/>
          </a:bodyPr>
          <a:lstStyle/>
          <a:p>
            <a:r>
              <a:rPr lang="fi-FI" b="1" err="1"/>
              <a:t>Distrikts</a:t>
            </a:r>
            <a:r>
              <a:rPr lang="fi-FI" b="1"/>
              <a:t>/</a:t>
            </a:r>
            <a:r>
              <a:rPr lang="fi-FI" b="1" err="1"/>
              <a:t>avdelningsspecifik</a:t>
            </a:r>
            <a:r>
              <a:rPr lang="fi-FI" b="1"/>
              <a:t> </a:t>
            </a:r>
            <a:r>
              <a:rPr lang="fi-FI" b="1" err="1"/>
              <a:t>information</a:t>
            </a:r>
            <a:r>
              <a:rPr lang="fi-FI" b="1"/>
              <a:t> i </a:t>
            </a:r>
            <a:r>
              <a:rPr lang="fi-FI" b="1" err="1"/>
              <a:t>rådande</a:t>
            </a:r>
            <a:r>
              <a:rPr lang="fi-FI" b="1"/>
              <a:t> </a:t>
            </a:r>
            <a:r>
              <a:rPr lang="fi-FI" b="1" err="1"/>
              <a:t>situation</a:t>
            </a:r>
            <a:r>
              <a:rPr lang="fi-FI" b="1"/>
              <a:t>. Du </a:t>
            </a:r>
            <a:r>
              <a:rPr lang="fi-FI" b="1" err="1"/>
              <a:t>kan</a:t>
            </a:r>
            <a:r>
              <a:rPr lang="fi-FI" b="1"/>
              <a:t> </a:t>
            </a:r>
            <a:r>
              <a:rPr lang="fi-FI" b="1" err="1"/>
              <a:t>göra</a:t>
            </a:r>
            <a:r>
              <a:rPr lang="fi-FI" b="1"/>
              <a:t> </a:t>
            </a:r>
            <a:r>
              <a:rPr lang="fi-FI" b="1" err="1"/>
              <a:t>flera</a:t>
            </a:r>
            <a:r>
              <a:rPr lang="fi-FI" b="1"/>
              <a:t> dian!</a:t>
            </a:r>
          </a:p>
        </p:txBody>
      </p:sp>
      <p:sp>
        <p:nvSpPr>
          <p:cNvPr id="3" name="Title 1">
            <a:extLst>
              <a:ext uri="{FF2B5EF4-FFF2-40B4-BE49-F238E27FC236}">
                <a16:creationId xmlns:a16="http://schemas.microsoft.com/office/drawing/2014/main" id="{CD45F984-CFC8-4DEB-A81A-77764C3A959D}"/>
              </a:ext>
            </a:extLst>
          </p:cNvPr>
          <p:cNvSpPr txBox="1">
            <a:spLocks/>
          </p:cNvSpPr>
          <p:nvPr/>
        </p:nvSpPr>
        <p:spPr>
          <a:xfrm>
            <a:off x="264993" y="232012"/>
            <a:ext cx="10515600" cy="8461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fi-FI" b="1" err="1"/>
              <a:t>Hjälpverksamhet</a:t>
            </a:r>
            <a:r>
              <a:rPr lang="fi-FI" b="1"/>
              <a:t> i </a:t>
            </a:r>
            <a:r>
              <a:rPr lang="fi-FI" b="1" err="1"/>
              <a:t>Corona-situationen</a:t>
            </a:r>
            <a:endParaRPr lang="fi-FI" b="1"/>
          </a:p>
        </p:txBody>
      </p:sp>
    </p:spTree>
    <p:extLst>
      <p:ext uri="{BB962C8B-B14F-4D97-AF65-F5344CB8AC3E}">
        <p14:creationId xmlns:p14="http://schemas.microsoft.com/office/powerpoint/2010/main" val="3835692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BF2DC05A-D5E0-4EF3-8022-C7D3F2F48295}"/>
              </a:ext>
            </a:extLst>
          </p:cNvPr>
          <p:cNvSpPr>
            <a:spLocks noGrp="1"/>
          </p:cNvSpPr>
          <p:nvPr>
            <p:ph sz="half" idx="1"/>
          </p:nvPr>
        </p:nvSpPr>
        <p:spPr>
          <a:xfrm>
            <a:off x="284069" y="1639069"/>
            <a:ext cx="5181600" cy="4938978"/>
          </a:xfrm>
        </p:spPr>
        <p:txBody>
          <a:bodyPr vert="horz" lIns="91440" tIns="45720" rIns="91440" bIns="45720" rtlCol="0" anchor="t">
            <a:normAutofit/>
          </a:bodyPr>
          <a:lstStyle/>
          <a:p>
            <a:pPr marL="0" indent="0" algn="ctr">
              <a:buNone/>
            </a:pPr>
            <a:endParaRPr lang="fi-FI" sz="5400" b="1">
              <a:effectLst>
                <a:outerShdw blurRad="38100" dist="38100" dir="2700000" algn="tl">
                  <a:srgbClr val="000000">
                    <a:alpha val="43137"/>
                  </a:srgbClr>
                </a:outerShdw>
              </a:effectLst>
              <a:ea typeface="+mn-lt"/>
              <a:cs typeface="+mn-lt"/>
            </a:endParaRPr>
          </a:p>
          <a:p>
            <a:pPr marL="0" indent="0" algn="ctr">
              <a:buNone/>
            </a:pPr>
            <a:r>
              <a:rPr lang="fi-FI" sz="5400" b="1" err="1">
                <a:ea typeface="+mn-lt"/>
                <a:cs typeface="+mn-lt"/>
              </a:rPr>
              <a:t>Välkommen</a:t>
            </a:r>
            <a:r>
              <a:rPr lang="fi-FI" sz="5400" b="1">
                <a:ea typeface="+mn-lt"/>
                <a:cs typeface="+mn-lt"/>
              </a:rPr>
              <a:t> </a:t>
            </a:r>
            <a:r>
              <a:rPr lang="fi-FI" sz="5400" b="1" err="1">
                <a:ea typeface="+mn-lt"/>
                <a:cs typeface="+mn-lt"/>
              </a:rPr>
              <a:t>med</a:t>
            </a:r>
            <a:r>
              <a:rPr lang="fi-FI" sz="5400" b="1">
                <a:ea typeface="+mn-lt"/>
                <a:cs typeface="+mn-lt"/>
              </a:rPr>
              <a:t> i </a:t>
            </a:r>
            <a:r>
              <a:rPr lang="fi-FI" sz="5400" b="1" err="1">
                <a:ea typeface="+mn-lt"/>
                <a:cs typeface="+mn-lt"/>
              </a:rPr>
              <a:t>verksamheten</a:t>
            </a:r>
            <a:endParaRPr lang="fi-FI" sz="5400" b="1">
              <a:cs typeface="Calibri"/>
            </a:endParaRPr>
          </a:p>
        </p:txBody>
      </p:sp>
      <p:pic>
        <p:nvPicPr>
          <p:cNvPr id="4" name="Picture 3">
            <a:extLst>
              <a:ext uri="{FF2B5EF4-FFF2-40B4-BE49-F238E27FC236}">
                <a16:creationId xmlns:a16="http://schemas.microsoft.com/office/drawing/2014/main" id="{7548DFED-3E1F-4CAF-97A3-8101F9CF434F}"/>
              </a:ext>
            </a:extLst>
          </p:cNvPr>
          <p:cNvPicPr>
            <a:picLocks noChangeAspect="1"/>
          </p:cNvPicPr>
          <p:nvPr/>
        </p:nvPicPr>
        <p:blipFill rotWithShape="1">
          <a:blip r:embed="rId3">
            <a:extLst>
              <a:ext uri="{28A0092B-C50C-407E-A947-70E740481C1C}">
                <a14:useLocalDpi xmlns:a14="http://schemas.microsoft.com/office/drawing/2010/main" val="0"/>
              </a:ext>
            </a:extLst>
          </a:blip>
          <a:srcRect l="2733" r="4271"/>
          <a:stretch/>
        </p:blipFill>
        <p:spPr>
          <a:xfrm>
            <a:off x="5791200" y="1639069"/>
            <a:ext cx="5999747" cy="4315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9935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51DC-C487-4D55-B221-E186A66D9715}"/>
              </a:ext>
            </a:extLst>
          </p:cNvPr>
          <p:cNvSpPr>
            <a:spLocks noGrp="1"/>
          </p:cNvSpPr>
          <p:nvPr>
            <p:ph type="title"/>
          </p:nvPr>
        </p:nvSpPr>
        <p:spPr>
          <a:xfrm>
            <a:off x="762000" y="350826"/>
            <a:ext cx="8231875" cy="522631"/>
          </a:xfrm>
        </p:spPr>
        <p:txBody>
          <a:bodyPr>
            <a:noAutofit/>
          </a:bodyPr>
          <a:lstStyle/>
          <a:p>
            <a:r>
              <a:rPr lang="fi-FI" b="1" err="1"/>
              <a:t>Röda</a:t>
            </a:r>
            <a:r>
              <a:rPr lang="fi-FI" b="1"/>
              <a:t> </a:t>
            </a:r>
            <a:r>
              <a:rPr lang="fi-FI" b="1" err="1"/>
              <a:t>Korset</a:t>
            </a:r>
            <a:endParaRPr lang="fi-FI" b="1"/>
          </a:p>
        </p:txBody>
      </p:sp>
      <p:sp>
        <p:nvSpPr>
          <p:cNvPr id="3" name="Content Placeholder 2">
            <a:extLst>
              <a:ext uri="{FF2B5EF4-FFF2-40B4-BE49-F238E27FC236}">
                <a16:creationId xmlns:a16="http://schemas.microsoft.com/office/drawing/2014/main" id="{EC2F4B97-C73E-468A-AA96-6A44B141DB5B}"/>
              </a:ext>
            </a:extLst>
          </p:cNvPr>
          <p:cNvSpPr>
            <a:spLocks noGrp="1"/>
          </p:cNvSpPr>
          <p:nvPr>
            <p:ph sz="half" idx="1"/>
          </p:nvPr>
        </p:nvSpPr>
        <p:spPr>
          <a:xfrm>
            <a:off x="726650" y="1442301"/>
            <a:ext cx="5181600" cy="5064873"/>
          </a:xfrm>
        </p:spPr>
        <p:txBody>
          <a:bodyPr>
            <a:noAutofit/>
          </a:bodyPr>
          <a:lstStyle/>
          <a:p>
            <a:r>
              <a:rPr lang="fi-FI" sz="2000">
                <a:cs typeface="Calibri"/>
              </a:rPr>
              <a:t>Sedan </a:t>
            </a:r>
            <a:r>
              <a:rPr lang="fi-FI" sz="2000" err="1">
                <a:cs typeface="Calibri"/>
              </a:rPr>
              <a:t>år</a:t>
            </a:r>
            <a:r>
              <a:rPr lang="fi-FI" sz="2000">
                <a:cs typeface="Calibri"/>
              </a:rPr>
              <a:t> 1863 </a:t>
            </a:r>
            <a:r>
              <a:rPr lang="fi-FI" sz="2000" err="1">
                <a:cs typeface="Calibri"/>
              </a:rPr>
              <a:t>har</a:t>
            </a:r>
            <a:r>
              <a:rPr lang="fi-FI" sz="2000">
                <a:cs typeface="Calibri"/>
              </a:rPr>
              <a:t> </a:t>
            </a:r>
            <a:r>
              <a:rPr lang="fi-FI" sz="2000" err="1">
                <a:cs typeface="Calibri"/>
              </a:rPr>
              <a:t>Röda</a:t>
            </a:r>
            <a:r>
              <a:rPr lang="fi-FI" sz="2000">
                <a:cs typeface="Calibri"/>
              </a:rPr>
              <a:t> </a:t>
            </a:r>
            <a:r>
              <a:rPr lang="fi-FI" sz="2000" err="1">
                <a:cs typeface="Calibri"/>
              </a:rPr>
              <a:t>Korsets</a:t>
            </a:r>
            <a:r>
              <a:rPr lang="fi-FI" sz="2000">
                <a:cs typeface="Calibri"/>
              </a:rPr>
              <a:t> </a:t>
            </a:r>
            <a:r>
              <a:rPr lang="fi-FI" sz="2000" err="1">
                <a:cs typeface="Calibri"/>
              </a:rPr>
              <a:t>internationella</a:t>
            </a:r>
            <a:r>
              <a:rPr lang="fi-FI" sz="2000">
                <a:cs typeface="Calibri"/>
              </a:rPr>
              <a:t> </a:t>
            </a:r>
            <a:r>
              <a:rPr lang="fi-FI" sz="2000" err="1">
                <a:cs typeface="Calibri"/>
              </a:rPr>
              <a:t>rörelse</a:t>
            </a:r>
            <a:r>
              <a:rPr lang="fi-FI" sz="2000">
                <a:cs typeface="Calibri"/>
              </a:rPr>
              <a:t> </a:t>
            </a:r>
            <a:r>
              <a:rPr lang="fi-FI" sz="2000" err="1">
                <a:cs typeface="Calibri"/>
              </a:rPr>
              <a:t>hjälpt</a:t>
            </a:r>
            <a:r>
              <a:rPr lang="fi-FI" sz="2000">
                <a:cs typeface="Calibri"/>
              </a:rPr>
              <a:t> </a:t>
            </a:r>
            <a:r>
              <a:rPr lang="fi-FI" sz="2000" err="1">
                <a:cs typeface="Calibri"/>
              </a:rPr>
              <a:t>människor</a:t>
            </a:r>
            <a:r>
              <a:rPr lang="fi-FI" sz="2000">
                <a:cs typeface="Calibri"/>
              </a:rPr>
              <a:t> i </a:t>
            </a:r>
            <a:r>
              <a:rPr lang="fi-FI" sz="2000" err="1">
                <a:cs typeface="Calibri"/>
              </a:rPr>
              <a:t>nöd</a:t>
            </a:r>
            <a:r>
              <a:rPr lang="fi-FI" sz="2000">
                <a:cs typeface="Calibri"/>
              </a:rPr>
              <a:t>. </a:t>
            </a:r>
          </a:p>
          <a:p>
            <a:pPr marL="0" indent="0">
              <a:buNone/>
            </a:pPr>
            <a:endParaRPr lang="fi-FI" sz="2000">
              <a:cs typeface="Calibri"/>
            </a:endParaRPr>
          </a:p>
          <a:p>
            <a:r>
              <a:rPr lang="fi-FI" sz="2000" err="1">
                <a:cs typeface="Calibri"/>
              </a:rPr>
              <a:t>Att</a:t>
            </a:r>
            <a:r>
              <a:rPr lang="fi-FI" sz="2000">
                <a:cs typeface="Calibri"/>
              </a:rPr>
              <a:t> </a:t>
            </a:r>
            <a:r>
              <a:rPr lang="fi-FI" sz="2000" err="1">
                <a:cs typeface="Calibri"/>
              </a:rPr>
              <a:t>hjälpa</a:t>
            </a:r>
            <a:r>
              <a:rPr lang="fi-FI" sz="2000">
                <a:cs typeface="Calibri"/>
              </a:rPr>
              <a:t> </a:t>
            </a:r>
            <a:r>
              <a:rPr lang="fi-FI" sz="2000" err="1">
                <a:cs typeface="Calibri"/>
              </a:rPr>
              <a:t>är</a:t>
            </a:r>
            <a:r>
              <a:rPr lang="fi-FI" sz="2000">
                <a:cs typeface="Calibri"/>
              </a:rPr>
              <a:t> </a:t>
            </a:r>
            <a:r>
              <a:rPr lang="fi-FI" sz="2000" err="1">
                <a:cs typeface="Calibri"/>
              </a:rPr>
              <a:t>grunden</a:t>
            </a:r>
            <a:r>
              <a:rPr lang="fi-FI" sz="2000">
                <a:cs typeface="Calibri"/>
              </a:rPr>
              <a:t> för </a:t>
            </a:r>
            <a:r>
              <a:rPr lang="fi-FI" sz="2000" err="1">
                <a:cs typeface="Calibri"/>
              </a:rPr>
              <a:t>vår</a:t>
            </a:r>
            <a:r>
              <a:rPr lang="fi-FI" sz="2000">
                <a:cs typeface="Calibri"/>
              </a:rPr>
              <a:t> </a:t>
            </a:r>
            <a:r>
              <a:rPr lang="fi-FI" sz="2000" err="1">
                <a:cs typeface="Calibri"/>
              </a:rPr>
              <a:t>verksamhet</a:t>
            </a:r>
            <a:r>
              <a:rPr lang="fi-FI" sz="2000">
                <a:cs typeface="Calibri"/>
              </a:rPr>
              <a:t>. </a:t>
            </a:r>
            <a:r>
              <a:rPr lang="fi-FI" sz="2000" err="1">
                <a:cs typeface="Calibri"/>
              </a:rPr>
              <a:t>Tillsammans</a:t>
            </a:r>
            <a:r>
              <a:rPr lang="fi-FI" sz="2000">
                <a:cs typeface="Calibri"/>
              </a:rPr>
              <a:t> </a:t>
            </a:r>
            <a:r>
              <a:rPr lang="fi-FI" sz="2000" err="1">
                <a:cs typeface="Calibri"/>
              </a:rPr>
              <a:t>hjälper</a:t>
            </a:r>
            <a:r>
              <a:rPr lang="fi-FI" sz="2000">
                <a:cs typeface="Calibri"/>
              </a:rPr>
              <a:t> vi </a:t>
            </a:r>
            <a:r>
              <a:rPr lang="fi-FI" sz="2000" err="1">
                <a:cs typeface="Calibri"/>
              </a:rPr>
              <a:t>människor</a:t>
            </a:r>
            <a:r>
              <a:rPr lang="fi-FI" sz="2000">
                <a:cs typeface="Calibri"/>
              </a:rPr>
              <a:t> i </a:t>
            </a:r>
            <a:r>
              <a:rPr lang="fi-FI" sz="2000" err="1">
                <a:cs typeface="Calibri"/>
              </a:rPr>
              <a:t>behov</a:t>
            </a:r>
            <a:r>
              <a:rPr lang="fi-FI" sz="2000">
                <a:cs typeface="Calibri"/>
              </a:rPr>
              <a:t> av </a:t>
            </a:r>
            <a:r>
              <a:rPr lang="fi-FI" sz="2000" err="1">
                <a:cs typeface="Calibri"/>
              </a:rPr>
              <a:t>hjälp</a:t>
            </a:r>
            <a:r>
              <a:rPr lang="fi-FI" sz="2000">
                <a:cs typeface="Calibri"/>
              </a:rPr>
              <a:t>. </a:t>
            </a:r>
          </a:p>
          <a:p>
            <a:pPr marL="0" indent="0">
              <a:buNone/>
            </a:pPr>
            <a:endParaRPr lang="fi-FI" sz="2000">
              <a:cs typeface="Calibri"/>
            </a:endParaRPr>
          </a:p>
          <a:p>
            <a:r>
              <a:rPr lang="fi-FI" sz="2000">
                <a:cs typeface="Calibri"/>
              </a:rPr>
              <a:t>Vi </a:t>
            </a:r>
            <a:r>
              <a:rPr lang="fi-FI" sz="2000" err="1">
                <a:cs typeface="Calibri"/>
              </a:rPr>
              <a:t>hjälper</a:t>
            </a:r>
            <a:r>
              <a:rPr lang="fi-FI" sz="2000">
                <a:cs typeface="Calibri"/>
              </a:rPr>
              <a:t> </a:t>
            </a:r>
            <a:r>
              <a:rPr lang="fi-FI" sz="2000" err="1">
                <a:cs typeface="Calibri"/>
              </a:rPr>
              <a:t>effektivt</a:t>
            </a:r>
            <a:r>
              <a:rPr lang="fi-FI" sz="2000">
                <a:cs typeface="Calibri"/>
              </a:rPr>
              <a:t> </a:t>
            </a:r>
            <a:r>
              <a:rPr lang="fi-FI" sz="2000" err="1">
                <a:cs typeface="Calibri"/>
              </a:rPr>
              <a:t>här</a:t>
            </a:r>
            <a:r>
              <a:rPr lang="fi-FI" sz="2000">
                <a:cs typeface="Calibri"/>
              </a:rPr>
              <a:t> i Finland </a:t>
            </a:r>
            <a:r>
              <a:rPr lang="fi-FI" sz="2000" err="1">
                <a:cs typeface="Calibri"/>
              </a:rPr>
              <a:t>och</a:t>
            </a:r>
            <a:r>
              <a:rPr lang="fi-FI" sz="2000">
                <a:cs typeface="Calibri"/>
              </a:rPr>
              <a:t> </a:t>
            </a:r>
            <a:r>
              <a:rPr lang="fi-FI" sz="2000" err="1">
                <a:cs typeface="Calibri"/>
              </a:rPr>
              <a:t>ute</a:t>
            </a:r>
            <a:r>
              <a:rPr lang="fi-FI" sz="2000">
                <a:cs typeface="Calibri"/>
              </a:rPr>
              <a:t> i </a:t>
            </a:r>
            <a:r>
              <a:rPr lang="fi-FI" sz="2000" err="1">
                <a:cs typeface="Calibri"/>
              </a:rPr>
              <a:t>världen</a:t>
            </a:r>
            <a:r>
              <a:rPr lang="fi-FI" sz="2000">
                <a:cs typeface="Calibri"/>
              </a:rPr>
              <a:t>. </a:t>
            </a:r>
          </a:p>
          <a:p>
            <a:pPr marL="0" indent="0">
              <a:buNone/>
            </a:pPr>
            <a:endParaRPr lang="fi-FI" sz="2000">
              <a:cs typeface="Calibri"/>
            </a:endParaRPr>
          </a:p>
          <a:p>
            <a:r>
              <a:rPr lang="fi-FI" sz="2000" err="1">
                <a:cs typeface="Calibri"/>
              </a:rPr>
              <a:t>Hjälparbete</a:t>
            </a:r>
            <a:r>
              <a:rPr lang="fi-FI" sz="2000">
                <a:cs typeface="Calibri"/>
              </a:rPr>
              <a:t> i </a:t>
            </a:r>
            <a:r>
              <a:rPr lang="fi-FI" sz="2000" err="1">
                <a:cs typeface="Calibri"/>
              </a:rPr>
              <a:t>akuta</a:t>
            </a:r>
            <a:r>
              <a:rPr lang="fi-FI" sz="2000">
                <a:cs typeface="Calibri"/>
              </a:rPr>
              <a:t> </a:t>
            </a:r>
            <a:r>
              <a:rPr lang="fi-FI" sz="2000" err="1">
                <a:cs typeface="Calibri"/>
              </a:rPr>
              <a:t>olyckssituationer</a:t>
            </a:r>
            <a:r>
              <a:rPr lang="fi-FI" sz="2000">
                <a:cs typeface="Calibri"/>
              </a:rPr>
              <a:t> </a:t>
            </a:r>
            <a:r>
              <a:rPr lang="fi-FI" sz="2000" err="1">
                <a:cs typeface="Calibri"/>
              </a:rPr>
              <a:t>och</a:t>
            </a:r>
            <a:r>
              <a:rPr lang="fi-FI" sz="2000">
                <a:cs typeface="Calibri"/>
              </a:rPr>
              <a:t> </a:t>
            </a:r>
            <a:r>
              <a:rPr lang="fi-FI" sz="2000" err="1">
                <a:cs typeface="Calibri"/>
              </a:rPr>
              <a:t>kriser</a:t>
            </a:r>
            <a:r>
              <a:rPr lang="fi-FI" sz="2000">
                <a:cs typeface="Calibri"/>
              </a:rPr>
              <a:t> </a:t>
            </a:r>
            <a:r>
              <a:rPr lang="fi-FI" sz="2000" err="1">
                <a:cs typeface="Calibri"/>
              </a:rPr>
              <a:t>grundar</a:t>
            </a:r>
            <a:r>
              <a:rPr lang="fi-FI" sz="2000">
                <a:cs typeface="Calibri"/>
              </a:rPr>
              <a:t> </a:t>
            </a:r>
            <a:r>
              <a:rPr lang="fi-FI" sz="2000" err="1">
                <a:cs typeface="Calibri"/>
              </a:rPr>
              <a:t>sig</a:t>
            </a:r>
            <a:r>
              <a:rPr lang="fi-FI" sz="2000">
                <a:cs typeface="Calibri"/>
              </a:rPr>
              <a:t> </a:t>
            </a:r>
            <a:r>
              <a:rPr lang="fi-FI" sz="2000" err="1">
                <a:cs typeface="Calibri"/>
              </a:rPr>
              <a:t>på</a:t>
            </a:r>
            <a:r>
              <a:rPr lang="fi-FI" sz="2000">
                <a:cs typeface="Calibri"/>
              </a:rPr>
              <a:t> </a:t>
            </a:r>
            <a:r>
              <a:rPr lang="fi-FI" sz="2000" err="1">
                <a:cs typeface="Calibri"/>
              </a:rPr>
              <a:t>arbete</a:t>
            </a:r>
            <a:r>
              <a:rPr lang="fi-FI" sz="2000">
                <a:cs typeface="Calibri"/>
              </a:rPr>
              <a:t> i </a:t>
            </a:r>
            <a:r>
              <a:rPr lang="fi-FI" sz="2000" err="1">
                <a:cs typeface="Calibri"/>
              </a:rPr>
              <a:t>vardagen</a:t>
            </a:r>
            <a:r>
              <a:rPr lang="fi-FI" sz="2000">
                <a:cs typeface="Calibri"/>
              </a:rPr>
              <a:t>, </a:t>
            </a:r>
            <a:r>
              <a:rPr lang="fi-FI" sz="2000" err="1">
                <a:cs typeface="Calibri"/>
              </a:rPr>
              <a:t>på</a:t>
            </a:r>
            <a:r>
              <a:rPr lang="fi-FI" sz="2000">
                <a:cs typeface="Calibri"/>
              </a:rPr>
              <a:t> en </a:t>
            </a:r>
            <a:r>
              <a:rPr lang="fi-FI" sz="2000" err="1">
                <a:cs typeface="Calibri"/>
              </a:rPr>
              <a:t>kontinuerlig</a:t>
            </a:r>
            <a:r>
              <a:rPr lang="fi-FI" sz="2000">
                <a:cs typeface="Calibri"/>
              </a:rPr>
              <a:t> </a:t>
            </a:r>
            <a:r>
              <a:rPr lang="fi-FI" sz="2000" err="1">
                <a:cs typeface="Calibri"/>
              </a:rPr>
              <a:t>närvaro</a:t>
            </a:r>
            <a:r>
              <a:rPr lang="fi-FI" sz="2000">
                <a:cs typeface="Calibri"/>
              </a:rPr>
              <a:t> </a:t>
            </a:r>
            <a:r>
              <a:rPr lang="fi-FI" sz="2000" err="1">
                <a:cs typeface="Calibri"/>
              </a:rPr>
              <a:t>och</a:t>
            </a:r>
            <a:r>
              <a:rPr lang="fi-FI" sz="2000">
                <a:cs typeface="Calibri"/>
              </a:rPr>
              <a:t> </a:t>
            </a:r>
            <a:r>
              <a:rPr lang="fi-FI" sz="2000" err="1">
                <a:cs typeface="Calibri"/>
              </a:rPr>
              <a:t>beredskap</a:t>
            </a:r>
            <a:r>
              <a:rPr lang="fi-FI" sz="2000">
                <a:cs typeface="Calibri"/>
              </a:rPr>
              <a:t>.</a:t>
            </a:r>
            <a:br>
              <a:rPr lang="fi-FI" sz="2000">
                <a:cs typeface="Calibri"/>
              </a:rPr>
            </a:br>
            <a:r>
              <a:rPr lang="fi-FI" sz="2000">
                <a:cs typeface="Calibri"/>
              </a:rPr>
              <a:t> </a:t>
            </a:r>
          </a:p>
          <a:p>
            <a:r>
              <a:rPr lang="fi-FI" sz="2000">
                <a:cs typeface="Calibri"/>
              </a:rPr>
              <a:t>Vi </a:t>
            </a:r>
            <a:r>
              <a:rPr lang="fi-FI" sz="2000" err="1">
                <a:cs typeface="Calibri"/>
              </a:rPr>
              <a:t>är</a:t>
            </a:r>
            <a:r>
              <a:rPr lang="fi-FI" sz="2000">
                <a:cs typeface="Calibri"/>
              </a:rPr>
              <a:t> </a:t>
            </a:r>
            <a:r>
              <a:rPr lang="fi-FI" sz="2000" err="1">
                <a:cs typeface="Calibri"/>
              </a:rPr>
              <a:t>alltid</a:t>
            </a:r>
            <a:r>
              <a:rPr lang="fi-FI" sz="2000">
                <a:cs typeface="Calibri"/>
              </a:rPr>
              <a:t> </a:t>
            </a:r>
            <a:r>
              <a:rPr lang="fi-FI" sz="2000" err="1">
                <a:cs typeface="Calibri"/>
              </a:rPr>
              <a:t>beredda</a:t>
            </a:r>
            <a:r>
              <a:rPr lang="fi-FI" sz="2000">
                <a:cs typeface="Calibri"/>
              </a:rPr>
              <a:t> </a:t>
            </a:r>
            <a:r>
              <a:rPr lang="fi-FI" sz="2000" err="1">
                <a:cs typeface="Calibri"/>
              </a:rPr>
              <a:t>att</a:t>
            </a:r>
            <a:r>
              <a:rPr lang="fi-FI" sz="2000">
                <a:cs typeface="Calibri"/>
              </a:rPr>
              <a:t> </a:t>
            </a:r>
            <a:r>
              <a:rPr lang="fi-FI" sz="2000" err="1">
                <a:cs typeface="Calibri"/>
              </a:rPr>
              <a:t>hjälpa</a:t>
            </a:r>
            <a:r>
              <a:rPr lang="fi-FI" sz="2000">
                <a:cs typeface="Calibri"/>
              </a:rPr>
              <a:t>.</a:t>
            </a:r>
            <a:endParaRPr lang="fi-FI" sz="2000"/>
          </a:p>
          <a:p>
            <a:endParaRPr lang="fi-FI" sz="2000"/>
          </a:p>
          <a:p>
            <a:endParaRPr lang="fi-FI" sz="2000"/>
          </a:p>
        </p:txBody>
      </p:sp>
      <p:pic>
        <p:nvPicPr>
          <p:cNvPr id="5" name="Content Placeholder 4">
            <a:extLst>
              <a:ext uri="{FF2B5EF4-FFF2-40B4-BE49-F238E27FC236}">
                <a16:creationId xmlns:a16="http://schemas.microsoft.com/office/drawing/2014/main" id="{1915690D-6FB2-4314-8BC3-234E310A289F}"/>
              </a:ext>
            </a:extLst>
          </p:cNvPr>
          <p:cNvPicPr>
            <a:picLocks noGrp="1" noChangeAspect="1"/>
          </p:cNvPicPr>
          <p:nvPr>
            <p:ph sz="half" idx="2"/>
          </p:nvPr>
        </p:nvPicPr>
        <p:blipFill>
          <a:blip r:embed="rId2"/>
          <a:stretch>
            <a:fillRect/>
          </a:stretch>
        </p:blipFill>
        <p:spPr>
          <a:xfrm>
            <a:off x="6172200" y="2337833"/>
            <a:ext cx="5181600" cy="3450794"/>
          </a:xfrm>
          <a:prstGeom prst="rect">
            <a:avLst/>
          </a:prstGeom>
        </p:spPr>
      </p:pic>
      <p:sp>
        <p:nvSpPr>
          <p:cNvPr id="7" name="TextBox 6">
            <a:extLst>
              <a:ext uri="{FF2B5EF4-FFF2-40B4-BE49-F238E27FC236}">
                <a16:creationId xmlns:a16="http://schemas.microsoft.com/office/drawing/2014/main" id="{DA426BEA-57C9-4D55-865B-AA691D60AA13}"/>
              </a:ext>
            </a:extLst>
          </p:cNvPr>
          <p:cNvSpPr txBox="1"/>
          <p:nvPr/>
        </p:nvSpPr>
        <p:spPr>
          <a:xfrm>
            <a:off x="6096000" y="5557795"/>
            <a:ext cx="2479250" cy="230832"/>
          </a:xfrm>
          <a:prstGeom prst="rect">
            <a:avLst/>
          </a:prstGeom>
          <a:noFill/>
        </p:spPr>
        <p:txBody>
          <a:bodyPr wrap="square" rtlCol="0">
            <a:spAutoFit/>
          </a:bodyPr>
          <a:lstStyle/>
          <a:p>
            <a:r>
              <a:rPr lang="fi-FI" sz="900" err="1">
                <a:solidFill>
                  <a:schemeClr val="bg1"/>
                </a:solidFill>
              </a:rPr>
              <a:t>Fotograf</a:t>
            </a:r>
            <a:r>
              <a:rPr lang="fi-FI" sz="900">
                <a:solidFill>
                  <a:schemeClr val="bg1"/>
                </a:solidFill>
              </a:rPr>
              <a:t>: Ibrahim Malla</a:t>
            </a:r>
          </a:p>
        </p:txBody>
      </p:sp>
    </p:spTree>
    <p:extLst>
      <p:ext uri="{BB962C8B-B14F-4D97-AF65-F5344CB8AC3E}">
        <p14:creationId xmlns:p14="http://schemas.microsoft.com/office/powerpoint/2010/main" val="169087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10A5590-6E57-45FF-9EFD-16928C92C965}"/>
              </a:ext>
            </a:extLst>
          </p:cNvPr>
          <p:cNvSpPr>
            <a:spLocks noGrp="1"/>
          </p:cNvSpPr>
          <p:nvPr>
            <p:ph sz="half" idx="1"/>
          </p:nvPr>
        </p:nvSpPr>
        <p:spPr/>
        <p:txBody>
          <a:bodyPr>
            <a:normAutofit/>
          </a:bodyPr>
          <a:lstStyle/>
          <a:p>
            <a:pPr>
              <a:defRPr/>
            </a:pPr>
            <a:r>
              <a:rPr lang="fi-FI" err="1"/>
              <a:t>Finlands</a:t>
            </a:r>
            <a:r>
              <a:rPr lang="fi-FI"/>
              <a:t> </a:t>
            </a:r>
            <a:r>
              <a:rPr lang="fi-FI" err="1"/>
              <a:t>Röda</a:t>
            </a:r>
            <a:r>
              <a:rPr lang="fi-FI"/>
              <a:t> </a:t>
            </a:r>
            <a:r>
              <a:rPr lang="fi-FI" err="1"/>
              <a:t>Kors</a:t>
            </a:r>
            <a:r>
              <a:rPr lang="fi-FI"/>
              <a:t> </a:t>
            </a:r>
            <a:r>
              <a:rPr lang="fi-FI" err="1"/>
              <a:t>grundades</a:t>
            </a:r>
            <a:r>
              <a:rPr lang="fi-FI"/>
              <a:t> </a:t>
            </a:r>
            <a:r>
              <a:rPr lang="fi-FI" err="1"/>
              <a:t>år</a:t>
            </a:r>
            <a:r>
              <a:rPr lang="fi-FI"/>
              <a:t> 1877</a:t>
            </a:r>
          </a:p>
          <a:p>
            <a:pPr marL="0" indent="0">
              <a:buNone/>
              <a:defRPr/>
            </a:pPr>
            <a:endParaRPr lang="fi-FI">
              <a:cs typeface="Calibri"/>
            </a:endParaRPr>
          </a:p>
          <a:p>
            <a:r>
              <a:rPr lang="fi-FI">
                <a:cs typeface="Calibri"/>
              </a:rPr>
              <a:t>192 </a:t>
            </a:r>
            <a:r>
              <a:rPr lang="fi-FI" err="1">
                <a:cs typeface="Calibri"/>
              </a:rPr>
              <a:t>nationella</a:t>
            </a:r>
            <a:r>
              <a:rPr lang="fi-FI">
                <a:cs typeface="Calibri"/>
              </a:rPr>
              <a:t> </a:t>
            </a:r>
            <a:r>
              <a:rPr lang="fi-FI" err="1">
                <a:cs typeface="Calibri"/>
              </a:rPr>
              <a:t>föreningar</a:t>
            </a:r>
            <a:r>
              <a:rPr lang="fi-FI">
                <a:cs typeface="Calibri"/>
              </a:rPr>
              <a:t> </a:t>
            </a:r>
            <a:r>
              <a:rPr lang="fi-FI" err="1">
                <a:cs typeface="Calibri"/>
              </a:rPr>
              <a:t>runt</a:t>
            </a:r>
            <a:r>
              <a:rPr lang="fi-FI">
                <a:cs typeface="Calibri"/>
              </a:rPr>
              <a:t> </a:t>
            </a:r>
            <a:r>
              <a:rPr lang="fi-FI" err="1">
                <a:cs typeface="Calibri"/>
              </a:rPr>
              <a:t>om</a:t>
            </a:r>
            <a:r>
              <a:rPr lang="fi-FI">
                <a:cs typeface="Calibri"/>
              </a:rPr>
              <a:t> i </a:t>
            </a:r>
            <a:r>
              <a:rPr lang="fi-FI" err="1">
                <a:cs typeface="Calibri"/>
              </a:rPr>
              <a:t>världen</a:t>
            </a:r>
            <a:endParaRPr lang="fi-FI">
              <a:cs typeface="Calibri"/>
            </a:endParaRPr>
          </a:p>
          <a:p>
            <a:endParaRPr lang="fi-FI">
              <a:cs typeface="Calibri"/>
            </a:endParaRPr>
          </a:p>
          <a:p>
            <a:r>
              <a:rPr lang="fi-FI" err="1">
                <a:cs typeface="Calibri"/>
              </a:rPr>
              <a:t>Skyddsemblemet</a:t>
            </a:r>
            <a:r>
              <a:rPr lang="fi-FI">
                <a:cs typeface="Calibri"/>
              </a:rPr>
              <a:t> </a:t>
            </a:r>
            <a:r>
              <a:rPr lang="fi-FI" err="1">
                <a:cs typeface="Calibri"/>
              </a:rPr>
              <a:t>skyddar</a:t>
            </a:r>
            <a:r>
              <a:rPr lang="fi-FI">
                <a:cs typeface="Calibri"/>
              </a:rPr>
              <a:t> </a:t>
            </a:r>
            <a:r>
              <a:rPr lang="fi-FI" err="1">
                <a:cs typeface="Calibri"/>
              </a:rPr>
              <a:t>hjälparbetet</a:t>
            </a:r>
            <a:endParaRPr lang="fi-FI">
              <a:cs typeface="Calibri"/>
            </a:endParaRPr>
          </a:p>
          <a:p>
            <a:endParaRPr lang="fi-FI"/>
          </a:p>
        </p:txBody>
      </p:sp>
      <p:pic>
        <p:nvPicPr>
          <p:cNvPr id="8" name="Content Placeholder 7">
            <a:extLst>
              <a:ext uri="{FF2B5EF4-FFF2-40B4-BE49-F238E27FC236}">
                <a16:creationId xmlns:a16="http://schemas.microsoft.com/office/drawing/2014/main" id="{BA705C1E-6AA0-42B7-9520-0A2AD549505C}"/>
              </a:ext>
            </a:extLst>
          </p:cNvPr>
          <p:cNvPicPr>
            <a:picLocks noGrp="1" noChangeAspect="1"/>
          </p:cNvPicPr>
          <p:nvPr>
            <p:ph sz="half" idx="2"/>
          </p:nvPr>
        </p:nvPicPr>
        <p:blipFill>
          <a:blip r:embed="rId3"/>
          <a:stretch>
            <a:fillRect/>
          </a:stretch>
        </p:blipFill>
        <p:spPr>
          <a:xfrm>
            <a:off x="6768201" y="1972877"/>
            <a:ext cx="4309193" cy="4316412"/>
          </a:xfrm>
          <a:prstGeom prst="rect">
            <a:avLst/>
          </a:prstGeom>
        </p:spPr>
      </p:pic>
      <p:pic>
        <p:nvPicPr>
          <p:cNvPr id="7" name="Picture 6" descr="A drawing of a cartoon character&#10;&#10;Description generated with high confidence">
            <a:extLst>
              <a:ext uri="{FF2B5EF4-FFF2-40B4-BE49-F238E27FC236}">
                <a16:creationId xmlns:a16="http://schemas.microsoft.com/office/drawing/2014/main" id="{2B7429F1-3FCF-4FF3-834F-88885F405F0C}"/>
              </a:ext>
            </a:extLst>
          </p:cNvPr>
          <p:cNvPicPr>
            <a:picLocks noChangeAspect="1"/>
          </p:cNvPicPr>
          <p:nvPr/>
        </p:nvPicPr>
        <p:blipFill>
          <a:blip r:embed="rId4"/>
          <a:stretch>
            <a:fillRect/>
          </a:stretch>
        </p:blipFill>
        <p:spPr>
          <a:xfrm>
            <a:off x="3695145" y="5385375"/>
            <a:ext cx="2571750" cy="1162050"/>
          </a:xfrm>
          <a:prstGeom prst="rect">
            <a:avLst/>
          </a:prstGeom>
        </p:spPr>
      </p:pic>
    </p:spTree>
    <p:extLst>
      <p:ext uri="{BB962C8B-B14F-4D97-AF65-F5344CB8AC3E}">
        <p14:creationId xmlns:p14="http://schemas.microsoft.com/office/powerpoint/2010/main" val="74064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FB703C1-07F6-4062-A12B-B6D0DC710A21}"/>
              </a:ext>
            </a:extLst>
          </p:cNvPr>
          <p:cNvSpPr>
            <a:spLocks noGrp="1"/>
          </p:cNvSpPr>
          <p:nvPr>
            <p:ph type="title"/>
          </p:nvPr>
        </p:nvSpPr>
        <p:spPr>
          <a:xfrm>
            <a:off x="548951" y="149289"/>
            <a:ext cx="7522029" cy="886409"/>
          </a:xfrm>
        </p:spPr>
        <p:txBody>
          <a:bodyPr/>
          <a:lstStyle/>
          <a:p>
            <a:r>
              <a:rPr lang="fi-FI" b="1" err="1"/>
              <a:t>Så</a:t>
            </a:r>
            <a:r>
              <a:rPr lang="fi-FI" b="1"/>
              <a:t> </a:t>
            </a:r>
            <a:r>
              <a:rPr lang="fi-FI" b="1" err="1"/>
              <a:t>här</a:t>
            </a:r>
            <a:r>
              <a:rPr lang="fi-FI" b="1"/>
              <a:t> </a:t>
            </a:r>
            <a:r>
              <a:rPr lang="fi-FI" b="1" err="1"/>
              <a:t>fungerar</a:t>
            </a:r>
            <a:r>
              <a:rPr lang="fi-FI" b="1"/>
              <a:t> Röda </a:t>
            </a:r>
            <a:r>
              <a:rPr lang="fi-FI" b="1" err="1"/>
              <a:t>Korset</a:t>
            </a:r>
            <a:endParaRPr lang="fi-FI" b="1"/>
          </a:p>
        </p:txBody>
      </p:sp>
      <p:graphicFrame>
        <p:nvGraphicFramePr>
          <p:cNvPr id="6" name="Sisällön paikkamerkki 5">
            <a:extLst>
              <a:ext uri="{FF2B5EF4-FFF2-40B4-BE49-F238E27FC236}">
                <a16:creationId xmlns:a16="http://schemas.microsoft.com/office/drawing/2014/main" id="{1021C6AF-36A1-42BC-B63E-A9FCE3C00A4D}"/>
              </a:ext>
            </a:extLst>
          </p:cNvPr>
          <p:cNvGraphicFramePr>
            <a:graphicFrameLocks noGrp="1"/>
          </p:cNvGraphicFramePr>
          <p:nvPr>
            <p:ph idx="1"/>
            <p:extLst>
              <p:ext uri="{D42A27DB-BD31-4B8C-83A1-F6EECF244321}">
                <p14:modId xmlns:p14="http://schemas.microsoft.com/office/powerpoint/2010/main" val="2531128128"/>
              </p:ext>
            </p:extLst>
          </p:nvPr>
        </p:nvGraphicFramePr>
        <p:xfrm>
          <a:off x="903514" y="1819470"/>
          <a:ext cx="10515600" cy="4236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62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DE4-15F7-40C6-836A-92EA039D92FF}"/>
              </a:ext>
            </a:extLst>
          </p:cNvPr>
          <p:cNvSpPr>
            <a:spLocks noGrp="1"/>
          </p:cNvSpPr>
          <p:nvPr>
            <p:ph type="title"/>
          </p:nvPr>
        </p:nvSpPr>
        <p:spPr>
          <a:xfrm>
            <a:off x="838200" y="149725"/>
            <a:ext cx="10515600" cy="817942"/>
          </a:xfrm>
        </p:spPr>
        <p:txBody>
          <a:bodyPr/>
          <a:lstStyle/>
          <a:p>
            <a:r>
              <a:rPr lang="fi-FI" b="1" err="1"/>
              <a:t>Principerna</a:t>
            </a:r>
            <a:r>
              <a:rPr lang="fi-FI" b="1"/>
              <a:t>  </a:t>
            </a:r>
          </a:p>
        </p:txBody>
      </p:sp>
      <p:sp>
        <p:nvSpPr>
          <p:cNvPr id="3" name="Content Placeholder 2">
            <a:extLst>
              <a:ext uri="{FF2B5EF4-FFF2-40B4-BE49-F238E27FC236}">
                <a16:creationId xmlns:a16="http://schemas.microsoft.com/office/drawing/2014/main" id="{45EA708F-DC1C-4517-9567-8873219177BE}"/>
              </a:ext>
            </a:extLst>
          </p:cNvPr>
          <p:cNvSpPr>
            <a:spLocks noGrp="1"/>
          </p:cNvSpPr>
          <p:nvPr>
            <p:ph idx="1"/>
          </p:nvPr>
        </p:nvSpPr>
        <p:spPr>
          <a:xfrm>
            <a:off x="838200" y="1509204"/>
            <a:ext cx="10515600" cy="4667759"/>
          </a:xfrm>
        </p:spPr>
        <p:txBody>
          <a:bodyPr vert="horz" lIns="91440" tIns="45720" rIns="91440" bIns="45720" rtlCol="0" anchor="t">
            <a:normAutofit/>
          </a:bodyPr>
          <a:lstStyle/>
          <a:p>
            <a:pPr marL="0" indent="0">
              <a:buNone/>
              <a:tabLst>
                <a:tab pos="265113" algn="l"/>
              </a:tabLst>
              <a:defRPr/>
            </a:pPr>
            <a:endParaRPr lang="fi-FI" sz="2100"/>
          </a:p>
          <a:p>
            <a:pPr>
              <a:spcBef>
                <a:spcPct val="0"/>
              </a:spcBef>
              <a:buNone/>
            </a:pPr>
            <a:r>
              <a:rPr lang="fi-FI" altLang="fi-FI" sz="2100">
                <a:ea typeface="Verdana" panose="020B0604030504040204" pitchFamily="34" charset="0"/>
                <a:cs typeface="Verdana" panose="020B0604030504040204" pitchFamily="34" charset="0"/>
              </a:rPr>
              <a:t>	</a:t>
            </a:r>
            <a:endParaRPr lang="fi-FI" sz="2100" b="1">
              <a:ea typeface="Verdana" panose="020B0604030504040204" pitchFamily="34" charset="0"/>
              <a:cs typeface="Verdana" panose="020B0604030504040204" pitchFamily="34" charset="0"/>
            </a:endParaRPr>
          </a:p>
          <a:p>
            <a:pPr marL="0" indent="0">
              <a:buNone/>
              <a:defRPr/>
            </a:pPr>
            <a:endParaRPr lang="fi-FI" sz="2100">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endParaRPr lang="fi-FI" altLang="fi-FI" sz="2100" b="1">
              <a:ea typeface="Verdana" panose="020B0604030504040204" pitchFamily="34" charset="0"/>
              <a:cs typeface="Verdana" panose="020B0604030504040204" pitchFamily="34" charset="0"/>
            </a:endParaRPr>
          </a:p>
          <a:p>
            <a:pPr>
              <a:spcBef>
                <a:spcPct val="0"/>
              </a:spcBef>
              <a:buNone/>
            </a:pPr>
            <a:r>
              <a:rPr lang="fi-FI" altLang="fi-FI" sz="2100">
                <a:ea typeface="Verdana" panose="020B0604030504040204" pitchFamily="34" charset="0"/>
                <a:cs typeface="Verdana" panose="020B0604030504040204" pitchFamily="34" charset="0"/>
              </a:rPr>
              <a:t>	</a:t>
            </a:r>
            <a:endParaRPr lang="fi-FI" altLang="fi-FI" sz="2500">
              <a:ea typeface="Verdana" panose="020B0604030504040204" pitchFamily="34" charset="0"/>
              <a:cs typeface="Verdana" panose="020B0604030504040204" pitchFamily="34" charset="0"/>
            </a:endParaRPr>
          </a:p>
          <a:p>
            <a:pPr marL="914400" lvl="2" indent="0">
              <a:buNone/>
            </a:pPr>
            <a:endParaRPr lang="fi-FI" b="1"/>
          </a:p>
        </p:txBody>
      </p:sp>
      <p:sp>
        <p:nvSpPr>
          <p:cNvPr id="9" name="TextBox 8">
            <a:extLst>
              <a:ext uri="{FF2B5EF4-FFF2-40B4-BE49-F238E27FC236}">
                <a16:creationId xmlns:a16="http://schemas.microsoft.com/office/drawing/2014/main" id="{B5110232-6AB2-4D60-8E5F-7C6AB3D50B72}"/>
              </a:ext>
            </a:extLst>
          </p:cNvPr>
          <p:cNvSpPr txBox="1"/>
          <p:nvPr/>
        </p:nvSpPr>
        <p:spPr>
          <a:xfrm>
            <a:off x="3948194" y="3182040"/>
            <a:ext cx="5478245" cy="830997"/>
          </a:xfrm>
          <a:prstGeom prst="rect">
            <a:avLst/>
          </a:prstGeom>
          <a:noFill/>
          <a:effectLst>
            <a:outerShdw blurRad="50800" dist="50800" dir="5400000" algn="ctr" rotWithShape="0">
              <a:srgbClr val="000000">
                <a:alpha val="0"/>
              </a:srgbClr>
            </a:outerShdw>
          </a:effectLst>
        </p:spPr>
        <p:txBody>
          <a:bodyPr wrap="square" anchor="t">
            <a:spAutoFit/>
          </a:bodyPr>
          <a:lstStyle/>
          <a:p>
            <a:pPr>
              <a:defRPr/>
            </a:pPr>
            <a:r>
              <a:rPr lang="fi-FI" sz="4800" b="1" err="1">
                <a:solidFill>
                  <a:srgbClr val="C00000"/>
                </a:solidFill>
                <a:latin typeface="SignaColumn-Black"/>
              </a:rPr>
              <a:t>Humanitet</a:t>
            </a:r>
            <a:r>
              <a:rPr lang="fi-FI" sz="4800">
                <a:solidFill>
                  <a:srgbClr val="C00000"/>
                </a:solidFill>
                <a:latin typeface="SignaColumn-Black"/>
              </a:rPr>
              <a:t> </a:t>
            </a:r>
            <a:endParaRPr lang="en-US" sz="4800">
              <a:solidFill>
                <a:srgbClr val="C00000"/>
              </a:solidFill>
              <a:latin typeface="SignaColumn-Black" panose="040B0804030504040204" pitchFamily="82" charset="0"/>
            </a:endParaRPr>
          </a:p>
        </p:txBody>
      </p:sp>
      <p:sp>
        <p:nvSpPr>
          <p:cNvPr id="10" name="TextBox 9">
            <a:extLst>
              <a:ext uri="{FF2B5EF4-FFF2-40B4-BE49-F238E27FC236}">
                <a16:creationId xmlns:a16="http://schemas.microsoft.com/office/drawing/2014/main" id="{268D948E-E77F-4F58-A28F-50E153776F3B}"/>
              </a:ext>
            </a:extLst>
          </p:cNvPr>
          <p:cNvSpPr txBox="1">
            <a:spLocks noChangeArrowheads="1"/>
          </p:cNvSpPr>
          <p:nvPr/>
        </p:nvSpPr>
        <p:spPr bwMode="auto">
          <a:xfrm>
            <a:off x="614082" y="4227574"/>
            <a:ext cx="38940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b="1" err="1">
                <a:solidFill>
                  <a:srgbClr val="C00000"/>
                </a:solidFill>
                <a:latin typeface="SignaColumn-Black"/>
              </a:rPr>
              <a:t>Neutralitet</a:t>
            </a:r>
            <a:endParaRPr lang="en-US" altLang="en-US" sz="3200">
              <a:cs typeface="Times New Roman" panose="02020603050405020304" pitchFamily="18" charset="0"/>
            </a:endParaRPr>
          </a:p>
        </p:txBody>
      </p:sp>
      <p:sp>
        <p:nvSpPr>
          <p:cNvPr id="11" name="TextBox 10">
            <a:extLst>
              <a:ext uri="{FF2B5EF4-FFF2-40B4-BE49-F238E27FC236}">
                <a16:creationId xmlns:a16="http://schemas.microsoft.com/office/drawing/2014/main" id="{07F5501D-D136-4516-BD8E-F267F0F28340}"/>
              </a:ext>
            </a:extLst>
          </p:cNvPr>
          <p:cNvSpPr txBox="1">
            <a:spLocks noChangeArrowheads="1"/>
          </p:cNvSpPr>
          <p:nvPr/>
        </p:nvSpPr>
        <p:spPr bwMode="auto">
          <a:xfrm>
            <a:off x="331582" y="2324001"/>
            <a:ext cx="50149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b="1" err="1">
                <a:solidFill>
                  <a:srgbClr val="C00000"/>
                </a:solidFill>
                <a:latin typeface="SignaColumn-Black"/>
              </a:rPr>
              <a:t>Självständighet</a:t>
            </a:r>
            <a:endParaRPr lang="en-US" altLang="en-US" sz="2000" b="1">
              <a:latin typeface="SignaColumn-Black"/>
            </a:endParaRPr>
          </a:p>
        </p:txBody>
      </p:sp>
      <p:sp>
        <p:nvSpPr>
          <p:cNvPr id="12" name="TextBox 11">
            <a:extLst>
              <a:ext uri="{FF2B5EF4-FFF2-40B4-BE49-F238E27FC236}">
                <a16:creationId xmlns:a16="http://schemas.microsoft.com/office/drawing/2014/main" id="{79CD762F-AF0C-4321-80BD-A050F96F99DB}"/>
              </a:ext>
            </a:extLst>
          </p:cNvPr>
          <p:cNvSpPr txBox="1">
            <a:spLocks noChangeArrowheads="1"/>
          </p:cNvSpPr>
          <p:nvPr/>
        </p:nvSpPr>
        <p:spPr bwMode="auto">
          <a:xfrm>
            <a:off x="7635242" y="4373251"/>
            <a:ext cx="43854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b="1" err="1">
                <a:solidFill>
                  <a:srgbClr val="C00000"/>
                </a:solidFill>
                <a:latin typeface="SignaColumn-Black"/>
              </a:rPr>
              <a:t>Frivillighet</a:t>
            </a:r>
            <a:endParaRPr lang="en-US" altLang="en-US" sz="3200" b="1">
              <a:latin typeface="SignaColumn-Black"/>
            </a:endParaRPr>
          </a:p>
        </p:txBody>
      </p:sp>
      <p:sp>
        <p:nvSpPr>
          <p:cNvPr id="13" name="TextBox 12">
            <a:extLst>
              <a:ext uri="{FF2B5EF4-FFF2-40B4-BE49-F238E27FC236}">
                <a16:creationId xmlns:a16="http://schemas.microsoft.com/office/drawing/2014/main" id="{7461A3C9-BC89-4B86-81A2-A46BE66905E1}"/>
              </a:ext>
            </a:extLst>
          </p:cNvPr>
          <p:cNvSpPr txBox="1">
            <a:spLocks noChangeArrowheads="1"/>
          </p:cNvSpPr>
          <p:nvPr/>
        </p:nvSpPr>
        <p:spPr bwMode="auto">
          <a:xfrm>
            <a:off x="3653732" y="5299552"/>
            <a:ext cx="48737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b="1" err="1">
                <a:solidFill>
                  <a:srgbClr val="C00000"/>
                </a:solidFill>
                <a:latin typeface="SignaColumn-Black"/>
              </a:rPr>
              <a:t>Universalitet</a:t>
            </a:r>
            <a:endParaRPr lang="en-US" altLang="en-US" sz="3200" b="1">
              <a:latin typeface="SignaColumn-Black"/>
            </a:endParaRPr>
          </a:p>
        </p:txBody>
      </p:sp>
      <p:sp>
        <p:nvSpPr>
          <p:cNvPr id="14" name="TextBox 13">
            <a:extLst>
              <a:ext uri="{FF2B5EF4-FFF2-40B4-BE49-F238E27FC236}">
                <a16:creationId xmlns:a16="http://schemas.microsoft.com/office/drawing/2014/main" id="{9CEB0C90-7D1C-46B9-839F-F5C00AA7204D}"/>
              </a:ext>
            </a:extLst>
          </p:cNvPr>
          <p:cNvSpPr txBox="1">
            <a:spLocks noChangeArrowheads="1"/>
          </p:cNvSpPr>
          <p:nvPr/>
        </p:nvSpPr>
        <p:spPr bwMode="auto">
          <a:xfrm>
            <a:off x="4564736" y="1624516"/>
            <a:ext cx="3244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r>
              <a:rPr lang="fi-FI" altLang="en-US" sz="3200" b="1" err="1">
                <a:solidFill>
                  <a:srgbClr val="C00000"/>
                </a:solidFill>
                <a:latin typeface="SignaColumn-Black"/>
              </a:rPr>
              <a:t>Enhet</a:t>
            </a:r>
            <a:endParaRPr lang="en-US" altLang="en-US" sz="2400">
              <a:solidFill>
                <a:srgbClr val="C00000"/>
              </a:solidFill>
              <a:latin typeface="SignaColumn-Black" panose="040B0804030504040204" pitchFamily="82" charset="0"/>
            </a:endParaRPr>
          </a:p>
        </p:txBody>
      </p:sp>
      <p:sp>
        <p:nvSpPr>
          <p:cNvPr id="15" name="Content Placeholder 10">
            <a:extLst>
              <a:ext uri="{FF2B5EF4-FFF2-40B4-BE49-F238E27FC236}">
                <a16:creationId xmlns:a16="http://schemas.microsoft.com/office/drawing/2014/main" id="{6E52856A-6498-4928-95FB-3C1CE89B12AF}"/>
              </a:ext>
            </a:extLst>
          </p:cNvPr>
          <p:cNvSpPr txBox="1">
            <a:spLocks noChangeArrowheads="1"/>
          </p:cNvSpPr>
          <p:nvPr/>
        </p:nvSpPr>
        <p:spPr>
          <a:xfrm>
            <a:off x="7414392" y="2328738"/>
            <a:ext cx="4025838" cy="535531"/>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Times" panose="02020603050405020304" pitchFamily="18" charset="0"/>
              <a:buNone/>
            </a:pPr>
            <a:r>
              <a:rPr lang="fi-FI" altLang="en-US" sz="3200" b="1" err="1">
                <a:solidFill>
                  <a:srgbClr val="C00000"/>
                </a:solidFill>
                <a:latin typeface="SignaColumn-Black"/>
              </a:rPr>
              <a:t>Opartiskhe</a:t>
            </a:r>
            <a:r>
              <a:rPr lang="fi-FI" altLang="en-US" sz="3200" err="1">
                <a:solidFill>
                  <a:srgbClr val="C00000"/>
                </a:solidFill>
                <a:latin typeface="SignaColumn-Black"/>
              </a:rPr>
              <a:t>t</a:t>
            </a:r>
            <a:endParaRPr lang="en-US" altLang="en-US" sz="3200">
              <a:latin typeface="SignaColumn-Black"/>
            </a:endParaRPr>
          </a:p>
        </p:txBody>
      </p:sp>
    </p:spTree>
    <p:extLst>
      <p:ext uri="{BB962C8B-B14F-4D97-AF65-F5344CB8AC3E}">
        <p14:creationId xmlns:p14="http://schemas.microsoft.com/office/powerpoint/2010/main" val="34350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circle(in)">
                                      <p:cBhvr>
                                        <p:cTn id="3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74F0-EF4B-4471-B456-A05E5E30A4FD}"/>
              </a:ext>
            </a:extLst>
          </p:cNvPr>
          <p:cNvSpPr>
            <a:spLocks noGrp="1"/>
          </p:cNvSpPr>
          <p:nvPr>
            <p:ph type="title"/>
          </p:nvPr>
        </p:nvSpPr>
        <p:spPr>
          <a:xfrm>
            <a:off x="589625" y="374159"/>
            <a:ext cx="10515600" cy="613756"/>
          </a:xfrm>
        </p:spPr>
        <p:txBody>
          <a:bodyPr>
            <a:normAutofit fontScale="90000"/>
          </a:bodyPr>
          <a:lstStyle/>
          <a:p>
            <a:r>
              <a:rPr lang="fi-FI" b="1" err="1"/>
              <a:t>Röda</a:t>
            </a:r>
            <a:r>
              <a:rPr lang="fi-FI" b="1"/>
              <a:t> </a:t>
            </a:r>
            <a:r>
              <a:rPr lang="fi-FI" b="1" err="1"/>
              <a:t>Korsets</a:t>
            </a:r>
            <a:r>
              <a:rPr lang="fi-FI" b="1"/>
              <a:t> </a:t>
            </a:r>
            <a:r>
              <a:rPr lang="fi-FI" b="1" err="1"/>
              <a:t>internationella</a:t>
            </a:r>
            <a:r>
              <a:rPr lang="fi-FI" b="1"/>
              <a:t> </a:t>
            </a:r>
            <a:r>
              <a:rPr lang="fi-FI" b="1" err="1"/>
              <a:t>hjälp</a:t>
            </a:r>
            <a:r>
              <a:rPr lang="fi-FI" b="1"/>
              <a:t> </a:t>
            </a:r>
          </a:p>
        </p:txBody>
      </p:sp>
      <p:sp>
        <p:nvSpPr>
          <p:cNvPr id="3" name="Text Placeholder 2">
            <a:extLst>
              <a:ext uri="{FF2B5EF4-FFF2-40B4-BE49-F238E27FC236}">
                <a16:creationId xmlns:a16="http://schemas.microsoft.com/office/drawing/2014/main" id="{0A5AD4C3-350E-41B2-ACD6-7D138D527EFD}"/>
              </a:ext>
            </a:extLst>
          </p:cNvPr>
          <p:cNvSpPr>
            <a:spLocks noGrp="1"/>
          </p:cNvSpPr>
          <p:nvPr>
            <p:ph idx="1"/>
          </p:nvPr>
        </p:nvSpPr>
        <p:spPr>
          <a:xfrm>
            <a:off x="509726" y="1776819"/>
            <a:ext cx="11502112" cy="4464183"/>
          </a:xfrm>
        </p:spPr>
        <p:txBody>
          <a:bodyPr>
            <a:normAutofit/>
          </a:bodyPr>
          <a:lstStyle/>
          <a:p>
            <a:r>
              <a:rPr lang="fi-FI" u="sng" err="1"/>
              <a:t>Insamlingar</a:t>
            </a:r>
            <a:endParaRPr lang="fi-FI" u="sng"/>
          </a:p>
          <a:p>
            <a:pPr lvl="1">
              <a:buFontTx/>
              <a:buChar char="-"/>
            </a:pPr>
            <a:r>
              <a:rPr lang="fi-FI" sz="2000" err="1"/>
              <a:t>Hungerdagen</a:t>
            </a:r>
            <a:endParaRPr lang="fi-FI" sz="2000"/>
          </a:p>
          <a:p>
            <a:pPr lvl="1">
              <a:buFontTx/>
              <a:buChar char="-"/>
            </a:pPr>
            <a:r>
              <a:rPr lang="fi-FI" sz="2000" err="1"/>
              <a:t>Nödhjälpsinsamlingar</a:t>
            </a:r>
            <a:endParaRPr lang="fi-FI" sz="2000"/>
          </a:p>
          <a:p>
            <a:endParaRPr lang="fi-FI"/>
          </a:p>
          <a:p>
            <a:r>
              <a:rPr lang="fi-FI" u="sng" err="1"/>
              <a:t>Katastroffonden</a:t>
            </a:r>
            <a:endParaRPr lang="fi-FI" u="sng"/>
          </a:p>
          <a:p>
            <a:pPr lvl="1">
              <a:buFontTx/>
              <a:buChar char="-"/>
            </a:pPr>
            <a:r>
              <a:rPr lang="fi-FI" sz="2000" err="1"/>
              <a:t>Möjliggör</a:t>
            </a:r>
            <a:r>
              <a:rPr lang="fi-FI" sz="2000"/>
              <a:t> </a:t>
            </a:r>
            <a:r>
              <a:rPr lang="fi-FI" sz="2000" err="1"/>
              <a:t>snabb</a:t>
            </a:r>
            <a:r>
              <a:rPr lang="fi-FI" sz="2000"/>
              <a:t> </a:t>
            </a:r>
            <a:r>
              <a:rPr lang="fi-FI" sz="2000" err="1"/>
              <a:t>och</a:t>
            </a:r>
            <a:r>
              <a:rPr lang="fi-FI" sz="2000"/>
              <a:t> </a:t>
            </a:r>
            <a:r>
              <a:rPr lang="fi-FI" sz="2000" err="1"/>
              <a:t>effektiv</a:t>
            </a:r>
            <a:r>
              <a:rPr lang="fi-FI" sz="2000"/>
              <a:t> </a:t>
            </a:r>
            <a:r>
              <a:rPr lang="fi-FI" sz="2000" err="1"/>
              <a:t>hjälp</a:t>
            </a:r>
            <a:endParaRPr lang="fi-FI" sz="2000"/>
          </a:p>
          <a:p>
            <a:pPr>
              <a:buFontTx/>
              <a:buChar char="-"/>
            </a:pPr>
            <a:endParaRPr lang="fi-FI" sz="2400"/>
          </a:p>
          <a:p>
            <a:r>
              <a:rPr lang="fi-FI" u="sng" err="1"/>
              <a:t>Internationellt</a:t>
            </a:r>
            <a:r>
              <a:rPr lang="fi-FI" u="sng"/>
              <a:t> </a:t>
            </a:r>
            <a:r>
              <a:rPr lang="fi-FI" u="sng" err="1"/>
              <a:t>bistånd</a:t>
            </a:r>
            <a:endParaRPr lang="fi-FI" u="sng"/>
          </a:p>
          <a:p>
            <a:pPr lvl="1">
              <a:buFontTx/>
              <a:buChar char="-"/>
            </a:pPr>
            <a:r>
              <a:rPr lang="en-US" sz="2000" err="1"/>
              <a:t>hjälpartiklar</a:t>
            </a:r>
            <a:r>
              <a:rPr lang="en-US" sz="2000"/>
              <a:t>, </a:t>
            </a:r>
            <a:r>
              <a:rPr lang="en-US" sz="2000" err="1"/>
              <a:t>utvecklingsarbete</a:t>
            </a:r>
            <a:r>
              <a:rPr lang="en-US" sz="2000"/>
              <a:t>, </a:t>
            </a:r>
            <a:r>
              <a:rPr lang="en-US" sz="2000" err="1"/>
              <a:t>biståndsarbetare</a:t>
            </a:r>
            <a:endParaRPr lang="en-US" sz="2000"/>
          </a:p>
          <a:p>
            <a:pPr lvl="1">
              <a:buFontTx/>
              <a:buChar char="-"/>
            </a:pPr>
            <a:r>
              <a:rPr lang="en-US" sz="2000" err="1"/>
              <a:t>Samarbete</a:t>
            </a:r>
            <a:r>
              <a:rPr lang="en-US" sz="2000"/>
              <a:t> med </a:t>
            </a:r>
            <a:r>
              <a:rPr lang="en-US" sz="2000" err="1"/>
              <a:t>lokala</a:t>
            </a:r>
            <a:r>
              <a:rPr lang="en-US" sz="2000"/>
              <a:t> </a:t>
            </a:r>
            <a:r>
              <a:rPr lang="en-US" sz="2000" err="1"/>
              <a:t>Röda</a:t>
            </a:r>
            <a:r>
              <a:rPr lang="en-US" sz="2000"/>
              <a:t> </a:t>
            </a:r>
            <a:r>
              <a:rPr lang="en-US" sz="2000" err="1"/>
              <a:t>Korset</a:t>
            </a:r>
            <a:r>
              <a:rPr lang="en-US" sz="2000"/>
              <a:t> </a:t>
            </a:r>
            <a:r>
              <a:rPr lang="en-US" sz="2000" err="1"/>
              <a:t>eller</a:t>
            </a:r>
            <a:r>
              <a:rPr lang="en-US" sz="2000"/>
              <a:t> </a:t>
            </a:r>
            <a:r>
              <a:rPr lang="en-US" sz="2000" err="1"/>
              <a:t>Röda</a:t>
            </a:r>
            <a:r>
              <a:rPr lang="en-US" sz="2000"/>
              <a:t> </a:t>
            </a:r>
            <a:r>
              <a:rPr lang="en-US" sz="2000" err="1"/>
              <a:t>Halvmåneföreningen</a:t>
            </a:r>
            <a:endParaRPr lang="en-US" sz="2000"/>
          </a:p>
        </p:txBody>
      </p:sp>
      <p:pic>
        <p:nvPicPr>
          <p:cNvPr id="6" name="Picture 5">
            <a:extLst>
              <a:ext uri="{FF2B5EF4-FFF2-40B4-BE49-F238E27FC236}">
                <a16:creationId xmlns:a16="http://schemas.microsoft.com/office/drawing/2014/main" id="{89B446BC-EA16-462A-B677-4C751681D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124" y="1379306"/>
            <a:ext cx="5633150" cy="3753086"/>
          </a:xfrm>
          <a:prstGeom prst="rect">
            <a:avLst/>
          </a:prstGeom>
        </p:spPr>
      </p:pic>
      <p:sp>
        <p:nvSpPr>
          <p:cNvPr id="9" name="TextBox 8">
            <a:extLst>
              <a:ext uri="{FF2B5EF4-FFF2-40B4-BE49-F238E27FC236}">
                <a16:creationId xmlns:a16="http://schemas.microsoft.com/office/drawing/2014/main" id="{1B5B4296-5CF9-40B5-A999-AFBED5A0AE0D}"/>
              </a:ext>
            </a:extLst>
          </p:cNvPr>
          <p:cNvSpPr txBox="1"/>
          <p:nvPr/>
        </p:nvSpPr>
        <p:spPr>
          <a:xfrm>
            <a:off x="10188592" y="4878476"/>
            <a:ext cx="2265528" cy="253916"/>
          </a:xfrm>
          <a:prstGeom prst="rect">
            <a:avLst/>
          </a:prstGeom>
          <a:noFill/>
        </p:spPr>
        <p:txBody>
          <a:bodyPr wrap="square" rtlCol="0">
            <a:spAutoFit/>
          </a:bodyPr>
          <a:lstStyle/>
          <a:p>
            <a:r>
              <a:rPr lang="fi-FI" sz="1050">
                <a:solidFill>
                  <a:schemeClr val="bg1"/>
                </a:solidFill>
              </a:rPr>
              <a:t>Foto: </a:t>
            </a:r>
            <a:r>
              <a:rPr lang="fi-FI" sz="1050" err="1">
                <a:solidFill>
                  <a:schemeClr val="bg1"/>
                </a:solidFill>
              </a:rPr>
              <a:t>Finlands</a:t>
            </a:r>
            <a:r>
              <a:rPr lang="fi-FI" sz="1050">
                <a:solidFill>
                  <a:schemeClr val="bg1"/>
                </a:solidFill>
              </a:rPr>
              <a:t> </a:t>
            </a:r>
            <a:r>
              <a:rPr lang="fi-FI" sz="1050" err="1">
                <a:solidFill>
                  <a:schemeClr val="bg1"/>
                </a:solidFill>
              </a:rPr>
              <a:t>Röda</a:t>
            </a:r>
            <a:r>
              <a:rPr lang="fi-FI" sz="1050">
                <a:solidFill>
                  <a:schemeClr val="bg1"/>
                </a:solidFill>
              </a:rPr>
              <a:t> </a:t>
            </a:r>
            <a:r>
              <a:rPr lang="fi-FI" sz="1050" err="1">
                <a:solidFill>
                  <a:schemeClr val="bg1"/>
                </a:solidFill>
              </a:rPr>
              <a:t>Kors</a:t>
            </a:r>
            <a:endParaRPr lang="fi-FI" sz="800">
              <a:solidFill>
                <a:schemeClr val="bg1"/>
              </a:solidFill>
            </a:endParaRPr>
          </a:p>
        </p:txBody>
      </p:sp>
    </p:spTree>
    <p:extLst>
      <p:ext uri="{BB962C8B-B14F-4D97-AF65-F5344CB8AC3E}">
        <p14:creationId xmlns:p14="http://schemas.microsoft.com/office/powerpoint/2010/main" val="1442932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DAD64-8072-4B87-83A5-308CCA98D66B}"/>
              </a:ext>
            </a:extLst>
          </p:cNvPr>
          <p:cNvSpPr>
            <a:spLocks noGrp="1"/>
          </p:cNvSpPr>
          <p:nvPr>
            <p:ph type="title"/>
          </p:nvPr>
        </p:nvSpPr>
        <p:spPr>
          <a:xfrm>
            <a:off x="762000" y="458538"/>
            <a:ext cx="10515600" cy="435769"/>
          </a:xfrm>
        </p:spPr>
        <p:txBody>
          <a:bodyPr/>
          <a:lstStyle/>
          <a:p>
            <a:r>
              <a:rPr lang="fi-FI" b="1">
                <a:ea typeface="+mj-lt"/>
                <a:cs typeface="+mj-lt"/>
              </a:rPr>
              <a:t>Hjälp i olyckor och kriser i hemlandet</a:t>
            </a:r>
            <a:endParaRPr lang="fi-FI">
              <a:ea typeface="+mj-lt"/>
              <a:cs typeface="+mj-lt"/>
            </a:endParaRPr>
          </a:p>
        </p:txBody>
      </p:sp>
      <p:sp>
        <p:nvSpPr>
          <p:cNvPr id="3" name="Content Placeholder 2">
            <a:extLst>
              <a:ext uri="{FF2B5EF4-FFF2-40B4-BE49-F238E27FC236}">
                <a16:creationId xmlns:a16="http://schemas.microsoft.com/office/drawing/2014/main" id="{FCF60C3C-6BA5-4396-8C2D-A97ABAD13B81}"/>
              </a:ext>
            </a:extLst>
          </p:cNvPr>
          <p:cNvSpPr>
            <a:spLocks noGrp="1"/>
          </p:cNvSpPr>
          <p:nvPr>
            <p:ph sz="half" idx="1"/>
          </p:nvPr>
        </p:nvSpPr>
        <p:spPr>
          <a:xfrm>
            <a:off x="762000" y="1778456"/>
            <a:ext cx="5181600" cy="4315524"/>
          </a:xfrm>
        </p:spPr>
        <p:txBody>
          <a:bodyPr vert="horz" lIns="91440" tIns="45720" rIns="91440" bIns="45720" rtlCol="0" anchor="t">
            <a:normAutofit fontScale="92500"/>
          </a:bodyPr>
          <a:lstStyle/>
          <a:p>
            <a:r>
              <a:rPr lang="fi-FI" err="1"/>
              <a:t>Frivilliga</a:t>
            </a:r>
            <a:r>
              <a:rPr lang="fi-FI"/>
              <a:t> </a:t>
            </a:r>
            <a:r>
              <a:rPr lang="fi-FI" err="1"/>
              <a:t>hjälper</a:t>
            </a:r>
            <a:r>
              <a:rPr lang="fi-FI"/>
              <a:t> </a:t>
            </a:r>
            <a:r>
              <a:rPr lang="fi-FI" err="1"/>
              <a:t>hjälpbehövande</a:t>
            </a:r>
            <a:r>
              <a:rPr lang="fi-FI"/>
              <a:t> i </a:t>
            </a:r>
            <a:r>
              <a:rPr lang="fi-FI" err="1"/>
              <a:t>olyckor</a:t>
            </a:r>
            <a:r>
              <a:rPr lang="fi-FI"/>
              <a:t> </a:t>
            </a:r>
            <a:r>
              <a:rPr lang="fi-FI" err="1"/>
              <a:t>och</a:t>
            </a:r>
            <a:r>
              <a:rPr lang="fi-FI"/>
              <a:t> </a:t>
            </a:r>
            <a:r>
              <a:rPr lang="fi-FI" err="1"/>
              <a:t>stöder</a:t>
            </a:r>
            <a:r>
              <a:rPr lang="fi-FI"/>
              <a:t> </a:t>
            </a:r>
            <a:r>
              <a:rPr lang="fi-FI" err="1"/>
              <a:t>myndigheterna</a:t>
            </a:r>
            <a:r>
              <a:rPr lang="fi-FI"/>
              <a:t>.</a:t>
            </a:r>
          </a:p>
          <a:p>
            <a:endParaRPr lang="fi-FI"/>
          </a:p>
          <a:p>
            <a:r>
              <a:rPr lang="fi-FI"/>
              <a:t>Vi </a:t>
            </a:r>
            <a:r>
              <a:rPr lang="fi-FI" err="1"/>
              <a:t>hjälper</a:t>
            </a:r>
            <a:r>
              <a:rPr lang="fi-FI"/>
              <a:t> i </a:t>
            </a:r>
            <a:r>
              <a:rPr lang="fi-FI" err="1"/>
              <a:t>akuta</a:t>
            </a:r>
            <a:r>
              <a:rPr lang="fi-FI"/>
              <a:t> </a:t>
            </a:r>
            <a:r>
              <a:rPr lang="fi-FI" err="1"/>
              <a:t>olyckor</a:t>
            </a:r>
            <a:r>
              <a:rPr lang="fi-FI"/>
              <a:t> </a:t>
            </a:r>
            <a:r>
              <a:rPr lang="fi-FI" err="1"/>
              <a:t>som</a:t>
            </a:r>
            <a:r>
              <a:rPr lang="fi-FI"/>
              <a:t> </a:t>
            </a:r>
            <a:r>
              <a:rPr lang="fi-FI" err="1"/>
              <a:t>gör</a:t>
            </a:r>
            <a:r>
              <a:rPr lang="fi-FI"/>
              <a:t> </a:t>
            </a:r>
            <a:r>
              <a:rPr lang="fi-FI" err="1"/>
              <a:t>det</a:t>
            </a:r>
            <a:r>
              <a:rPr lang="fi-FI"/>
              <a:t> </a:t>
            </a:r>
            <a:r>
              <a:rPr lang="fi-FI" err="1"/>
              <a:t>svårt</a:t>
            </a:r>
            <a:r>
              <a:rPr lang="fi-FI"/>
              <a:t> för </a:t>
            </a:r>
            <a:r>
              <a:rPr lang="fi-FI" err="1"/>
              <a:t>den</a:t>
            </a:r>
            <a:r>
              <a:rPr lang="fi-FI"/>
              <a:t> </a:t>
            </a:r>
            <a:r>
              <a:rPr lang="fi-FI" err="1"/>
              <a:t>drabbade</a:t>
            </a:r>
            <a:r>
              <a:rPr lang="fi-FI"/>
              <a:t> </a:t>
            </a:r>
            <a:r>
              <a:rPr lang="fi-FI" err="1"/>
              <a:t>att</a:t>
            </a:r>
            <a:r>
              <a:rPr lang="fi-FI"/>
              <a:t> </a:t>
            </a:r>
            <a:r>
              <a:rPr lang="fi-FI" err="1"/>
              <a:t>klara</a:t>
            </a:r>
            <a:r>
              <a:rPr lang="fi-FI"/>
              <a:t> av </a:t>
            </a:r>
            <a:r>
              <a:rPr lang="fi-FI" err="1"/>
              <a:t>vardagen</a:t>
            </a:r>
            <a:r>
              <a:rPr lang="fi-FI"/>
              <a:t>, </a:t>
            </a:r>
            <a:r>
              <a:rPr lang="fi-FI" err="1"/>
              <a:t>t.ex</a:t>
            </a:r>
            <a:r>
              <a:rPr lang="fi-FI"/>
              <a:t>. </a:t>
            </a:r>
            <a:r>
              <a:rPr lang="fi-FI" err="1"/>
              <a:t>om</a:t>
            </a:r>
            <a:r>
              <a:rPr lang="fi-FI"/>
              <a:t> </a:t>
            </a:r>
            <a:r>
              <a:rPr lang="fi-FI" err="1"/>
              <a:t>hemmet</a:t>
            </a:r>
            <a:r>
              <a:rPr lang="fi-FI"/>
              <a:t> </a:t>
            </a:r>
            <a:r>
              <a:rPr lang="fi-FI" err="1"/>
              <a:t>brinner</a:t>
            </a:r>
            <a:r>
              <a:rPr lang="fi-FI"/>
              <a:t> </a:t>
            </a:r>
            <a:r>
              <a:rPr lang="fi-FI" err="1"/>
              <a:t>ner</a:t>
            </a:r>
            <a:r>
              <a:rPr lang="fi-FI"/>
              <a:t>. </a:t>
            </a:r>
            <a:endParaRPr lang="fi-FI">
              <a:cs typeface="Calibri"/>
            </a:endParaRPr>
          </a:p>
          <a:p>
            <a:pPr marL="0" indent="0">
              <a:buNone/>
            </a:pPr>
            <a:endParaRPr lang="fi-FI"/>
          </a:p>
          <a:p>
            <a:r>
              <a:rPr lang="fi-FI" err="1"/>
              <a:t>Hjälpen</a:t>
            </a:r>
            <a:r>
              <a:rPr lang="fi-FI"/>
              <a:t> </a:t>
            </a:r>
            <a:r>
              <a:rPr lang="fi-FI" err="1"/>
              <a:t>kan</a:t>
            </a:r>
            <a:r>
              <a:rPr lang="fi-FI"/>
              <a:t> vara </a:t>
            </a:r>
            <a:r>
              <a:rPr lang="fi-FI" err="1"/>
              <a:t>psykiskt</a:t>
            </a:r>
            <a:r>
              <a:rPr lang="fi-FI"/>
              <a:t> </a:t>
            </a:r>
            <a:r>
              <a:rPr lang="fi-FI" err="1"/>
              <a:t>stöd</a:t>
            </a:r>
            <a:r>
              <a:rPr lang="fi-FI"/>
              <a:t> </a:t>
            </a:r>
            <a:r>
              <a:rPr lang="fi-FI" err="1"/>
              <a:t>eller</a:t>
            </a:r>
            <a:r>
              <a:rPr lang="fi-FI"/>
              <a:t> </a:t>
            </a:r>
            <a:r>
              <a:rPr lang="fi-FI" err="1"/>
              <a:t>materiellt</a:t>
            </a:r>
            <a:r>
              <a:rPr lang="fi-FI"/>
              <a:t> </a:t>
            </a:r>
            <a:r>
              <a:rPr lang="fi-FI" err="1"/>
              <a:t>stöd</a:t>
            </a:r>
            <a:endParaRPr lang="fi-FI"/>
          </a:p>
        </p:txBody>
      </p:sp>
      <p:pic>
        <p:nvPicPr>
          <p:cNvPr id="7" name="Picture 6">
            <a:extLst>
              <a:ext uri="{FF2B5EF4-FFF2-40B4-BE49-F238E27FC236}">
                <a16:creationId xmlns:a16="http://schemas.microsoft.com/office/drawing/2014/main" id="{18CB91DC-8201-4301-AB5F-44BE45DEC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03821"/>
            <a:ext cx="3236440" cy="2148187"/>
          </a:xfrm>
          <a:prstGeom prst="rect">
            <a:avLst/>
          </a:prstGeom>
        </p:spPr>
      </p:pic>
      <p:sp>
        <p:nvSpPr>
          <p:cNvPr id="8" name="TextBox 7">
            <a:extLst>
              <a:ext uri="{FF2B5EF4-FFF2-40B4-BE49-F238E27FC236}">
                <a16:creationId xmlns:a16="http://schemas.microsoft.com/office/drawing/2014/main" id="{4BC41C11-D117-4FC5-87EE-BDCF430D92B5}"/>
              </a:ext>
            </a:extLst>
          </p:cNvPr>
          <p:cNvSpPr txBox="1"/>
          <p:nvPr/>
        </p:nvSpPr>
        <p:spPr>
          <a:xfrm>
            <a:off x="292732" y="6344828"/>
            <a:ext cx="2438400" cy="276999"/>
          </a:xfrm>
          <a:prstGeom prst="rect">
            <a:avLst/>
          </a:prstGeom>
          <a:noFill/>
        </p:spPr>
        <p:txBody>
          <a:bodyPr wrap="square" rtlCol="0">
            <a:spAutoFit/>
          </a:bodyPr>
          <a:lstStyle/>
          <a:p>
            <a:r>
              <a:rPr lang="fi-FI" sz="1200">
                <a:solidFill>
                  <a:schemeClr val="bg1"/>
                </a:solidFill>
              </a:rPr>
              <a:t>Sirpa Lehtimäki</a:t>
            </a:r>
          </a:p>
        </p:txBody>
      </p:sp>
      <p:sp>
        <p:nvSpPr>
          <p:cNvPr id="12" name="TextBox 11">
            <a:extLst>
              <a:ext uri="{FF2B5EF4-FFF2-40B4-BE49-F238E27FC236}">
                <a16:creationId xmlns:a16="http://schemas.microsoft.com/office/drawing/2014/main" id="{CE890442-A21D-4B16-9A4A-DC28757B5390}"/>
              </a:ext>
            </a:extLst>
          </p:cNvPr>
          <p:cNvSpPr txBox="1"/>
          <p:nvPr/>
        </p:nvSpPr>
        <p:spPr>
          <a:xfrm>
            <a:off x="10424231" y="6344827"/>
            <a:ext cx="1210306" cy="276999"/>
          </a:xfrm>
          <a:prstGeom prst="rect">
            <a:avLst/>
          </a:prstGeom>
          <a:noFill/>
        </p:spPr>
        <p:txBody>
          <a:bodyPr wrap="square" rtlCol="0">
            <a:spAutoFit/>
          </a:bodyPr>
          <a:lstStyle/>
          <a:p>
            <a:r>
              <a:rPr lang="fi-FI" sz="1200">
                <a:solidFill>
                  <a:schemeClr val="bg1"/>
                </a:solidFill>
              </a:rPr>
              <a:t>Taina Keinänen</a:t>
            </a:r>
          </a:p>
        </p:txBody>
      </p:sp>
      <p:pic>
        <p:nvPicPr>
          <p:cNvPr id="13" name="Picture 19" descr="A picture containing person, outdoor, building, man&#10;&#10;Description generated with very high confidence">
            <a:extLst>
              <a:ext uri="{FF2B5EF4-FFF2-40B4-BE49-F238E27FC236}">
                <a16:creationId xmlns:a16="http://schemas.microsoft.com/office/drawing/2014/main" id="{017BFC37-D170-482B-8100-018D8D8CD12F}"/>
              </a:ext>
            </a:extLst>
          </p:cNvPr>
          <p:cNvPicPr>
            <a:picLocks noChangeAspect="1"/>
          </p:cNvPicPr>
          <p:nvPr/>
        </p:nvPicPr>
        <p:blipFill>
          <a:blip r:embed="rId4"/>
          <a:stretch>
            <a:fillRect/>
          </a:stretch>
        </p:blipFill>
        <p:spPr>
          <a:xfrm>
            <a:off x="6096000" y="4542076"/>
            <a:ext cx="3236440" cy="2162018"/>
          </a:xfrm>
          <a:prstGeom prst="rect">
            <a:avLst/>
          </a:prstGeom>
        </p:spPr>
      </p:pic>
      <p:pic>
        <p:nvPicPr>
          <p:cNvPr id="11" name="Picture 10">
            <a:extLst>
              <a:ext uri="{FF2B5EF4-FFF2-40B4-BE49-F238E27FC236}">
                <a16:creationId xmlns:a16="http://schemas.microsoft.com/office/drawing/2014/main" id="{163B7B15-FC83-443F-82A6-D6A15B451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0242" y="3026968"/>
            <a:ext cx="3224295" cy="2148186"/>
          </a:xfrm>
          <a:prstGeom prst="rect">
            <a:avLst/>
          </a:prstGeom>
        </p:spPr>
      </p:pic>
    </p:spTree>
    <p:extLst>
      <p:ext uri="{BB962C8B-B14F-4D97-AF65-F5344CB8AC3E}">
        <p14:creationId xmlns:p14="http://schemas.microsoft.com/office/powerpoint/2010/main" val="3228415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F29484-0D42-44A9-99F6-0518A1407C1B}"/>
              </a:ext>
            </a:extLst>
          </p:cNvPr>
          <p:cNvPicPr>
            <a:picLocks noChangeAspect="1"/>
          </p:cNvPicPr>
          <p:nvPr/>
        </p:nvPicPr>
        <p:blipFill>
          <a:blip r:embed="rId3"/>
          <a:stretch>
            <a:fillRect/>
          </a:stretch>
        </p:blipFill>
        <p:spPr>
          <a:xfrm>
            <a:off x="5289584" y="2026878"/>
            <a:ext cx="3307938" cy="3896730"/>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AC4863C1-D07F-4DB0-B13E-91EFFF334BB3}"/>
              </a:ext>
            </a:extLst>
          </p:cNvPr>
          <p:cNvSpPr>
            <a:spLocks noGrp="1"/>
          </p:cNvSpPr>
          <p:nvPr>
            <p:ph type="title"/>
          </p:nvPr>
        </p:nvSpPr>
        <p:spPr>
          <a:xfrm>
            <a:off x="498835" y="125471"/>
            <a:ext cx="10515600" cy="770075"/>
          </a:xfrm>
        </p:spPr>
        <p:txBody>
          <a:bodyPr/>
          <a:lstStyle/>
          <a:p>
            <a:r>
              <a:rPr lang="fi-FI" err="1"/>
              <a:t>Aktuella</a:t>
            </a:r>
            <a:r>
              <a:rPr lang="fi-FI"/>
              <a:t> </a:t>
            </a:r>
            <a:r>
              <a:rPr lang="fi-FI" err="1"/>
              <a:t>exempel</a:t>
            </a:r>
            <a:r>
              <a:rPr lang="fi-FI"/>
              <a:t> </a:t>
            </a:r>
            <a:r>
              <a:rPr lang="fi-FI" err="1"/>
              <a:t>på</a:t>
            </a:r>
            <a:r>
              <a:rPr lang="fi-FI"/>
              <a:t> </a:t>
            </a:r>
            <a:r>
              <a:rPr lang="fi-FI" err="1"/>
              <a:t>Röda</a:t>
            </a:r>
            <a:r>
              <a:rPr lang="fi-FI"/>
              <a:t> </a:t>
            </a:r>
            <a:r>
              <a:rPr lang="fi-FI" err="1"/>
              <a:t>Korsets</a:t>
            </a:r>
            <a:r>
              <a:rPr lang="fi-FI"/>
              <a:t> </a:t>
            </a:r>
            <a:r>
              <a:rPr lang="fi-FI" err="1"/>
              <a:t>hjälparbete</a:t>
            </a:r>
            <a:endParaRPr lang="fi-FI"/>
          </a:p>
        </p:txBody>
      </p:sp>
      <p:pic>
        <p:nvPicPr>
          <p:cNvPr id="6" name="Picture 5">
            <a:extLst>
              <a:ext uri="{FF2B5EF4-FFF2-40B4-BE49-F238E27FC236}">
                <a16:creationId xmlns:a16="http://schemas.microsoft.com/office/drawing/2014/main" id="{987A5900-B418-46F6-961C-411BE208E227}"/>
              </a:ext>
            </a:extLst>
          </p:cNvPr>
          <p:cNvPicPr>
            <a:picLocks noChangeAspect="1"/>
          </p:cNvPicPr>
          <p:nvPr/>
        </p:nvPicPr>
        <p:blipFill>
          <a:blip r:embed="rId4"/>
          <a:stretch>
            <a:fillRect/>
          </a:stretch>
        </p:blipFill>
        <p:spPr>
          <a:xfrm>
            <a:off x="189980" y="3670488"/>
            <a:ext cx="4875987" cy="300243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4F4D544-D962-417F-A073-5981EDD56C55}"/>
              </a:ext>
            </a:extLst>
          </p:cNvPr>
          <p:cNvPicPr>
            <a:picLocks noChangeAspect="1"/>
          </p:cNvPicPr>
          <p:nvPr/>
        </p:nvPicPr>
        <p:blipFill>
          <a:blip r:embed="rId5"/>
          <a:stretch>
            <a:fillRect/>
          </a:stretch>
        </p:blipFill>
        <p:spPr>
          <a:xfrm>
            <a:off x="313598" y="1303785"/>
            <a:ext cx="4628750" cy="209108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97B7441-18DF-4B58-9701-F40698CC05B9}"/>
              </a:ext>
            </a:extLst>
          </p:cNvPr>
          <p:cNvPicPr>
            <a:picLocks noChangeAspect="1"/>
          </p:cNvPicPr>
          <p:nvPr/>
        </p:nvPicPr>
        <p:blipFill>
          <a:blip r:embed="rId6"/>
          <a:stretch>
            <a:fillRect/>
          </a:stretch>
        </p:blipFill>
        <p:spPr>
          <a:xfrm>
            <a:off x="8821139" y="2306754"/>
            <a:ext cx="3282719" cy="33369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5551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328EB2-CEC8-4D97-BEB9-E7FA656A33E3}"/>
              </a:ext>
            </a:extLst>
          </p:cNvPr>
          <p:cNvSpPr>
            <a:spLocks noGrp="1"/>
          </p:cNvSpPr>
          <p:nvPr>
            <p:ph type="title"/>
          </p:nvPr>
        </p:nvSpPr>
        <p:spPr>
          <a:xfrm>
            <a:off x="762000" y="474020"/>
            <a:ext cx="10515600" cy="435769"/>
          </a:xfrm>
        </p:spPr>
        <p:txBody>
          <a:bodyPr/>
          <a:lstStyle/>
          <a:p>
            <a:r>
              <a:rPr lang="fi-FI" sz="4000" b="1" err="1">
                <a:cs typeface="Calibri Light"/>
              </a:rPr>
              <a:t>Frivilligverksamhet</a:t>
            </a:r>
            <a:endParaRPr lang="fi-FI" sz="4000" b="1">
              <a:cs typeface="Calibri Light"/>
            </a:endParaRPr>
          </a:p>
        </p:txBody>
      </p:sp>
      <p:sp>
        <p:nvSpPr>
          <p:cNvPr id="4" name="Content Placeholder 3">
            <a:extLst>
              <a:ext uri="{FF2B5EF4-FFF2-40B4-BE49-F238E27FC236}">
                <a16:creationId xmlns:a16="http://schemas.microsoft.com/office/drawing/2014/main" id="{7AC15D7D-C4CD-430C-A390-8E6FAD440BF2}"/>
              </a:ext>
            </a:extLst>
          </p:cNvPr>
          <p:cNvSpPr>
            <a:spLocks noGrp="1"/>
          </p:cNvSpPr>
          <p:nvPr>
            <p:ph sz="half" idx="1"/>
          </p:nvPr>
        </p:nvSpPr>
        <p:spPr>
          <a:xfrm>
            <a:off x="238130" y="1919318"/>
            <a:ext cx="6019420" cy="4558930"/>
          </a:xfrm>
        </p:spPr>
        <p:txBody>
          <a:bodyPr vert="horz" lIns="91440" tIns="45720" rIns="91440" bIns="45720" rtlCol="0" anchor="t">
            <a:normAutofit/>
          </a:bodyPr>
          <a:lstStyle/>
          <a:p>
            <a:r>
              <a:rPr lang="fi-FI" sz="2000" err="1">
                <a:cs typeface="Calibri"/>
              </a:rPr>
              <a:t>Frivilliga</a:t>
            </a:r>
            <a:r>
              <a:rPr lang="fi-FI" sz="2000">
                <a:cs typeface="Calibri"/>
              </a:rPr>
              <a:t> </a:t>
            </a:r>
            <a:r>
              <a:rPr lang="fi-FI" sz="2000" err="1">
                <a:cs typeface="Calibri"/>
              </a:rPr>
              <a:t>är</a:t>
            </a:r>
            <a:r>
              <a:rPr lang="fi-FI" sz="2000">
                <a:cs typeface="Calibri"/>
              </a:rPr>
              <a:t> </a:t>
            </a:r>
            <a:r>
              <a:rPr lang="fi-FI" sz="2000" err="1">
                <a:cs typeface="Calibri"/>
              </a:rPr>
              <a:t>Röda</a:t>
            </a:r>
            <a:r>
              <a:rPr lang="fi-FI" sz="2000">
                <a:cs typeface="Calibri"/>
              </a:rPr>
              <a:t> </a:t>
            </a:r>
            <a:r>
              <a:rPr lang="fi-FI" sz="2000" err="1">
                <a:cs typeface="Calibri"/>
              </a:rPr>
              <a:t>Korsets</a:t>
            </a:r>
            <a:r>
              <a:rPr lang="fi-FI" sz="2000">
                <a:cs typeface="Calibri"/>
              </a:rPr>
              <a:t> </a:t>
            </a:r>
            <a:r>
              <a:rPr lang="fi-FI" sz="2000" err="1">
                <a:cs typeface="Calibri"/>
              </a:rPr>
              <a:t>viktigaste</a:t>
            </a:r>
            <a:r>
              <a:rPr lang="fi-FI" sz="2000">
                <a:cs typeface="Calibri"/>
              </a:rPr>
              <a:t> </a:t>
            </a:r>
            <a:r>
              <a:rPr lang="fi-FI" sz="2000" err="1">
                <a:cs typeface="Calibri"/>
              </a:rPr>
              <a:t>resurs</a:t>
            </a:r>
            <a:r>
              <a:rPr lang="fi-FI" sz="2000">
                <a:cs typeface="Calibri"/>
              </a:rPr>
              <a:t>!</a:t>
            </a:r>
          </a:p>
          <a:p>
            <a:endParaRPr lang="sv-SE" sz="2000">
              <a:cs typeface="Calibri"/>
            </a:endParaRPr>
          </a:p>
          <a:p>
            <a:r>
              <a:rPr lang="sv-SE" sz="2000">
                <a:cs typeface="Calibri"/>
              </a:rPr>
              <a:t>Med frivilligverksamhet eftersträvas att hjälpa och stödja människor att förstärka sin hälsa och sitt välbefinnande samt att främja mänskliga värden och en positiv inställning till biståndsarbete.</a:t>
            </a:r>
          </a:p>
          <a:p>
            <a:pPr marL="0" indent="0">
              <a:buNone/>
            </a:pPr>
            <a:endParaRPr lang="sv-SE" sz="2000">
              <a:cs typeface="Calibri"/>
            </a:endParaRPr>
          </a:p>
          <a:p>
            <a:r>
              <a:rPr lang="sv-SE" sz="2000">
                <a:cs typeface="Calibri"/>
              </a:rPr>
              <a:t>Finlands Röda Kors har ca. 25 000 frivilliga. </a:t>
            </a:r>
            <a:endParaRPr lang="fi-FI" sz="2000">
              <a:cs typeface="Calibri"/>
            </a:endParaRPr>
          </a:p>
          <a:p>
            <a:pPr marL="0" indent="0">
              <a:buNone/>
            </a:pPr>
            <a:endParaRPr lang="fi-FI" sz="2000">
              <a:cs typeface="Calibri"/>
            </a:endParaRPr>
          </a:p>
          <a:p>
            <a:r>
              <a:rPr lang="fi-FI" sz="2000" err="1">
                <a:cs typeface="Calibri"/>
              </a:rPr>
              <a:t>Frvilliga</a:t>
            </a:r>
            <a:r>
              <a:rPr lang="fi-FI" sz="2000">
                <a:cs typeface="Calibri"/>
              </a:rPr>
              <a:t> </a:t>
            </a:r>
            <a:r>
              <a:rPr lang="fi-FI" sz="2000" err="1">
                <a:cs typeface="Calibri"/>
              </a:rPr>
              <a:t>deltar</a:t>
            </a:r>
            <a:r>
              <a:rPr lang="fi-FI" sz="2000">
                <a:cs typeface="Calibri"/>
              </a:rPr>
              <a:t> av </a:t>
            </a:r>
            <a:r>
              <a:rPr lang="fi-FI" sz="2000" err="1">
                <a:cs typeface="Calibri"/>
              </a:rPr>
              <a:t>egen</a:t>
            </a:r>
            <a:r>
              <a:rPr lang="fi-FI" sz="2000">
                <a:cs typeface="Calibri"/>
              </a:rPr>
              <a:t> vilja i </a:t>
            </a:r>
            <a:r>
              <a:rPr lang="fi-FI" sz="2000" err="1">
                <a:cs typeface="Calibri"/>
              </a:rPr>
              <a:t>frivilligverksamhet</a:t>
            </a:r>
            <a:r>
              <a:rPr lang="fi-FI" sz="2000">
                <a:cs typeface="Calibri"/>
              </a:rPr>
              <a:t> </a:t>
            </a:r>
            <a:r>
              <a:rPr lang="fi-FI" sz="2000" err="1">
                <a:cs typeface="Calibri"/>
              </a:rPr>
              <a:t>och</a:t>
            </a:r>
            <a:r>
              <a:rPr lang="fi-FI" sz="2000">
                <a:cs typeface="Calibri"/>
              </a:rPr>
              <a:t> </a:t>
            </a:r>
            <a:r>
              <a:rPr lang="fi-FI" sz="2000" err="1">
                <a:cs typeface="Calibri"/>
              </a:rPr>
              <a:t>agerar</a:t>
            </a:r>
            <a:r>
              <a:rPr lang="fi-FI" sz="2000">
                <a:cs typeface="Calibri"/>
              </a:rPr>
              <a:t> </a:t>
            </a:r>
            <a:r>
              <a:rPr lang="fi-FI" sz="2000" err="1">
                <a:cs typeface="Calibri"/>
              </a:rPr>
              <a:t>utan</a:t>
            </a:r>
            <a:r>
              <a:rPr lang="fi-FI" sz="2000">
                <a:cs typeface="Calibri"/>
              </a:rPr>
              <a:t> </a:t>
            </a:r>
            <a:r>
              <a:rPr lang="fi-FI" sz="2000" err="1">
                <a:cs typeface="Calibri"/>
              </a:rPr>
              <a:t>lön</a:t>
            </a:r>
            <a:r>
              <a:rPr lang="fi-FI" sz="2000">
                <a:cs typeface="Calibri"/>
              </a:rPr>
              <a:t> ”</a:t>
            </a:r>
            <a:r>
              <a:rPr lang="fi-FI" sz="2000" err="1">
                <a:cs typeface="Calibri"/>
              </a:rPr>
              <a:t>från</a:t>
            </a:r>
            <a:r>
              <a:rPr lang="fi-FI" sz="2000">
                <a:cs typeface="Calibri"/>
              </a:rPr>
              <a:t> </a:t>
            </a:r>
            <a:r>
              <a:rPr lang="fi-FI" sz="2000" err="1">
                <a:cs typeface="Calibri"/>
              </a:rPr>
              <a:t>människa</a:t>
            </a:r>
            <a:r>
              <a:rPr lang="fi-FI" sz="2000">
                <a:cs typeface="Calibri"/>
              </a:rPr>
              <a:t> </a:t>
            </a:r>
            <a:r>
              <a:rPr lang="fi-FI" sz="2000" err="1">
                <a:cs typeface="Calibri"/>
              </a:rPr>
              <a:t>till</a:t>
            </a:r>
            <a:r>
              <a:rPr lang="fi-FI" sz="2000">
                <a:cs typeface="Calibri"/>
              </a:rPr>
              <a:t> </a:t>
            </a:r>
            <a:r>
              <a:rPr lang="fi-FI" sz="2000" err="1">
                <a:cs typeface="Calibri"/>
              </a:rPr>
              <a:t>människa</a:t>
            </a:r>
            <a:r>
              <a:rPr lang="fi-FI" sz="2000">
                <a:cs typeface="Calibri"/>
              </a:rPr>
              <a:t>”. </a:t>
            </a:r>
          </a:p>
          <a:p>
            <a:endParaRPr lang="fi-FI" sz="2000">
              <a:cs typeface="Calibri"/>
            </a:endParaRPr>
          </a:p>
          <a:p>
            <a:pPr marL="0" indent="0">
              <a:buNone/>
            </a:pPr>
            <a:endParaRPr lang="fi-FI" sz="2000">
              <a:cs typeface="Calibri"/>
            </a:endParaRPr>
          </a:p>
        </p:txBody>
      </p:sp>
      <p:pic>
        <p:nvPicPr>
          <p:cNvPr id="5" name="Content Placeholder 4">
            <a:extLst>
              <a:ext uri="{FF2B5EF4-FFF2-40B4-BE49-F238E27FC236}">
                <a16:creationId xmlns:a16="http://schemas.microsoft.com/office/drawing/2014/main" id="{CAE9E9E3-8135-4594-8544-49C3FB47982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63533" y="2034375"/>
            <a:ext cx="5503461" cy="3932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0726423"/>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0E5BC00-CF5C-4FE7-91B9-CD326D7A18A0}" vid="{8852EC57-17C8-4F13-AEBB-D88088D8A0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4F937E485D37E46823979DB8A9CF73B" ma:contentTypeVersion="5" ma:contentTypeDescription="Skapa ett nytt dokument." ma:contentTypeScope="" ma:versionID="30d8fa29a675943e94f1790affc58d3f">
  <xsd:schema xmlns:xsd="http://www.w3.org/2001/XMLSchema" xmlns:xs="http://www.w3.org/2001/XMLSchema" xmlns:p="http://schemas.microsoft.com/office/2006/metadata/properties" xmlns:ns2="9c30508c-182d-44cd-acf1-f27768cbe041" xmlns:ns3="a432703c-882a-4806-b0c7-66808f495281" targetNamespace="http://schemas.microsoft.com/office/2006/metadata/properties" ma:root="true" ma:fieldsID="86aec6f08eca9478cabe0ef9e08a4858" ns2:_="" ns3:_="">
    <xsd:import namespace="9c30508c-182d-44cd-acf1-f27768cbe041"/>
    <xsd:import namespace="a432703c-882a-4806-b0c7-66808f4952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30508c-182d-44cd-acf1-f27768cbe0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32703c-882a-4806-b0c7-66808f495281"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803318-AC3C-48AF-85B6-D040E30BE669}">
  <ds:schemaRefs>
    <ds:schemaRef ds:uri="9c30508c-182d-44cd-acf1-f27768cbe041"/>
    <ds:schemaRef ds:uri="a432703c-882a-4806-b0c7-66808f4952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925965E-33D2-47F1-91FE-7426E757990F}">
  <ds:schemaRefs>
    <ds:schemaRef ds:uri="9c30508c-182d-44cd-acf1-f27768cbe041"/>
    <ds:schemaRef ds:uri="a432703c-882a-4806-b0c7-66808f4952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9F0C3B3-376A-4B2C-A933-3C9BB31A4C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2</TotalTime>
  <Words>1749</Words>
  <Application>Microsoft Office PowerPoint</Application>
  <PresentationFormat>Widescreen</PresentationFormat>
  <Paragraphs>274</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SignaColumn-Black</vt:lpstr>
      <vt:lpstr>Times</vt:lpstr>
      <vt:lpstr>Times New Roman</vt:lpstr>
      <vt:lpstr>Theme1</vt:lpstr>
      <vt:lpstr>Röda Korset – hjälpare nära dig</vt:lpstr>
      <vt:lpstr>Röda Korset</vt:lpstr>
      <vt:lpstr>PowerPoint Presentation</vt:lpstr>
      <vt:lpstr>Så här fungerar Röda Korset</vt:lpstr>
      <vt:lpstr>Principerna  </vt:lpstr>
      <vt:lpstr>Röda Korsets internationella hjälp </vt:lpstr>
      <vt:lpstr>Hjälp i olyckor och kriser i hemlandet</vt:lpstr>
      <vt:lpstr>Aktuella exempel på Röda Korsets hjälparbete</vt:lpstr>
      <vt:lpstr>Frivilligverksamhet</vt:lpstr>
      <vt:lpstr>Frivilligverksamhet</vt:lpstr>
      <vt:lpstr>PowerPoint Presentation</vt:lpstr>
      <vt:lpstr>Låg tröskel för att anmäla eventuella missbruk, sexuellt ofredande osv.   www.rodakorset.fi/anmalan-om-missbruk</vt:lpstr>
      <vt:lpstr>PowerPoint Presentation</vt:lpstr>
      <vt:lpstr>Säkerhet i hjälpuppdrag</vt:lpstr>
      <vt:lpstr>Exempel på verksamhet i Corona-situationen</vt:lpstr>
      <vt:lpstr>Frivillighetsportalen - OMA</vt:lpstr>
      <vt:lpstr>Distrikts/avdelningsspecifik information i rådande situation. Du kan göra flera dian!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Tervetuloa Punaiseen Ristiin</dc:title>
  <dc:creator>Kylmäoja Johanna</dc:creator>
  <cp:lastModifiedBy>Kylmäoja Johanna</cp:lastModifiedBy>
  <cp:revision>3</cp:revision>
  <cp:lastPrinted>2019-06-19T08:05:36Z</cp:lastPrinted>
  <dcterms:created xsi:type="dcterms:W3CDTF">2019-04-18T07:57:38Z</dcterms:created>
  <dcterms:modified xsi:type="dcterms:W3CDTF">2021-03-17T09:28:08Z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0x01010004F937E485D37E46823979DB8A9CF73B</vt:lpwstr>
  </property>
</Properties>
</file>