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8.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432" r:id="rId2"/>
    <p:sldId id="407" r:id="rId3"/>
    <p:sldId id="260" r:id="rId4"/>
    <p:sldId id="370" r:id="rId5"/>
    <p:sldId id="309" r:id="rId6"/>
    <p:sldId id="418" r:id="rId7"/>
    <p:sldId id="427" r:id="rId8"/>
    <p:sldId id="411" r:id="rId9"/>
    <p:sldId id="428" r:id="rId10"/>
    <p:sldId id="261" r:id="rId11"/>
    <p:sldId id="412" r:id="rId12"/>
    <p:sldId id="413" r:id="rId13"/>
    <p:sldId id="429" r:id="rId14"/>
    <p:sldId id="414" r:id="rId15"/>
    <p:sldId id="271" r:id="rId16"/>
    <p:sldId id="279" r:id="rId17"/>
    <p:sldId id="282" r:id="rId18"/>
    <p:sldId id="362" r:id="rId19"/>
    <p:sldId id="419" r:id="rId20"/>
    <p:sldId id="406" r:id="rId21"/>
    <p:sldId id="417" r:id="rId22"/>
    <p:sldId id="431" r:id="rId23"/>
  </p:sldIdLst>
  <p:sldSz cx="10693400" cy="7561263"/>
  <p:notesSz cx="9866313" cy="6735763"/>
  <p:defaultTextStyle>
    <a:defPPr>
      <a:defRPr lang="fi-FI"/>
    </a:defPPr>
    <a:lvl1pPr algn="l" rtl="0" fontAlgn="base">
      <a:spcBef>
        <a:spcPct val="0"/>
      </a:spcBef>
      <a:spcAft>
        <a:spcPct val="0"/>
      </a:spcAft>
      <a:defRPr sz="2500" kern="1200">
        <a:solidFill>
          <a:schemeClr val="tx1"/>
        </a:solidFill>
        <a:latin typeface="Times New Roman" pitchFamily="18" charset="0"/>
        <a:ea typeface="+mn-ea"/>
        <a:cs typeface="+mn-cs"/>
      </a:defRPr>
    </a:lvl1pPr>
    <a:lvl2pPr marL="457200" algn="l" rtl="0" fontAlgn="base">
      <a:spcBef>
        <a:spcPct val="0"/>
      </a:spcBef>
      <a:spcAft>
        <a:spcPct val="0"/>
      </a:spcAft>
      <a:defRPr sz="2500" kern="1200">
        <a:solidFill>
          <a:schemeClr val="tx1"/>
        </a:solidFill>
        <a:latin typeface="Times New Roman" pitchFamily="18" charset="0"/>
        <a:ea typeface="+mn-ea"/>
        <a:cs typeface="+mn-cs"/>
      </a:defRPr>
    </a:lvl2pPr>
    <a:lvl3pPr marL="914400" algn="l" rtl="0" fontAlgn="base">
      <a:spcBef>
        <a:spcPct val="0"/>
      </a:spcBef>
      <a:spcAft>
        <a:spcPct val="0"/>
      </a:spcAft>
      <a:defRPr sz="2500" kern="1200">
        <a:solidFill>
          <a:schemeClr val="tx1"/>
        </a:solidFill>
        <a:latin typeface="Times New Roman" pitchFamily="18" charset="0"/>
        <a:ea typeface="+mn-ea"/>
        <a:cs typeface="+mn-cs"/>
      </a:defRPr>
    </a:lvl3pPr>
    <a:lvl4pPr marL="1371600" algn="l" rtl="0" fontAlgn="base">
      <a:spcBef>
        <a:spcPct val="0"/>
      </a:spcBef>
      <a:spcAft>
        <a:spcPct val="0"/>
      </a:spcAft>
      <a:defRPr sz="2500" kern="1200">
        <a:solidFill>
          <a:schemeClr val="tx1"/>
        </a:solidFill>
        <a:latin typeface="Times New Roman" pitchFamily="18" charset="0"/>
        <a:ea typeface="+mn-ea"/>
        <a:cs typeface="+mn-cs"/>
      </a:defRPr>
    </a:lvl4pPr>
    <a:lvl5pPr marL="1828800" algn="l" rtl="0" fontAlgn="base">
      <a:spcBef>
        <a:spcPct val="0"/>
      </a:spcBef>
      <a:spcAft>
        <a:spcPct val="0"/>
      </a:spcAft>
      <a:defRPr sz="2500" kern="1200">
        <a:solidFill>
          <a:schemeClr val="tx1"/>
        </a:solidFill>
        <a:latin typeface="Times New Roman" pitchFamily="18" charset="0"/>
        <a:ea typeface="+mn-ea"/>
        <a:cs typeface="+mn-cs"/>
      </a:defRPr>
    </a:lvl5pPr>
    <a:lvl6pPr marL="2286000" algn="l" defTabSz="914400" rtl="0" eaLnBrk="1" latinLnBrk="0" hangingPunct="1">
      <a:defRPr sz="2500" kern="1200">
        <a:solidFill>
          <a:schemeClr val="tx1"/>
        </a:solidFill>
        <a:latin typeface="Times New Roman" pitchFamily="18" charset="0"/>
        <a:ea typeface="+mn-ea"/>
        <a:cs typeface="+mn-cs"/>
      </a:defRPr>
    </a:lvl6pPr>
    <a:lvl7pPr marL="2743200" algn="l" defTabSz="914400" rtl="0" eaLnBrk="1" latinLnBrk="0" hangingPunct="1">
      <a:defRPr sz="2500" kern="1200">
        <a:solidFill>
          <a:schemeClr val="tx1"/>
        </a:solidFill>
        <a:latin typeface="Times New Roman" pitchFamily="18" charset="0"/>
        <a:ea typeface="+mn-ea"/>
        <a:cs typeface="+mn-cs"/>
      </a:defRPr>
    </a:lvl7pPr>
    <a:lvl8pPr marL="3200400" algn="l" defTabSz="914400" rtl="0" eaLnBrk="1" latinLnBrk="0" hangingPunct="1">
      <a:defRPr sz="2500" kern="1200">
        <a:solidFill>
          <a:schemeClr val="tx1"/>
        </a:solidFill>
        <a:latin typeface="Times New Roman" pitchFamily="18" charset="0"/>
        <a:ea typeface="+mn-ea"/>
        <a:cs typeface="+mn-cs"/>
      </a:defRPr>
    </a:lvl8pPr>
    <a:lvl9pPr marL="3657600" algn="l" defTabSz="914400" rtl="0" eaLnBrk="1" latinLnBrk="0" hangingPunct="1">
      <a:defRPr sz="25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12">
          <p15:clr>
            <a:srgbClr val="A4A3A4"/>
          </p15:clr>
        </p15:guide>
        <p15:guide id="2" orient="horz" pos="336">
          <p15:clr>
            <a:srgbClr val="A4A3A4"/>
          </p15:clr>
        </p15:guide>
        <p15:guide id="3" orient="horz" pos="816">
          <p15:clr>
            <a:srgbClr val="A4A3A4"/>
          </p15:clr>
        </p15:guide>
        <p15:guide id="4" orient="horz" pos="976">
          <p15:clr>
            <a:srgbClr val="A4A3A4"/>
          </p15:clr>
        </p15:guide>
        <p15:guide id="5" orient="horz" pos="677">
          <p15:clr>
            <a:srgbClr val="A4A3A4"/>
          </p15:clr>
        </p15:guide>
        <p15:guide id="6" pos="6611">
          <p15:clr>
            <a:srgbClr val="A4A3A4"/>
          </p15:clr>
        </p15:guide>
        <p15:guide id="7" pos="115">
          <p15:clr>
            <a:srgbClr val="A4A3A4"/>
          </p15:clr>
        </p15:guide>
        <p15:guide id="8" pos="3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3" autoAdjust="0"/>
    <p:restoredTop sz="85930" autoAdjust="0"/>
  </p:normalViewPr>
  <p:slideViewPr>
    <p:cSldViewPr snapToGrid="0" snapToObjects="1">
      <p:cViewPr varScale="1">
        <p:scale>
          <a:sx n="67" d="100"/>
          <a:sy n="67" d="100"/>
        </p:scale>
        <p:origin x="1694" y="53"/>
      </p:cViewPr>
      <p:guideLst>
        <p:guide orient="horz" pos="112"/>
        <p:guide orient="horz" pos="336"/>
        <p:guide orient="horz" pos="816"/>
        <p:guide orient="horz" pos="976"/>
        <p:guide orient="horz" pos="677"/>
        <p:guide pos="6611"/>
        <p:guide pos="115"/>
        <p:guide pos="3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3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4277400" cy="336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fi-FI"/>
          </a:p>
        </p:txBody>
      </p:sp>
      <p:sp>
        <p:nvSpPr>
          <p:cNvPr id="22531" name="Rectangle 3"/>
          <p:cNvSpPr>
            <a:spLocks noGrp="1" noChangeArrowheads="1"/>
          </p:cNvSpPr>
          <p:nvPr>
            <p:ph type="dt" sz="quarter" idx="1"/>
          </p:nvPr>
        </p:nvSpPr>
        <p:spPr bwMode="auto">
          <a:xfrm>
            <a:off x="5588914" y="0"/>
            <a:ext cx="4277400" cy="336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fi-FI"/>
          </a:p>
        </p:txBody>
      </p:sp>
      <p:sp>
        <p:nvSpPr>
          <p:cNvPr id="22532" name="Rectangle 4"/>
          <p:cNvSpPr>
            <a:spLocks noGrp="1" noChangeArrowheads="1"/>
          </p:cNvSpPr>
          <p:nvPr>
            <p:ph type="ftr" sz="quarter" idx="2"/>
          </p:nvPr>
        </p:nvSpPr>
        <p:spPr bwMode="auto">
          <a:xfrm>
            <a:off x="0" y="6399277"/>
            <a:ext cx="4277400" cy="33648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fi-FI"/>
          </a:p>
        </p:txBody>
      </p:sp>
      <p:sp>
        <p:nvSpPr>
          <p:cNvPr id="22533" name="Rectangle 5"/>
          <p:cNvSpPr>
            <a:spLocks noGrp="1" noChangeArrowheads="1"/>
          </p:cNvSpPr>
          <p:nvPr>
            <p:ph type="sldNum" sz="quarter" idx="3"/>
          </p:nvPr>
        </p:nvSpPr>
        <p:spPr bwMode="auto">
          <a:xfrm>
            <a:off x="5588914" y="6399277"/>
            <a:ext cx="4277400" cy="33648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C5CD27DF-8374-4D9D-801E-7BA84D9CFA4F}" type="slidenum">
              <a:rPr lang="fi-FI"/>
              <a:pPr>
                <a:defRPr/>
              </a:pPr>
              <a:t>‹#›</a:t>
            </a:fld>
            <a:endParaRPr lang="fi-FI"/>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4275736" cy="336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fi-FI"/>
          </a:p>
        </p:txBody>
      </p:sp>
      <p:sp>
        <p:nvSpPr>
          <p:cNvPr id="112643" name="Rectangle 3"/>
          <p:cNvSpPr>
            <a:spLocks noGrp="1" noChangeArrowheads="1"/>
          </p:cNvSpPr>
          <p:nvPr>
            <p:ph type="dt" idx="1"/>
          </p:nvPr>
        </p:nvSpPr>
        <p:spPr bwMode="auto">
          <a:xfrm>
            <a:off x="5588913" y="0"/>
            <a:ext cx="4275736" cy="3364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fi-FI"/>
          </a:p>
        </p:txBody>
      </p:sp>
      <p:sp>
        <p:nvSpPr>
          <p:cNvPr id="51204" name="Rectangle 4"/>
          <p:cNvSpPr>
            <a:spLocks noGrp="1" noRot="1" noChangeAspect="1" noChangeArrowheads="1" noTextEdit="1"/>
          </p:cNvSpPr>
          <p:nvPr>
            <p:ph type="sldImg" idx="2"/>
          </p:nvPr>
        </p:nvSpPr>
        <p:spPr bwMode="auto">
          <a:xfrm>
            <a:off x="3146425" y="504825"/>
            <a:ext cx="3573463" cy="25273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986965" y="3198884"/>
            <a:ext cx="7892385" cy="30313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12646" name="Rectangle 6"/>
          <p:cNvSpPr>
            <a:spLocks noGrp="1" noChangeArrowheads="1"/>
          </p:cNvSpPr>
          <p:nvPr>
            <p:ph type="ftr" sz="quarter" idx="4"/>
          </p:nvPr>
        </p:nvSpPr>
        <p:spPr bwMode="auto">
          <a:xfrm>
            <a:off x="0" y="6397768"/>
            <a:ext cx="4275736" cy="3364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fi-FI"/>
          </a:p>
        </p:txBody>
      </p:sp>
      <p:sp>
        <p:nvSpPr>
          <p:cNvPr id="112647" name="Rectangle 7"/>
          <p:cNvSpPr>
            <a:spLocks noGrp="1" noChangeArrowheads="1"/>
          </p:cNvSpPr>
          <p:nvPr>
            <p:ph type="sldNum" sz="quarter" idx="5"/>
          </p:nvPr>
        </p:nvSpPr>
        <p:spPr bwMode="auto">
          <a:xfrm>
            <a:off x="5588913" y="6397768"/>
            <a:ext cx="4275736" cy="3364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AA3C0DE-2DF7-4BD7-A66D-12CE445E2982}" type="slidenum">
              <a:rPr lang="fi-FI"/>
              <a:pPr>
                <a:defRPr/>
              </a:pPr>
              <a:t>‹#›</a:t>
            </a:fld>
            <a:endParaRPr lang="fi-FI"/>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apua.info/fi-FI/" TargetMode="External"/><Relationship Id="rId3" Type="http://schemas.openxmlformats.org/officeDocument/2006/relationships/hyperlink" Target="https://rednet.punainenristi.fi/node/20466" TargetMode="External"/><Relationship Id="rId7" Type="http://schemas.openxmlformats.org/officeDocument/2006/relationships/hyperlink" Target="https://www.riku.fi/fi/etusivu/"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mieli.fi/fi/tukea-ja-apua/kriisipuhelin-keskusteluapua-numerossa-09-2525-0111" TargetMode="External"/><Relationship Id="rId5" Type="http://schemas.openxmlformats.org/officeDocument/2006/relationships/hyperlink" Target="https://www.nyyti.fi/" TargetMode="External"/><Relationship Id="rId10" Type="http://schemas.openxmlformats.org/officeDocument/2006/relationships/hyperlink" Target="https://thl.fi/fi/web/mielenterveys" TargetMode="External"/><Relationship Id="rId4" Type="http://schemas.openxmlformats.org/officeDocument/2006/relationships/hyperlink" Target="https://mieli.fi/sites/default/files/materials_files/viisi_tapaa_vahvistaa_-esite.pdf" TargetMode="External"/><Relationship Id="rId9" Type="http://schemas.openxmlformats.org/officeDocument/2006/relationships/hyperlink" Target="https://www.mielenterveystalo.fi/"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dnet.punainenristi.fi/henkinentuki"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ednet.punainenristi.fi/henkinentuki"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a:r>
              <a:rPr lang="en" b="1" i="0" u="none" baseline="0"/>
              <a:t>For the instructor: </a:t>
            </a:r>
            <a:r>
              <a:rPr lang="en" b="0" i="0" u="none" baseline="0"/>
              <a:t>Why is mental well-being so important? </a:t>
            </a:r>
            <a:endParaRPr lang="en"/>
          </a:p>
          <a:p>
            <a:pPr algn="l" rtl="0"/>
            <a:r>
              <a:rPr lang="en" b="0" i="0" u="none" baseline="0"/>
              <a:t>Text source: FRC: Together, we will feel better </a:t>
            </a:r>
            <a:r>
              <a:rPr lang="en" b="0" i="0" u="sng" baseline="0">
                <a:hlinkClick r:id="rId3"/>
              </a:rPr>
              <a:t>https://rednet.punainenristi.fi/node/20466</a:t>
            </a:r>
            <a:r>
              <a:rPr lang="en" b="0" i="0" u="none" baseline="0"/>
              <a:t> </a:t>
            </a:r>
            <a:endParaRPr lang="en">
              <a:cs typeface="Calibri"/>
            </a:endParaRPr>
          </a:p>
          <a:p>
            <a:endParaRPr lang="en"/>
          </a:p>
          <a:p>
            <a:pPr algn="l" rtl="0"/>
            <a:r>
              <a:rPr lang="en" b="0" i="0" u="none" baseline="0"/>
              <a:t>Five ways to strengthen your mental health:</a:t>
            </a:r>
            <a:endParaRPr lang="en">
              <a:cs typeface="Calibri"/>
            </a:endParaRPr>
          </a:p>
          <a:p>
            <a:pPr algn="l" rtl="0"/>
            <a:r>
              <a:rPr lang="en" b="0" i="0" u="sng" baseline="0">
                <a:hlinkClick r:id="rId4"/>
              </a:rPr>
              <a:t>https://mieli.fi/sites/default/files/materials_files/viisi_tapaa_vahvistaa_-esite.pdf</a:t>
            </a:r>
            <a:r>
              <a:rPr lang="en" b="0" i="0" u="none" baseline="0"/>
              <a:t> </a:t>
            </a:r>
            <a:endParaRPr lang="en"/>
          </a:p>
          <a:p>
            <a:endParaRPr lang="en" b="1"/>
          </a:p>
          <a:p>
            <a:pPr algn="l" rtl="0"/>
            <a:r>
              <a:rPr lang="en" b="1" i="0" u="none" baseline="0"/>
              <a:t>Help and support with mental health problems:</a:t>
            </a:r>
            <a:endParaRPr lang="en">
              <a:cs typeface="Calibri"/>
            </a:endParaRPr>
          </a:p>
          <a:p>
            <a:pPr marL="285750" indent="-285750" algn="l" rtl="0">
              <a:buFont typeface="Wingdings"/>
              <a:buChar char="•"/>
            </a:pPr>
            <a:r>
              <a:rPr lang="en" b="0" i="0" u="none" baseline="0"/>
              <a:t>Municipal health services</a:t>
            </a:r>
            <a:endParaRPr lang="en"/>
          </a:p>
          <a:p>
            <a:pPr marL="285750" indent="-285750" algn="l" rtl="0">
              <a:buFont typeface="Wingdings"/>
              <a:buChar char="•"/>
            </a:pPr>
            <a:r>
              <a:rPr lang="en" b="0" i="0" u="none" baseline="0"/>
              <a:t>School and student health services</a:t>
            </a:r>
            <a:endParaRPr lang="en"/>
          </a:p>
          <a:p>
            <a:pPr marL="285750" indent="-285750" algn="l" rtl="0">
              <a:buFont typeface="Wingdings"/>
              <a:buChar char="•"/>
            </a:pPr>
            <a:r>
              <a:rPr lang="en" b="0" i="0" u="none" baseline="0"/>
              <a:t>Occupational health services</a:t>
            </a:r>
            <a:endParaRPr lang="en"/>
          </a:p>
          <a:p>
            <a:pPr marL="285750" indent="-285750" algn="l" rtl="0">
              <a:buFont typeface="Wingdings"/>
              <a:buChar char="•"/>
            </a:pPr>
            <a:r>
              <a:rPr lang="en" b="0" i="0" u="none" baseline="0"/>
              <a:t>MIELI Mental Health Finland (formerly the Finnish Association for Mental Health). www.mieli.fi</a:t>
            </a:r>
            <a:endParaRPr lang="en"/>
          </a:p>
          <a:p>
            <a:pPr marL="285750" indent="-285750" algn="l" rtl="0">
              <a:buFont typeface="Wingdings"/>
              <a:buChar char="•"/>
            </a:pPr>
            <a:r>
              <a:rPr lang="en" b="0" i="0" u="none" baseline="0"/>
              <a:t>Nyyti ry </a:t>
            </a:r>
            <a:r>
              <a:rPr lang="en" b="0" i="0" u="none" baseline="0">
                <a:hlinkClick r:id="rId5"/>
              </a:rPr>
              <a:t>https://www.nyyti.fi/</a:t>
            </a:r>
            <a:endParaRPr lang="en"/>
          </a:p>
          <a:p>
            <a:pPr marL="285750" indent="-285750" algn="l" rtl="0">
              <a:buFont typeface="Wingdings"/>
              <a:buChar char="•"/>
            </a:pPr>
            <a:r>
              <a:rPr lang="en" b="0" i="0" u="none" baseline="0"/>
              <a:t>Association for Mental Health’s Crisis Helpline </a:t>
            </a:r>
            <a:r>
              <a:rPr lang="en" b="0" i="0" u="none" baseline="0">
                <a:hlinkClick r:id="rId6"/>
              </a:rPr>
              <a:t>https://mieli.fi/fi/tukea-ja-apua/kriisipuhelin-kusteluuaapua-numero-09-2525-0111</a:t>
            </a:r>
            <a:endParaRPr lang="en"/>
          </a:p>
          <a:p>
            <a:pPr marL="285750" indent="-285750" algn="l" rtl="0">
              <a:buFont typeface="Wingdings"/>
              <a:buChar char="•"/>
            </a:pPr>
            <a:r>
              <a:rPr lang="en" b="0" i="0" u="none" baseline="0"/>
              <a:t>Victim Support Finland (RIKU), </a:t>
            </a:r>
            <a:r>
              <a:rPr lang="en" b="0" i="0" u="none" baseline="0">
                <a:hlinkClick r:id="rId7"/>
              </a:rPr>
              <a:t>https://www.riku.fi/en/</a:t>
            </a:r>
            <a:endParaRPr lang="en"/>
          </a:p>
          <a:p>
            <a:pPr marL="285750" indent="-285750" algn="l" rtl="0">
              <a:buFont typeface="Wingdings"/>
              <a:buChar char="•"/>
            </a:pPr>
            <a:r>
              <a:rPr lang="en" b="0" i="0" u="none" baseline="0"/>
              <a:t>AddictionLink helps in various life situations: </a:t>
            </a:r>
            <a:r>
              <a:rPr lang="en" b="0" i="0" u="none" baseline="0">
                <a:hlinkClick r:id="rId8"/>
              </a:rPr>
              <a:t>https://paihdelinkki.fi/en</a:t>
            </a:r>
            <a:endParaRPr lang="en"/>
          </a:p>
          <a:p>
            <a:pPr marL="285750" indent="-285750" algn="l" rtl="0">
              <a:buFont typeface="Wingdings"/>
              <a:buChar char="•"/>
            </a:pPr>
            <a:r>
              <a:rPr lang="en" b="0" i="0" u="none" baseline="0"/>
              <a:t>Health Village </a:t>
            </a:r>
            <a:r>
              <a:rPr lang="en" b="0" i="0" u="none" baseline="0">
                <a:hlinkClick r:id="rId9"/>
              </a:rPr>
              <a:t>https://www.mielenterveystalo.fi/en/</a:t>
            </a:r>
            <a:endParaRPr lang="en"/>
          </a:p>
          <a:p>
            <a:pPr marL="285750" indent="-285750" algn="l" rtl="0">
              <a:buFont typeface="Wingdings"/>
              <a:buChar char="•"/>
            </a:pPr>
            <a:r>
              <a:rPr lang="en" b="0" i="0" u="none" baseline="0"/>
              <a:t>Scientific information: Finnish Institute for Health and Welfare (THL): Mental health: </a:t>
            </a:r>
            <a:r>
              <a:rPr lang="en" b="0" i="0" u="none" baseline="0">
                <a:hlinkClick r:id="rId10"/>
              </a:rPr>
              <a:t>https://thl.fi/en/web/mental-health</a:t>
            </a:r>
            <a:endParaRPr lang="en"/>
          </a:p>
          <a:p>
            <a:endParaRPr lang="en">
              <a:cs typeface="Calibri"/>
            </a:endParaRPr>
          </a:p>
        </p:txBody>
      </p:sp>
      <p:sp>
        <p:nvSpPr>
          <p:cNvPr id="4" name="Dian numeron paikkamerkki 3"/>
          <p:cNvSpPr>
            <a:spLocks noGrp="1"/>
          </p:cNvSpPr>
          <p:nvPr>
            <p:ph type="sldNum" sz="quarter" idx="5"/>
          </p:nvPr>
        </p:nvSpPr>
        <p:spPr/>
        <p:txBody>
          <a:bodyPr/>
          <a:lstStyle/>
          <a:p>
            <a:pPr algn="l" rtl="0"/>
            <a:fld id="{B305AC94-97B1-45C6-BA8E-50BA7EB95A4B}" type="slidenum">
              <a:rPr/>
              <a:t>4</a:t>
            </a:fld>
            <a:endParaRPr lang="en"/>
          </a:p>
        </p:txBody>
      </p:sp>
    </p:spTree>
    <p:extLst>
      <p:ext uri="{BB962C8B-B14F-4D97-AF65-F5344CB8AC3E}">
        <p14:creationId xmlns:p14="http://schemas.microsoft.com/office/powerpoint/2010/main" val="3313609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 b="0" i="0" u="none" baseline="0"/>
              <a:t>https://hepsy.fi/2018/05/17/perhoshalaus/</a:t>
            </a:r>
          </a:p>
          <a:p>
            <a:pPr algn="l" rtl="0"/>
            <a:r>
              <a:rPr lang="en" b="0" i="0" u="none" baseline="0"/>
              <a:t>https://pscentre.org/wp-content/uploads/2022/02/The-Well-being-Guide-Reduce-stress-recharge-and-build-inner-resilience.pdf</a:t>
            </a:r>
          </a:p>
          <a:p>
            <a:endParaRPr lang="en" dirty="0"/>
          </a:p>
        </p:txBody>
      </p:sp>
      <p:sp>
        <p:nvSpPr>
          <p:cNvPr id="4" name="Slide Number Placeholder 3"/>
          <p:cNvSpPr>
            <a:spLocks noGrp="1"/>
          </p:cNvSpPr>
          <p:nvPr>
            <p:ph type="sldNum" sz="quarter" idx="5"/>
          </p:nvPr>
        </p:nvSpPr>
        <p:spPr/>
        <p:txBody>
          <a:bodyPr/>
          <a:lstStyle/>
          <a:p>
            <a:pPr algn="l" rtl="0">
              <a:defRPr/>
            </a:pPr>
            <a:fld id="{6AA3C0DE-2DF7-4BD7-A66D-12CE445E2982}" type="slidenum">
              <a:rPr/>
              <a:pPr>
                <a:defRPr/>
              </a:pPr>
              <a:t>19</a:t>
            </a:fld>
            <a:endParaRPr lang="en"/>
          </a:p>
        </p:txBody>
      </p:sp>
    </p:spTree>
    <p:extLst>
      <p:ext uri="{BB962C8B-B14F-4D97-AF65-F5344CB8AC3E}">
        <p14:creationId xmlns:p14="http://schemas.microsoft.com/office/powerpoint/2010/main" val="2216094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a:r>
              <a:rPr lang="en" sz="1000" b="0" i="0" u="none" baseline="0"/>
              <a:t>Source: Federation’s Guide to Psychological First Aid</a:t>
            </a:r>
          </a:p>
          <a:p>
            <a:pPr algn="l" rtl="0"/>
            <a:r>
              <a:rPr lang="en" sz="1000" b="0" i="0" u="none" baseline="0"/>
              <a:t>Eustress is good stress, a driving force helping you get things done.</a:t>
            </a:r>
          </a:p>
          <a:p>
            <a:endParaRPr lang="en" sz="1000" b="0" dirty="0"/>
          </a:p>
          <a:p>
            <a:endParaRPr lang="en" b="1" dirty="0"/>
          </a:p>
          <a:p>
            <a:endParaRPr lang="en" dirty="0"/>
          </a:p>
        </p:txBody>
      </p:sp>
      <p:sp>
        <p:nvSpPr>
          <p:cNvPr id="4" name="Dian numeron paikkamerkki 3"/>
          <p:cNvSpPr>
            <a:spLocks noGrp="1"/>
          </p:cNvSpPr>
          <p:nvPr>
            <p:ph type="sldNum" sz="quarter" idx="5"/>
          </p:nvPr>
        </p:nvSpPr>
        <p:spPr/>
        <p:txBody>
          <a:bodyPr/>
          <a:lstStyle/>
          <a:p>
            <a:pPr algn="l" rtl="0"/>
            <a:fld id="{738D228A-E648-4F90-B3AB-94406B6584B6}" type="slidenum">
              <a:rPr/>
              <a:t>5</a:t>
            </a:fld>
            <a:endParaRPr lang="en"/>
          </a:p>
        </p:txBody>
      </p:sp>
    </p:spTree>
    <p:extLst>
      <p:ext uri="{BB962C8B-B14F-4D97-AF65-F5344CB8AC3E}">
        <p14:creationId xmlns:p14="http://schemas.microsoft.com/office/powerpoint/2010/main" val="76193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 b="0" i="0" u="none" baseline="0"/>
              <a:t>Source: https://sproppimateriaalit.fi/web/site-185364/state-jurdcmzqhercytzr/page-185449</a:t>
            </a:r>
          </a:p>
        </p:txBody>
      </p:sp>
      <p:sp>
        <p:nvSpPr>
          <p:cNvPr id="4" name="Slide Number Placeholder 3"/>
          <p:cNvSpPr>
            <a:spLocks noGrp="1"/>
          </p:cNvSpPr>
          <p:nvPr>
            <p:ph type="sldNum" sz="quarter" idx="5"/>
          </p:nvPr>
        </p:nvSpPr>
        <p:spPr/>
        <p:txBody>
          <a:bodyPr/>
          <a:lstStyle/>
          <a:p>
            <a:pPr algn="l" rtl="0"/>
            <a:fld id="{B305AC94-97B1-45C6-BA8E-50BA7EB95A4B}" type="slidenum">
              <a:rPr/>
              <a:t>7</a:t>
            </a:fld>
            <a:endParaRPr lang="en" dirty="0"/>
          </a:p>
        </p:txBody>
      </p:sp>
    </p:spTree>
    <p:extLst>
      <p:ext uri="{BB962C8B-B14F-4D97-AF65-F5344CB8AC3E}">
        <p14:creationId xmlns:p14="http://schemas.microsoft.com/office/powerpoint/2010/main" val="204481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pPr algn="l" rtl="0">
              <a:defRPr/>
            </a:pPr>
            <a:fld id="{6AA3C0DE-2DF7-4BD7-A66D-12CE445E2982}" type="slidenum">
              <a:rPr/>
              <a:pPr>
                <a:defRPr/>
              </a:pPr>
              <a:t>9</a:t>
            </a:fld>
            <a:endParaRPr lang="en"/>
          </a:p>
        </p:txBody>
      </p:sp>
    </p:spTree>
    <p:extLst>
      <p:ext uri="{BB962C8B-B14F-4D97-AF65-F5344CB8AC3E}">
        <p14:creationId xmlns:p14="http://schemas.microsoft.com/office/powerpoint/2010/main" val="2416554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5: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u="none" baseline="0"/>
              <a:t>Children react and think differently than adults. They have different needs that are related to their age, stage of development and ability to process information. Their physical size, social dependence and emotional attachment to their guardian impact their position. This course focuses on children's reactions and how to best support them, taking into account their specific needs.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0" i="0" u="none" baseline="0"/>
              <a:t>Photo: Pixapay.com</a:t>
            </a:r>
            <a:endParaRPr dirty="0"/>
          </a:p>
        </p:txBody>
      </p:sp>
      <p:sp>
        <p:nvSpPr>
          <p:cNvPr id="69" name="Google Shape;6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a:t>10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 b="1" i="0" u="none" baseline="0"/>
              <a:t>For the instructor: How to support a sense of safety, calmness, social connectedness, self-efficacy and hope?</a:t>
            </a:r>
          </a:p>
          <a:p>
            <a:pPr algn="l" rtl="0"/>
            <a:r>
              <a:rPr lang="en" b="1" i="0" u="none" baseline="0"/>
              <a:t>Exercise in pairs </a:t>
            </a:r>
            <a:r>
              <a:rPr lang="en" sz="1200" b="1" i="0" u="none" kern="1200" baseline="0">
                <a:solidFill>
                  <a:schemeClr val="tx1"/>
                </a:solidFill>
                <a:effectLst/>
                <a:latin typeface="+mn-lt"/>
                <a:ea typeface="+mn-ea"/>
                <a:cs typeface="+mn-cs"/>
              </a:rPr>
              <a:t>(10 min+10 min discussion).</a:t>
            </a:r>
          </a:p>
          <a:p>
            <a:pPr marL="171450" indent="-171450" algn="l" rtl="0">
              <a:buFont typeface="Wingdings" panose="05000000000000000000" pitchFamily="2" charset="2"/>
              <a:buChar char="Ø"/>
            </a:pPr>
            <a:endParaRPr lang="en" dirty="0"/>
          </a:p>
          <a:p>
            <a:pPr marL="171450" indent="-171450" algn="l" rtl="0">
              <a:buFont typeface="Wingdings" panose="05000000000000000000" pitchFamily="2" charset="2"/>
              <a:buChar char="Ø"/>
            </a:pPr>
            <a:r>
              <a:rPr lang="en" b="0" i="0" u="none" baseline="0"/>
              <a:t>How do you reinforce the sense of safety?</a:t>
            </a:r>
          </a:p>
          <a:p>
            <a:pPr marL="171450" indent="-171450" algn="l" rtl="0">
              <a:buFont typeface="Wingdings" panose="05000000000000000000" pitchFamily="2" charset="2"/>
              <a:buChar char="Ø"/>
            </a:pPr>
            <a:r>
              <a:rPr lang="en" b="0" i="0" u="none" baseline="0"/>
              <a:t>How do you soothe/comfort a friend?</a:t>
            </a:r>
          </a:p>
          <a:p>
            <a:pPr marL="171450" indent="-171450" algn="l" rtl="0">
              <a:buFont typeface="Wingdings" panose="05000000000000000000" pitchFamily="2" charset="2"/>
              <a:buChar char="Ø"/>
            </a:pPr>
            <a:r>
              <a:rPr lang="en" b="0" i="0" u="none" baseline="0"/>
              <a:t>How do you promote social connectedness?</a:t>
            </a:r>
          </a:p>
          <a:p>
            <a:pPr marL="171450" indent="-171450" algn="l" rtl="0">
              <a:buFont typeface="Wingdings" panose="05000000000000000000" pitchFamily="2" charset="2"/>
              <a:buChar char="Ø"/>
            </a:pPr>
            <a:r>
              <a:rPr lang="en" b="0" i="0" u="none" baseline="0"/>
              <a:t>How do you support self-efficacy?</a:t>
            </a:r>
          </a:p>
          <a:p>
            <a:pPr marL="171450" indent="-171450" algn="l" rtl="0">
              <a:buFont typeface="Wingdings" panose="05000000000000000000" pitchFamily="2" charset="2"/>
              <a:buChar char="Ø"/>
            </a:pPr>
            <a:r>
              <a:rPr lang="en" b="0" i="0" u="none" baseline="0"/>
              <a:t>How do you create hope?</a:t>
            </a:r>
          </a:p>
          <a:p>
            <a:endParaRPr lang="e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sz="1200" b="0" i="0" u="none" kern="1200" baseline="0">
                <a:solidFill>
                  <a:schemeClr val="tx1"/>
                </a:solidFill>
                <a:effectLst/>
                <a:latin typeface="+mn-lt"/>
                <a:ea typeface="+mn-ea"/>
                <a:cs typeface="+mn-cs"/>
              </a:rPr>
              <a:t>The instructor writes the answers on a flip chart. </a:t>
            </a:r>
            <a:r>
              <a:rPr lang="en" sz="1200" b="1" i="0" u="none" kern="1200" baseline="0">
                <a:solidFill>
                  <a:schemeClr val="tx1"/>
                </a:solidFill>
                <a:effectLst/>
                <a:latin typeface="+mn-lt"/>
                <a:ea typeface="+mn-ea"/>
                <a:cs typeface="+mn-cs"/>
              </a:rPr>
              <a:t>How to promote the five principles of </a:t>
            </a:r>
            <a:r>
              <a:rPr lang="en" sz="1200" b="0" i="0" u="none" kern="1200" baseline="0">
                <a:solidFill>
                  <a:schemeClr val="tx1"/>
                </a:solidFill>
                <a:effectLst/>
                <a:latin typeface="+mn-lt"/>
                <a:ea typeface="+mn-ea"/>
                <a:cs typeface="+mn-cs"/>
              </a:rPr>
              <a:t>Hobfoll: </a:t>
            </a:r>
            <a:br>
              <a:rPr lang="en" sz="1200" kern="1200">
                <a:solidFill>
                  <a:schemeClr val="tx1"/>
                </a:solidFill>
                <a:effectLst/>
                <a:latin typeface="+mn-lt"/>
                <a:ea typeface="+mn-ea"/>
                <a:cs typeface="+mn-cs"/>
              </a:rPr>
            </a:br>
            <a:r>
              <a:rPr lang="en" sz="1200" b="1" i="0" u="none" kern="1200" baseline="0">
                <a:solidFill>
                  <a:schemeClr val="tx1"/>
                </a:solidFill>
                <a:effectLst/>
                <a:latin typeface="+mn-lt"/>
                <a:ea typeface="+mn-ea"/>
                <a:cs typeface="+mn-cs"/>
              </a:rPr>
              <a:t>Sense of safety </a:t>
            </a:r>
            <a:r>
              <a:rPr lang="en" sz="1200" b="0" i="0" u="none" kern="1200" baseline="0">
                <a:solidFill>
                  <a:schemeClr val="tx1"/>
                </a:solidFill>
                <a:effectLst/>
                <a:latin typeface="+mn-lt"/>
                <a:ea typeface="+mn-ea"/>
                <a:cs typeface="+mn-cs"/>
              </a:rPr>
              <a:t>(e.g. shelter, food, basic necessities)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200" b="1" i="0" u="none" kern="1200" baseline="0">
                <a:solidFill>
                  <a:schemeClr val="tx1"/>
                </a:solidFill>
                <a:effectLst/>
                <a:latin typeface="+mn-lt"/>
                <a:ea typeface="+mn-ea"/>
                <a:cs typeface="+mn-cs"/>
              </a:rPr>
              <a:t>Calmness</a:t>
            </a:r>
            <a:r>
              <a:rPr lang="en" sz="1200" b="0" i="0" u="none" kern="1200" baseline="0">
                <a:solidFill>
                  <a:schemeClr val="tx1"/>
                </a:solidFill>
                <a:effectLst/>
                <a:latin typeface="+mn-lt"/>
                <a:ea typeface="+mn-ea"/>
                <a:cs typeface="+mn-cs"/>
              </a:rPr>
              <a:t> (same as above plus correct information about the event, normal reactions, stress management, avoidance of watching event-related news in case of severe anxiety or stress).</a:t>
            </a:r>
            <a:br>
              <a:rPr lang="en" sz="1200" kern="1200">
                <a:solidFill>
                  <a:schemeClr val="tx1"/>
                </a:solidFill>
                <a:effectLst/>
                <a:latin typeface="+mn-lt"/>
                <a:ea typeface="+mn-ea"/>
                <a:cs typeface="+mn-cs"/>
              </a:rPr>
            </a:br>
            <a:r>
              <a:rPr lang="en" sz="1200" b="1" i="0" u="none" kern="1200" baseline="0">
                <a:solidFill>
                  <a:schemeClr val="tx1"/>
                </a:solidFill>
                <a:effectLst/>
                <a:latin typeface="+mn-lt"/>
                <a:ea typeface="+mn-ea"/>
                <a:cs typeface="+mn-cs"/>
              </a:rPr>
              <a:t>Social connectedness</a:t>
            </a:r>
            <a:r>
              <a:rPr lang="en" sz="1200" b="0" i="0" u="none" kern="1200" baseline="0">
                <a:solidFill>
                  <a:schemeClr val="tx1"/>
                </a:solidFill>
                <a:effectLst/>
                <a:latin typeface="+mn-lt"/>
                <a:ea typeface="+mn-ea"/>
                <a:cs typeface="+mn-cs"/>
              </a:rPr>
              <a:t> (e.g. contacting loved ones, communal activities, recreational activities, religious or spiritual activities, mourning rituals, information on where to get additional help or support when needed). </a:t>
            </a:r>
            <a:br>
              <a:rPr lang="en" sz="1200" kern="1200">
                <a:solidFill>
                  <a:schemeClr val="tx1"/>
                </a:solidFill>
                <a:effectLst/>
                <a:latin typeface="+mn-lt"/>
                <a:ea typeface="+mn-ea"/>
                <a:cs typeface="+mn-cs"/>
              </a:rPr>
            </a:br>
            <a:r>
              <a:rPr lang="en" sz="1200" b="1" i="0" u="none" kern="1200" baseline="0">
                <a:solidFill>
                  <a:schemeClr val="tx1"/>
                </a:solidFill>
                <a:effectLst/>
                <a:latin typeface="+mn-lt"/>
                <a:ea typeface="+mn-ea"/>
                <a:cs typeface="+mn-cs"/>
              </a:rPr>
              <a:t>Self-efficacy</a:t>
            </a:r>
            <a:r>
              <a:rPr lang="en" sz="1200" b="0" i="0" u="none" kern="1200" baseline="0">
                <a:solidFill>
                  <a:schemeClr val="tx1"/>
                </a:solidFill>
                <a:effectLst/>
                <a:latin typeface="+mn-lt"/>
                <a:ea typeface="+mn-ea"/>
                <a:cs typeface="+mn-cs"/>
              </a:rPr>
              <a:t> (e.g. participation in decision making pertaining to personal affairs, identification and support of own means of coping and strengths, everyday routines (day/night rhythm, eating rhythm, work, study, day care).</a:t>
            </a:r>
            <a:br>
              <a:rPr lang="en" sz="1200" kern="1200">
                <a:solidFill>
                  <a:schemeClr val="tx1"/>
                </a:solidFill>
                <a:effectLst/>
                <a:latin typeface="+mn-lt"/>
                <a:ea typeface="+mn-ea"/>
                <a:cs typeface="+mn-cs"/>
              </a:rPr>
            </a:br>
            <a:r>
              <a:rPr lang="en" sz="1200" b="1" i="0" u="none" kern="1200" baseline="0">
                <a:solidFill>
                  <a:schemeClr val="tx1"/>
                </a:solidFill>
                <a:effectLst/>
                <a:latin typeface="+mn-lt"/>
                <a:ea typeface="+mn-ea"/>
                <a:cs typeface="+mn-cs"/>
              </a:rPr>
              <a:t>Hope</a:t>
            </a:r>
            <a:r>
              <a:rPr lang="en" sz="1200" b="0" i="0" u="none" kern="1200" baseline="0">
                <a:solidFill>
                  <a:schemeClr val="tx1"/>
                </a:solidFill>
                <a:effectLst/>
                <a:latin typeface="+mn-lt"/>
                <a:ea typeface="+mn-ea"/>
                <a:cs typeface="+mn-cs"/>
              </a:rPr>
              <a:t> (e.g. personal qualities, sense of belonging to a community, belief in the possibility of recovery, close relationships, peer support, professional knowledge and support, participation in recovery activities, spirituality, nature/environment)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latin typeface="+mn-lt"/>
              <a:ea typeface="+mn-ea"/>
              <a:cs typeface="+mn-cs"/>
            </a:endParaRPr>
          </a:p>
          <a:p>
            <a:pPr algn="l" rtl="0"/>
            <a:r>
              <a:rPr lang="en" sz="1200" b="1" i="0" u="none" kern="1200" baseline="0">
                <a:solidFill>
                  <a:schemeClr val="tx1"/>
                </a:solidFill>
                <a:effectLst/>
                <a:latin typeface="+mn-lt"/>
                <a:ea typeface="+mn-ea"/>
                <a:cs typeface="+mn-cs"/>
              </a:rPr>
              <a:t>For the instructor:</a:t>
            </a:r>
            <a:r>
              <a:rPr lang="en" sz="1200" b="0" i="0" u="none" kern="1200" baseline="0">
                <a:solidFill>
                  <a:schemeClr val="tx1"/>
                </a:solidFill>
                <a:effectLst/>
                <a:latin typeface="+mn-lt"/>
                <a:ea typeface="+mn-ea"/>
                <a:cs typeface="+mn-cs"/>
              </a:rPr>
              <a:t> </a:t>
            </a:r>
            <a:br>
              <a:rPr lang="en" sz="1200" b="0" kern="1200">
                <a:solidFill>
                  <a:schemeClr val="tx1"/>
                </a:solidFill>
                <a:effectLst/>
                <a:latin typeface="+mn-lt"/>
                <a:ea typeface="+mn-ea"/>
                <a:cs typeface="+mn-cs"/>
              </a:rPr>
            </a:br>
            <a:r>
              <a:rPr lang="en" sz="1200" b="1" i="0" u="none" kern="1200" baseline="0">
                <a:solidFill>
                  <a:schemeClr val="tx1"/>
                </a:solidFill>
                <a:effectLst/>
                <a:latin typeface="+mn-lt"/>
                <a:ea typeface="+mn-ea"/>
                <a:cs typeface="+mn-cs"/>
              </a:rPr>
              <a:t>Human survival is supported by:</a:t>
            </a:r>
            <a:endParaRPr lang="en" sz="1200" kern="1200" dirty="0">
              <a:solidFill>
                <a:schemeClr val="tx1"/>
              </a:solidFill>
              <a:effectLst/>
              <a:latin typeface="+mn-lt"/>
              <a:ea typeface="+mn-ea"/>
              <a:cs typeface="+mn-cs"/>
            </a:endParaRPr>
          </a:p>
          <a:p>
            <a:pPr marL="171450" lvl="0" indent="-171450" algn="l" rtl="0">
              <a:buFont typeface="Arial" panose="020B0604020202020204" pitchFamily="34" charset="0"/>
              <a:buChar char="•"/>
            </a:pPr>
            <a:r>
              <a:rPr lang="en" sz="1200" b="0" i="0" u="none" kern="1200" baseline="0">
                <a:solidFill>
                  <a:schemeClr val="tx1"/>
                </a:solidFill>
                <a:effectLst/>
                <a:latin typeface="+mn-lt"/>
                <a:ea typeface="+mn-ea"/>
                <a:cs typeface="+mn-cs"/>
              </a:rPr>
              <a:t>Safe and peaceful environment</a:t>
            </a:r>
          </a:p>
          <a:p>
            <a:pPr marL="171450" lvl="0" indent="-171450" algn="l" rtl="0">
              <a:buFont typeface="Arial" panose="020B0604020202020204" pitchFamily="34" charset="0"/>
              <a:buChar char="•"/>
            </a:pPr>
            <a:r>
              <a:rPr lang="en" sz="1200" b="0" i="0" u="none" kern="1200" baseline="0">
                <a:solidFill>
                  <a:schemeClr val="tx1"/>
                </a:solidFill>
                <a:effectLst/>
                <a:latin typeface="+mn-lt"/>
                <a:ea typeface="+mn-ea"/>
                <a:cs typeface="+mn-cs"/>
              </a:rPr>
              <a:t>Positive and health-enhancing everyday activities </a:t>
            </a:r>
          </a:p>
          <a:p>
            <a:pPr marL="171450" lvl="0" indent="-171450" algn="l" rtl="0">
              <a:buFont typeface="Arial" panose="020B0604020202020204" pitchFamily="34" charset="0"/>
              <a:buChar char="•"/>
            </a:pPr>
            <a:r>
              <a:rPr lang="en" sz="1200" b="0" i="0" u="none" kern="1200" baseline="0">
                <a:solidFill>
                  <a:schemeClr val="tx1"/>
                </a:solidFill>
                <a:effectLst/>
                <a:latin typeface="+mn-lt"/>
                <a:ea typeface="+mn-ea"/>
                <a:cs typeface="+mn-cs"/>
              </a:rPr>
              <a:t>Experience of communal support</a:t>
            </a:r>
          </a:p>
          <a:p>
            <a:pPr marL="171450" lvl="0" indent="-171450" algn="l" rtl="0">
              <a:buFont typeface="Arial" panose="020B0604020202020204" pitchFamily="34" charset="0"/>
              <a:buChar char="•"/>
            </a:pPr>
            <a:r>
              <a:rPr lang="en" sz="1200" b="0" i="0" u="none" kern="1200" baseline="0">
                <a:solidFill>
                  <a:schemeClr val="tx1"/>
                </a:solidFill>
                <a:effectLst/>
                <a:latin typeface="+mn-lt"/>
                <a:ea typeface="+mn-ea"/>
                <a:cs typeface="+mn-cs"/>
              </a:rPr>
              <a:t>Confidence in own resilience and resources</a:t>
            </a:r>
          </a:p>
          <a:p>
            <a:pPr marL="171450" lvl="0" indent="-171450" algn="l" rtl="0">
              <a:buFont typeface="Arial" panose="020B0604020202020204" pitchFamily="34" charset="0"/>
              <a:buChar char="•"/>
            </a:pPr>
            <a:r>
              <a:rPr lang="en" sz="1200" b="0" i="0" u="none" kern="1200" baseline="0">
                <a:solidFill>
                  <a:schemeClr val="tx1"/>
                </a:solidFill>
                <a:effectLst/>
                <a:latin typeface="+mn-lt"/>
                <a:ea typeface="+mn-ea"/>
                <a:cs typeface="+mn-cs"/>
              </a:rPr>
              <a:t>Positive thinking and beliefs, such as religious or spiritual beliefs</a:t>
            </a:r>
          </a:p>
          <a:p>
            <a:pPr marL="171450" lvl="0" indent="-171450" algn="l" rtl="0">
              <a:buFont typeface="Arial" panose="020B0604020202020204" pitchFamily="34" charset="0"/>
              <a:buChar char="•"/>
            </a:pPr>
            <a:r>
              <a:rPr lang="en" sz="1200" b="0" i="0" u="none" kern="1200" baseline="0">
                <a:solidFill>
                  <a:schemeClr val="tx1"/>
                </a:solidFill>
                <a:effectLst/>
                <a:latin typeface="+mn-lt"/>
                <a:ea typeface="+mn-ea"/>
                <a:cs typeface="+mn-cs"/>
              </a:rPr>
              <a:t>Ability to maintain normal routines and return to them quickly</a:t>
            </a:r>
          </a:p>
          <a:p>
            <a:endParaRPr lang="en" sz="1200" kern="1200" dirty="0">
              <a:solidFill>
                <a:schemeClr val="tx1"/>
              </a:solidFill>
              <a:effectLst/>
              <a:latin typeface="+mn-lt"/>
              <a:ea typeface="+mn-ea"/>
              <a:cs typeface="+mn-cs"/>
            </a:endParaRPr>
          </a:p>
          <a:p>
            <a:pPr algn="l" rtl="0"/>
            <a:r>
              <a:rPr lang="en" sz="1200" b="0" i="0" u="none" kern="1200" baseline="0">
                <a:solidFill>
                  <a:schemeClr val="tx1"/>
                </a:solidFill>
                <a:effectLst/>
                <a:latin typeface="+mn-lt"/>
                <a:ea typeface="+mn-ea"/>
                <a:cs typeface="+mn-cs"/>
              </a:rPr>
              <a:t>Psychological First Aid Guide for National Red Cross and Red Crescent Societies. </a:t>
            </a:r>
            <a:r>
              <a:rPr lang="en" sz="1200" b="0" i="0" u="sng" kern="1200" baseline="0">
                <a:solidFill>
                  <a:schemeClr val="tx1"/>
                </a:solidFill>
                <a:effectLst/>
                <a:latin typeface="+mn-lt"/>
                <a:ea typeface="+mn-ea"/>
                <a:cs typeface="+mn-cs"/>
                <a:hlinkClick r:id="rId3"/>
              </a:rPr>
              <a:t>https://rednet.punainenristi.fi/henkinentuki</a:t>
            </a:r>
            <a:endParaRPr lang="en" sz="1200" kern="1200" dirty="0">
              <a:solidFill>
                <a:schemeClr val="tx1"/>
              </a:solidFill>
              <a:effectLst/>
              <a:latin typeface="+mn-lt"/>
              <a:ea typeface="+mn-ea"/>
              <a:cs typeface="+mn-cs"/>
            </a:endParaRPr>
          </a:p>
          <a:p>
            <a:pPr algn="l" rtl="0"/>
            <a:r>
              <a:rPr lang="en" sz="1200" b="0" i="0" u="none" kern="1200" baseline="0">
                <a:solidFill>
                  <a:schemeClr val="tx1"/>
                </a:solidFill>
                <a:effectLst/>
                <a:latin typeface="+mn-lt"/>
                <a:ea typeface="+mn-ea"/>
                <a:cs typeface="+mn-cs"/>
              </a:rPr>
              <a:t> </a:t>
            </a:r>
          </a:p>
          <a:p>
            <a:pPr algn="l" rtl="0"/>
            <a:r>
              <a:rPr lang="en" sz="1200" b="0" i="0" u="none" kern="1200" baseline="0">
                <a:solidFill>
                  <a:schemeClr val="tx1"/>
                </a:solidFill>
                <a:effectLst/>
                <a:latin typeface="+mn-lt"/>
                <a:ea typeface="+mn-ea"/>
                <a:cs typeface="+mn-cs"/>
              </a:rPr>
              <a:t> </a:t>
            </a:r>
          </a:p>
          <a:p>
            <a:pPr algn="l" rtl="0"/>
            <a:r>
              <a:rPr lang="en" sz="1200" b="0" i="0" u="none" kern="1200" baseline="0">
                <a:solidFill>
                  <a:schemeClr val="tx1"/>
                </a:solidFill>
                <a:effectLst/>
                <a:latin typeface="+mn-lt"/>
                <a:ea typeface="+mn-ea"/>
                <a:cs typeface="+mn-cs"/>
              </a:rPr>
              <a:t> </a:t>
            </a:r>
          </a:p>
          <a:p>
            <a:pPr algn="l" rtl="0"/>
            <a:r>
              <a:rPr lang="en" sz="1200" b="0" i="0" u="none" kern="1200" baseline="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200" kern="1200" dirty="0">
              <a:solidFill>
                <a:schemeClr val="tx1"/>
              </a:solidFill>
              <a:effectLst/>
              <a:latin typeface="+mn-lt"/>
              <a:ea typeface="+mn-ea"/>
              <a:cs typeface="+mn-cs"/>
            </a:endParaRPr>
          </a:p>
          <a:p>
            <a:endParaRPr lang="en" dirty="0"/>
          </a:p>
        </p:txBody>
      </p:sp>
      <p:sp>
        <p:nvSpPr>
          <p:cNvPr id="4" name="Slide Number Placeholder 3"/>
          <p:cNvSpPr>
            <a:spLocks noGrp="1"/>
          </p:cNvSpPr>
          <p:nvPr>
            <p:ph type="sldNum" sz="quarter" idx="5"/>
          </p:nvPr>
        </p:nvSpPr>
        <p:spPr/>
        <p:txBody>
          <a:bodyPr/>
          <a:lstStyle/>
          <a:p>
            <a:pPr algn="l" rtl="0"/>
            <a:fld id="{B305AC94-97B1-45C6-BA8E-50BA7EB95A4B}" type="slidenum">
              <a:rPr/>
              <a:t>15</a:t>
            </a:fld>
            <a:endParaRPr lang="en" dirty="0"/>
          </a:p>
        </p:txBody>
      </p:sp>
    </p:spTree>
    <p:extLst>
      <p:ext uri="{BB962C8B-B14F-4D97-AF65-F5344CB8AC3E}">
        <p14:creationId xmlns:p14="http://schemas.microsoft.com/office/powerpoint/2010/main" val="3455407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 sz="1200" b="1" i="0" u="none" kern="1200" baseline="0">
                <a:solidFill>
                  <a:schemeClr val="tx1"/>
                </a:solidFill>
                <a:effectLst/>
                <a:latin typeface="+mn-lt"/>
                <a:ea typeface="+mn-ea"/>
                <a:cs typeface="+mn-cs"/>
              </a:rPr>
              <a:t>For the instructor:</a:t>
            </a:r>
            <a:endParaRPr lang="en" sz="1200" kern="1200" dirty="0">
              <a:solidFill>
                <a:schemeClr val="tx1"/>
              </a:solidFill>
              <a:effectLst/>
              <a:latin typeface="+mn-lt"/>
              <a:ea typeface="+mn-ea"/>
              <a:cs typeface="+mn-cs"/>
            </a:endParaRPr>
          </a:p>
          <a:p>
            <a:pPr marL="171450" lvl="0" indent="-171450" algn="l" rtl="0">
              <a:buFont typeface="Wingdings" panose="05000000000000000000" pitchFamily="2" charset="2"/>
              <a:buChar char="Ø"/>
            </a:pPr>
            <a:r>
              <a:rPr lang="en" sz="1200" b="0" i="0" u="none" kern="1200" baseline="0">
                <a:solidFill>
                  <a:schemeClr val="tx1"/>
                </a:solidFill>
                <a:effectLst/>
                <a:latin typeface="+mn-lt"/>
                <a:ea typeface="+mn-ea"/>
                <a:cs typeface="+mn-cs"/>
              </a:rPr>
              <a:t>Not everyone reacts to crises at the same time or in the same way.</a:t>
            </a:r>
          </a:p>
          <a:p>
            <a:pPr marL="171450" lvl="0" indent="-171450" algn="l" rtl="0">
              <a:buFont typeface="Wingdings" panose="05000000000000000000" pitchFamily="2" charset="2"/>
              <a:buChar char="Ø"/>
            </a:pPr>
            <a:r>
              <a:rPr lang="en" sz="1200" b="0" i="0" u="none" kern="1200" baseline="0">
                <a:solidFill>
                  <a:schemeClr val="tx1"/>
                </a:solidFill>
                <a:effectLst/>
                <a:latin typeface="+mn-lt"/>
                <a:ea typeface="+mn-ea"/>
                <a:cs typeface="+mn-cs"/>
              </a:rPr>
              <a:t>Not everyone needs or wants psychological first aid. </a:t>
            </a:r>
          </a:p>
          <a:p>
            <a:pPr marL="171450" lvl="0" indent="-171450" algn="l" rtl="0">
              <a:buFont typeface="Wingdings" panose="05000000000000000000" pitchFamily="2" charset="2"/>
              <a:buChar char="Ø"/>
            </a:pPr>
            <a:r>
              <a:rPr lang="en" sz="1200" b="0" i="0" u="none" kern="1200" baseline="0">
                <a:solidFill>
                  <a:schemeClr val="tx1"/>
                </a:solidFill>
                <a:effectLst/>
                <a:latin typeface="+mn-lt"/>
                <a:ea typeface="+mn-ea"/>
                <a:cs typeface="+mn-cs"/>
              </a:rPr>
              <a:t>A scary event can also have a strong impact on onlookers who have witnessed it and they may need psychological first aid. </a:t>
            </a:r>
          </a:p>
          <a:p>
            <a:pPr marL="171450" lvl="0" indent="-171450" algn="l" rtl="0">
              <a:buFont typeface="Wingdings" panose="05000000000000000000" pitchFamily="2" charset="2"/>
              <a:buChar char="Ø"/>
            </a:pPr>
            <a:r>
              <a:rPr lang="en" sz="1200" b="0" i="0" u="none" kern="1200" baseline="0">
                <a:solidFill>
                  <a:schemeClr val="tx1"/>
                </a:solidFill>
                <a:effectLst/>
                <a:latin typeface="+mn-lt"/>
                <a:ea typeface="+mn-ea"/>
                <a:cs typeface="+mn-cs"/>
              </a:rPr>
              <a:t>Some remain calm and do not react strongly at the time of the incident, but react strongly later. </a:t>
            </a:r>
          </a:p>
          <a:p>
            <a:pPr marL="171450" lvl="0" indent="-171450" algn="l" rtl="0">
              <a:buFont typeface="Wingdings" panose="05000000000000000000" pitchFamily="2" charset="2"/>
              <a:buChar char="Ø"/>
            </a:pPr>
            <a:r>
              <a:rPr lang="en" sz="1200" b="0" i="0" u="none" kern="1200" baseline="0">
                <a:solidFill>
                  <a:schemeClr val="tx1"/>
                </a:solidFill>
                <a:effectLst/>
                <a:latin typeface="+mn-lt"/>
                <a:ea typeface="+mn-ea"/>
                <a:cs typeface="+mn-cs"/>
              </a:rPr>
              <a:t>Some react strongly, but do not need psychological first aid, because they are able to process the situation themselves or receive support from elsewhere.</a:t>
            </a:r>
          </a:p>
          <a:p>
            <a:endParaRPr lang="en" sz="1200" b="1" kern="1200" dirty="0">
              <a:solidFill>
                <a:schemeClr val="tx1"/>
              </a:solidFill>
              <a:effectLst/>
              <a:latin typeface="+mn-lt"/>
              <a:ea typeface="+mn-ea"/>
              <a:cs typeface="+mn-cs"/>
            </a:endParaRPr>
          </a:p>
          <a:p>
            <a:pPr algn="l" rtl="0"/>
            <a:r>
              <a:rPr lang="en" sz="1200" b="1" i="0" u="sng" kern="1200" baseline="0">
                <a:solidFill>
                  <a:schemeClr val="tx1"/>
                </a:solidFill>
                <a:effectLst/>
                <a:latin typeface="+mn-lt"/>
                <a:ea typeface="+mn-ea"/>
                <a:cs typeface="+mn-cs"/>
              </a:rPr>
              <a:t>Extra exercise: </a:t>
            </a:r>
            <a:r>
              <a:rPr lang="en" sz="1200" b="1" i="0" u="none" kern="1200" baseline="0">
                <a:solidFill>
                  <a:schemeClr val="tx1"/>
                </a:solidFill>
                <a:effectLst/>
                <a:latin typeface="+mn-lt"/>
                <a:ea typeface="+mn-ea"/>
                <a:cs typeface="+mn-cs"/>
              </a:rPr>
              <a:t>If the schedule is not tight, you can do this exercise. An exercise on beliefs, for example, in three groups: 10 min+10 min discussion.</a:t>
            </a:r>
            <a:endParaRPr lang="en" sz="1200" i="0" kern="1200" dirty="0">
              <a:solidFill>
                <a:schemeClr val="tx1"/>
              </a:solidFill>
              <a:effectLst/>
              <a:latin typeface="+mn-lt"/>
              <a:ea typeface="+mn-ea"/>
              <a:cs typeface="+mn-cs"/>
            </a:endParaRPr>
          </a:p>
          <a:p>
            <a:pPr algn="l" rtl="0"/>
            <a:br>
              <a:rPr lang="en" sz="1200" kern="1200">
                <a:solidFill>
                  <a:schemeClr val="tx1"/>
                </a:solidFill>
                <a:effectLst/>
                <a:latin typeface="+mn-lt"/>
                <a:ea typeface="+mn-ea"/>
                <a:cs typeface="+mn-cs"/>
              </a:rPr>
            </a:br>
            <a:r>
              <a:rPr lang="en" sz="1200" b="1" i="0" u="none" kern="1200" baseline="0">
                <a:solidFill>
                  <a:schemeClr val="tx1"/>
                </a:solidFill>
                <a:effectLst/>
                <a:latin typeface="+mn-lt"/>
                <a:ea typeface="+mn-ea"/>
                <a:cs typeface="+mn-cs"/>
              </a:rPr>
              <a:t>Safety</a:t>
            </a:r>
          </a:p>
          <a:p>
            <a:pPr lvl="0" algn="l" rtl="0"/>
            <a:r>
              <a:rPr lang="en" sz="1200" b="0" i="1" u="none" kern="1200" baseline="0">
                <a:solidFill>
                  <a:schemeClr val="tx1"/>
                </a:solidFill>
                <a:effectLst/>
                <a:latin typeface="+mn-lt"/>
                <a:ea typeface="+mn-ea"/>
                <a:cs typeface="+mn-cs"/>
              </a:rPr>
              <a:t>When do you feel safe? Why? </a:t>
            </a:r>
            <a:endParaRPr lang="en" sz="1200" kern="1200" dirty="0">
              <a:solidFill>
                <a:schemeClr val="tx1"/>
              </a:solidFill>
              <a:effectLst/>
              <a:latin typeface="+mn-lt"/>
              <a:ea typeface="+mn-ea"/>
              <a:cs typeface="+mn-cs"/>
            </a:endParaRPr>
          </a:p>
          <a:p>
            <a:pPr lvl="0" algn="l" rtl="0"/>
            <a:r>
              <a:rPr lang="en" sz="1200" b="0" i="1" u="none" kern="1200" baseline="0">
                <a:solidFill>
                  <a:schemeClr val="tx1"/>
                </a:solidFill>
                <a:effectLst/>
                <a:latin typeface="+mn-lt"/>
                <a:ea typeface="+mn-ea"/>
                <a:cs typeface="+mn-cs"/>
              </a:rPr>
              <a:t>When do you feel unsafe? Why? </a:t>
            </a:r>
            <a:endParaRPr lang="en" sz="1200" kern="1200" dirty="0">
              <a:solidFill>
                <a:schemeClr val="tx1"/>
              </a:solidFill>
              <a:effectLst/>
              <a:latin typeface="+mn-lt"/>
              <a:ea typeface="+mn-ea"/>
              <a:cs typeface="+mn-cs"/>
            </a:endParaRPr>
          </a:p>
          <a:p>
            <a:pPr lvl="0" algn="l" rtl="0"/>
            <a:r>
              <a:rPr lang="en" sz="1200" b="0" i="1" u="none" kern="1200" baseline="0">
                <a:solidFill>
                  <a:schemeClr val="tx1"/>
                </a:solidFill>
                <a:effectLst/>
                <a:latin typeface="+mn-lt"/>
                <a:ea typeface="+mn-ea"/>
                <a:cs typeface="+mn-cs"/>
              </a:rPr>
              <a:t>Which factors can increase your sense of safety? </a:t>
            </a:r>
            <a:endParaRPr lang="en" sz="1200" kern="1200" dirty="0">
              <a:solidFill>
                <a:schemeClr val="tx1"/>
              </a:solidFill>
              <a:effectLst/>
              <a:latin typeface="+mn-lt"/>
              <a:ea typeface="+mn-ea"/>
              <a:cs typeface="+mn-cs"/>
            </a:endParaRPr>
          </a:p>
          <a:p>
            <a:pPr lvl="0" algn="l" rtl="0"/>
            <a:r>
              <a:rPr lang="en" sz="1200" b="0" i="1" u="none" kern="1200" baseline="0">
                <a:solidFill>
                  <a:schemeClr val="tx1"/>
                </a:solidFill>
                <a:effectLst/>
                <a:latin typeface="+mn-lt"/>
                <a:ea typeface="+mn-ea"/>
                <a:cs typeface="+mn-cs"/>
              </a:rPr>
              <a:t>Which factors have influenced your idea of safety? </a:t>
            </a:r>
            <a:endParaRPr lang="en" sz="1200" kern="1200" dirty="0">
              <a:solidFill>
                <a:schemeClr val="tx1"/>
              </a:solidFill>
              <a:effectLst/>
              <a:latin typeface="+mn-lt"/>
              <a:ea typeface="+mn-ea"/>
              <a:cs typeface="+mn-cs"/>
            </a:endParaRPr>
          </a:p>
          <a:p>
            <a:pPr algn="l" rtl="0"/>
            <a:r>
              <a:rPr lang="en" sz="1200" b="0" i="0" u="none" kern="1200" baseline="0">
                <a:solidFill>
                  <a:schemeClr val="tx1"/>
                </a:solidFill>
                <a:effectLst/>
                <a:latin typeface="+mn-lt"/>
                <a:ea typeface="+mn-ea"/>
                <a:cs typeface="+mn-cs"/>
              </a:rPr>
              <a:t> </a:t>
            </a:r>
            <a:endParaRPr lang="en" sz="1200" kern="1200" dirty="0">
              <a:solidFill>
                <a:schemeClr val="tx1"/>
              </a:solidFill>
              <a:effectLst/>
              <a:latin typeface="+mn-lt"/>
              <a:ea typeface="+mn-ea"/>
              <a:cs typeface="+mn-cs"/>
            </a:endParaRPr>
          </a:p>
          <a:p>
            <a:pPr algn="l" rtl="0"/>
            <a:r>
              <a:rPr lang="en" sz="1200" b="1" i="0" u="none" kern="1200" baseline="0">
                <a:solidFill>
                  <a:schemeClr val="tx1"/>
                </a:solidFill>
                <a:effectLst/>
                <a:latin typeface="+mn-lt"/>
                <a:ea typeface="+mn-ea"/>
                <a:cs typeface="+mn-cs"/>
              </a:rPr>
              <a:t>Trust</a:t>
            </a:r>
          </a:p>
          <a:p>
            <a:pPr lvl="0" algn="l" rtl="0"/>
            <a:r>
              <a:rPr lang="en" sz="1200" b="0" i="1" u="none" kern="1200" baseline="0">
                <a:solidFill>
                  <a:schemeClr val="tx1"/>
                </a:solidFill>
                <a:effectLst/>
                <a:latin typeface="+mn-lt"/>
                <a:ea typeface="+mn-ea"/>
                <a:cs typeface="+mn-cs"/>
              </a:rPr>
              <a:t>In pairs, discuss what trust means to you.</a:t>
            </a:r>
            <a:endParaRPr lang="en" sz="1200" kern="1200" dirty="0">
              <a:solidFill>
                <a:schemeClr val="tx1"/>
              </a:solidFill>
              <a:effectLst/>
              <a:latin typeface="+mn-lt"/>
              <a:ea typeface="+mn-ea"/>
              <a:cs typeface="+mn-cs"/>
            </a:endParaRPr>
          </a:p>
          <a:p>
            <a:pPr lvl="0" algn="l" rtl="0"/>
            <a:r>
              <a:rPr lang="en" sz="1200" b="0" i="1" u="none" kern="1200" baseline="0">
                <a:solidFill>
                  <a:schemeClr val="tx1"/>
                </a:solidFill>
                <a:effectLst/>
                <a:latin typeface="+mn-lt"/>
                <a:ea typeface="+mn-ea"/>
                <a:cs typeface="+mn-cs"/>
              </a:rPr>
              <a:t>When can you trust something? Why? </a:t>
            </a:r>
            <a:endParaRPr lang="en" sz="1200" kern="1200" dirty="0">
              <a:solidFill>
                <a:schemeClr val="tx1"/>
              </a:solidFill>
              <a:effectLst/>
              <a:latin typeface="+mn-lt"/>
              <a:ea typeface="+mn-ea"/>
              <a:cs typeface="+mn-cs"/>
            </a:endParaRPr>
          </a:p>
          <a:p>
            <a:pPr lvl="0" algn="l" rtl="0"/>
            <a:r>
              <a:rPr lang="en" sz="1200" b="0" i="1" u="none" kern="1200" baseline="0">
                <a:solidFill>
                  <a:schemeClr val="tx1"/>
                </a:solidFill>
                <a:effectLst/>
                <a:latin typeface="+mn-lt"/>
                <a:ea typeface="+mn-ea"/>
                <a:cs typeface="+mn-cs"/>
              </a:rPr>
              <a:t>When can you not trust something? Why? </a:t>
            </a:r>
            <a:endParaRPr lang="en" sz="1200" kern="1200" dirty="0">
              <a:solidFill>
                <a:schemeClr val="tx1"/>
              </a:solidFill>
              <a:effectLst/>
              <a:latin typeface="+mn-lt"/>
              <a:ea typeface="+mn-ea"/>
              <a:cs typeface="+mn-cs"/>
            </a:endParaRPr>
          </a:p>
          <a:p>
            <a:pPr lvl="0" algn="l" rtl="0"/>
            <a:r>
              <a:rPr lang="en" sz="1200" b="0" i="1" u="none" kern="1200" baseline="0">
                <a:solidFill>
                  <a:schemeClr val="tx1"/>
                </a:solidFill>
                <a:effectLst/>
                <a:latin typeface="+mn-lt"/>
                <a:ea typeface="+mn-ea"/>
                <a:cs typeface="+mn-cs"/>
              </a:rPr>
              <a:t>How can you increase your sense of trust? </a:t>
            </a:r>
            <a:endParaRPr lang="en" sz="1200" kern="1200" dirty="0">
              <a:solidFill>
                <a:schemeClr val="tx1"/>
              </a:solidFill>
              <a:effectLst/>
              <a:latin typeface="+mn-lt"/>
              <a:ea typeface="+mn-ea"/>
              <a:cs typeface="+mn-cs"/>
            </a:endParaRPr>
          </a:p>
          <a:p>
            <a:pPr lvl="0" algn="l" rtl="0"/>
            <a:r>
              <a:rPr lang="en" sz="1200" b="0" i="1" u="none" kern="1200" baseline="0">
                <a:solidFill>
                  <a:schemeClr val="tx1"/>
                </a:solidFill>
                <a:effectLst/>
                <a:latin typeface="+mn-lt"/>
                <a:ea typeface="+mn-ea"/>
                <a:cs typeface="+mn-cs"/>
              </a:rPr>
              <a:t>Which factors have influenced your idea of trust?</a:t>
            </a:r>
            <a:endParaRPr lang="en" sz="1200" kern="1200" dirty="0">
              <a:solidFill>
                <a:schemeClr val="tx1"/>
              </a:solidFill>
              <a:effectLst/>
              <a:latin typeface="+mn-lt"/>
              <a:ea typeface="+mn-ea"/>
              <a:cs typeface="+mn-cs"/>
            </a:endParaRPr>
          </a:p>
          <a:p>
            <a:pPr algn="l" rtl="0"/>
            <a:r>
              <a:rPr lang="en" sz="1200" b="0" i="0" u="none" kern="1200" baseline="0">
                <a:solidFill>
                  <a:schemeClr val="tx1"/>
                </a:solidFill>
                <a:effectLst/>
                <a:latin typeface="+mn-lt"/>
                <a:ea typeface="+mn-ea"/>
                <a:cs typeface="+mn-cs"/>
              </a:rPr>
              <a:t> </a:t>
            </a:r>
            <a:endParaRPr lang="en" sz="1200" kern="1200" dirty="0">
              <a:solidFill>
                <a:schemeClr val="tx1"/>
              </a:solidFill>
              <a:effectLst/>
              <a:latin typeface="+mn-lt"/>
              <a:ea typeface="+mn-ea"/>
              <a:cs typeface="+mn-cs"/>
            </a:endParaRPr>
          </a:p>
          <a:p>
            <a:pPr algn="l" rtl="0"/>
            <a:r>
              <a:rPr lang="en" sz="1200" b="1" i="0" u="none" kern="1200" baseline="0">
                <a:solidFill>
                  <a:schemeClr val="tx1"/>
                </a:solidFill>
                <a:effectLst/>
                <a:latin typeface="+mn-lt"/>
                <a:ea typeface="+mn-ea"/>
                <a:cs typeface="+mn-cs"/>
              </a:rPr>
              <a:t>Life management</a:t>
            </a:r>
          </a:p>
          <a:p>
            <a:pPr lvl="0" algn="l" rtl="0"/>
            <a:r>
              <a:rPr lang="en" sz="1200" b="0" i="1" u="none" kern="1200" baseline="0">
                <a:solidFill>
                  <a:schemeClr val="tx1"/>
                </a:solidFill>
                <a:effectLst/>
                <a:latin typeface="+mn-lt"/>
                <a:ea typeface="+mn-ea"/>
                <a:cs typeface="+mn-cs"/>
              </a:rPr>
              <a:t>What does life management mean to you? </a:t>
            </a:r>
            <a:endParaRPr lang="en" sz="1200" kern="1200" dirty="0">
              <a:solidFill>
                <a:schemeClr val="tx1"/>
              </a:solidFill>
              <a:effectLst/>
              <a:latin typeface="+mn-lt"/>
              <a:ea typeface="+mn-ea"/>
              <a:cs typeface="+mn-cs"/>
            </a:endParaRPr>
          </a:p>
          <a:p>
            <a:pPr lvl="0" algn="l" rtl="0"/>
            <a:r>
              <a:rPr lang="en" sz="1200" b="0" i="1" u="none" kern="1200" baseline="0">
                <a:solidFill>
                  <a:schemeClr val="tx1"/>
                </a:solidFill>
                <a:effectLst/>
                <a:latin typeface="+mn-lt"/>
                <a:ea typeface="+mn-ea"/>
                <a:cs typeface="+mn-cs"/>
              </a:rPr>
              <a:t>When do you feel that you are/are not in control of your life? Why? </a:t>
            </a:r>
            <a:endParaRPr lang="en" sz="1200" kern="1200" dirty="0">
              <a:solidFill>
                <a:schemeClr val="tx1"/>
              </a:solidFill>
              <a:effectLst/>
              <a:latin typeface="+mn-lt"/>
              <a:ea typeface="+mn-ea"/>
              <a:cs typeface="+mn-cs"/>
            </a:endParaRPr>
          </a:p>
          <a:p>
            <a:pPr algn="l" rtl="0"/>
            <a:r>
              <a:rPr lang="en" sz="1200" b="0" i="1" u="none" kern="1200" baseline="0">
                <a:solidFill>
                  <a:schemeClr val="tx1"/>
                </a:solidFill>
                <a:effectLst/>
                <a:latin typeface="+mn-lt"/>
                <a:ea typeface="+mn-ea"/>
                <a:cs typeface="+mn-cs"/>
              </a:rPr>
              <a:t>Which factors have influenced your views? </a:t>
            </a:r>
            <a:br>
              <a:rPr lang="en" sz="1200" i="1" kern="1200">
                <a:solidFill>
                  <a:schemeClr val="tx1"/>
                </a:solidFill>
                <a:effectLst/>
                <a:latin typeface="+mn-lt"/>
                <a:ea typeface="+mn-ea"/>
                <a:cs typeface="+mn-cs"/>
              </a:rPr>
            </a:br>
            <a:br>
              <a:rPr lang="en" sz="1200" kern="1200">
                <a:solidFill>
                  <a:schemeClr val="tx1"/>
                </a:solidFill>
                <a:effectLst/>
                <a:latin typeface="+mn-lt"/>
                <a:ea typeface="+mn-ea"/>
                <a:cs typeface="+mn-cs"/>
              </a:rPr>
            </a:br>
            <a:r>
              <a:rPr lang="en" sz="1200" b="0" i="0" u="none" kern="1200" baseline="0">
                <a:solidFill>
                  <a:schemeClr val="tx1"/>
                </a:solidFill>
                <a:effectLst/>
                <a:latin typeface="+mn-lt"/>
                <a:ea typeface="+mn-ea"/>
                <a:cs typeface="+mn-cs"/>
              </a:rPr>
              <a:t>Psychological First Aid Guide for National Red Cross and Red Crescent Societies. </a:t>
            </a:r>
            <a:r>
              <a:rPr lang="en" sz="1200" b="0" i="0" u="sng" kern="1200" baseline="0">
                <a:solidFill>
                  <a:schemeClr val="tx1"/>
                </a:solidFill>
                <a:effectLst/>
                <a:latin typeface="+mn-lt"/>
                <a:ea typeface="+mn-ea"/>
                <a:cs typeface="+mn-cs"/>
                <a:hlinkClick r:id="rId3"/>
              </a:rPr>
              <a:t>https://rednet.punainenristi.fi/henkinentuki</a:t>
            </a:r>
            <a:endParaRPr lang="en" sz="1200" kern="1200" dirty="0">
              <a:solidFill>
                <a:schemeClr val="tx1"/>
              </a:solidFill>
              <a:effectLst/>
              <a:latin typeface="+mn-lt"/>
              <a:ea typeface="+mn-ea"/>
              <a:cs typeface="+mn-cs"/>
            </a:endParaRPr>
          </a:p>
          <a:p>
            <a:endParaRPr lang="en" dirty="0"/>
          </a:p>
        </p:txBody>
      </p:sp>
      <p:sp>
        <p:nvSpPr>
          <p:cNvPr id="4" name="Slide Number Placeholder 3"/>
          <p:cNvSpPr>
            <a:spLocks noGrp="1"/>
          </p:cNvSpPr>
          <p:nvPr>
            <p:ph type="sldNum" sz="quarter" idx="5"/>
          </p:nvPr>
        </p:nvSpPr>
        <p:spPr/>
        <p:txBody>
          <a:bodyPr/>
          <a:lstStyle/>
          <a:p>
            <a:pPr algn="l" rtl="0"/>
            <a:fld id="{B305AC94-97B1-45C6-BA8E-50BA7EB95A4B}" type="slidenum">
              <a:rPr/>
              <a:t>16</a:t>
            </a:fld>
            <a:endParaRPr lang="en" dirty="0"/>
          </a:p>
        </p:txBody>
      </p:sp>
    </p:spTree>
    <p:extLst>
      <p:ext uri="{BB962C8B-B14F-4D97-AF65-F5344CB8AC3E}">
        <p14:creationId xmlns:p14="http://schemas.microsoft.com/office/powerpoint/2010/main" val="1864448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 b="0" i="0" u="none" baseline="0"/>
              <a:t>Photo: Pixapay.com</a:t>
            </a:r>
          </a:p>
          <a:p>
            <a:pPr algn="l" rtl="0"/>
            <a:r>
              <a:rPr lang="en" b="1" i="0" u="none" baseline="0"/>
              <a:t>For the instructor:</a:t>
            </a:r>
          </a:p>
          <a:p>
            <a:endParaRPr lang="en" dirty="0"/>
          </a:p>
          <a:p>
            <a:pPr marL="171450" indent="-171450" algn="l" rtl="0">
              <a:buFont typeface="Wingdings" panose="05000000000000000000" pitchFamily="2" charset="2"/>
              <a:buChar char="Ø"/>
            </a:pPr>
            <a:r>
              <a:rPr lang="en" b="0" i="0" u="none" baseline="0">
                <a:solidFill>
                  <a:srgbClr val="FF0000"/>
                </a:solidFill>
              </a:rPr>
              <a:t>We are all different – children, adults and elderly people. So be yourself. Understanding and accepting difference is the starting point for successful interactions</a:t>
            </a:r>
          </a:p>
          <a:p>
            <a:pPr marL="171450" indent="-171450" algn="l" rtl="0">
              <a:buFont typeface="Wingdings" panose="05000000000000000000" pitchFamily="2" charset="2"/>
              <a:buChar char="Ø"/>
            </a:pPr>
            <a:r>
              <a:rPr lang="en" b="0" i="0" u="none" baseline="0">
                <a:solidFill>
                  <a:srgbClr val="FF0000"/>
                </a:solidFill>
              </a:rPr>
              <a:t>Think about the topics for discussion and seize the moment and the issues/themes discussed. Be natural and talk about things that you both can talk about (e.g. weather).</a:t>
            </a:r>
          </a:p>
          <a:p>
            <a:pPr marL="171450" indent="-171450" algn="l" rtl="0">
              <a:buFont typeface="Wingdings" panose="05000000000000000000" pitchFamily="2" charset="2"/>
              <a:buChar char="Ø"/>
            </a:pPr>
            <a:r>
              <a:rPr lang="en" b="0" i="0" u="none" baseline="0">
                <a:solidFill>
                  <a:srgbClr val="FF0000"/>
                </a:solidFill>
              </a:rPr>
              <a:t>You do not have to be a nurse, just someone that the person can rely on, who talks/chats with them and helps with small things.</a:t>
            </a:r>
          </a:p>
          <a:p>
            <a:pPr marL="171450" indent="-171450" algn="l" rtl="0">
              <a:buFont typeface="Wingdings" panose="05000000000000000000" pitchFamily="2" charset="2"/>
              <a:buChar char="Ø"/>
            </a:pPr>
            <a:r>
              <a:rPr lang="en" sz="1200" b="0" i="0" u="none" baseline="0">
                <a:solidFill>
                  <a:srgbClr val="FF0000"/>
                </a:solidFill>
              </a:rPr>
              <a:t>Make eye contact when you speak. You can even hold the person’s hand. Listen and “read” the person. Expressions and gestures tell a lot about a person's health and condition. </a:t>
            </a:r>
            <a:br>
              <a:rPr lang="en" sz="1200">
                <a:solidFill>
                  <a:srgbClr val="FF0000"/>
                </a:solidFill>
              </a:rPr>
            </a:br>
            <a:r>
              <a:rPr lang="en" sz="1200" b="0" i="0" u="none" baseline="0">
                <a:solidFill>
                  <a:srgbClr val="FF0000"/>
                </a:solidFill>
              </a:rPr>
              <a:t>If possible, find out the main disease of the person you are helping, so that you can “read” the person a little better.</a:t>
            </a:r>
          </a:p>
          <a:p>
            <a:pPr marL="171450" indent="-171450" algn="l" rtl="0">
              <a:buFont typeface="Wingdings" panose="05000000000000000000" pitchFamily="2" charset="2"/>
              <a:buChar char="Ø"/>
            </a:pPr>
            <a:r>
              <a:rPr lang="en" sz="1200" b="0" i="0" u="none" baseline="0">
                <a:solidFill>
                  <a:srgbClr val="FF0000"/>
                </a:solidFill>
              </a:rPr>
              <a:t>Be calm and clear (but try not to be too loud). Long sentences can be confusing.</a:t>
            </a:r>
          </a:p>
          <a:p>
            <a:pPr marL="171450" indent="-171450" algn="l" rtl="0">
              <a:buFont typeface="Wingdings" panose="05000000000000000000" pitchFamily="2" charset="2"/>
              <a:buChar char="Ø"/>
            </a:pPr>
            <a:r>
              <a:rPr lang="en" sz="1200" b="0" i="0" u="none" baseline="0">
                <a:solidFill>
                  <a:srgbClr val="FF0000"/>
                </a:solidFill>
              </a:rPr>
              <a:t>A patient with dementia can live in another reality, which is fine as long as it does not distress them.</a:t>
            </a:r>
          </a:p>
          <a:p>
            <a:pPr marL="171450" indent="-171450" algn="l" rtl="0">
              <a:buFont typeface="Wingdings" panose="05000000000000000000" pitchFamily="2" charset="2"/>
              <a:buChar char="Ø"/>
            </a:pPr>
            <a:r>
              <a:rPr lang="en" sz="1200" b="0" i="0" u="none" baseline="0">
                <a:solidFill>
                  <a:srgbClr val="FF0000"/>
                </a:solidFill>
              </a:rPr>
              <a:t>If a disabled elderly person complains/tells you about symptoms that you think are serious, contact the friend agency. The customer may have, for example, a heart disease, asthma, etc., that requires treatment. </a:t>
            </a:r>
          </a:p>
          <a:p>
            <a:pPr marL="171450" indent="-171450" algn="l" rtl="0">
              <a:buFont typeface="Wingdings" panose="05000000000000000000" pitchFamily="2" charset="2"/>
              <a:buChar char="Ø"/>
            </a:pPr>
            <a:endParaRPr lang="en" sz="1200" dirty="0">
              <a:solidFill>
                <a:srgbClr val="FF0000"/>
              </a:solidFill>
            </a:endParaRPr>
          </a:p>
          <a:p>
            <a:pPr marL="0" indent="0" algn="l" rtl="0">
              <a:buFont typeface="Wingdings" panose="05000000000000000000" pitchFamily="2" charset="2"/>
              <a:buNone/>
            </a:pPr>
            <a:endParaRPr lang="en" sz="1200" dirty="0">
              <a:solidFill>
                <a:srgbClr val="FF0000"/>
              </a:solidFill>
            </a:endParaRPr>
          </a:p>
          <a:p>
            <a:pPr marL="0" indent="0" algn="l" rtl="0">
              <a:buFont typeface="Wingdings" panose="05000000000000000000" pitchFamily="2" charset="2"/>
              <a:buNone/>
            </a:pPr>
            <a:r>
              <a:rPr lang="en" sz="1200" b="0" i="0" u="none" baseline="0">
                <a:solidFill>
                  <a:srgbClr val="FF0000"/>
                </a:solidFill>
              </a:rPr>
              <a:t>When helping a person, avoid</a:t>
            </a:r>
          </a:p>
          <a:p>
            <a:pPr marL="0" indent="0" algn="l" rtl="0">
              <a:buFont typeface="Wingdings" panose="05000000000000000000" pitchFamily="2" charset="2"/>
              <a:buNone/>
            </a:pPr>
            <a:endParaRPr lang="en" sz="1200" dirty="0">
              <a:solidFill>
                <a:srgbClr val="FF0000"/>
              </a:solidFill>
            </a:endParaRPr>
          </a:p>
          <a:p>
            <a:pPr lvl="0" algn="l" rtl="0"/>
            <a:r>
              <a:rPr lang="en" b="0" i="0" u="none" baseline="0"/>
              <a:t>giving them advice       	        	</a:t>
            </a:r>
          </a:p>
          <a:p>
            <a:pPr lvl="0" algn="l" rtl="0"/>
            <a:r>
              <a:rPr lang="en" b="0" i="0" u="none" baseline="0"/>
              <a:t>questioning the person’s feelings             	</a:t>
            </a:r>
          </a:p>
          <a:p>
            <a:pPr lvl="0" algn="l" rtl="0"/>
            <a:r>
              <a:rPr lang="en" b="0" i="0" u="none" baseline="0"/>
              <a:t>comforting – phrases                	</a:t>
            </a:r>
          </a:p>
          <a:p>
            <a:pPr lvl="0" algn="l" rtl="0"/>
            <a:r>
              <a:rPr lang="en" b="0" i="0" u="none" baseline="0"/>
              <a:t>talking about yourself</a:t>
            </a:r>
          </a:p>
          <a:p>
            <a:pPr lvl="0" algn="l" rtl="0"/>
            <a:r>
              <a:rPr lang="en" b="0" i="0" u="none" baseline="0"/>
              <a:t>bragging                    	</a:t>
            </a:r>
          </a:p>
          <a:p>
            <a:pPr lvl="0" algn="l" rtl="0"/>
            <a:r>
              <a:rPr lang="en" b="0" i="0" u="none" baseline="0"/>
              <a:t>lecturing                   </a:t>
            </a:r>
          </a:p>
          <a:p>
            <a:pPr lvl="0" algn="l" rtl="0"/>
            <a:r>
              <a:rPr lang="en" b="0" i="0" u="none" baseline="0"/>
              <a:t>storytelling            	</a:t>
            </a:r>
          </a:p>
          <a:p>
            <a:pPr lvl="0" algn="l" rtl="0"/>
            <a:r>
              <a:rPr lang="en" b="0" i="0" u="none" baseline="0"/>
              <a:t>digging up the past</a:t>
            </a:r>
          </a:p>
          <a:p>
            <a:pPr lvl="0" algn="l" rtl="0"/>
            <a:r>
              <a:rPr lang="en" b="0" i="0" u="none" baseline="0"/>
              <a:t>correcting the person        </a:t>
            </a:r>
          </a:p>
          <a:p>
            <a:pPr lvl="0" algn="l" rtl="0"/>
            <a:r>
              <a:rPr lang="en" b="0" i="0" u="none" baseline="0"/>
              <a:t>the hero complex        </a:t>
            </a:r>
          </a:p>
          <a:p>
            <a:pPr lvl="0" algn="l" rtl="0"/>
            <a:r>
              <a:rPr lang="en" b="0" i="0" u="none" baseline="0"/>
              <a:t>moralising                           </a:t>
            </a:r>
          </a:p>
          <a:p>
            <a:pPr marL="0" indent="0" algn="l" rtl="0">
              <a:buFont typeface="Wingdings" panose="05000000000000000000" pitchFamily="2" charset="2"/>
              <a:buNone/>
            </a:pPr>
            <a:endParaRPr lang="en" sz="1200" dirty="0">
              <a:solidFill>
                <a:srgbClr val="FF0000"/>
              </a:solidFill>
            </a:endParaRPr>
          </a:p>
          <a:p>
            <a:endParaRPr lang="en" dirty="0"/>
          </a:p>
        </p:txBody>
      </p:sp>
      <p:sp>
        <p:nvSpPr>
          <p:cNvPr id="4" name="Slide Number Placeholder 3"/>
          <p:cNvSpPr>
            <a:spLocks noGrp="1"/>
          </p:cNvSpPr>
          <p:nvPr>
            <p:ph type="sldNum" sz="quarter" idx="5"/>
          </p:nvPr>
        </p:nvSpPr>
        <p:spPr/>
        <p:txBody>
          <a:bodyPr/>
          <a:lstStyle/>
          <a:p>
            <a:pPr algn="l" rtl="0"/>
            <a:fld id="{B305AC94-97B1-45C6-BA8E-50BA7EB95A4B}" type="slidenum">
              <a:rPr/>
              <a:t>17</a:t>
            </a:fld>
            <a:endParaRPr lang="en"/>
          </a:p>
        </p:txBody>
      </p:sp>
    </p:spTree>
    <p:extLst>
      <p:ext uri="{BB962C8B-B14F-4D97-AF65-F5344CB8AC3E}">
        <p14:creationId xmlns:p14="http://schemas.microsoft.com/office/powerpoint/2010/main" val="1539829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 sz="1200" b="1" i="0" u="none" kern="1200" baseline="0">
                <a:solidFill>
                  <a:schemeClr val="tx1"/>
                </a:solidFill>
                <a:effectLst/>
                <a:latin typeface="+mn-lt"/>
                <a:ea typeface="+mn-ea"/>
                <a:cs typeface="+mn-cs"/>
              </a:rPr>
              <a:t>Extra exercise: If the schedule is not tight, you can do this exercise. Exercise (before showing the slide): </a:t>
            </a:r>
            <a:r>
              <a:rPr lang="en" b="1" i="0" u="none" baseline="0"/>
              <a:t>Think about a situation where you have received help from others? What helped you in the situation? </a:t>
            </a:r>
            <a:r>
              <a:rPr lang="en" sz="1200" b="1" i="0" u="none" kern="1200" baseline="0">
                <a:solidFill>
                  <a:schemeClr val="tx1"/>
                </a:solidFill>
                <a:effectLst/>
                <a:latin typeface="+mn-lt"/>
                <a:ea typeface="+mn-ea"/>
                <a:cs typeface="+mn-cs"/>
              </a:rPr>
              <a:t>Think about the questions alone for a little while, then discuss in pairs and finally together, total 15 min.</a:t>
            </a:r>
            <a:r>
              <a:rPr lang="en" b="1" i="0" u="none" baseline="0"/>
              <a:t> </a:t>
            </a:r>
            <a:endParaRPr lang="en" altLang="en-US" dirty="0"/>
          </a:p>
          <a:p>
            <a:endParaRPr lang="en" altLang="en-US" dirty="0"/>
          </a:p>
          <a:p>
            <a:pPr algn="l" rtl="0"/>
            <a:r>
              <a:rPr lang="en" b="0" i="0" u="none" baseline="0"/>
              <a:t>You can also do an exercise on tolerating silence.</a:t>
            </a:r>
            <a:endParaRPr lang="en" altLang="en-US" dirty="0">
              <a:cs typeface="Calibri"/>
            </a:endParaRPr>
          </a:p>
          <a:p>
            <a:pPr algn="l" rtl="0"/>
            <a:r>
              <a:rPr lang="en" b="0" i="0" u="none" baseline="0"/>
              <a:t>Stay quiet for a minute in pairs. How did it feel? Did you feel like laughing? Did the time feel long, uncomfortable, etc.?</a:t>
            </a:r>
            <a:endParaRPr lang="en" altLang="en-US" dirty="0">
              <a:cs typeface="Calibri"/>
            </a:endParaRPr>
          </a:p>
          <a:p>
            <a:endParaRPr lang="en" altLang="en-US" dirty="0"/>
          </a:p>
          <a:p>
            <a:pPr algn="l" rtl="0"/>
            <a:r>
              <a:rPr lang="en" b="0" i="0" u="none" baseline="0"/>
              <a:t>More information: prcentre.org – Caring for volunteers</a:t>
            </a:r>
            <a:endParaRPr lang="en" altLang="en-US" dirty="0">
              <a:cs typeface="Calibri"/>
            </a:endParaRPr>
          </a:p>
          <a:p>
            <a:endParaRPr lang="en" altLang="en-US" dirty="0"/>
          </a:p>
          <a:p>
            <a:pPr algn="l" rtl="0"/>
            <a:r>
              <a:rPr lang="en" b="1" i="0" u="none" baseline="0"/>
              <a:t>Presence: </a:t>
            </a:r>
            <a:r>
              <a:rPr lang="en" b="0" i="0" u="none" baseline="0"/>
              <a:t>creating a sense of safety, building trust, calmness creates serenity</a:t>
            </a:r>
            <a:endParaRPr lang="en" altLang="en-US" dirty="0">
              <a:cs typeface="Calibri"/>
            </a:endParaRPr>
          </a:p>
          <a:p>
            <a:pPr algn="l" rtl="0"/>
            <a:r>
              <a:rPr lang="en" b="1" i="0" u="none" baseline="0"/>
              <a:t>Accepting your emotions: </a:t>
            </a:r>
            <a:r>
              <a:rPr lang="en" b="0" i="0" u="none" baseline="0"/>
              <a:t>no judgment, no interpretation, empathy</a:t>
            </a:r>
            <a:endParaRPr lang="en" altLang="en-US" dirty="0">
              <a:cs typeface="Calibri"/>
            </a:endParaRPr>
          </a:p>
          <a:p>
            <a:pPr algn="l" rtl="0"/>
            <a:r>
              <a:rPr lang="en" b="1" i="0" u="none" baseline="0"/>
              <a:t>Active listening (gestures and postures): </a:t>
            </a:r>
            <a:r>
              <a:rPr lang="en" b="0" i="0" u="none" baseline="0"/>
              <a:t>open body language (e.g.  do not stand with your arms crossed, appropriate distance, eye contact, etc.), open questions, calmness, no “why” questions -&gt;easily interpreted as blaming.</a:t>
            </a:r>
            <a:endParaRPr lang="en" altLang="en-US" dirty="0">
              <a:cs typeface="Calibri"/>
            </a:endParaRPr>
          </a:p>
          <a:p>
            <a:pPr algn="l" rtl="0">
              <a:defRPr/>
            </a:pPr>
            <a:r>
              <a:rPr lang="en" sz="2400" b="1" i="0" u="none" baseline="0">
                <a:solidFill>
                  <a:srgbClr val="FF0000"/>
                </a:solidFill>
              </a:rPr>
              <a:t>Empathy: </a:t>
            </a:r>
            <a:r>
              <a:rPr lang="en" b="0" i="0" u="none" baseline="0">
                <a:solidFill>
                  <a:srgbClr val="FF0000"/>
                </a:solidFill>
              </a:rPr>
              <a:t>Try to understand the other person's life situation and thoughts. Treat them with respect and as your equal.</a:t>
            </a:r>
            <a:endParaRPr lang="en" sz="2400" dirty="0">
              <a:solidFill>
                <a:srgbClr val="FF0000"/>
              </a:solidFill>
            </a:endParaRPr>
          </a:p>
          <a:p>
            <a:pPr algn="l" rtl="0">
              <a:defRPr/>
            </a:pPr>
            <a:r>
              <a:rPr lang="en" sz="2400" b="1" i="0" u="none" baseline="0">
                <a:solidFill>
                  <a:srgbClr val="FF0000"/>
                </a:solidFill>
              </a:rPr>
              <a:t>Authenticity: </a:t>
            </a:r>
            <a:r>
              <a:rPr lang="en" b="0" i="0" u="none" baseline="0">
                <a:solidFill>
                  <a:srgbClr val="FF0000"/>
                </a:solidFill>
              </a:rPr>
              <a:t>Be yourself! If you do not know or cannot comment on something, be honest.</a:t>
            </a:r>
            <a:endParaRPr lang="en" sz="2400" dirty="0">
              <a:solidFill>
                <a:srgbClr val="FF0000"/>
              </a:solidFill>
            </a:endParaRPr>
          </a:p>
          <a:p>
            <a:pPr algn="l" rtl="0">
              <a:defRPr/>
            </a:pPr>
            <a:r>
              <a:rPr lang="en" sz="2400" b="1" i="0" u="none" baseline="0">
                <a:solidFill>
                  <a:srgbClr val="FF0000"/>
                </a:solidFill>
              </a:rPr>
              <a:t>Give room: </a:t>
            </a:r>
            <a:r>
              <a:rPr lang="en" b="0" i="0" u="none" baseline="0">
                <a:solidFill>
                  <a:srgbClr val="FF0000"/>
                </a:solidFill>
              </a:rPr>
              <a:t>Focus on what the other person is saying to you, what they think and feel. Give room to the other person's negative feelings, pain, confusion, grief and anger. Also, make room for silence and learn to tolerate it.</a:t>
            </a:r>
            <a:endParaRPr lang="en" sz="2400" dirty="0">
              <a:solidFill>
                <a:srgbClr val="FF0000"/>
              </a:solidFill>
            </a:endParaRPr>
          </a:p>
          <a:p>
            <a:pPr algn="l" rtl="0">
              <a:defRPr/>
            </a:pPr>
            <a:r>
              <a:rPr lang="en" sz="2400" b="1" i="0" u="none" baseline="0">
                <a:solidFill>
                  <a:srgbClr val="FF0000"/>
                </a:solidFill>
              </a:rPr>
              <a:t>Ask open questions: </a:t>
            </a:r>
            <a:r>
              <a:rPr lang="en" b="0" i="0" u="none" baseline="0">
                <a:solidFill>
                  <a:srgbClr val="FF0000"/>
                </a:solidFill>
              </a:rPr>
              <a:t>Avoid questions that can only be answered “yes” or “no”. Open questions begin with “how”, “when”, “where”, “who”? Encourage discussion by asking questions and making comments. Look the person in the eyes.</a:t>
            </a:r>
            <a:endParaRPr lang="en" dirty="0">
              <a:solidFill>
                <a:srgbClr val="FF0000"/>
              </a:solidFill>
              <a:cs typeface="Calibri"/>
            </a:endParaRPr>
          </a:p>
          <a:p>
            <a:pPr algn="l" rtl="0">
              <a:buFontTx/>
              <a:buNone/>
            </a:pPr>
            <a:endParaRPr lang="en" altLang="en-US" b="1" dirty="0"/>
          </a:p>
          <a:p>
            <a:pPr marL="0" indent="0" algn="l" rtl="0">
              <a:buNone/>
            </a:pPr>
            <a:r>
              <a:rPr lang="en" sz="2600" b="1" i="0" u="none" baseline="0">
                <a:solidFill>
                  <a:srgbClr val="FF0000"/>
                </a:solidFill>
              </a:rPr>
              <a:t>Useful questions for the listener:</a:t>
            </a:r>
            <a:endParaRPr lang="en" altLang="fi-FI" sz="2600" b="1" dirty="0">
              <a:solidFill>
                <a:srgbClr val="FF0000"/>
              </a:solidFill>
              <a:cs typeface="Calibri"/>
            </a:endParaRPr>
          </a:p>
          <a:p>
            <a:pPr marL="457200" lvl="0" indent="-457200" algn="l" rtl="0">
              <a:buFont typeface="Arial" panose="020B0604020202020204" pitchFamily="34" charset="0"/>
              <a:buChar char="•"/>
            </a:pPr>
            <a:r>
              <a:rPr lang="en" sz="2600" b="0" i="0" u="none" baseline="0">
                <a:solidFill>
                  <a:srgbClr val="FF0000"/>
                </a:solidFill>
              </a:rPr>
              <a:t>Do you feel...? Do you mean that...?</a:t>
            </a:r>
            <a:endParaRPr lang="en" altLang="fi-FI" sz="2600" dirty="0">
              <a:solidFill>
                <a:srgbClr val="FF0000"/>
              </a:solidFill>
              <a:cs typeface="Calibri"/>
            </a:endParaRPr>
          </a:p>
          <a:p>
            <a:pPr marL="457200" lvl="0" indent="-457200" algn="l" rtl="0">
              <a:buFont typeface="Arial" panose="020B0604020202020204" pitchFamily="34" charset="0"/>
              <a:buChar char="•"/>
            </a:pPr>
            <a:r>
              <a:rPr lang="en" sz="2600" b="0" i="0" u="none" baseline="0">
                <a:solidFill>
                  <a:srgbClr val="FF0000"/>
                </a:solidFill>
              </a:rPr>
              <a:t>I don't really understand what you're talking about...</a:t>
            </a:r>
            <a:endParaRPr lang="en" altLang="fi-FI" sz="2600" dirty="0">
              <a:solidFill>
                <a:srgbClr val="FF0000"/>
              </a:solidFill>
              <a:cs typeface="Calibri"/>
            </a:endParaRPr>
          </a:p>
          <a:p>
            <a:pPr marL="457200" lvl="0" indent="-457200" algn="l" rtl="0">
              <a:buFont typeface="Arial" panose="020B0604020202020204" pitchFamily="34" charset="0"/>
              <a:buChar char="•"/>
            </a:pPr>
            <a:r>
              <a:rPr lang="en" sz="2600" b="0" i="0" u="none" baseline="0">
                <a:solidFill>
                  <a:srgbClr val="FF0000"/>
                </a:solidFill>
              </a:rPr>
              <a:t>Would you tell me...? Could you tell me more?</a:t>
            </a:r>
            <a:endParaRPr lang="en" altLang="fi-FI" sz="2600" dirty="0">
              <a:solidFill>
                <a:srgbClr val="FF0000"/>
              </a:solidFill>
              <a:cs typeface="Calibri"/>
            </a:endParaRPr>
          </a:p>
          <a:p>
            <a:pPr marL="457200" indent="-457200" algn="l" rtl="0">
              <a:buFont typeface="Arial" panose="020B0604020202020204" pitchFamily="34" charset="0"/>
              <a:buChar char="•"/>
            </a:pPr>
            <a:r>
              <a:rPr lang="en" sz="2600" b="0" i="0" u="none" baseline="0">
                <a:solidFill>
                  <a:srgbClr val="FF0000"/>
                </a:solidFill>
              </a:rPr>
              <a:t>That reminds me... </a:t>
            </a:r>
            <a:endParaRPr lang="en" altLang="fi-FI" sz="2600" dirty="0">
              <a:solidFill>
                <a:srgbClr val="FF0000"/>
              </a:solidFill>
              <a:cs typeface="Calibri"/>
            </a:endParaRPr>
          </a:p>
          <a:p>
            <a:pPr marL="457200" lvl="0" indent="-457200" algn="l" rtl="0">
              <a:buFont typeface="Arial" panose="020B0604020202020204" pitchFamily="34" charset="0"/>
              <a:buChar char="•"/>
            </a:pPr>
            <a:r>
              <a:rPr lang="en" sz="2600" b="0" i="0" u="none" baseline="0">
                <a:solidFill>
                  <a:srgbClr val="FF0000"/>
                </a:solidFill>
              </a:rPr>
              <a:t>Have you thought about...? How does that make you feel?</a:t>
            </a:r>
            <a:endParaRPr lang="en" altLang="fi-FI" sz="2600" dirty="0">
              <a:solidFill>
                <a:srgbClr val="FF0000"/>
              </a:solidFill>
              <a:cs typeface="Calibri"/>
            </a:endParaRPr>
          </a:p>
          <a:p>
            <a:pPr marL="457200" lvl="0" indent="-457200" algn="l" rtl="0">
              <a:buFont typeface="Arial" panose="020B0604020202020204" pitchFamily="34" charset="0"/>
              <a:buChar char="•"/>
            </a:pPr>
            <a:r>
              <a:rPr lang="en" sz="2600" b="0" i="0" u="none" baseline="0">
                <a:solidFill>
                  <a:srgbClr val="FF0000"/>
                </a:solidFill>
              </a:rPr>
              <a:t>Is there anything else you can think of? Can you think of any examples?</a:t>
            </a:r>
            <a:endParaRPr lang="en" altLang="fi-FI" sz="2600" dirty="0">
              <a:solidFill>
                <a:srgbClr val="FF0000"/>
              </a:solidFill>
              <a:cs typeface="Calibri"/>
            </a:endParaRPr>
          </a:p>
          <a:p>
            <a:pPr marL="457200" lvl="0" indent="-457200" algn="l" rtl="0">
              <a:buFont typeface="Arial" panose="020B0604020202020204" pitchFamily="34" charset="0"/>
              <a:buChar char="•"/>
            </a:pPr>
            <a:r>
              <a:rPr lang="en" sz="2600" b="0" i="0" u="none" baseline="0">
                <a:solidFill>
                  <a:srgbClr val="FF0000"/>
                </a:solidFill>
              </a:rPr>
              <a:t>When did you feel that way? Do you feel like that right now?</a:t>
            </a:r>
            <a:endParaRPr lang="en" altLang="fi-FI" sz="2600" dirty="0">
              <a:solidFill>
                <a:srgbClr val="FF0000"/>
              </a:solidFill>
              <a:cs typeface="Calibri"/>
            </a:endParaRPr>
          </a:p>
          <a:p>
            <a:pPr marL="457200" lvl="0" indent="-457200" algn="l" rtl="0">
              <a:buFont typeface="Arial" panose="020B0604020202020204" pitchFamily="34" charset="0"/>
              <a:buChar char="•"/>
            </a:pPr>
            <a:r>
              <a:rPr lang="en" sz="2600" b="0" i="0" u="none" baseline="0">
                <a:solidFill>
                  <a:srgbClr val="FF0000"/>
                </a:solidFill>
              </a:rPr>
              <a:t>What do you mean?</a:t>
            </a:r>
            <a:endParaRPr lang="en" altLang="fi-FI" sz="2600" dirty="0">
              <a:solidFill>
                <a:srgbClr val="FF0000"/>
              </a:solidFill>
              <a:cs typeface="Calibri"/>
            </a:endParaRPr>
          </a:p>
          <a:p>
            <a:pPr marL="457200" lvl="0" indent="-457200" algn="l" rtl="0">
              <a:buFont typeface="Arial" panose="020B0604020202020204" pitchFamily="34" charset="0"/>
              <a:buChar char="•"/>
            </a:pPr>
            <a:r>
              <a:rPr lang="en" sz="2600" b="0" i="0" u="none" baseline="0">
                <a:solidFill>
                  <a:srgbClr val="FF0000"/>
                </a:solidFill>
              </a:rPr>
              <a:t>Did I understand correctly that...? Is it the case that...?</a:t>
            </a:r>
            <a:endParaRPr lang="en" altLang="fi-FI" sz="2600" dirty="0">
              <a:solidFill>
                <a:srgbClr val="FF0000"/>
              </a:solidFill>
              <a:cs typeface="Calibri"/>
            </a:endParaRPr>
          </a:p>
          <a:p>
            <a:endParaRPr lang="en" dirty="0"/>
          </a:p>
        </p:txBody>
      </p:sp>
      <p:sp>
        <p:nvSpPr>
          <p:cNvPr id="4" name="Slide Number Placeholder 3"/>
          <p:cNvSpPr>
            <a:spLocks noGrp="1"/>
          </p:cNvSpPr>
          <p:nvPr>
            <p:ph type="sldNum" sz="quarter" idx="5"/>
          </p:nvPr>
        </p:nvSpPr>
        <p:spPr/>
        <p:txBody>
          <a:bodyPr/>
          <a:lstStyle/>
          <a:p>
            <a:pPr algn="l" rtl="0"/>
            <a:fld id="{B305AC94-97B1-45C6-BA8E-50BA7EB95A4B}" type="slidenum">
              <a:rPr/>
              <a:t>18</a:t>
            </a:fld>
            <a:endParaRPr lang="en" dirty="0"/>
          </a:p>
        </p:txBody>
      </p:sp>
    </p:spTree>
    <p:extLst>
      <p:ext uri="{BB962C8B-B14F-4D97-AF65-F5344CB8AC3E}">
        <p14:creationId xmlns:p14="http://schemas.microsoft.com/office/powerpoint/2010/main" val="2767072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179388" y="1549400"/>
            <a:ext cx="10328275" cy="5106988"/>
          </a:xfrm>
          <a:prstGeom prst="rect">
            <a:avLst/>
          </a:prstGeom>
          <a:solidFill>
            <a:schemeClr val="accent1"/>
          </a:solidFill>
          <a:ln w="9525">
            <a:noFill/>
            <a:miter lim="800000"/>
            <a:headEnd/>
            <a:tailEnd/>
          </a:ln>
          <a:effectLst/>
        </p:spPr>
        <p:txBody>
          <a:bodyPr wrap="none" anchor="ctr"/>
          <a:lstStyle/>
          <a:p>
            <a:pPr>
              <a:defRPr/>
            </a:pPr>
            <a:endParaRPr lang="fi-FI"/>
          </a:p>
        </p:txBody>
      </p:sp>
      <p:sp>
        <p:nvSpPr>
          <p:cNvPr id="5" name="Rectangle 30"/>
          <p:cNvSpPr>
            <a:spLocks noChangeArrowheads="1"/>
          </p:cNvSpPr>
          <p:nvPr userDrawn="1"/>
        </p:nvSpPr>
        <p:spPr bwMode="auto">
          <a:xfrm>
            <a:off x="179388" y="6837363"/>
            <a:ext cx="10328275" cy="533400"/>
          </a:xfrm>
          <a:prstGeom prst="rect">
            <a:avLst/>
          </a:prstGeom>
          <a:solidFill>
            <a:schemeClr val="accent1"/>
          </a:solidFill>
          <a:ln w="9525">
            <a:noFill/>
            <a:miter lim="800000"/>
            <a:headEnd/>
            <a:tailEnd/>
          </a:ln>
          <a:effectLst/>
        </p:spPr>
        <p:txBody>
          <a:bodyPr wrap="none" anchor="ctr"/>
          <a:lstStyle/>
          <a:p>
            <a:pPr>
              <a:defRPr/>
            </a:pPr>
            <a:endParaRPr lang="fi-FI"/>
          </a:p>
        </p:txBody>
      </p:sp>
      <p:sp>
        <p:nvSpPr>
          <p:cNvPr id="6" name="Text Box 32"/>
          <p:cNvSpPr txBox="1">
            <a:spLocks noChangeArrowheads="1"/>
          </p:cNvSpPr>
          <p:nvPr userDrawn="1"/>
        </p:nvSpPr>
        <p:spPr bwMode="auto">
          <a:xfrm>
            <a:off x="666750" y="6932613"/>
            <a:ext cx="2962275" cy="349250"/>
          </a:xfrm>
          <a:prstGeom prst="rect">
            <a:avLst/>
          </a:prstGeom>
          <a:noFill/>
          <a:ln w="9525">
            <a:noFill/>
            <a:miter lim="800000"/>
            <a:headEnd/>
            <a:tailEnd/>
          </a:ln>
          <a:effectLst/>
        </p:spPr>
        <p:txBody>
          <a:bodyPr wrap="none" lIns="104073" tIns="52035" rIns="104073" bIns="52035">
            <a:spAutoFit/>
          </a:bodyPr>
          <a:lstStyle/>
          <a:p>
            <a:pPr defTabSz="1041400">
              <a:defRPr/>
            </a:pPr>
            <a:r>
              <a:rPr lang="fi-FI" sz="1600" b="1">
                <a:solidFill>
                  <a:schemeClr val="bg1"/>
                </a:solidFill>
                <a:latin typeface="Verdana" pitchFamily="34" charset="0"/>
              </a:rPr>
              <a:t>APUA SINUN AVULLASI </a:t>
            </a:r>
          </a:p>
        </p:txBody>
      </p:sp>
      <p:sp>
        <p:nvSpPr>
          <p:cNvPr id="7" name="Text Box 33"/>
          <p:cNvSpPr txBox="1">
            <a:spLocks noChangeArrowheads="1"/>
          </p:cNvSpPr>
          <p:nvPr userDrawn="1"/>
        </p:nvSpPr>
        <p:spPr bwMode="auto">
          <a:xfrm>
            <a:off x="7426374" y="6991350"/>
            <a:ext cx="2493914" cy="266079"/>
          </a:xfrm>
          <a:prstGeom prst="rect">
            <a:avLst/>
          </a:prstGeom>
          <a:noFill/>
          <a:ln w="9525">
            <a:noFill/>
            <a:miter lim="800000"/>
            <a:headEnd/>
            <a:tailEnd/>
          </a:ln>
          <a:effectLst/>
        </p:spPr>
        <p:txBody>
          <a:bodyPr wrap="none" lIns="95866" tIns="47933" rIns="95866" bIns="47933">
            <a:spAutoFit/>
          </a:bodyPr>
          <a:lstStyle/>
          <a:p>
            <a:pPr algn="r" defTabSz="958850">
              <a:defRPr/>
            </a:pPr>
            <a:r>
              <a:rPr lang="fi-FI" sz="1100" dirty="0">
                <a:solidFill>
                  <a:schemeClr val="bg1"/>
                </a:solidFill>
                <a:latin typeface="Verdana" pitchFamily="34" charset="0"/>
              </a:rPr>
              <a:t>Kotimaan valmius/henkinen tuki</a:t>
            </a:r>
          </a:p>
        </p:txBody>
      </p:sp>
      <p:pic>
        <p:nvPicPr>
          <p:cNvPr id="8" name="Picture 39" descr="PR_pun"/>
          <p:cNvPicPr>
            <a:picLocks noChangeAspect="1" noChangeArrowheads="1"/>
          </p:cNvPicPr>
          <p:nvPr userDrawn="1"/>
        </p:nvPicPr>
        <p:blipFill>
          <a:blip r:embed="rId2" cstate="print"/>
          <a:srcRect/>
          <a:stretch>
            <a:fillRect/>
          </a:stretch>
        </p:blipFill>
        <p:spPr bwMode="auto">
          <a:xfrm>
            <a:off x="8743950" y="533400"/>
            <a:ext cx="1749425" cy="538163"/>
          </a:xfrm>
          <a:prstGeom prst="rect">
            <a:avLst/>
          </a:prstGeom>
          <a:noFill/>
          <a:ln w="9525">
            <a:noFill/>
            <a:miter lim="800000"/>
            <a:headEnd/>
            <a:tailEnd/>
          </a:ln>
        </p:spPr>
      </p:pic>
      <p:sp>
        <p:nvSpPr>
          <p:cNvPr id="27651" name="Rectangle 3"/>
          <p:cNvSpPr>
            <a:spLocks noGrp="1" noChangeArrowheads="1"/>
          </p:cNvSpPr>
          <p:nvPr>
            <p:ph type="subTitle" idx="1"/>
          </p:nvPr>
        </p:nvSpPr>
        <p:spPr>
          <a:xfrm>
            <a:off x="495300" y="4321175"/>
            <a:ext cx="9090025" cy="1930400"/>
          </a:xfrm>
        </p:spPr>
        <p:txBody>
          <a:bodyPr/>
          <a:lstStyle>
            <a:lvl1pPr marL="0" indent="0">
              <a:buFont typeface="Times" charset="0"/>
              <a:buNone/>
              <a:defRPr sz="3000">
                <a:solidFill>
                  <a:schemeClr val="bg1"/>
                </a:solidFill>
              </a:defRPr>
            </a:lvl1pPr>
          </a:lstStyle>
          <a:p>
            <a:r>
              <a:rPr lang="fi-FI"/>
              <a:t>Click to edit Master subtitle style</a:t>
            </a:r>
          </a:p>
        </p:txBody>
      </p:sp>
      <p:sp>
        <p:nvSpPr>
          <p:cNvPr id="27677" name="Rectangle 29"/>
          <p:cNvSpPr>
            <a:spLocks noGrp="1" noChangeArrowheads="1"/>
          </p:cNvSpPr>
          <p:nvPr>
            <p:ph type="ctrTitle" sz="quarter"/>
          </p:nvPr>
        </p:nvSpPr>
        <p:spPr>
          <a:xfrm>
            <a:off x="487363" y="2519363"/>
            <a:ext cx="9090025" cy="1620837"/>
          </a:xfrm>
        </p:spPr>
        <p:txBody>
          <a:bodyPr lIns="91440" tIns="45720" rIns="91440" bIns="45720"/>
          <a:lstStyle>
            <a:lvl1pPr>
              <a:lnSpc>
                <a:spcPts val="5000"/>
              </a:lnSpc>
              <a:defRPr sz="4000" b="1">
                <a:solidFill>
                  <a:schemeClr val="accent2"/>
                </a:solidFill>
              </a:defRPr>
            </a:lvl1pPr>
          </a:lstStyle>
          <a:p>
            <a:r>
              <a:rPr lang="fi-FI"/>
              <a:t>Click to edit Master title style</a:t>
            </a:r>
          </a:p>
        </p:txBody>
      </p:sp>
    </p:spTree>
  </p:cSld>
  <p:clrMapOvr>
    <a:masterClrMapping/>
  </p:clrMapOvr>
  <p:transition>
    <p:cover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0813" y="230188"/>
            <a:ext cx="2419350" cy="6426200"/>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509588" y="230188"/>
            <a:ext cx="7108825" cy="6426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552450" y="230188"/>
            <a:ext cx="7705725" cy="1371600"/>
          </a:xfrm>
        </p:spPr>
        <p:txBody>
          <a:bodyPr/>
          <a:lstStyle/>
          <a:p>
            <a:r>
              <a:rPr lang="en-US"/>
              <a:t>Click to edit Master title style</a:t>
            </a:r>
            <a:endParaRPr lang="fi-FI"/>
          </a:p>
        </p:txBody>
      </p:sp>
      <p:sp>
        <p:nvSpPr>
          <p:cNvPr id="3" name="SmartArt Placeholder 2"/>
          <p:cNvSpPr>
            <a:spLocks noGrp="1"/>
          </p:cNvSpPr>
          <p:nvPr>
            <p:ph type="dgm" idx="1"/>
          </p:nvPr>
        </p:nvSpPr>
        <p:spPr>
          <a:xfrm>
            <a:off x="509588" y="1906588"/>
            <a:ext cx="9680575" cy="4749800"/>
          </a:xfrm>
        </p:spPr>
        <p:txBody>
          <a:bodyPr/>
          <a:lstStyle/>
          <a:p>
            <a:pPr lvl="0"/>
            <a:endParaRPr lang="fi-FI" noProof="0"/>
          </a:p>
        </p:txBody>
      </p:sp>
      <p:sp>
        <p:nvSpPr>
          <p:cNvPr id="4"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99" b="1" i="0">
                <a:solidFill>
                  <a:srgbClr val="D71920"/>
                </a:solidFill>
                <a:latin typeface="Arial"/>
                <a:cs typeface="Arial"/>
              </a:defRPr>
            </a:lvl1pPr>
          </a:lstStyle>
          <a:p>
            <a:endParaRPr/>
          </a:p>
        </p:txBody>
      </p:sp>
      <p:sp>
        <p:nvSpPr>
          <p:cNvPr id="3" name="Holder 3"/>
          <p:cNvSpPr>
            <a:spLocks noGrp="1"/>
          </p:cNvSpPr>
          <p:nvPr>
            <p:ph sz="half" idx="2"/>
          </p:nvPr>
        </p:nvSpPr>
        <p:spPr>
          <a:xfrm>
            <a:off x="1266545" y="1930001"/>
            <a:ext cx="4606290" cy="392287"/>
          </a:xfrm>
          <a:prstGeom prst="rect">
            <a:avLst/>
          </a:prstGeom>
        </p:spPr>
        <p:txBody>
          <a:bodyPr wrap="square" lIns="0" tIns="0" rIns="0" bIns="0">
            <a:spAutoFit/>
          </a:bodyPr>
          <a:lstStyle>
            <a:lvl1pPr>
              <a:defRPr sz="2549" b="0" i="0">
                <a:solidFill>
                  <a:srgbClr val="231F20"/>
                </a:solidFill>
                <a:latin typeface="Lucida Sans"/>
                <a:cs typeface="Lucida Sans"/>
              </a:defRPr>
            </a:lvl1pPr>
          </a:lstStyle>
          <a:p>
            <a:endParaRPr/>
          </a:p>
        </p:txBody>
      </p:sp>
      <p:sp>
        <p:nvSpPr>
          <p:cNvPr id="4" name="Holder 4"/>
          <p:cNvSpPr>
            <a:spLocks noGrp="1"/>
          </p:cNvSpPr>
          <p:nvPr>
            <p:ph sz="half" idx="3"/>
          </p:nvPr>
        </p:nvSpPr>
        <p:spPr>
          <a:xfrm>
            <a:off x="7091997" y="2273889"/>
            <a:ext cx="3240404" cy="430887"/>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3/3/2022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47913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4550" y="4859338"/>
            <a:ext cx="9090025" cy="1501775"/>
          </a:xfrm>
        </p:spPr>
        <p:txBody>
          <a:bodyPr anchor="t"/>
          <a:lstStyle>
            <a:lvl1pPr algn="l">
              <a:defRPr sz="4000" b="1" cap="all"/>
            </a:lvl1pPr>
          </a:lstStyle>
          <a:p>
            <a:r>
              <a:rPr lang="en-US"/>
              <a:t>Click to edit Master title style</a:t>
            </a:r>
            <a:endParaRPr lang="fi-FI"/>
          </a:p>
        </p:txBody>
      </p:sp>
      <p:sp>
        <p:nvSpPr>
          <p:cNvPr id="3" name="Text Placeholder 2"/>
          <p:cNvSpPr>
            <a:spLocks noGrp="1"/>
          </p:cNvSpPr>
          <p:nvPr>
            <p:ph type="body" idx="1"/>
          </p:nvPr>
        </p:nvSpPr>
        <p:spPr>
          <a:xfrm>
            <a:off x="844550" y="3205163"/>
            <a:ext cx="9090025"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509588" y="1906588"/>
            <a:ext cx="4764087" cy="474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5426075" y="1906588"/>
            <a:ext cx="4764088" cy="474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3213"/>
            <a:ext cx="9623425" cy="1260475"/>
          </a:xfrm>
        </p:spPr>
        <p:txBody>
          <a:bodyPr/>
          <a:lstStyle>
            <a:lvl1pPr>
              <a:defRPr/>
            </a:lvl1pPr>
          </a:lstStyle>
          <a:p>
            <a:r>
              <a:rPr lang="en-US"/>
              <a:t>Click to edit Master title style</a:t>
            </a:r>
            <a:endParaRPr lang="fi-FI"/>
          </a:p>
        </p:txBody>
      </p:sp>
      <p:sp>
        <p:nvSpPr>
          <p:cNvPr id="3" name="Text Placeholder 2"/>
          <p:cNvSpPr>
            <a:spLocks noGrp="1"/>
          </p:cNvSpPr>
          <p:nvPr>
            <p:ph type="body" idx="1"/>
          </p:nvPr>
        </p:nvSpPr>
        <p:spPr>
          <a:xfrm>
            <a:off x="534988" y="1692275"/>
            <a:ext cx="4724400"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4988" y="2397125"/>
            <a:ext cx="4724400"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5432425" y="1692275"/>
            <a:ext cx="472598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432425" y="2397125"/>
            <a:ext cx="4725988"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4988" y="301625"/>
            <a:ext cx="3517900" cy="1281113"/>
          </a:xfrm>
        </p:spPr>
        <p:txBody>
          <a:bodyPr anchor="b"/>
          <a:lstStyle>
            <a:lvl1pPr algn="l">
              <a:defRPr sz="2000" b="1"/>
            </a:lvl1pPr>
          </a:lstStyle>
          <a:p>
            <a:r>
              <a:rPr lang="en-US"/>
              <a:t>Click to edit Master title style</a:t>
            </a:r>
            <a:endParaRPr lang="fi-FI"/>
          </a:p>
        </p:txBody>
      </p:sp>
      <p:sp>
        <p:nvSpPr>
          <p:cNvPr id="3" name="Content Placeholder 2"/>
          <p:cNvSpPr>
            <a:spLocks noGrp="1"/>
          </p:cNvSpPr>
          <p:nvPr>
            <p:ph idx="1"/>
          </p:nvPr>
        </p:nvSpPr>
        <p:spPr>
          <a:xfrm>
            <a:off x="4181475" y="301625"/>
            <a:ext cx="5976938" cy="64531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534988" y="1582738"/>
            <a:ext cx="3517900"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95500" y="5292725"/>
            <a:ext cx="6416675" cy="625475"/>
          </a:xfrm>
        </p:spPr>
        <p:txBody>
          <a:bodyPr anchor="b"/>
          <a:lstStyle>
            <a:lvl1pPr algn="l">
              <a:defRPr sz="2000" b="1"/>
            </a:lvl1pPr>
          </a:lstStyle>
          <a:p>
            <a:r>
              <a:rPr lang="en-US"/>
              <a:t>Click to edit Master title style</a:t>
            </a:r>
            <a:endParaRPr lang="fi-FI"/>
          </a:p>
        </p:txBody>
      </p:sp>
      <p:sp>
        <p:nvSpPr>
          <p:cNvPr id="3" name="Picture Placeholder 2"/>
          <p:cNvSpPr>
            <a:spLocks noGrp="1"/>
          </p:cNvSpPr>
          <p:nvPr>
            <p:ph type="pic" idx="1"/>
          </p:nvPr>
        </p:nvSpPr>
        <p:spPr>
          <a:xfrm>
            <a:off x="2095500" y="676275"/>
            <a:ext cx="6416675" cy="4535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xt Placeholder 3"/>
          <p:cNvSpPr>
            <a:spLocks noGrp="1"/>
          </p:cNvSpPr>
          <p:nvPr>
            <p:ph type="body" sz="half" idx="2"/>
          </p:nvPr>
        </p:nvSpPr>
        <p:spPr>
          <a:xfrm>
            <a:off x="2095500" y="5918200"/>
            <a:ext cx="6416675" cy="887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Tree>
  </p:cSld>
  <p:clrMapOvr>
    <a:masterClrMapping/>
  </p:clrMapOvr>
  <p:transition>
    <p:cover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179388" y="6837363"/>
            <a:ext cx="10328275" cy="533400"/>
          </a:xfrm>
          <a:prstGeom prst="rect">
            <a:avLst/>
          </a:prstGeom>
          <a:solidFill>
            <a:schemeClr val="accent1"/>
          </a:solidFill>
          <a:ln w="9525">
            <a:noFill/>
            <a:miter lim="800000"/>
            <a:headEnd/>
            <a:tailEnd/>
          </a:ln>
          <a:effectLst/>
        </p:spPr>
        <p:txBody>
          <a:bodyPr wrap="none" anchor="ctr"/>
          <a:lstStyle/>
          <a:p>
            <a:pPr>
              <a:defRPr/>
            </a:pPr>
            <a:endParaRPr lang="fi-FI"/>
          </a:p>
        </p:txBody>
      </p:sp>
      <p:sp>
        <p:nvSpPr>
          <p:cNvPr id="2051" name="Rectangle 2"/>
          <p:cNvSpPr>
            <a:spLocks noGrp="1" noChangeArrowheads="1"/>
          </p:cNvSpPr>
          <p:nvPr>
            <p:ph type="title"/>
          </p:nvPr>
        </p:nvSpPr>
        <p:spPr bwMode="auto">
          <a:xfrm>
            <a:off x="552450" y="230188"/>
            <a:ext cx="7705725" cy="13716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i-FI"/>
              <a:t>Click to edit Master title style</a:t>
            </a:r>
          </a:p>
        </p:txBody>
      </p:sp>
      <p:sp>
        <p:nvSpPr>
          <p:cNvPr id="2052" name="Rectangle 3"/>
          <p:cNvSpPr>
            <a:spLocks noGrp="1" noChangeArrowheads="1"/>
          </p:cNvSpPr>
          <p:nvPr>
            <p:ph type="body" idx="1"/>
          </p:nvPr>
        </p:nvSpPr>
        <p:spPr bwMode="auto">
          <a:xfrm>
            <a:off x="509588" y="1906588"/>
            <a:ext cx="9680575" cy="4749800"/>
          </a:xfrm>
          <a:prstGeom prst="rect">
            <a:avLst/>
          </a:prstGeom>
          <a:noFill/>
          <a:ln w="9525">
            <a:noFill/>
            <a:miter lim="800000"/>
            <a:headEnd/>
            <a:tailEnd/>
          </a:ln>
        </p:spPr>
        <p:txBody>
          <a:bodyPr vert="horz" wrap="square" lIns="104073" tIns="52035" rIns="104073" bIns="52035" numCol="1" anchor="t" anchorCtr="0" compatLnSpc="1">
            <a:prstTxWarp prst="textNoShape">
              <a:avLst/>
            </a:prstTxWarp>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028" name="Rectangle 4"/>
          <p:cNvSpPr>
            <a:spLocks noGrp="1" noChangeArrowheads="1"/>
          </p:cNvSpPr>
          <p:nvPr>
            <p:ph type="dt" sz="half" idx="2"/>
          </p:nvPr>
        </p:nvSpPr>
        <p:spPr bwMode="auto">
          <a:xfrm>
            <a:off x="5526088" y="7007225"/>
            <a:ext cx="2227262" cy="503238"/>
          </a:xfrm>
          <a:prstGeom prst="rect">
            <a:avLst/>
          </a:prstGeom>
          <a:noFill/>
          <a:ln w="9525">
            <a:noFill/>
            <a:miter lim="800000"/>
            <a:headEnd/>
            <a:tailEnd/>
          </a:ln>
          <a:effectLst/>
        </p:spPr>
        <p:txBody>
          <a:bodyPr vert="horz" wrap="square" lIns="104073" tIns="52035" rIns="104073" bIns="52035" numCol="1" anchor="t" anchorCtr="0" compatLnSpc="1">
            <a:prstTxWarp prst="textNoShape">
              <a:avLst/>
            </a:prstTxWarp>
          </a:bodyPr>
          <a:lstStyle>
            <a:lvl1pPr>
              <a:defRPr sz="1100">
                <a:solidFill>
                  <a:schemeClr val="bg1"/>
                </a:solidFill>
                <a:latin typeface="Verdana" pitchFamily="34" charset="0"/>
              </a:defRPr>
            </a:lvl1pPr>
          </a:lstStyle>
          <a:p>
            <a:endParaRPr lang="en-US"/>
          </a:p>
        </p:txBody>
      </p:sp>
      <p:sp>
        <p:nvSpPr>
          <p:cNvPr id="1033" name="Text Box 9"/>
          <p:cNvSpPr txBox="1">
            <a:spLocks noChangeArrowheads="1"/>
          </p:cNvSpPr>
          <p:nvPr userDrawn="1"/>
        </p:nvSpPr>
        <p:spPr bwMode="auto">
          <a:xfrm>
            <a:off x="666750" y="6932613"/>
            <a:ext cx="2892425" cy="349250"/>
          </a:xfrm>
          <a:prstGeom prst="rect">
            <a:avLst/>
          </a:prstGeom>
          <a:noFill/>
          <a:ln w="9525">
            <a:noFill/>
            <a:miter lim="800000"/>
            <a:headEnd/>
            <a:tailEnd/>
          </a:ln>
          <a:effectLst/>
        </p:spPr>
        <p:txBody>
          <a:bodyPr wrap="none" lIns="104073" tIns="52035" rIns="104073" bIns="52035">
            <a:spAutoFit/>
          </a:bodyPr>
          <a:lstStyle/>
          <a:p>
            <a:pPr defTabSz="1041400">
              <a:defRPr/>
            </a:pPr>
            <a:r>
              <a:rPr lang="fi-FI" sz="1600" b="1">
                <a:solidFill>
                  <a:schemeClr val="bg1"/>
                </a:solidFill>
                <a:latin typeface="Verdana" pitchFamily="34" charset="0"/>
              </a:rPr>
              <a:t>APUA SINUN AVULLASI</a:t>
            </a:r>
          </a:p>
        </p:txBody>
      </p:sp>
      <p:pic>
        <p:nvPicPr>
          <p:cNvPr id="2055" name="Picture 11" descr="PR_pun"/>
          <p:cNvPicPr>
            <a:picLocks noChangeAspect="1" noChangeArrowheads="1"/>
          </p:cNvPicPr>
          <p:nvPr userDrawn="1"/>
        </p:nvPicPr>
        <p:blipFill>
          <a:blip r:embed="rId15" cstate="print"/>
          <a:srcRect/>
          <a:stretch>
            <a:fillRect/>
          </a:stretch>
        </p:blipFill>
        <p:spPr bwMode="auto">
          <a:xfrm>
            <a:off x="8743950" y="533400"/>
            <a:ext cx="1749425" cy="538163"/>
          </a:xfrm>
          <a:prstGeom prst="rect">
            <a:avLst/>
          </a:prstGeom>
          <a:noFill/>
          <a:ln w="9525">
            <a:noFill/>
            <a:miter lim="800000"/>
            <a:headEnd/>
            <a:tailEnd/>
          </a:ln>
        </p:spPr>
      </p:pic>
      <p:sp>
        <p:nvSpPr>
          <p:cNvPr id="1057" name="Text Box 33"/>
          <p:cNvSpPr txBox="1">
            <a:spLocks noChangeArrowheads="1"/>
          </p:cNvSpPr>
          <p:nvPr userDrawn="1"/>
        </p:nvSpPr>
        <p:spPr bwMode="auto">
          <a:xfrm>
            <a:off x="7426374" y="6991350"/>
            <a:ext cx="2493914" cy="266079"/>
          </a:xfrm>
          <a:prstGeom prst="rect">
            <a:avLst/>
          </a:prstGeom>
          <a:noFill/>
          <a:ln w="9525">
            <a:noFill/>
            <a:miter lim="800000"/>
            <a:headEnd/>
            <a:tailEnd/>
          </a:ln>
          <a:effectLst/>
        </p:spPr>
        <p:txBody>
          <a:bodyPr wrap="none" lIns="95866" tIns="47933" rIns="95866" bIns="47933">
            <a:spAutoFit/>
          </a:bodyPr>
          <a:lstStyle/>
          <a:p>
            <a:pPr algn="r" defTabSz="958850">
              <a:defRPr/>
            </a:pPr>
            <a:r>
              <a:rPr lang="fi-FI" sz="1100" dirty="0">
                <a:solidFill>
                  <a:schemeClr val="bg1"/>
                </a:solidFill>
                <a:latin typeface="Verdana" pitchFamily="34" charset="0"/>
              </a:rPr>
              <a:t>Kotimaan valmius/henkinen tuki</a:t>
            </a:r>
          </a:p>
        </p:txBody>
      </p:sp>
    </p:spTree>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ransition>
    <p:cover dir="r"/>
  </p:transition>
  <p:txStyles>
    <p:titleStyle>
      <a:lvl1pPr algn="l" defTabSz="1041400" rtl="0" eaLnBrk="0" fontAlgn="base" hangingPunct="0">
        <a:spcBef>
          <a:spcPct val="0"/>
        </a:spcBef>
        <a:spcAft>
          <a:spcPct val="0"/>
        </a:spcAft>
        <a:defRPr sz="3200">
          <a:solidFill>
            <a:schemeClr val="tx2"/>
          </a:solidFill>
          <a:latin typeface="+mj-lt"/>
          <a:ea typeface="+mj-ea"/>
          <a:cs typeface="+mj-cs"/>
        </a:defRPr>
      </a:lvl1pPr>
      <a:lvl2pPr algn="l" defTabSz="1041400" rtl="0" eaLnBrk="0" fontAlgn="base" hangingPunct="0">
        <a:spcBef>
          <a:spcPct val="0"/>
        </a:spcBef>
        <a:spcAft>
          <a:spcPct val="0"/>
        </a:spcAft>
        <a:defRPr sz="3200">
          <a:solidFill>
            <a:schemeClr val="tx2"/>
          </a:solidFill>
          <a:latin typeface="Verdana" pitchFamily="34" charset="0"/>
        </a:defRPr>
      </a:lvl2pPr>
      <a:lvl3pPr algn="l" defTabSz="1041400" rtl="0" eaLnBrk="0" fontAlgn="base" hangingPunct="0">
        <a:spcBef>
          <a:spcPct val="0"/>
        </a:spcBef>
        <a:spcAft>
          <a:spcPct val="0"/>
        </a:spcAft>
        <a:defRPr sz="3200">
          <a:solidFill>
            <a:schemeClr val="tx2"/>
          </a:solidFill>
          <a:latin typeface="Verdana" pitchFamily="34" charset="0"/>
        </a:defRPr>
      </a:lvl3pPr>
      <a:lvl4pPr algn="l" defTabSz="1041400" rtl="0" eaLnBrk="0" fontAlgn="base" hangingPunct="0">
        <a:spcBef>
          <a:spcPct val="0"/>
        </a:spcBef>
        <a:spcAft>
          <a:spcPct val="0"/>
        </a:spcAft>
        <a:defRPr sz="3200">
          <a:solidFill>
            <a:schemeClr val="tx2"/>
          </a:solidFill>
          <a:latin typeface="Verdana" pitchFamily="34" charset="0"/>
        </a:defRPr>
      </a:lvl4pPr>
      <a:lvl5pPr algn="l" defTabSz="1041400" rtl="0" eaLnBrk="0" fontAlgn="base" hangingPunct="0">
        <a:spcBef>
          <a:spcPct val="0"/>
        </a:spcBef>
        <a:spcAft>
          <a:spcPct val="0"/>
        </a:spcAft>
        <a:defRPr sz="3200">
          <a:solidFill>
            <a:schemeClr val="tx2"/>
          </a:solidFill>
          <a:latin typeface="Verdana" pitchFamily="34" charset="0"/>
        </a:defRPr>
      </a:lvl5pPr>
      <a:lvl6pPr marL="457200" algn="l" defTabSz="1041400" rtl="0" fontAlgn="base">
        <a:spcBef>
          <a:spcPct val="0"/>
        </a:spcBef>
        <a:spcAft>
          <a:spcPct val="0"/>
        </a:spcAft>
        <a:defRPr sz="3200">
          <a:solidFill>
            <a:schemeClr val="tx2"/>
          </a:solidFill>
          <a:latin typeface="Verdana" pitchFamily="34" charset="0"/>
        </a:defRPr>
      </a:lvl6pPr>
      <a:lvl7pPr marL="914400" algn="l" defTabSz="1041400" rtl="0" fontAlgn="base">
        <a:spcBef>
          <a:spcPct val="0"/>
        </a:spcBef>
        <a:spcAft>
          <a:spcPct val="0"/>
        </a:spcAft>
        <a:defRPr sz="3200">
          <a:solidFill>
            <a:schemeClr val="tx2"/>
          </a:solidFill>
          <a:latin typeface="Verdana" pitchFamily="34" charset="0"/>
        </a:defRPr>
      </a:lvl7pPr>
      <a:lvl8pPr marL="1371600" algn="l" defTabSz="1041400" rtl="0" fontAlgn="base">
        <a:spcBef>
          <a:spcPct val="0"/>
        </a:spcBef>
        <a:spcAft>
          <a:spcPct val="0"/>
        </a:spcAft>
        <a:defRPr sz="3200">
          <a:solidFill>
            <a:schemeClr val="tx2"/>
          </a:solidFill>
          <a:latin typeface="Verdana" pitchFamily="34" charset="0"/>
        </a:defRPr>
      </a:lvl8pPr>
      <a:lvl9pPr marL="1828800" algn="l" defTabSz="1041400" rtl="0" fontAlgn="base">
        <a:spcBef>
          <a:spcPct val="0"/>
        </a:spcBef>
        <a:spcAft>
          <a:spcPct val="0"/>
        </a:spcAft>
        <a:defRPr sz="3200">
          <a:solidFill>
            <a:schemeClr val="tx2"/>
          </a:solidFill>
          <a:latin typeface="Verdana" pitchFamily="34" charset="0"/>
        </a:defRPr>
      </a:lvl9pPr>
    </p:titleStyle>
    <p:bodyStyle>
      <a:lvl1pPr marL="388938" indent="-388938" algn="l" defTabSz="1041400" rtl="0" eaLnBrk="0" fontAlgn="base" hangingPunct="0">
        <a:spcBef>
          <a:spcPct val="20000"/>
        </a:spcBef>
        <a:spcAft>
          <a:spcPct val="0"/>
        </a:spcAft>
        <a:buClr>
          <a:schemeClr val="accent2"/>
        </a:buClr>
        <a:buFont typeface="Times" charset="0"/>
        <a:buChar char="•"/>
        <a:defRPr sz="2800">
          <a:solidFill>
            <a:schemeClr val="tx1"/>
          </a:solidFill>
          <a:latin typeface="+mn-lt"/>
          <a:ea typeface="+mn-ea"/>
          <a:cs typeface="+mn-cs"/>
        </a:defRPr>
      </a:lvl1pPr>
      <a:lvl2pPr marL="847725" indent="-328613" algn="l" defTabSz="1041400" rtl="0" eaLnBrk="0" fontAlgn="base" hangingPunct="0">
        <a:spcBef>
          <a:spcPct val="20000"/>
        </a:spcBef>
        <a:spcAft>
          <a:spcPct val="0"/>
        </a:spcAft>
        <a:buClr>
          <a:schemeClr val="accent2"/>
        </a:buClr>
        <a:buFont typeface="Times" charset="0"/>
        <a:buChar char="•"/>
        <a:defRPr sz="2400">
          <a:solidFill>
            <a:schemeClr val="tx1"/>
          </a:solidFill>
          <a:latin typeface="+mn-lt"/>
        </a:defRPr>
      </a:lvl2pPr>
      <a:lvl3pPr marL="1301750" indent="-260350" algn="l" defTabSz="1041400" rtl="0" eaLnBrk="0" fontAlgn="base" hangingPunct="0">
        <a:spcBef>
          <a:spcPct val="20000"/>
        </a:spcBef>
        <a:spcAft>
          <a:spcPct val="0"/>
        </a:spcAft>
        <a:buClr>
          <a:schemeClr val="accent2"/>
        </a:buClr>
        <a:buFont typeface="Times" charset="0"/>
        <a:buChar char="•"/>
        <a:defRPr sz="2000">
          <a:solidFill>
            <a:schemeClr val="tx1"/>
          </a:solidFill>
          <a:latin typeface="+mn-lt"/>
        </a:defRPr>
      </a:lvl3pPr>
      <a:lvl4pPr marL="1820863" indent="-260350" algn="l" defTabSz="1041400" rtl="0" eaLnBrk="0" fontAlgn="base" hangingPunct="0">
        <a:spcBef>
          <a:spcPct val="20000"/>
        </a:spcBef>
        <a:spcAft>
          <a:spcPct val="0"/>
        </a:spcAft>
        <a:buClr>
          <a:schemeClr val="accent2"/>
        </a:buClr>
        <a:buFont typeface="Times" charset="0"/>
        <a:buChar char="•"/>
        <a:defRPr sz="1600">
          <a:solidFill>
            <a:schemeClr val="tx1"/>
          </a:solidFill>
          <a:latin typeface="+mn-lt"/>
        </a:defRPr>
      </a:lvl4pPr>
      <a:lvl5pPr marL="2343150" indent="-260350" algn="l" defTabSz="1041400" rtl="0" eaLnBrk="0" fontAlgn="base" hangingPunct="0">
        <a:spcBef>
          <a:spcPct val="20000"/>
        </a:spcBef>
        <a:spcAft>
          <a:spcPct val="0"/>
        </a:spcAft>
        <a:buClr>
          <a:schemeClr val="accent2"/>
        </a:buClr>
        <a:buFont typeface="Times" charset="0"/>
        <a:buChar char="•"/>
        <a:defRPr sz="1200">
          <a:solidFill>
            <a:schemeClr val="tx1"/>
          </a:solidFill>
          <a:latin typeface="+mn-lt"/>
        </a:defRPr>
      </a:lvl5pPr>
      <a:lvl6pPr marL="2800350" indent="-260350" algn="l" defTabSz="1041400" rtl="0" fontAlgn="base">
        <a:spcBef>
          <a:spcPct val="20000"/>
        </a:spcBef>
        <a:spcAft>
          <a:spcPct val="0"/>
        </a:spcAft>
        <a:buClr>
          <a:schemeClr val="accent2"/>
        </a:buClr>
        <a:buFont typeface="Times" charset="0"/>
        <a:buChar char="•"/>
        <a:defRPr sz="1200">
          <a:solidFill>
            <a:schemeClr val="tx1"/>
          </a:solidFill>
          <a:latin typeface="+mn-lt"/>
        </a:defRPr>
      </a:lvl6pPr>
      <a:lvl7pPr marL="3257550" indent="-260350" algn="l" defTabSz="1041400" rtl="0" fontAlgn="base">
        <a:spcBef>
          <a:spcPct val="20000"/>
        </a:spcBef>
        <a:spcAft>
          <a:spcPct val="0"/>
        </a:spcAft>
        <a:buClr>
          <a:schemeClr val="accent2"/>
        </a:buClr>
        <a:buFont typeface="Times" charset="0"/>
        <a:buChar char="•"/>
        <a:defRPr sz="1200">
          <a:solidFill>
            <a:schemeClr val="tx1"/>
          </a:solidFill>
          <a:latin typeface="+mn-lt"/>
        </a:defRPr>
      </a:lvl7pPr>
      <a:lvl8pPr marL="3714750" indent="-260350" algn="l" defTabSz="1041400" rtl="0" fontAlgn="base">
        <a:spcBef>
          <a:spcPct val="20000"/>
        </a:spcBef>
        <a:spcAft>
          <a:spcPct val="0"/>
        </a:spcAft>
        <a:buClr>
          <a:schemeClr val="accent2"/>
        </a:buClr>
        <a:buFont typeface="Times" charset="0"/>
        <a:buChar char="•"/>
        <a:defRPr sz="1200">
          <a:solidFill>
            <a:schemeClr val="tx1"/>
          </a:solidFill>
          <a:latin typeface="+mn-lt"/>
        </a:defRPr>
      </a:lvl8pPr>
      <a:lvl9pPr marL="4171950" indent="-260350" algn="l" defTabSz="1041400" rtl="0" fontAlgn="base">
        <a:spcBef>
          <a:spcPct val="20000"/>
        </a:spcBef>
        <a:spcAft>
          <a:spcPct val="0"/>
        </a:spcAft>
        <a:buClr>
          <a:schemeClr val="accent2"/>
        </a:buClr>
        <a:buFont typeface="Times" charset="0"/>
        <a:buChar char="•"/>
        <a:defRPr sz="12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hyperlink" Target="https://www.punainenristi.fi/lahjoita/katastrofirahast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ninalyytinen.fi/psykopodiaa/ukrainan-sota-mielen-hyvinvointi" TargetMode="External"/><Relationship Id="rId2" Type="http://schemas.openxmlformats.org/officeDocument/2006/relationships/hyperlink" Target="https://tukinet.net/" TargetMode="Externa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53E3-F87C-4142-A24D-FABD6F8E2F43}"/>
              </a:ext>
            </a:extLst>
          </p:cNvPr>
          <p:cNvSpPr>
            <a:spLocks noGrp="1"/>
          </p:cNvSpPr>
          <p:nvPr>
            <p:ph type="title"/>
          </p:nvPr>
        </p:nvSpPr>
        <p:spPr>
          <a:xfrm>
            <a:off x="737776" y="5560992"/>
            <a:ext cx="7705725" cy="1371600"/>
          </a:xfrm>
        </p:spPr>
        <p:txBody>
          <a:bodyPr/>
          <a:lstStyle/>
          <a:p>
            <a:pPr algn="l" rtl="0"/>
            <a:r>
              <a:rPr lang="en" b="0" i="0" u="none" baseline="0"/>
              <a:t>Psychological support – Conflict in Ukraine</a:t>
            </a:r>
          </a:p>
        </p:txBody>
      </p:sp>
      <p:pic>
        <p:nvPicPr>
          <p:cNvPr id="4" name="Google Shape;38;p7">
            <a:extLst>
              <a:ext uri="{FF2B5EF4-FFF2-40B4-BE49-F238E27FC236}">
                <a16:creationId xmlns:a16="http://schemas.microsoft.com/office/drawing/2014/main" id="{7E20F818-44B4-4B2E-A549-E742DDBB632D}"/>
              </a:ext>
            </a:extLst>
          </p:cNvPr>
          <p:cNvPicPr preferRelativeResize="0">
            <a:picLocks noGrp="1"/>
          </p:cNvPicPr>
          <p:nvPr>
            <p:ph idx="1"/>
          </p:nvPr>
        </p:nvPicPr>
        <p:blipFill rotWithShape="1">
          <a:blip r:embed="rId2">
            <a:alphaModFix/>
          </a:blip>
          <a:srcRect/>
          <a:stretch/>
        </p:blipFill>
        <p:spPr>
          <a:xfrm>
            <a:off x="0" y="0"/>
            <a:ext cx="8734926" cy="5701210"/>
          </a:xfrm>
          <a:prstGeom prst="rect">
            <a:avLst/>
          </a:prstGeom>
          <a:noFill/>
          <a:ln>
            <a:noFill/>
          </a:ln>
        </p:spPr>
      </p:pic>
      <p:sp>
        <p:nvSpPr>
          <p:cNvPr id="5" name="TextBox 4">
            <a:extLst>
              <a:ext uri="{FF2B5EF4-FFF2-40B4-BE49-F238E27FC236}">
                <a16:creationId xmlns:a16="http://schemas.microsoft.com/office/drawing/2014/main" id="{824F8A51-5D61-4240-8354-40810839ABC7}"/>
              </a:ext>
            </a:extLst>
          </p:cNvPr>
          <p:cNvSpPr txBox="1"/>
          <p:nvPr/>
        </p:nvSpPr>
        <p:spPr>
          <a:xfrm>
            <a:off x="700768" y="6530353"/>
            <a:ext cx="3704544" cy="246221"/>
          </a:xfrm>
          <a:prstGeom prst="rect">
            <a:avLst/>
          </a:prstGeom>
          <a:noFill/>
        </p:spPr>
        <p:txBody>
          <a:bodyPr wrap="square" rtlCol="0">
            <a:spAutoFit/>
          </a:bodyPr>
          <a:lstStyle/>
          <a:p>
            <a:pPr algn="l" rtl="0"/>
            <a:r>
              <a:rPr lang="en" sz="1000" b="0" i="0" u="none" baseline="0">
                <a:latin typeface="+mn-lt"/>
                <a:ea typeface="+mn-lt"/>
                <a:cs typeface="+mn-lt"/>
                <a:sym typeface="+mn-lt"/>
              </a:rPr>
              <a:t>Photo: Joonas Brandt</a:t>
            </a:r>
          </a:p>
        </p:txBody>
      </p:sp>
    </p:spTree>
    <p:extLst>
      <p:ext uri="{BB962C8B-B14F-4D97-AF65-F5344CB8AC3E}">
        <p14:creationId xmlns:p14="http://schemas.microsoft.com/office/powerpoint/2010/main" val="2263451576"/>
      </p:ext>
    </p:extLst>
  </p:cSld>
  <p:clrMapOvr>
    <a:masterClrMapping/>
  </p:clrMapOvr>
  <p:transition>
    <p:cover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a:off x="0" y="574128"/>
            <a:ext cx="9197995" cy="880710"/>
          </a:xfrm>
          <a:prstGeom prst="rect">
            <a:avLst/>
          </a:prstGeom>
          <a:noFill/>
          <a:ln>
            <a:noFill/>
          </a:ln>
        </p:spPr>
        <p:txBody>
          <a:bodyPr spcFirstLastPara="1" vert="horz" wrap="square" lIns="80187" tIns="40083" rIns="80187" bIns="40083" numCol="1" anchor="ctr" anchorCtr="0" compatLnSpc="1">
            <a:prstTxWarp prst="textNoShape">
              <a:avLst/>
            </a:prstTxWarp>
            <a:noAutofit/>
          </a:bodyPr>
          <a:lstStyle/>
          <a:p>
            <a:pPr algn="l" rtl="0">
              <a:lnSpc>
                <a:spcPct val="90000"/>
              </a:lnSpc>
              <a:spcBef>
                <a:spcPts val="0"/>
              </a:spcBef>
              <a:spcAft>
                <a:spcPts val="0"/>
              </a:spcAft>
              <a:buClr>
                <a:schemeClr val="dk1"/>
              </a:buClr>
              <a:buSzPts val="4000"/>
            </a:pPr>
            <a:r>
              <a:rPr lang="en" sz="3333" b="0" i="0" u="none" baseline="0"/>
              <a:t>Children are particularly vulnerable to shocking events, because they</a:t>
            </a:r>
            <a:r>
              <a:rPr lang="en" sz="3158" b="0" i="0" u="none" baseline="0"/>
              <a:t>…</a:t>
            </a:r>
            <a:endParaRPr sz="3158" dirty="0"/>
          </a:p>
        </p:txBody>
      </p:sp>
      <p:sp>
        <p:nvSpPr>
          <p:cNvPr id="72" name="Google Shape;72;p12"/>
          <p:cNvSpPr txBox="1">
            <a:spLocks noGrp="1"/>
          </p:cNvSpPr>
          <p:nvPr>
            <p:ph type="body" idx="1"/>
          </p:nvPr>
        </p:nvSpPr>
        <p:spPr>
          <a:xfrm>
            <a:off x="492460" y="2239280"/>
            <a:ext cx="4464551" cy="3483707"/>
          </a:xfrm>
          <a:prstGeom prst="rect">
            <a:avLst/>
          </a:prstGeom>
          <a:noFill/>
          <a:ln>
            <a:noFill/>
          </a:ln>
        </p:spPr>
        <p:txBody>
          <a:bodyPr spcFirstLastPara="1" vert="horz" wrap="square" lIns="80187" tIns="40083" rIns="80187" bIns="40083" numCol="1" anchor="t" anchorCtr="0" compatLnSpc="1">
            <a:prstTxWarp prst="textNoShape">
              <a:avLst/>
            </a:prstTxWarp>
            <a:noAutofit/>
          </a:bodyPr>
          <a:lstStyle/>
          <a:p>
            <a:pPr marL="200505" indent="-200505" algn="l" rtl="0">
              <a:lnSpc>
                <a:spcPct val="90000"/>
              </a:lnSpc>
              <a:spcBef>
                <a:spcPts val="0"/>
              </a:spcBef>
              <a:spcAft>
                <a:spcPts val="0"/>
              </a:spcAft>
              <a:buClr>
                <a:schemeClr val="dk1"/>
              </a:buClr>
              <a:buSzPts val="2590"/>
            </a:pPr>
            <a:r>
              <a:rPr lang="en" sz="2400" b="0" i="0" u="none" baseline="0"/>
              <a:t>are dependent on the care and security provided by adults</a:t>
            </a:r>
            <a:endParaRPr sz="2400" dirty="0"/>
          </a:p>
          <a:p>
            <a:pPr marL="200505" indent="-200505" algn="l" rtl="0">
              <a:lnSpc>
                <a:spcPct val="90000"/>
              </a:lnSpc>
              <a:spcBef>
                <a:spcPts val="877"/>
              </a:spcBef>
              <a:spcAft>
                <a:spcPts val="0"/>
              </a:spcAft>
              <a:buClr>
                <a:schemeClr val="dk1"/>
              </a:buClr>
              <a:buSzPts val="2590"/>
            </a:pPr>
            <a:r>
              <a:rPr lang="en" sz="2400" b="0" i="0" u="none" baseline="0"/>
              <a:t>understand situations differently than adults</a:t>
            </a:r>
            <a:endParaRPr sz="2400" dirty="0"/>
          </a:p>
          <a:p>
            <a:pPr marL="200505" indent="-200505" algn="l" rtl="0">
              <a:lnSpc>
                <a:spcPct val="90000"/>
              </a:lnSpc>
              <a:spcBef>
                <a:spcPts val="877"/>
              </a:spcBef>
              <a:spcAft>
                <a:spcPts val="0"/>
              </a:spcAft>
              <a:buClr>
                <a:schemeClr val="dk1"/>
              </a:buClr>
              <a:buSzPts val="2590"/>
            </a:pPr>
            <a:r>
              <a:rPr lang="en" sz="2400" b="0" i="0" u="none" baseline="0"/>
              <a:t>react differently than adults</a:t>
            </a:r>
            <a:endParaRPr sz="2400" dirty="0"/>
          </a:p>
          <a:p>
            <a:pPr marL="200505" indent="-200505" algn="l" rtl="0">
              <a:lnSpc>
                <a:spcPct val="90000"/>
              </a:lnSpc>
              <a:spcBef>
                <a:spcPts val="877"/>
              </a:spcBef>
              <a:spcAft>
                <a:spcPts val="0"/>
              </a:spcAft>
              <a:buClr>
                <a:schemeClr val="dk1"/>
              </a:buClr>
              <a:buSzPts val="2590"/>
            </a:pPr>
            <a:r>
              <a:rPr lang="en" sz="2400" b="0" i="0" u="none" baseline="0"/>
              <a:t>have different basic needs (age, gender)</a:t>
            </a:r>
            <a:endParaRPr sz="2400" dirty="0"/>
          </a:p>
          <a:p>
            <a:pPr marL="200505" indent="-200505" algn="l" rtl="0">
              <a:lnSpc>
                <a:spcPct val="90000"/>
              </a:lnSpc>
              <a:spcBef>
                <a:spcPts val="877"/>
              </a:spcBef>
              <a:spcAft>
                <a:spcPts val="0"/>
              </a:spcAft>
              <a:buClr>
                <a:schemeClr val="dk1"/>
              </a:buClr>
              <a:buSzPts val="2590"/>
            </a:pPr>
            <a:r>
              <a:rPr lang="en" sz="2400" b="0" i="0" u="none" baseline="0"/>
              <a:t>need different kind of support and care than adults </a:t>
            </a:r>
            <a:endParaRPr sz="2400" dirty="0"/>
          </a:p>
          <a:p>
            <a:pPr marL="200505" indent="-56253" algn="l" rtl="0">
              <a:lnSpc>
                <a:spcPct val="90000"/>
              </a:lnSpc>
              <a:spcBef>
                <a:spcPts val="877"/>
              </a:spcBef>
              <a:spcAft>
                <a:spcPts val="0"/>
              </a:spcAft>
              <a:buClr>
                <a:schemeClr val="dk1"/>
              </a:buClr>
              <a:buSzPts val="2590"/>
              <a:buNone/>
            </a:pPr>
            <a:endParaRPr sz="2272" dirty="0"/>
          </a:p>
        </p:txBody>
      </p:sp>
      <p:pic>
        <p:nvPicPr>
          <p:cNvPr id="6" name="Content Placeholder 7" descr="A person and person holding a baby&#10;&#10;Description automatically generated with low confidence">
            <a:extLst>
              <a:ext uri="{FF2B5EF4-FFF2-40B4-BE49-F238E27FC236}">
                <a16:creationId xmlns:a16="http://schemas.microsoft.com/office/drawing/2014/main" id="{C6F7510F-9567-4A4E-ACC2-422D4117D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6075" y="2239280"/>
            <a:ext cx="5267325" cy="3515939"/>
          </a:xfrm>
          <a:prstGeom prst="rect">
            <a:avLst/>
          </a:prstGeom>
          <a:noFill/>
        </p:spPr>
      </p:pic>
      <p:sp>
        <p:nvSpPr>
          <p:cNvPr id="7" name="TextBox 6">
            <a:extLst>
              <a:ext uri="{FF2B5EF4-FFF2-40B4-BE49-F238E27FC236}">
                <a16:creationId xmlns:a16="http://schemas.microsoft.com/office/drawing/2014/main" id="{182D6AFC-FA9E-444A-9C06-94F65DBCDAF6}"/>
              </a:ext>
            </a:extLst>
          </p:cNvPr>
          <p:cNvSpPr txBox="1"/>
          <p:nvPr/>
        </p:nvSpPr>
        <p:spPr>
          <a:xfrm>
            <a:off x="5346700" y="5785161"/>
            <a:ext cx="2430379" cy="276999"/>
          </a:xfrm>
          <a:prstGeom prst="rect">
            <a:avLst/>
          </a:prstGeom>
          <a:noFill/>
        </p:spPr>
        <p:txBody>
          <a:bodyPr wrap="square" rtlCol="0">
            <a:spAutoFit/>
          </a:bodyPr>
          <a:lstStyle/>
          <a:p>
            <a:pPr algn="l" rtl="0"/>
            <a:r>
              <a:rPr lang="en" sz="1200" b="0" i="0" u="none" baseline="0">
                <a:latin typeface="+mn-lt"/>
                <a:ea typeface="+mn-lt"/>
                <a:cs typeface="+mn-lt"/>
                <a:sym typeface="+mn-lt"/>
              </a:rPr>
              <a:t>Photo: Joonas Brandt</a:t>
            </a:r>
          </a:p>
        </p:txBody>
      </p:sp>
    </p:spTree>
  </p:cSld>
  <p:clrMapOvr>
    <a:masterClrMapping/>
  </p:clrMapOvr>
  <p:transition>
    <p:cover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90CB9-686C-4845-8713-65AD4FA62C91}"/>
              </a:ext>
            </a:extLst>
          </p:cNvPr>
          <p:cNvSpPr>
            <a:spLocks noGrp="1"/>
          </p:cNvSpPr>
          <p:nvPr>
            <p:ph type="title"/>
          </p:nvPr>
        </p:nvSpPr>
        <p:spPr>
          <a:xfrm>
            <a:off x="552450" y="230188"/>
            <a:ext cx="7705725" cy="1371600"/>
          </a:xfrm>
        </p:spPr>
        <p:txBody>
          <a:bodyPr wrap="square" anchor="ctr">
            <a:normAutofit/>
          </a:bodyPr>
          <a:lstStyle/>
          <a:p>
            <a:pPr algn="l" rtl="0"/>
            <a:r>
              <a:rPr lang="en" b="0" i="0" u="none" baseline="0">
                <a:effectLst/>
              </a:rPr>
              <a:t>How to support a child</a:t>
            </a:r>
            <a:br>
              <a:rPr lang="en"/>
            </a:br>
            <a:endParaRPr lang="en" dirty="0"/>
          </a:p>
        </p:txBody>
      </p:sp>
      <p:sp>
        <p:nvSpPr>
          <p:cNvPr id="6" name="Content Placeholder 5">
            <a:extLst>
              <a:ext uri="{FF2B5EF4-FFF2-40B4-BE49-F238E27FC236}">
                <a16:creationId xmlns:a16="http://schemas.microsoft.com/office/drawing/2014/main" id="{AF44E919-7540-4027-BFE4-E8206BD083EC}"/>
              </a:ext>
            </a:extLst>
          </p:cNvPr>
          <p:cNvSpPr>
            <a:spLocks noGrp="1"/>
          </p:cNvSpPr>
          <p:nvPr>
            <p:ph sz="half" idx="1"/>
          </p:nvPr>
        </p:nvSpPr>
        <p:spPr>
          <a:xfrm>
            <a:off x="509588" y="1906588"/>
            <a:ext cx="4764087" cy="4749800"/>
          </a:xfrm>
        </p:spPr>
        <p:txBody>
          <a:bodyPr wrap="square" anchor="t">
            <a:normAutofit/>
          </a:bodyPr>
          <a:lstStyle/>
          <a:p>
            <a:pPr algn="l" rtl="0">
              <a:lnSpc>
                <a:spcPct val="90000"/>
              </a:lnSpc>
            </a:pPr>
            <a:r>
              <a:rPr lang="en" sz="1800" b="0" i="0" u="none" baseline="0">
                <a:effectLst/>
              </a:rPr>
              <a:t>Protect the child from the news and from hearing and seeing the most violent events.</a:t>
            </a:r>
          </a:p>
          <a:p>
            <a:pPr algn="l" rtl="0">
              <a:lnSpc>
                <a:spcPct val="90000"/>
              </a:lnSpc>
            </a:pPr>
            <a:r>
              <a:rPr lang="en" sz="1800" b="0" i="0" u="none" baseline="0">
                <a:effectLst/>
              </a:rPr>
              <a:t>Discuss the situation with the child and encourage them to use their own words.</a:t>
            </a:r>
          </a:p>
          <a:p>
            <a:pPr algn="l" rtl="0">
              <a:lnSpc>
                <a:spcPct val="90000"/>
              </a:lnSpc>
            </a:pPr>
            <a:r>
              <a:rPr lang="en" sz="1800" b="0" i="0" u="none" baseline="0">
                <a:effectLst/>
              </a:rPr>
              <a:t>Encourage the child to express their feelings, for example, by playing or drawing.</a:t>
            </a:r>
          </a:p>
          <a:p>
            <a:pPr algn="l" rtl="0">
              <a:lnSpc>
                <a:spcPct val="90000"/>
              </a:lnSpc>
            </a:pPr>
            <a:r>
              <a:rPr lang="en" sz="1800" b="0" i="0" u="none" baseline="0">
                <a:effectLst/>
              </a:rPr>
              <a:t>Support the child by telling them that the events are taking place far from Finland and that the situation here is stable and peaceful.</a:t>
            </a:r>
          </a:p>
          <a:p>
            <a:pPr algn="l" rtl="0">
              <a:lnSpc>
                <a:spcPct val="90000"/>
              </a:lnSpc>
            </a:pPr>
            <a:r>
              <a:rPr lang="en" sz="1800" b="0" i="0" u="none" baseline="0">
                <a:effectLst/>
              </a:rPr>
              <a:t>Explain that the child's everyday life will continue as normal.</a:t>
            </a:r>
          </a:p>
          <a:p>
            <a:pPr algn="l" rtl="0">
              <a:lnSpc>
                <a:spcPct val="90000"/>
              </a:lnSpc>
            </a:pPr>
            <a:r>
              <a:rPr lang="en" sz="1800" b="0" i="0" u="none" baseline="0">
                <a:effectLst/>
              </a:rPr>
              <a:t>Reinforce the child’s sense of security by maintaining your everyday routines.</a:t>
            </a:r>
          </a:p>
          <a:p>
            <a:pPr algn="l" rtl="0">
              <a:lnSpc>
                <a:spcPct val="90000"/>
              </a:lnSpc>
            </a:pPr>
            <a:endParaRPr lang="en" sz="1800"/>
          </a:p>
        </p:txBody>
      </p:sp>
      <p:pic>
        <p:nvPicPr>
          <p:cNvPr id="7" name="Google Shape;94;p15">
            <a:extLst>
              <a:ext uri="{FF2B5EF4-FFF2-40B4-BE49-F238E27FC236}">
                <a16:creationId xmlns:a16="http://schemas.microsoft.com/office/drawing/2014/main" id="{803001F6-0EA1-46F5-9838-6A60D3801D00}"/>
              </a:ext>
            </a:extLst>
          </p:cNvPr>
          <p:cNvPicPr preferRelativeResize="0"/>
          <p:nvPr/>
        </p:nvPicPr>
        <p:blipFill rotWithShape="1">
          <a:blip r:embed="rId2"/>
          <a:srcRect t="24985" r="1" b="9038"/>
          <a:stretch/>
        </p:blipFill>
        <p:spPr>
          <a:xfrm>
            <a:off x="5426075" y="1906588"/>
            <a:ext cx="4764088" cy="4749800"/>
          </a:xfrm>
          <a:prstGeom prst="rect">
            <a:avLst/>
          </a:prstGeom>
          <a:noFill/>
          <a:ln>
            <a:noFill/>
          </a:ln>
        </p:spPr>
      </p:pic>
    </p:spTree>
    <p:extLst>
      <p:ext uri="{BB962C8B-B14F-4D97-AF65-F5344CB8AC3E}">
        <p14:creationId xmlns:p14="http://schemas.microsoft.com/office/powerpoint/2010/main" val="1334660384"/>
      </p:ext>
    </p:extLst>
  </p:cSld>
  <p:clrMapOvr>
    <a:masterClrMapping/>
  </p:clrMapOvr>
  <p:transition>
    <p:cover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4E26A-D6C3-4CF1-A0D0-DD91217D2B66}"/>
              </a:ext>
            </a:extLst>
          </p:cNvPr>
          <p:cNvSpPr>
            <a:spLocks noGrp="1"/>
          </p:cNvSpPr>
          <p:nvPr>
            <p:ph type="title"/>
          </p:nvPr>
        </p:nvSpPr>
        <p:spPr>
          <a:xfrm>
            <a:off x="552450" y="230188"/>
            <a:ext cx="7705725" cy="1371600"/>
          </a:xfrm>
        </p:spPr>
        <p:txBody>
          <a:bodyPr wrap="square" anchor="ctr">
            <a:normAutofit/>
          </a:bodyPr>
          <a:lstStyle/>
          <a:p>
            <a:pPr algn="l" rtl="0"/>
            <a:r>
              <a:rPr lang="en" b="0" i="0" u="none" baseline="0"/>
              <a:t>Elderly people</a:t>
            </a:r>
          </a:p>
        </p:txBody>
      </p:sp>
      <p:sp>
        <p:nvSpPr>
          <p:cNvPr id="4" name="Content Placeholder 3">
            <a:extLst>
              <a:ext uri="{FF2B5EF4-FFF2-40B4-BE49-F238E27FC236}">
                <a16:creationId xmlns:a16="http://schemas.microsoft.com/office/drawing/2014/main" id="{F0FC4ECD-8612-4F81-9FFC-1FD71C1E7AB2}"/>
              </a:ext>
            </a:extLst>
          </p:cNvPr>
          <p:cNvSpPr>
            <a:spLocks noGrp="1"/>
          </p:cNvSpPr>
          <p:nvPr>
            <p:ph sz="half" idx="1"/>
          </p:nvPr>
        </p:nvSpPr>
        <p:spPr>
          <a:xfrm>
            <a:off x="509588" y="1906588"/>
            <a:ext cx="4764087" cy="4749800"/>
          </a:xfrm>
        </p:spPr>
        <p:txBody>
          <a:bodyPr wrap="square" anchor="t">
            <a:normAutofit/>
          </a:bodyPr>
          <a:lstStyle/>
          <a:p>
            <a:pPr algn="l" rtl="0">
              <a:lnSpc>
                <a:spcPct val="90000"/>
              </a:lnSpc>
            </a:pPr>
            <a:r>
              <a:rPr lang="en" sz="2400" b="0" i="0" u="none" baseline="0">
                <a:effectLst/>
              </a:rPr>
              <a:t>There are elderly people in Finland who were children or young when their country was last affected by war.</a:t>
            </a:r>
          </a:p>
          <a:p>
            <a:pPr algn="l" rtl="0">
              <a:lnSpc>
                <a:spcPct val="90000"/>
              </a:lnSpc>
            </a:pPr>
            <a:endParaRPr lang="en" sz="2400" b="0" i="0" dirty="0">
              <a:effectLst/>
            </a:endParaRPr>
          </a:p>
          <a:p>
            <a:pPr algn="l" rtl="0">
              <a:lnSpc>
                <a:spcPct val="90000"/>
              </a:lnSpc>
            </a:pPr>
            <a:r>
              <a:rPr lang="en" sz="2400" b="0" i="0" u="none" baseline="0">
                <a:effectLst/>
              </a:rPr>
              <a:t>The current world situation and Russia's involvement in the events may stir up difficult memories and emotions, even fears.</a:t>
            </a:r>
            <a:endParaRPr lang="en" sz="2400" dirty="0"/>
          </a:p>
        </p:txBody>
      </p:sp>
      <p:pic>
        <p:nvPicPr>
          <p:cNvPr id="8" name="Content Placeholder 7" descr="A person and person holding a baby&#10;&#10;Description automatically generated with low confidence">
            <a:extLst>
              <a:ext uri="{FF2B5EF4-FFF2-40B4-BE49-F238E27FC236}">
                <a16:creationId xmlns:a16="http://schemas.microsoft.com/office/drawing/2014/main" id="{FE4DC068-D869-4779-AAF8-41D23362D43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26074" y="2361350"/>
            <a:ext cx="5267325" cy="3515939"/>
          </a:xfrm>
          <a:noFill/>
        </p:spPr>
      </p:pic>
      <p:sp>
        <p:nvSpPr>
          <p:cNvPr id="9" name="TextBox 8">
            <a:extLst>
              <a:ext uri="{FF2B5EF4-FFF2-40B4-BE49-F238E27FC236}">
                <a16:creationId xmlns:a16="http://schemas.microsoft.com/office/drawing/2014/main" id="{55598ADD-E215-4874-8446-D3DB378B8486}"/>
              </a:ext>
            </a:extLst>
          </p:cNvPr>
          <p:cNvSpPr txBox="1"/>
          <p:nvPr/>
        </p:nvSpPr>
        <p:spPr>
          <a:xfrm>
            <a:off x="5377740" y="5877289"/>
            <a:ext cx="2430379" cy="276999"/>
          </a:xfrm>
          <a:prstGeom prst="rect">
            <a:avLst/>
          </a:prstGeom>
          <a:noFill/>
        </p:spPr>
        <p:txBody>
          <a:bodyPr wrap="square" rtlCol="0">
            <a:spAutoFit/>
          </a:bodyPr>
          <a:lstStyle/>
          <a:p>
            <a:pPr algn="l" rtl="0"/>
            <a:r>
              <a:rPr lang="en" sz="1200" b="0" i="0" u="none" baseline="0">
                <a:latin typeface="+mn-lt"/>
                <a:ea typeface="+mn-lt"/>
                <a:cs typeface="+mn-lt"/>
                <a:sym typeface="+mn-lt"/>
              </a:rPr>
              <a:t>Photo: Joonas Brandt</a:t>
            </a:r>
          </a:p>
        </p:txBody>
      </p:sp>
    </p:spTree>
    <p:extLst>
      <p:ext uri="{BB962C8B-B14F-4D97-AF65-F5344CB8AC3E}">
        <p14:creationId xmlns:p14="http://schemas.microsoft.com/office/powerpoint/2010/main" val="811901356"/>
      </p:ext>
    </p:extLst>
  </p:cSld>
  <p:clrMapOvr>
    <a:masterClrMapping/>
  </p:clrMapOvr>
  <p:transition>
    <p:cover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95955-4B11-4B62-AC44-045EF64E03E2}"/>
              </a:ext>
            </a:extLst>
          </p:cNvPr>
          <p:cNvSpPr>
            <a:spLocks noGrp="1"/>
          </p:cNvSpPr>
          <p:nvPr>
            <p:ph type="title"/>
          </p:nvPr>
        </p:nvSpPr>
        <p:spPr>
          <a:xfrm>
            <a:off x="552450" y="230188"/>
            <a:ext cx="7705725" cy="1371600"/>
          </a:xfrm>
        </p:spPr>
        <p:txBody>
          <a:bodyPr wrap="square" anchor="ctr">
            <a:normAutofit/>
          </a:bodyPr>
          <a:lstStyle/>
          <a:p>
            <a:pPr algn="l" rtl="0"/>
            <a:r>
              <a:rPr lang="en" b="0" i="0" u="none" baseline="0"/>
              <a:t>How to support the older generation</a:t>
            </a:r>
            <a:br>
              <a:rPr lang="en"/>
            </a:br>
            <a:endParaRPr lang="en" dirty="0"/>
          </a:p>
        </p:txBody>
      </p:sp>
      <p:sp>
        <p:nvSpPr>
          <p:cNvPr id="4" name="Content Placeholder 3">
            <a:extLst>
              <a:ext uri="{FF2B5EF4-FFF2-40B4-BE49-F238E27FC236}">
                <a16:creationId xmlns:a16="http://schemas.microsoft.com/office/drawing/2014/main" id="{5068F519-E00B-4756-BE0E-7CC76F0906C1}"/>
              </a:ext>
            </a:extLst>
          </p:cNvPr>
          <p:cNvSpPr>
            <a:spLocks noGrp="1"/>
          </p:cNvSpPr>
          <p:nvPr>
            <p:ph sz="half" idx="1"/>
          </p:nvPr>
        </p:nvSpPr>
        <p:spPr>
          <a:xfrm>
            <a:off x="509588" y="1601788"/>
            <a:ext cx="4764087" cy="5054600"/>
          </a:xfrm>
        </p:spPr>
        <p:txBody>
          <a:bodyPr wrap="square" anchor="t">
            <a:normAutofit/>
          </a:bodyPr>
          <a:lstStyle/>
          <a:p>
            <a:pPr algn="l" rtl="0">
              <a:lnSpc>
                <a:spcPct val="90000"/>
              </a:lnSpc>
            </a:pPr>
            <a:r>
              <a:rPr lang="en" sz="2000" b="0" i="0" u="none" baseline="0">
                <a:effectLst/>
              </a:rPr>
              <a:t>Listen to the elderly and encourage them to talk about their feelings if any old memories or experiences come to mind.</a:t>
            </a:r>
          </a:p>
          <a:p>
            <a:pPr algn="l" rtl="0">
              <a:lnSpc>
                <a:spcPct val="90000"/>
              </a:lnSpc>
            </a:pPr>
            <a:endParaRPr lang="en" sz="2000" b="0" i="0" dirty="0">
              <a:effectLst/>
            </a:endParaRPr>
          </a:p>
          <a:p>
            <a:pPr algn="l" rtl="0">
              <a:lnSpc>
                <a:spcPct val="90000"/>
              </a:lnSpc>
            </a:pPr>
            <a:r>
              <a:rPr lang="en" sz="2000" b="0" i="0" u="none" baseline="0">
                <a:effectLst/>
              </a:rPr>
              <a:t>Support and soothe the elderly by telling them that the events are taking place far from Finland and that the situation here is stable and peaceful.</a:t>
            </a:r>
          </a:p>
          <a:p>
            <a:pPr algn="l" rtl="0">
              <a:lnSpc>
                <a:spcPct val="90000"/>
              </a:lnSpc>
            </a:pPr>
            <a:endParaRPr lang="en" sz="2000" b="0" i="0" dirty="0">
              <a:effectLst/>
            </a:endParaRPr>
          </a:p>
          <a:p>
            <a:pPr algn="l" rtl="0">
              <a:lnSpc>
                <a:spcPct val="90000"/>
              </a:lnSpc>
            </a:pPr>
            <a:r>
              <a:rPr lang="en" sz="2000" b="0" i="0" u="none" baseline="0">
                <a:effectLst/>
              </a:rPr>
              <a:t>Spend time with the elderly and try to make sure that they are not left alone and that their concerns and thoughts are heard.</a:t>
            </a:r>
          </a:p>
          <a:p>
            <a:pPr algn="l" rtl="0">
              <a:lnSpc>
                <a:spcPct val="90000"/>
              </a:lnSpc>
            </a:pPr>
            <a:endParaRPr lang="en" sz="2000" dirty="0"/>
          </a:p>
        </p:txBody>
      </p:sp>
      <p:pic>
        <p:nvPicPr>
          <p:cNvPr id="8" name="Content Placeholder 7" descr="A couple of women walking on train tracks&#10;&#10;Description automatically generated with low confidence">
            <a:extLst>
              <a:ext uri="{FF2B5EF4-FFF2-40B4-BE49-F238E27FC236}">
                <a16:creationId xmlns:a16="http://schemas.microsoft.com/office/drawing/2014/main" id="{1F9364A6-916A-4B12-9070-E7378898964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759" r="24039" b="3"/>
          <a:stretch/>
        </p:blipFill>
        <p:spPr>
          <a:xfrm>
            <a:off x="6100919" y="1906588"/>
            <a:ext cx="4592481" cy="4578708"/>
          </a:xfrm>
          <a:noFill/>
        </p:spPr>
      </p:pic>
      <p:sp>
        <p:nvSpPr>
          <p:cNvPr id="14" name="TextBox 13">
            <a:extLst>
              <a:ext uri="{FF2B5EF4-FFF2-40B4-BE49-F238E27FC236}">
                <a16:creationId xmlns:a16="http://schemas.microsoft.com/office/drawing/2014/main" id="{ED8AEF43-D58D-4786-9520-1C0E8DAA1AC8}"/>
              </a:ext>
            </a:extLst>
          </p:cNvPr>
          <p:cNvSpPr txBox="1"/>
          <p:nvPr/>
        </p:nvSpPr>
        <p:spPr>
          <a:xfrm>
            <a:off x="6100919" y="6547089"/>
            <a:ext cx="5348036" cy="246221"/>
          </a:xfrm>
          <a:prstGeom prst="rect">
            <a:avLst/>
          </a:prstGeom>
          <a:noFill/>
        </p:spPr>
        <p:txBody>
          <a:bodyPr wrap="square">
            <a:spAutoFit/>
          </a:bodyPr>
          <a:lstStyle/>
          <a:p>
            <a:pPr algn="l" rtl="0"/>
            <a:r>
              <a:rPr lang="en" sz="1000" b="0" i="0" u="none" baseline="0">
                <a:latin typeface="+mn-lt"/>
                <a:ea typeface="+mn-lt"/>
                <a:cs typeface="+mn-lt"/>
                <a:sym typeface="+mn-lt"/>
              </a:rPr>
              <a:t>Photo: Joonas Brandt</a:t>
            </a:r>
          </a:p>
        </p:txBody>
      </p:sp>
    </p:spTree>
    <p:extLst>
      <p:ext uri="{BB962C8B-B14F-4D97-AF65-F5344CB8AC3E}">
        <p14:creationId xmlns:p14="http://schemas.microsoft.com/office/powerpoint/2010/main" val="1861136299"/>
      </p:ext>
    </p:extLst>
  </p:cSld>
  <p:clrMapOvr>
    <a:masterClrMapping/>
  </p:clrMapOvr>
  <p:transition>
    <p:cover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F558E-AABD-486C-A24A-76FB7177B5BC}"/>
              </a:ext>
            </a:extLst>
          </p:cNvPr>
          <p:cNvSpPr>
            <a:spLocks noGrp="1"/>
          </p:cNvSpPr>
          <p:nvPr>
            <p:ph type="title"/>
          </p:nvPr>
        </p:nvSpPr>
        <p:spPr/>
        <p:txBody>
          <a:bodyPr/>
          <a:lstStyle/>
          <a:p>
            <a:pPr algn="l" rtl="0"/>
            <a:r>
              <a:rPr lang="en" b="0" i="0" u="none" baseline="0"/>
              <a:t>Immigrants from conflict regions</a:t>
            </a:r>
          </a:p>
        </p:txBody>
      </p:sp>
      <p:sp>
        <p:nvSpPr>
          <p:cNvPr id="3" name="Text Placeholder 2">
            <a:extLst>
              <a:ext uri="{FF2B5EF4-FFF2-40B4-BE49-F238E27FC236}">
                <a16:creationId xmlns:a16="http://schemas.microsoft.com/office/drawing/2014/main" id="{F94E2257-52AD-45A5-831A-A95ACAA973ED}"/>
              </a:ext>
            </a:extLst>
          </p:cNvPr>
          <p:cNvSpPr>
            <a:spLocks noGrp="1"/>
          </p:cNvSpPr>
          <p:nvPr>
            <p:ph type="body" idx="1"/>
          </p:nvPr>
        </p:nvSpPr>
        <p:spPr/>
        <p:txBody>
          <a:bodyPr/>
          <a:lstStyle/>
          <a:p>
            <a:endParaRPr lang="en" dirty="0"/>
          </a:p>
        </p:txBody>
      </p:sp>
      <p:sp>
        <p:nvSpPr>
          <p:cNvPr id="4" name="Content Placeholder 3">
            <a:extLst>
              <a:ext uri="{FF2B5EF4-FFF2-40B4-BE49-F238E27FC236}">
                <a16:creationId xmlns:a16="http://schemas.microsoft.com/office/drawing/2014/main" id="{6CECC608-6DBB-48B9-851D-AAA9B6DF609C}"/>
              </a:ext>
            </a:extLst>
          </p:cNvPr>
          <p:cNvSpPr>
            <a:spLocks noGrp="1"/>
          </p:cNvSpPr>
          <p:nvPr>
            <p:ph sz="half" idx="2"/>
          </p:nvPr>
        </p:nvSpPr>
        <p:spPr/>
        <p:txBody>
          <a:bodyPr/>
          <a:lstStyle/>
          <a:p>
            <a:pPr algn="l" rtl="0"/>
            <a:r>
              <a:rPr lang="en" sz="1600" b="0" i="0" u="none" baseline="0">
                <a:solidFill>
                  <a:srgbClr val="000000"/>
                </a:solidFill>
                <a:effectLst/>
              </a:rPr>
              <a:t>There are many people in Finland who have moved here from troubled, even war-torn regions. They may have first-hand experience of challenging life situations, violence and military operations. </a:t>
            </a:r>
          </a:p>
          <a:p>
            <a:endParaRPr lang="en" sz="1600" b="0" i="0" dirty="0">
              <a:solidFill>
                <a:srgbClr val="000000"/>
              </a:solidFill>
              <a:effectLst/>
            </a:endParaRPr>
          </a:p>
          <a:p>
            <a:pPr algn="l" rtl="0"/>
            <a:r>
              <a:rPr lang="en" sz="1600" b="0" i="0" u="none" baseline="0">
                <a:solidFill>
                  <a:srgbClr val="000000"/>
                </a:solidFill>
                <a:effectLst/>
              </a:rPr>
              <a:t>Immigrants may relate to refugees and strongly identify with the situation in Ukraine. </a:t>
            </a:r>
          </a:p>
          <a:p>
            <a:endParaRPr lang="en" sz="1600" dirty="0">
              <a:solidFill>
                <a:srgbClr val="000000"/>
              </a:solidFill>
            </a:endParaRPr>
          </a:p>
          <a:p>
            <a:pPr algn="l" rtl="0"/>
            <a:r>
              <a:rPr lang="en" sz="1600" b="0" i="0" u="none" baseline="0">
                <a:solidFill>
                  <a:srgbClr val="000000"/>
                </a:solidFill>
                <a:effectLst/>
              </a:rPr>
              <a:t>Following violent news may bring back old memories and experiences and cause unease and restlessness.</a:t>
            </a:r>
            <a:endParaRPr lang="en" sz="1600" dirty="0"/>
          </a:p>
        </p:txBody>
      </p:sp>
      <p:sp>
        <p:nvSpPr>
          <p:cNvPr id="5" name="Text Placeholder 4">
            <a:extLst>
              <a:ext uri="{FF2B5EF4-FFF2-40B4-BE49-F238E27FC236}">
                <a16:creationId xmlns:a16="http://schemas.microsoft.com/office/drawing/2014/main" id="{3ACFDCA2-AE2F-4C5E-BEA1-350013243CCB}"/>
              </a:ext>
            </a:extLst>
          </p:cNvPr>
          <p:cNvSpPr>
            <a:spLocks noGrp="1"/>
          </p:cNvSpPr>
          <p:nvPr>
            <p:ph type="body" sz="quarter" idx="3"/>
          </p:nvPr>
        </p:nvSpPr>
        <p:spPr/>
        <p:txBody>
          <a:bodyPr/>
          <a:lstStyle/>
          <a:p>
            <a:pPr algn="l" rtl="0"/>
            <a:r>
              <a:rPr lang="en" sz="2000" b="1" i="0" u="none" baseline="0"/>
              <a:t>How to support a person who has previously been traumatised</a:t>
            </a:r>
          </a:p>
        </p:txBody>
      </p:sp>
      <p:sp>
        <p:nvSpPr>
          <p:cNvPr id="6" name="Content Placeholder 5">
            <a:extLst>
              <a:ext uri="{FF2B5EF4-FFF2-40B4-BE49-F238E27FC236}">
                <a16:creationId xmlns:a16="http://schemas.microsoft.com/office/drawing/2014/main" id="{2AB547FC-25CA-4372-9D91-2B7A74137485}"/>
              </a:ext>
            </a:extLst>
          </p:cNvPr>
          <p:cNvSpPr>
            <a:spLocks noGrp="1"/>
          </p:cNvSpPr>
          <p:nvPr>
            <p:ph sz="quarter" idx="4"/>
          </p:nvPr>
        </p:nvSpPr>
        <p:spPr/>
        <p:txBody>
          <a:bodyPr/>
          <a:lstStyle/>
          <a:p>
            <a:pPr algn="l" rtl="0"/>
            <a:r>
              <a:rPr lang="en" sz="1600" b="0" i="0" u="none" baseline="0">
                <a:solidFill>
                  <a:srgbClr val="000000"/>
                </a:solidFill>
                <a:effectLst/>
              </a:rPr>
              <a:t>Support the person’s acute sense of security and the fact that life here in Finland is stable and peaceful at the moment.</a:t>
            </a:r>
          </a:p>
          <a:p>
            <a:pPr marL="0" indent="0" algn="l" rtl="0">
              <a:buNone/>
            </a:pPr>
            <a:endParaRPr lang="en" sz="1600" b="0" i="0" dirty="0">
              <a:solidFill>
                <a:srgbClr val="000000"/>
              </a:solidFill>
              <a:effectLst/>
            </a:endParaRPr>
          </a:p>
          <a:p>
            <a:pPr algn="l" rtl="0"/>
            <a:r>
              <a:rPr lang="en" sz="1600" b="0" i="0" u="none" baseline="0">
                <a:solidFill>
                  <a:srgbClr val="000000"/>
                </a:solidFill>
                <a:effectLst/>
              </a:rPr>
              <a:t>Limit the use of media and exposure to violence.</a:t>
            </a:r>
          </a:p>
          <a:p>
            <a:pPr marL="0" indent="0" algn="l" rtl="0">
              <a:buNone/>
            </a:pPr>
            <a:endParaRPr lang="en" sz="1600" b="0" i="0" dirty="0">
              <a:solidFill>
                <a:srgbClr val="000000"/>
              </a:solidFill>
              <a:effectLst/>
            </a:endParaRPr>
          </a:p>
          <a:p>
            <a:pPr algn="l" rtl="0"/>
            <a:r>
              <a:rPr lang="en" sz="1600" b="0" i="0" u="none" baseline="0">
                <a:solidFill>
                  <a:srgbClr val="000000"/>
                </a:solidFill>
                <a:effectLst/>
              </a:rPr>
              <a:t>Offer an opportunity to talk about and share their experiences. </a:t>
            </a:r>
          </a:p>
          <a:p>
            <a:pPr marL="0" indent="0" algn="l" rtl="0">
              <a:buNone/>
            </a:pPr>
            <a:endParaRPr lang="en" sz="1600" b="0" i="0" dirty="0">
              <a:solidFill>
                <a:srgbClr val="000000"/>
              </a:solidFill>
              <a:effectLst/>
            </a:endParaRPr>
          </a:p>
          <a:p>
            <a:pPr algn="l" rtl="0"/>
            <a:r>
              <a:rPr lang="en" sz="1600" b="0" i="0" u="none" baseline="0">
                <a:solidFill>
                  <a:srgbClr val="000000"/>
                </a:solidFill>
                <a:effectLst/>
              </a:rPr>
              <a:t>It is also a good idea to provide special support for the children of immigrant families.</a:t>
            </a:r>
          </a:p>
          <a:p>
            <a:pPr lvl="1" algn="l" rtl="0"/>
            <a:endParaRPr lang="en" dirty="0"/>
          </a:p>
        </p:txBody>
      </p:sp>
    </p:spTree>
    <p:extLst>
      <p:ext uri="{BB962C8B-B14F-4D97-AF65-F5344CB8AC3E}">
        <p14:creationId xmlns:p14="http://schemas.microsoft.com/office/powerpoint/2010/main" val="2627164897"/>
      </p:ext>
    </p:extLst>
  </p:cSld>
  <p:clrMapOvr>
    <a:masterClrMapping/>
  </p:clrMapOvr>
  <p:transition>
    <p:cover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0D9A2F35-7E1B-4BB1-A0ED-B108109357D1}"/>
              </a:ext>
            </a:extLst>
          </p:cNvPr>
          <p:cNvSpPr>
            <a:spLocks noGrp="1"/>
          </p:cNvSpPr>
          <p:nvPr>
            <p:ph idx="1"/>
          </p:nvPr>
        </p:nvSpPr>
        <p:spPr>
          <a:xfrm>
            <a:off x="735172" y="2484056"/>
            <a:ext cx="4192938" cy="3322975"/>
          </a:xfrm>
        </p:spPr>
        <p:txBody>
          <a:bodyPr>
            <a:normAutofit/>
          </a:bodyPr>
          <a:lstStyle/>
          <a:p>
            <a:pPr algn="l" rtl="0"/>
            <a:r>
              <a:rPr lang="en"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sense of safety</a:t>
            </a:r>
          </a:p>
          <a:p>
            <a:pPr algn="l" rtl="0"/>
            <a:r>
              <a:rPr lang="en"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calmness</a:t>
            </a:r>
          </a:p>
          <a:p>
            <a:pPr algn="l" rtl="0"/>
            <a:r>
              <a:rPr lang="en"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social connectedness</a:t>
            </a:r>
          </a:p>
          <a:p>
            <a:pPr algn="l" rtl="0"/>
            <a:r>
              <a:rPr lang="en"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self-efficacy</a:t>
            </a:r>
          </a:p>
          <a:p>
            <a:pPr algn="l" rtl="0"/>
            <a:r>
              <a:rPr lang="en"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hope</a:t>
            </a:r>
          </a:p>
          <a:p>
            <a:pPr marL="0" indent="0" algn="l" rtl="0">
              <a:buNone/>
            </a:pPr>
            <a:endParaRPr lang="en" dirty="0"/>
          </a:p>
        </p:txBody>
      </p:sp>
      <p:sp>
        <p:nvSpPr>
          <p:cNvPr id="8" name="Title 1">
            <a:extLst>
              <a:ext uri="{FF2B5EF4-FFF2-40B4-BE49-F238E27FC236}">
                <a16:creationId xmlns:a16="http://schemas.microsoft.com/office/drawing/2014/main" id="{0EA088F0-1735-4807-B2DF-C2DFA14ECF02}"/>
              </a:ext>
            </a:extLst>
          </p:cNvPr>
          <p:cNvSpPr>
            <a:spLocks noGrp="1"/>
          </p:cNvSpPr>
          <p:nvPr>
            <p:ph type="title"/>
          </p:nvPr>
        </p:nvSpPr>
        <p:spPr>
          <a:xfrm>
            <a:off x="508189" y="713665"/>
            <a:ext cx="9223058" cy="1162629"/>
          </a:xfrm>
        </p:spPr>
        <p:txBody>
          <a:bodyPr/>
          <a:lstStyle/>
          <a:p>
            <a:pPr algn="l" rtl="0"/>
            <a:r>
              <a:rPr lang="en" b="0" i="0" u="none" baseline="0"/>
              <a:t>The purpose of psychological support is to promote</a:t>
            </a:r>
          </a:p>
        </p:txBody>
      </p:sp>
      <p:sp>
        <p:nvSpPr>
          <p:cNvPr id="5" name="Tekstiruutu 4">
            <a:extLst>
              <a:ext uri="{FF2B5EF4-FFF2-40B4-BE49-F238E27FC236}">
                <a16:creationId xmlns:a16="http://schemas.microsoft.com/office/drawing/2014/main" id="{A7FB4ADD-2DBC-4265-8112-374E6ABDA37A}"/>
              </a:ext>
            </a:extLst>
          </p:cNvPr>
          <p:cNvSpPr txBox="1"/>
          <p:nvPr/>
        </p:nvSpPr>
        <p:spPr>
          <a:xfrm>
            <a:off x="6085951" y="5155622"/>
            <a:ext cx="1536116" cy="234871"/>
          </a:xfrm>
          <a:prstGeom prst="rect">
            <a:avLst/>
          </a:prstGeom>
          <a:noFill/>
        </p:spPr>
        <p:txBody>
          <a:bodyPr rot="0" spcFirstLastPara="0" vertOverflow="overflow" horzOverflow="overflow" vert="horz" wrap="square" lIns="80201" tIns="40100" rIns="80201" bIns="40100" numCol="1" spcCol="0" rtlCol="0" fromWordArt="0" anchor="t" anchorCtr="0" forceAA="0" compatLnSpc="1">
            <a:prstTxWarp prst="textNoShape">
              <a:avLst/>
            </a:prstTxWarp>
            <a:spAutoFit/>
          </a:bodyPr>
          <a:lstStyle/>
          <a:p>
            <a:pPr algn="l" rtl="0"/>
            <a:r>
              <a:rPr lang="en" sz="1000" b="0" i="0" u="none" baseline="0">
                <a:latin typeface="Verdana"/>
                <a:ea typeface="Verdana"/>
                <a:cs typeface="Calibri"/>
              </a:rPr>
              <a:t>Photo:</a:t>
            </a:r>
            <a:r>
              <a:rPr lang="en" sz="1000" b="0" i="0" u="none" baseline="0">
                <a:latin typeface="Verdana"/>
                <a:ea typeface="Verdana"/>
                <a:cs typeface="+mn-lt"/>
              </a:rPr>
              <a:t> </a:t>
            </a:r>
            <a:r>
              <a:rPr lang="en" sz="1000" b="0" i="0" u="none" baseline="0">
                <a:latin typeface="Verdana"/>
                <a:ea typeface="Verdana"/>
                <a:cs typeface="Calibri"/>
              </a:rPr>
              <a:t>Joonas Brandt</a:t>
            </a:r>
            <a:endParaRPr lang="en" sz="1000" dirty="0">
              <a:latin typeface="Verdana"/>
              <a:ea typeface="Verdana"/>
            </a:endParaRPr>
          </a:p>
        </p:txBody>
      </p:sp>
      <p:pic>
        <p:nvPicPr>
          <p:cNvPr id="6" name="Picture 5">
            <a:extLst>
              <a:ext uri="{FF2B5EF4-FFF2-40B4-BE49-F238E27FC236}">
                <a16:creationId xmlns:a16="http://schemas.microsoft.com/office/drawing/2014/main" id="{8E776714-5785-4E18-93BC-D88CBBA4D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951" y="2061412"/>
            <a:ext cx="4607449" cy="3068561"/>
          </a:xfrm>
          <a:prstGeom prst="rect">
            <a:avLst/>
          </a:prstGeom>
        </p:spPr>
      </p:pic>
    </p:spTree>
    <p:extLst>
      <p:ext uri="{BB962C8B-B14F-4D97-AF65-F5344CB8AC3E}">
        <p14:creationId xmlns:p14="http://schemas.microsoft.com/office/powerpoint/2010/main" val="2476862482"/>
      </p:ext>
    </p:extLst>
  </p:cSld>
  <p:clrMapOvr>
    <a:masterClrMapping/>
  </p:clrMapOvr>
  <p:transition>
    <p:cover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931A1B-6A80-4EB2-9100-38B8108DFA14}"/>
              </a:ext>
            </a:extLst>
          </p:cNvPr>
          <p:cNvSpPr>
            <a:spLocks noGrp="1"/>
          </p:cNvSpPr>
          <p:nvPr>
            <p:ph idx="1"/>
          </p:nvPr>
        </p:nvSpPr>
        <p:spPr>
          <a:xfrm>
            <a:off x="442376" y="1790601"/>
            <a:ext cx="5380907" cy="4212933"/>
          </a:xfrm>
        </p:spPr>
        <p:txBody>
          <a:bodyPr>
            <a:normAutofit fontScale="70000" lnSpcReduction="20000"/>
          </a:bodyPr>
          <a:lstStyle/>
          <a:p>
            <a:pPr algn="l" rtl="0"/>
            <a:r>
              <a:rPr lang="en" sz="33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Beliefs related to life management, security, trust, power, social relationships and independence may change as a result of a crisis. </a:t>
            </a:r>
          </a:p>
          <a:p>
            <a:pPr marL="0" indent="0" algn="l" rtl="0">
              <a:buNone/>
            </a:pPr>
            <a:endParaRPr lang="en" sz="3300" dirty="0">
              <a:latin typeface="Verdana" panose="020B0604030504040204" pitchFamily="34" charset="0"/>
              <a:ea typeface="Verdana" panose="020B0604030504040204" pitchFamily="34" charset="0"/>
              <a:cs typeface="Verdana" panose="020B0604030504040204" pitchFamily="34" charset="0"/>
            </a:endParaRPr>
          </a:p>
          <a:p>
            <a:pPr algn="l" rtl="0"/>
            <a:r>
              <a:rPr lang="en" sz="33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need for support cannot be inferred from the event itself or whom it affects. The crucial thing is how an individual reacts to the event. </a:t>
            </a:r>
            <a:r>
              <a:rPr lang="en" sz="3300" b="1"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The need for support varies from one person to another. </a:t>
            </a:r>
          </a:p>
          <a:p>
            <a:endParaRPr lang="en" dirty="0"/>
          </a:p>
        </p:txBody>
      </p:sp>
      <p:sp>
        <p:nvSpPr>
          <p:cNvPr id="7" name="Title 1">
            <a:extLst>
              <a:ext uri="{FF2B5EF4-FFF2-40B4-BE49-F238E27FC236}">
                <a16:creationId xmlns:a16="http://schemas.microsoft.com/office/drawing/2014/main" id="{1AA11CA5-C4BA-4E30-A67A-E7BE98A8013C}"/>
              </a:ext>
            </a:extLst>
          </p:cNvPr>
          <p:cNvSpPr>
            <a:spLocks noGrp="1"/>
          </p:cNvSpPr>
          <p:nvPr>
            <p:ph type="title"/>
          </p:nvPr>
        </p:nvSpPr>
        <p:spPr>
          <a:xfrm>
            <a:off x="603250" y="205665"/>
            <a:ext cx="9223058" cy="1162629"/>
          </a:xfrm>
        </p:spPr>
        <p:txBody>
          <a:bodyPr/>
          <a:lstStyle/>
          <a:p>
            <a:pPr algn="l" rtl="0"/>
            <a:r>
              <a:rPr lang="en" b="0" i="0" u="none" baseline="0"/>
              <a:t>The need for support varies from one person to another</a:t>
            </a:r>
          </a:p>
        </p:txBody>
      </p:sp>
      <p:sp>
        <p:nvSpPr>
          <p:cNvPr id="6" name="Tekstiruutu 5">
            <a:extLst>
              <a:ext uri="{FF2B5EF4-FFF2-40B4-BE49-F238E27FC236}">
                <a16:creationId xmlns:a16="http://schemas.microsoft.com/office/drawing/2014/main" id="{25C80E65-7E39-4340-B61F-381BFF539C88}"/>
              </a:ext>
            </a:extLst>
          </p:cNvPr>
          <p:cNvSpPr txBox="1"/>
          <p:nvPr/>
        </p:nvSpPr>
        <p:spPr>
          <a:xfrm>
            <a:off x="6225247" y="5290534"/>
            <a:ext cx="1536116" cy="229485"/>
          </a:xfrm>
          <a:prstGeom prst="rect">
            <a:avLst/>
          </a:prstGeom>
          <a:noFill/>
        </p:spPr>
        <p:txBody>
          <a:bodyPr rot="0" spcFirstLastPara="0" vertOverflow="overflow" horzOverflow="overflow" vert="horz" wrap="square" lIns="80201" tIns="40100" rIns="80201" bIns="40100" numCol="1" spcCol="0" rtlCol="0" fromWordArt="0" anchor="t" anchorCtr="0" forceAA="0" compatLnSpc="1">
            <a:prstTxWarp prst="textNoShape">
              <a:avLst/>
            </a:prstTxWarp>
            <a:spAutoFit/>
          </a:bodyPr>
          <a:lstStyle/>
          <a:p>
            <a:pPr algn="l" rtl="0"/>
            <a:r>
              <a:rPr lang="en" sz="965" b="0" i="0" u="none" baseline="0">
                <a:latin typeface="Verdana"/>
                <a:ea typeface="Verdana"/>
                <a:cs typeface="Calibri"/>
              </a:rPr>
              <a:t>Photo: </a:t>
            </a:r>
            <a:r>
              <a:rPr lang="en" sz="965" b="0" i="0" u="none" baseline="0">
                <a:latin typeface="Verdana"/>
                <a:ea typeface="Verdana"/>
                <a:cs typeface="+mn-lt"/>
              </a:rPr>
              <a:t> </a:t>
            </a:r>
            <a:r>
              <a:rPr lang="en" sz="965" b="0" i="0" u="none" baseline="0">
                <a:latin typeface="Verdana"/>
                <a:ea typeface="Verdana"/>
                <a:cs typeface="Calibri"/>
              </a:rPr>
              <a:t>Joonas Brandt</a:t>
            </a:r>
            <a:endParaRPr lang="en" sz="965" dirty="0">
              <a:latin typeface="Verdana"/>
              <a:ea typeface="Verdana"/>
            </a:endParaRPr>
          </a:p>
        </p:txBody>
      </p:sp>
      <p:pic>
        <p:nvPicPr>
          <p:cNvPr id="5" name="Picture 4">
            <a:extLst>
              <a:ext uri="{FF2B5EF4-FFF2-40B4-BE49-F238E27FC236}">
                <a16:creationId xmlns:a16="http://schemas.microsoft.com/office/drawing/2014/main" id="{36823B16-2698-482A-BAA0-FC58A0568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247" y="2199675"/>
            <a:ext cx="4468153" cy="2975789"/>
          </a:xfrm>
          <a:prstGeom prst="rect">
            <a:avLst/>
          </a:prstGeom>
        </p:spPr>
      </p:pic>
    </p:spTree>
    <p:extLst>
      <p:ext uri="{BB962C8B-B14F-4D97-AF65-F5344CB8AC3E}">
        <p14:creationId xmlns:p14="http://schemas.microsoft.com/office/powerpoint/2010/main" val="484378481"/>
      </p:ext>
    </p:extLst>
  </p:cSld>
  <p:clrMapOvr>
    <a:masterClrMapping/>
  </p:clrMapOvr>
  <p:transition>
    <p:cover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a:extLst>
              <a:ext uri="{FF2B5EF4-FFF2-40B4-BE49-F238E27FC236}">
                <a16:creationId xmlns:a16="http://schemas.microsoft.com/office/drawing/2014/main" id="{9C1F47D2-BCD2-47F3-8F10-11E8BE651B9E}"/>
              </a:ext>
            </a:extLst>
          </p:cNvPr>
          <p:cNvSpPr>
            <a:spLocks noGrp="1"/>
          </p:cNvSpPr>
          <p:nvPr>
            <p:ph idx="1"/>
          </p:nvPr>
        </p:nvSpPr>
        <p:spPr>
          <a:xfrm>
            <a:off x="508190" y="1586284"/>
            <a:ext cx="6138970" cy="4427090"/>
          </a:xfrm>
        </p:spPr>
        <p:txBody>
          <a:bodyPr vert="horz" wrap="square" lIns="80201" tIns="40100" rIns="80201" bIns="40100" numCol="1" rtlCol="0" anchor="t" anchorCtr="0" compatLnSpc="1">
            <a:prstTxWarp prst="textNoShape">
              <a:avLst/>
            </a:prstTxWarp>
            <a:normAutofit lnSpcReduction="10000"/>
          </a:bodyPr>
          <a:lstStyle/>
          <a:p>
            <a:pPr algn="l" rtl="0">
              <a:defRPr/>
            </a:pPr>
            <a:r>
              <a:rPr lang="en" sz="22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Give some room for conversation. The responses can be </a:t>
            </a:r>
            <a:br>
              <a:rPr lang="en" sz="2200">
                <a:latin typeface="Verdana" panose="020B0604030504040204" pitchFamily="34" charset="0"/>
                <a:ea typeface="Verdana" panose="020B0604030504040204" pitchFamily="34" charset="0"/>
                <a:cs typeface="Verdana" panose="020B0604030504040204" pitchFamily="34" charset="0"/>
              </a:rPr>
            </a:br>
            <a:r>
              <a:rPr lang="en" sz="22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spontaneous. The important thing is to share your thoughts and feelings.</a:t>
            </a:r>
          </a:p>
          <a:p>
            <a:pPr marL="0" indent="0" algn="l" rtl="0">
              <a:buNone/>
              <a:defRPr/>
            </a:pPr>
            <a:endParaRPr lang="en" altLang="en-US" sz="2200" dirty="0">
              <a:latin typeface="Verdana" panose="020B0604030504040204" pitchFamily="34" charset="0"/>
              <a:ea typeface="Verdana" panose="020B0604030504040204" pitchFamily="34" charset="0"/>
              <a:cs typeface="Verdana" panose="020B0604030504040204" pitchFamily="34" charset="0"/>
            </a:endParaRPr>
          </a:p>
          <a:p>
            <a:pPr algn="l" rtl="0">
              <a:defRPr/>
            </a:pPr>
            <a:r>
              <a:rPr lang="en" sz="22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Everyday routines and a regular daily rhythm help you cope. Regular meal times, rest and exercise help.</a:t>
            </a:r>
          </a:p>
          <a:p>
            <a:pPr algn="l" rtl="0">
              <a:defRPr/>
            </a:pPr>
            <a:endParaRPr lang="en" altLang="en-US" sz="2200" dirty="0">
              <a:latin typeface="Verdana" panose="020B0604030504040204" pitchFamily="34" charset="0"/>
              <a:ea typeface="Verdana" panose="020B0604030504040204" pitchFamily="34" charset="0"/>
              <a:cs typeface="Verdana" panose="020B0604030504040204" pitchFamily="34" charset="0"/>
            </a:endParaRPr>
          </a:p>
          <a:p>
            <a:pPr algn="l" rtl="0">
              <a:defRPr/>
            </a:pPr>
            <a:r>
              <a:rPr lang="en" sz="22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Support the person's own resources.</a:t>
            </a:r>
          </a:p>
          <a:p>
            <a:pPr marL="0" indent="0" algn="l" rtl="0">
              <a:buNone/>
              <a:defRPr/>
            </a:pPr>
            <a:endParaRPr lang="en" altLang="en-US" sz="2200" dirty="0">
              <a:latin typeface="Verdana" panose="020B0604030504040204" pitchFamily="34" charset="0"/>
              <a:ea typeface="Verdana" panose="020B0604030504040204" pitchFamily="34" charset="0"/>
              <a:cs typeface="Verdana" panose="020B0604030504040204" pitchFamily="34" charset="0"/>
            </a:endParaRPr>
          </a:p>
          <a:p>
            <a:pPr algn="l" rtl="0">
              <a:defRPr/>
            </a:pPr>
            <a:r>
              <a:rPr lang="en" sz="2200" b="0" i="0" u="none" baseline="0">
                <a:latin typeface="Verdana"/>
                <a:ea typeface="Verdana"/>
                <a:cs typeface="Verdana"/>
                <a:sym typeface="Verdana"/>
              </a:rPr>
              <a:t>If the person is grieving, let them grieve the past. </a:t>
            </a:r>
            <a:endParaRPr lang="en" altLang="en-US" sz="2200" dirty="0"/>
          </a:p>
          <a:p>
            <a:pPr algn="l" rtl="0">
              <a:defRPr/>
            </a:pPr>
            <a:endParaRPr lang="en" altLang="en-US" sz="1591" dirty="0"/>
          </a:p>
        </p:txBody>
      </p:sp>
      <p:sp>
        <p:nvSpPr>
          <p:cNvPr id="7" name="Title 1">
            <a:extLst>
              <a:ext uri="{FF2B5EF4-FFF2-40B4-BE49-F238E27FC236}">
                <a16:creationId xmlns:a16="http://schemas.microsoft.com/office/drawing/2014/main" id="{3ED06F4C-A8E8-45C9-90FF-D28F116EEA91}"/>
              </a:ext>
            </a:extLst>
          </p:cNvPr>
          <p:cNvSpPr txBox="1">
            <a:spLocks/>
          </p:cNvSpPr>
          <p:nvPr/>
        </p:nvSpPr>
        <p:spPr>
          <a:xfrm>
            <a:off x="565349" y="773113"/>
            <a:ext cx="8308449" cy="1091117"/>
          </a:xfrm>
          <a:prstGeom prst="rect">
            <a:avLst/>
          </a:prstGeom>
        </p:spPr>
        <p:txBody>
          <a:bodyPr vert="horz" lIns="80201" tIns="40100" rIns="80201" bIns="4010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endParaRPr lang="en" altLang="en-US" sz="3508"/>
          </a:p>
        </p:txBody>
      </p:sp>
      <p:sp>
        <p:nvSpPr>
          <p:cNvPr id="6" name="Title 1">
            <a:extLst>
              <a:ext uri="{FF2B5EF4-FFF2-40B4-BE49-F238E27FC236}">
                <a16:creationId xmlns:a16="http://schemas.microsoft.com/office/drawing/2014/main" id="{792876AF-A387-49A3-B6B0-201858671596}"/>
              </a:ext>
            </a:extLst>
          </p:cNvPr>
          <p:cNvSpPr>
            <a:spLocks noGrp="1"/>
          </p:cNvSpPr>
          <p:nvPr>
            <p:ph type="title"/>
          </p:nvPr>
        </p:nvSpPr>
        <p:spPr>
          <a:xfrm>
            <a:off x="508189" y="251147"/>
            <a:ext cx="9223058" cy="1162629"/>
          </a:xfrm>
        </p:spPr>
        <p:txBody>
          <a:bodyPr/>
          <a:lstStyle/>
          <a:p>
            <a:pPr algn="l" rtl="0"/>
            <a:r>
              <a:rPr lang="en" b="0" i="0" u="none" baseline="0"/>
              <a:t>Active listening</a:t>
            </a:r>
          </a:p>
        </p:txBody>
      </p:sp>
      <p:sp>
        <p:nvSpPr>
          <p:cNvPr id="8" name="TextBox 7">
            <a:extLst>
              <a:ext uri="{FF2B5EF4-FFF2-40B4-BE49-F238E27FC236}">
                <a16:creationId xmlns:a16="http://schemas.microsoft.com/office/drawing/2014/main" id="{4D05EE30-24AB-4875-9355-0D31C218A3DF}"/>
              </a:ext>
            </a:extLst>
          </p:cNvPr>
          <p:cNvSpPr txBox="1"/>
          <p:nvPr/>
        </p:nvSpPr>
        <p:spPr>
          <a:xfrm>
            <a:off x="6868944" y="4412274"/>
            <a:ext cx="5348036" cy="276999"/>
          </a:xfrm>
          <a:prstGeom prst="rect">
            <a:avLst/>
          </a:prstGeom>
          <a:noFill/>
        </p:spPr>
        <p:txBody>
          <a:bodyPr wrap="square">
            <a:spAutoFit/>
          </a:bodyPr>
          <a:lstStyle/>
          <a:p>
            <a:pPr algn="l" rtl="0"/>
            <a:r>
              <a:rPr lang="en" sz="1200" b="0" i="0" u="none" baseline="0">
                <a:latin typeface="+mn-lt"/>
                <a:ea typeface="+mn-lt"/>
                <a:cs typeface="+mn-lt"/>
                <a:sym typeface="+mn-lt"/>
              </a:rPr>
              <a:t>Photo: Joonas Brandt</a:t>
            </a:r>
          </a:p>
        </p:txBody>
      </p:sp>
      <p:pic>
        <p:nvPicPr>
          <p:cNvPr id="5" name="Picture 4" descr="A person and person standing in a field of tall grass&#10;&#10;Description automatically generated with low confidence">
            <a:extLst>
              <a:ext uri="{FF2B5EF4-FFF2-40B4-BE49-F238E27FC236}">
                <a16:creationId xmlns:a16="http://schemas.microsoft.com/office/drawing/2014/main" id="{F94B544A-4FF3-4B32-99A1-0A6EE971D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944" y="1864230"/>
            <a:ext cx="3824456" cy="2548044"/>
          </a:xfrm>
          <a:prstGeom prst="rect">
            <a:avLst/>
          </a:prstGeom>
        </p:spPr>
      </p:pic>
    </p:spTree>
  </p:cSld>
  <p:clrMapOvr>
    <a:masterClrMapping/>
  </p:clrMapOvr>
  <p:transition>
    <p:cover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09A0BE-C8C8-42C2-AB95-4D3CEED9ACF0}"/>
              </a:ext>
            </a:extLst>
          </p:cNvPr>
          <p:cNvSpPr>
            <a:spLocks noGrp="1"/>
          </p:cNvSpPr>
          <p:nvPr>
            <p:ph idx="1"/>
          </p:nvPr>
        </p:nvSpPr>
        <p:spPr>
          <a:xfrm>
            <a:off x="508189" y="2410828"/>
            <a:ext cx="5324188" cy="3492899"/>
          </a:xfrm>
        </p:spPr>
        <p:txBody>
          <a:bodyPr>
            <a:normAutofit fontScale="85000" lnSpcReduction="10000"/>
          </a:bodyPr>
          <a:lstStyle/>
          <a:p>
            <a:pPr algn="l" rtl="0"/>
            <a:r>
              <a:rPr lang="en"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Eye contact</a:t>
            </a:r>
          </a:p>
          <a:p>
            <a:pPr algn="l" rtl="0"/>
            <a:r>
              <a:rPr lang="en"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Open questions</a:t>
            </a:r>
          </a:p>
          <a:p>
            <a:pPr algn="l" rtl="0"/>
            <a:r>
              <a:rPr lang="en"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Further questions</a:t>
            </a:r>
          </a:p>
          <a:p>
            <a:pPr algn="l" rtl="0"/>
            <a:r>
              <a:rPr lang="en"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Listen more than talk</a:t>
            </a:r>
          </a:p>
          <a:p>
            <a:pPr algn="l" rtl="0"/>
            <a:r>
              <a:rPr lang="en"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Repeat in your own words</a:t>
            </a:r>
          </a:p>
          <a:p>
            <a:pPr algn="l" rtl="0"/>
            <a:r>
              <a:rPr lang="en"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 not interpret</a:t>
            </a:r>
          </a:p>
          <a:p>
            <a:pPr algn="l" rtl="0"/>
            <a:r>
              <a:rPr lang="en"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 not interrupt</a:t>
            </a:r>
          </a:p>
          <a:p>
            <a:pPr algn="l" rtl="0"/>
            <a:r>
              <a:rPr lang="en"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Do not judge</a:t>
            </a:r>
          </a:p>
          <a:p>
            <a:pPr algn="l" rtl="0"/>
            <a:r>
              <a:rPr lang="en" sz="2631"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Summary</a:t>
            </a:r>
          </a:p>
          <a:p>
            <a:endParaRPr lang="en" dirty="0"/>
          </a:p>
        </p:txBody>
      </p:sp>
      <p:sp>
        <p:nvSpPr>
          <p:cNvPr id="7" name="Title 1">
            <a:extLst>
              <a:ext uri="{FF2B5EF4-FFF2-40B4-BE49-F238E27FC236}">
                <a16:creationId xmlns:a16="http://schemas.microsoft.com/office/drawing/2014/main" id="{15B7DB82-A871-4BD6-9643-F9F8C91192B5}"/>
              </a:ext>
            </a:extLst>
          </p:cNvPr>
          <p:cNvSpPr>
            <a:spLocks noGrp="1"/>
          </p:cNvSpPr>
          <p:nvPr>
            <p:ph type="title"/>
          </p:nvPr>
        </p:nvSpPr>
        <p:spPr>
          <a:xfrm>
            <a:off x="508189" y="132771"/>
            <a:ext cx="9223058" cy="1162629"/>
          </a:xfrm>
        </p:spPr>
        <p:txBody>
          <a:bodyPr/>
          <a:lstStyle/>
          <a:p>
            <a:pPr algn="l" rtl="0"/>
            <a:r>
              <a:rPr lang="en" b="0" i="0" u="none" baseline="0"/>
              <a:t>Active listening</a:t>
            </a:r>
          </a:p>
        </p:txBody>
      </p:sp>
      <p:pic>
        <p:nvPicPr>
          <p:cNvPr id="2" name="Kuva 3" descr="Kuva, joka sisältää kohteen vesi, ulko, koira, seisominen&#10;&#10;Kuvaus luotu, erittäin korkea luotettavuus">
            <a:extLst>
              <a:ext uri="{FF2B5EF4-FFF2-40B4-BE49-F238E27FC236}">
                <a16:creationId xmlns:a16="http://schemas.microsoft.com/office/drawing/2014/main" id="{EBC79B06-EF5B-4B14-AE5E-DF75A2271DA1}"/>
              </a:ext>
            </a:extLst>
          </p:cNvPr>
          <p:cNvPicPr>
            <a:picLocks noChangeAspect="1"/>
          </p:cNvPicPr>
          <p:nvPr/>
        </p:nvPicPr>
        <p:blipFill rotWithShape="1">
          <a:blip r:embed="rId3"/>
          <a:srcRect l="14479" t="287" r="6371" b="287"/>
          <a:stretch/>
        </p:blipFill>
        <p:spPr>
          <a:xfrm>
            <a:off x="6343761" y="2204204"/>
            <a:ext cx="4349639" cy="3664941"/>
          </a:xfrm>
          <a:prstGeom prst="rect">
            <a:avLst/>
          </a:prstGeom>
        </p:spPr>
      </p:pic>
      <p:sp>
        <p:nvSpPr>
          <p:cNvPr id="6" name="Tekstiruutu 5">
            <a:extLst>
              <a:ext uri="{FF2B5EF4-FFF2-40B4-BE49-F238E27FC236}">
                <a16:creationId xmlns:a16="http://schemas.microsoft.com/office/drawing/2014/main" id="{E5BCBA9B-9725-45F0-BDB0-7E9BEA0440BF}"/>
              </a:ext>
            </a:extLst>
          </p:cNvPr>
          <p:cNvSpPr txBox="1"/>
          <p:nvPr/>
        </p:nvSpPr>
        <p:spPr>
          <a:xfrm>
            <a:off x="6252202" y="5898197"/>
            <a:ext cx="1536116" cy="229485"/>
          </a:xfrm>
          <a:prstGeom prst="rect">
            <a:avLst/>
          </a:prstGeom>
          <a:noFill/>
        </p:spPr>
        <p:txBody>
          <a:bodyPr rot="0" spcFirstLastPara="0" vertOverflow="overflow" horzOverflow="overflow" vert="horz" wrap="square" lIns="80201" tIns="40100" rIns="80201" bIns="40100" numCol="1" spcCol="0" rtlCol="0" fromWordArt="0" anchor="t" anchorCtr="0" forceAA="0" compatLnSpc="1">
            <a:prstTxWarp prst="textNoShape">
              <a:avLst/>
            </a:prstTxWarp>
            <a:spAutoFit/>
          </a:bodyPr>
          <a:lstStyle/>
          <a:p>
            <a:pPr algn="l" rtl="0"/>
            <a:r>
              <a:rPr lang="en" sz="965" b="0" i="0" u="none" baseline="0">
                <a:latin typeface="Verdana"/>
                <a:ea typeface="Verdana"/>
                <a:cs typeface="Calibri"/>
              </a:rPr>
              <a:t>Photo: </a:t>
            </a:r>
            <a:r>
              <a:rPr lang="en" sz="965" b="0" i="0" u="none" baseline="0">
                <a:latin typeface="Verdana"/>
                <a:ea typeface="Verdana"/>
                <a:cs typeface="+mn-lt"/>
              </a:rPr>
              <a:t> </a:t>
            </a:r>
            <a:r>
              <a:rPr lang="en" sz="965" b="0" i="0" u="none" baseline="0">
                <a:latin typeface="Verdana"/>
                <a:ea typeface="Verdana"/>
                <a:cs typeface="Calibri"/>
              </a:rPr>
              <a:t>Joonas Brandt</a:t>
            </a:r>
            <a:endParaRPr lang="en" sz="965" dirty="0">
              <a:latin typeface="Verdana"/>
              <a:ea typeface="Verdana"/>
            </a:endParaRPr>
          </a:p>
        </p:txBody>
      </p:sp>
    </p:spTree>
    <p:extLst>
      <p:ext uri="{BB962C8B-B14F-4D97-AF65-F5344CB8AC3E}">
        <p14:creationId xmlns:p14="http://schemas.microsoft.com/office/powerpoint/2010/main" val="1084593435"/>
      </p:ext>
    </p:extLst>
  </p:cSld>
  <p:clrMapOvr>
    <a:masterClrMapping/>
  </p:clrMapOvr>
  <p:transition>
    <p:cover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C201B-B859-43F8-8626-C80285BA95C3}"/>
              </a:ext>
            </a:extLst>
          </p:cNvPr>
          <p:cNvSpPr>
            <a:spLocks noGrp="1"/>
          </p:cNvSpPr>
          <p:nvPr>
            <p:ph type="title"/>
          </p:nvPr>
        </p:nvSpPr>
        <p:spPr>
          <a:xfrm>
            <a:off x="552450" y="230188"/>
            <a:ext cx="7705725" cy="1371600"/>
          </a:xfrm>
        </p:spPr>
        <p:txBody>
          <a:bodyPr wrap="square" anchor="ctr">
            <a:normAutofit/>
          </a:bodyPr>
          <a:lstStyle/>
          <a:p>
            <a:pPr algn="l" rtl="0"/>
            <a:r>
              <a:rPr lang="en" b="0" i="0" u="none" baseline="0"/>
              <a:t>Calming yourself down: butterfly hug</a:t>
            </a:r>
          </a:p>
        </p:txBody>
      </p:sp>
      <p:pic>
        <p:nvPicPr>
          <p:cNvPr id="6" name="Content Placeholder 5">
            <a:extLst>
              <a:ext uri="{FF2B5EF4-FFF2-40B4-BE49-F238E27FC236}">
                <a16:creationId xmlns:a16="http://schemas.microsoft.com/office/drawing/2014/main" id="{07E31324-A26E-481E-8EF7-D7CA08472C5E}"/>
              </a:ext>
            </a:extLst>
          </p:cNvPr>
          <p:cNvPicPr>
            <a:picLocks noGrp="1" noChangeAspect="1"/>
          </p:cNvPicPr>
          <p:nvPr>
            <p:ph sz="half" idx="1"/>
          </p:nvPr>
        </p:nvPicPr>
        <p:blipFill>
          <a:blip r:embed="rId3"/>
          <a:stretch>
            <a:fillRect/>
          </a:stretch>
        </p:blipFill>
        <p:spPr>
          <a:xfrm>
            <a:off x="831406" y="1906588"/>
            <a:ext cx="4120451" cy="4749800"/>
          </a:xfrm>
          <a:noFill/>
        </p:spPr>
      </p:pic>
      <p:sp>
        <p:nvSpPr>
          <p:cNvPr id="4" name="Content Placeholder 3">
            <a:extLst>
              <a:ext uri="{FF2B5EF4-FFF2-40B4-BE49-F238E27FC236}">
                <a16:creationId xmlns:a16="http://schemas.microsoft.com/office/drawing/2014/main" id="{48827C5C-FF44-4434-9462-62510588D2EB}"/>
              </a:ext>
            </a:extLst>
          </p:cNvPr>
          <p:cNvSpPr>
            <a:spLocks noGrp="1"/>
          </p:cNvSpPr>
          <p:nvPr>
            <p:ph sz="half" idx="2"/>
          </p:nvPr>
        </p:nvSpPr>
        <p:spPr>
          <a:xfrm>
            <a:off x="5426075" y="1906588"/>
            <a:ext cx="4764088" cy="4749800"/>
          </a:xfrm>
        </p:spPr>
        <p:txBody>
          <a:bodyPr wrap="square" anchor="t">
            <a:normAutofit/>
          </a:bodyPr>
          <a:lstStyle/>
          <a:p>
            <a:pPr algn="l" rtl="0">
              <a:lnSpc>
                <a:spcPct val="90000"/>
              </a:lnSpc>
            </a:pPr>
            <a:r>
              <a:rPr lang="en" sz="1800" b="0" i="0" u="none" baseline="0"/>
              <a:t>When you feel stressed, you can take a few minutes to calm yourself down. You can do the butterfly hug while standing or sitting.</a:t>
            </a:r>
          </a:p>
          <a:p>
            <a:pPr lvl="1" algn="l" rtl="0">
              <a:lnSpc>
                <a:spcPct val="90000"/>
              </a:lnSpc>
            </a:pPr>
            <a:r>
              <a:rPr lang="en" sz="1800" b="0" i="0" u="none" baseline="0"/>
              <a:t>Keep your feet firmly on the ground. Feel the support against your feet. </a:t>
            </a:r>
          </a:p>
          <a:p>
            <a:pPr lvl="1" algn="l" rtl="0">
              <a:lnSpc>
                <a:spcPct val="90000"/>
              </a:lnSpc>
            </a:pPr>
            <a:r>
              <a:rPr lang="en" sz="1800" b="0" i="0" u="none" baseline="0"/>
              <a:t>Take a deep breath.</a:t>
            </a:r>
          </a:p>
          <a:p>
            <a:pPr lvl="1" algn="l" rtl="0">
              <a:lnSpc>
                <a:spcPct val="90000"/>
              </a:lnSpc>
            </a:pPr>
            <a:r>
              <a:rPr lang="en" sz="1800" b="0" i="0" u="none" baseline="0"/>
              <a:t>Give yourself a big hug for a few seconds.</a:t>
            </a:r>
          </a:p>
          <a:p>
            <a:pPr lvl="1" algn="l" rtl="0">
              <a:lnSpc>
                <a:spcPct val="90000"/>
              </a:lnSpc>
            </a:pPr>
            <a:r>
              <a:rPr lang="en" sz="1800" b="0" i="0" u="none" baseline="0"/>
              <a:t>Loosen your grip for a second and repeat a couple of times.</a:t>
            </a:r>
          </a:p>
          <a:p>
            <a:pPr lvl="1" algn="l" rtl="0">
              <a:lnSpc>
                <a:spcPct val="90000"/>
              </a:lnSpc>
            </a:pPr>
            <a:r>
              <a:rPr lang="en" sz="1800" b="0" i="0" u="none" baseline="0"/>
              <a:t>You can also tap your arms with your fingertips while hugging yourself.</a:t>
            </a:r>
          </a:p>
        </p:txBody>
      </p:sp>
    </p:spTree>
    <p:extLst>
      <p:ext uri="{BB962C8B-B14F-4D97-AF65-F5344CB8AC3E}">
        <p14:creationId xmlns:p14="http://schemas.microsoft.com/office/powerpoint/2010/main" val="1680868712"/>
      </p:ext>
    </p:extLst>
  </p:cSld>
  <p:clrMapOvr>
    <a:masterClrMapping/>
  </p:clrMapOvr>
  <p:transition>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7ACFA-6EEE-47A6-BEBB-C5071B400778}"/>
              </a:ext>
            </a:extLst>
          </p:cNvPr>
          <p:cNvSpPr>
            <a:spLocks noGrp="1"/>
          </p:cNvSpPr>
          <p:nvPr>
            <p:ph type="title"/>
          </p:nvPr>
        </p:nvSpPr>
        <p:spPr>
          <a:xfrm>
            <a:off x="552450" y="230188"/>
            <a:ext cx="7705725" cy="1371600"/>
          </a:xfrm>
        </p:spPr>
        <p:txBody>
          <a:bodyPr wrap="square" anchor="ctr">
            <a:normAutofit/>
          </a:bodyPr>
          <a:lstStyle/>
          <a:p>
            <a:pPr algn="l" rtl="0"/>
            <a:r>
              <a:rPr lang="en" b="0" i="0" u="none" baseline="0"/>
              <a:t>Worry and anxiety</a:t>
            </a:r>
          </a:p>
        </p:txBody>
      </p:sp>
      <p:pic>
        <p:nvPicPr>
          <p:cNvPr id="5" name="Picture 4" descr="Two people walking on a dirt path&#10;&#10;Description automatically generated with medium confidence">
            <a:extLst>
              <a:ext uri="{FF2B5EF4-FFF2-40B4-BE49-F238E27FC236}">
                <a16:creationId xmlns:a16="http://schemas.microsoft.com/office/drawing/2014/main" id="{460CB676-D20A-448A-B4F4-184249D00A4F}"/>
              </a:ext>
            </a:extLst>
          </p:cNvPr>
          <p:cNvPicPr>
            <a:picLocks noChangeAspect="1"/>
          </p:cNvPicPr>
          <p:nvPr/>
        </p:nvPicPr>
        <p:blipFill rotWithShape="1">
          <a:blip r:embed="rId2">
            <a:extLst>
              <a:ext uri="{28A0092B-C50C-407E-A947-70E740481C1C}">
                <a14:useLocalDpi xmlns:a14="http://schemas.microsoft.com/office/drawing/2010/main" val="0"/>
              </a:ext>
            </a:extLst>
          </a:blip>
          <a:srcRect l="33048" r="3" b="3"/>
          <a:stretch/>
        </p:blipFill>
        <p:spPr>
          <a:xfrm>
            <a:off x="509588" y="1906588"/>
            <a:ext cx="4764087" cy="4749800"/>
          </a:xfrm>
          <a:prstGeom prst="rect">
            <a:avLst/>
          </a:prstGeom>
          <a:noFill/>
        </p:spPr>
      </p:pic>
      <p:sp>
        <p:nvSpPr>
          <p:cNvPr id="3" name="Content Placeholder 2">
            <a:extLst>
              <a:ext uri="{FF2B5EF4-FFF2-40B4-BE49-F238E27FC236}">
                <a16:creationId xmlns:a16="http://schemas.microsoft.com/office/drawing/2014/main" id="{E0527FBA-CA0A-4733-AACE-9BB7B25FA600}"/>
              </a:ext>
            </a:extLst>
          </p:cNvPr>
          <p:cNvSpPr>
            <a:spLocks noGrp="1"/>
          </p:cNvSpPr>
          <p:nvPr>
            <p:ph sz="half" idx="2"/>
          </p:nvPr>
        </p:nvSpPr>
        <p:spPr>
          <a:xfrm>
            <a:off x="5426075" y="1601787"/>
            <a:ext cx="4764088" cy="5159959"/>
          </a:xfrm>
        </p:spPr>
        <p:txBody>
          <a:bodyPr wrap="square" anchor="t">
            <a:normAutofit/>
          </a:bodyPr>
          <a:lstStyle/>
          <a:p>
            <a:pPr algn="l" rtl="0">
              <a:lnSpc>
                <a:spcPct val="90000"/>
              </a:lnSpc>
            </a:pPr>
            <a:r>
              <a:rPr lang="en" sz="1400" b="0" i="0" u="none" baseline="0">
                <a:effectLst/>
              </a:rPr>
              <a:t>Anyone following the situation in Ukraine can be worried and anxious about the events. Following the news brings us close to military operations, material destruction and even death. </a:t>
            </a:r>
          </a:p>
          <a:p>
            <a:pPr algn="l" rtl="0">
              <a:lnSpc>
                <a:spcPct val="90000"/>
              </a:lnSpc>
            </a:pPr>
            <a:endParaRPr lang="en" sz="1400" dirty="0"/>
          </a:p>
          <a:p>
            <a:pPr algn="l" rtl="0">
              <a:lnSpc>
                <a:spcPct val="90000"/>
              </a:lnSpc>
            </a:pPr>
            <a:r>
              <a:rPr lang="en" sz="1400" b="0" i="0" u="none" baseline="0">
                <a:effectLst/>
              </a:rPr>
              <a:t>The events can feel strange, confusing or unreal.</a:t>
            </a:r>
          </a:p>
          <a:p>
            <a:pPr algn="l" rtl="0">
              <a:lnSpc>
                <a:spcPct val="90000"/>
              </a:lnSpc>
            </a:pPr>
            <a:endParaRPr lang="en" sz="1400" b="0" i="0" dirty="0">
              <a:effectLst/>
            </a:endParaRPr>
          </a:p>
          <a:p>
            <a:pPr algn="l" rtl="0">
              <a:lnSpc>
                <a:spcPct val="90000"/>
              </a:lnSpc>
            </a:pPr>
            <a:r>
              <a:rPr lang="en" sz="1400" b="0" i="0" u="none" baseline="0">
                <a:effectLst/>
              </a:rPr>
              <a:t>It can be difficult </a:t>
            </a:r>
            <a:r>
              <a:rPr lang="en" sz="1400" b="0" i="0" u="none" baseline="0"/>
              <a:t>to stop thinking about </a:t>
            </a:r>
            <a:r>
              <a:rPr lang="en" sz="1400" b="0" i="0" u="none" baseline="0">
                <a:effectLst/>
              </a:rPr>
              <a:t>the shocking events and news.</a:t>
            </a:r>
          </a:p>
          <a:p>
            <a:pPr algn="l" rtl="0">
              <a:lnSpc>
                <a:spcPct val="90000"/>
              </a:lnSpc>
            </a:pPr>
            <a:endParaRPr lang="en" sz="1400" b="0" i="0" dirty="0">
              <a:effectLst/>
            </a:endParaRPr>
          </a:p>
          <a:p>
            <a:pPr algn="l" rtl="0">
              <a:lnSpc>
                <a:spcPct val="90000"/>
              </a:lnSpc>
            </a:pPr>
            <a:r>
              <a:rPr lang="en" sz="1400" b="0" i="0" u="none" baseline="0">
                <a:effectLst/>
              </a:rPr>
              <a:t>You may worry about the situation escalating geographically and affecting Finland, for example.</a:t>
            </a:r>
          </a:p>
          <a:p>
            <a:pPr marL="0" indent="0" algn="l" rtl="0">
              <a:lnSpc>
                <a:spcPct val="90000"/>
              </a:lnSpc>
              <a:buNone/>
            </a:pPr>
            <a:endParaRPr lang="en" sz="1400" b="0" i="0" dirty="0">
              <a:effectLst/>
            </a:endParaRPr>
          </a:p>
          <a:p>
            <a:pPr algn="l" rtl="0">
              <a:lnSpc>
                <a:spcPct val="90000"/>
              </a:lnSpc>
            </a:pPr>
            <a:r>
              <a:rPr lang="en" sz="1400" b="0" i="0" u="none" baseline="0">
                <a:effectLst/>
              </a:rPr>
              <a:t>The events can particularly affect vulnerable people, such as children, the elderly or people who have moved from war zones to Finland. </a:t>
            </a:r>
          </a:p>
          <a:p>
            <a:pPr algn="l" rtl="0">
              <a:lnSpc>
                <a:spcPct val="90000"/>
              </a:lnSpc>
            </a:pPr>
            <a:endParaRPr lang="en" sz="1400" dirty="0"/>
          </a:p>
          <a:p>
            <a:pPr algn="l" rtl="0">
              <a:lnSpc>
                <a:spcPct val="90000"/>
              </a:lnSpc>
            </a:pPr>
            <a:r>
              <a:rPr lang="en" sz="1400" b="0" i="0" u="none" baseline="0">
                <a:effectLst/>
              </a:rPr>
              <a:t>People with relatives and acquaintances in Ukraine or Russia or other ties to either country can also react strongly to the situation.</a:t>
            </a:r>
          </a:p>
          <a:p>
            <a:pPr marL="0" indent="0" algn="l" rtl="0">
              <a:lnSpc>
                <a:spcPct val="90000"/>
              </a:lnSpc>
              <a:buNone/>
            </a:pPr>
            <a:endParaRPr lang="en" sz="1300" b="0" i="0" dirty="0">
              <a:effectLst/>
            </a:endParaRPr>
          </a:p>
          <a:p>
            <a:pPr algn="l" rtl="0">
              <a:lnSpc>
                <a:spcPct val="90000"/>
              </a:lnSpc>
            </a:pPr>
            <a:endParaRPr lang="en" sz="1300" dirty="0"/>
          </a:p>
        </p:txBody>
      </p:sp>
      <p:sp>
        <p:nvSpPr>
          <p:cNvPr id="6" name="TextBox 5">
            <a:extLst>
              <a:ext uri="{FF2B5EF4-FFF2-40B4-BE49-F238E27FC236}">
                <a16:creationId xmlns:a16="http://schemas.microsoft.com/office/drawing/2014/main" id="{8D1B8CC7-30CE-40F7-A94B-9A4EA854265C}"/>
              </a:ext>
            </a:extLst>
          </p:cNvPr>
          <p:cNvSpPr txBox="1"/>
          <p:nvPr/>
        </p:nvSpPr>
        <p:spPr>
          <a:xfrm>
            <a:off x="392271" y="6627496"/>
            <a:ext cx="2499360" cy="246221"/>
          </a:xfrm>
          <a:prstGeom prst="rect">
            <a:avLst/>
          </a:prstGeom>
          <a:noFill/>
        </p:spPr>
        <p:txBody>
          <a:bodyPr wrap="square" rtlCol="0">
            <a:spAutoFit/>
          </a:bodyPr>
          <a:lstStyle/>
          <a:p>
            <a:pPr algn="l" rtl="0"/>
            <a:r>
              <a:rPr lang="en" sz="1000" b="0" i="0" u="none" baseline="0">
                <a:latin typeface="+mn-lt"/>
                <a:ea typeface="+mn-lt"/>
                <a:cs typeface="+mn-lt"/>
                <a:sym typeface="+mn-lt"/>
              </a:rPr>
              <a:t>Photo: Joonas Brandt</a:t>
            </a:r>
          </a:p>
        </p:txBody>
      </p:sp>
    </p:spTree>
    <p:extLst>
      <p:ext uri="{BB962C8B-B14F-4D97-AF65-F5344CB8AC3E}">
        <p14:creationId xmlns:p14="http://schemas.microsoft.com/office/powerpoint/2010/main" val="3973147087"/>
      </p:ext>
    </p:extLst>
  </p:cSld>
  <p:clrMapOvr>
    <a:masterClrMapping/>
  </p:clrMapOvr>
  <p:transition>
    <p:cover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58E80-6EE0-4AE4-AF20-FE1E829150E4}"/>
              </a:ext>
            </a:extLst>
          </p:cNvPr>
          <p:cNvSpPr>
            <a:spLocks noGrp="1"/>
          </p:cNvSpPr>
          <p:nvPr>
            <p:ph type="title"/>
          </p:nvPr>
        </p:nvSpPr>
        <p:spPr>
          <a:xfrm>
            <a:off x="552450" y="0"/>
            <a:ext cx="7705725" cy="1549400"/>
          </a:xfrm>
        </p:spPr>
        <p:txBody>
          <a:bodyPr/>
          <a:lstStyle/>
          <a:p>
            <a:pPr algn="l" rtl="0"/>
            <a:r>
              <a:rPr lang="en" sz="3200" b="0" i="0" u="none" baseline="0">
                <a:solidFill>
                  <a:schemeClr val="tx1"/>
                </a:solidFill>
                <a:effectLst/>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rPr>
              <a:t>How can I help Ukrainians?</a:t>
            </a:r>
            <a:br>
              <a:rPr lang="en" sz="3200" b="0" i="0">
                <a:solidFill>
                  <a:srgbClr val="2D4A5E"/>
                </a:solidFill>
                <a:effectLst/>
                <a:latin typeface="Segoe UI" panose="020B0502040204020203" pitchFamily="34" charset="0"/>
              </a:rPr>
            </a:br>
            <a:endParaRPr lang="en" dirty="0"/>
          </a:p>
        </p:txBody>
      </p:sp>
      <p:sp>
        <p:nvSpPr>
          <p:cNvPr id="3" name="Content Placeholder 2">
            <a:extLst>
              <a:ext uri="{FF2B5EF4-FFF2-40B4-BE49-F238E27FC236}">
                <a16:creationId xmlns:a16="http://schemas.microsoft.com/office/drawing/2014/main" id="{B69FDE89-E696-4916-B0F6-BF98231183BB}"/>
              </a:ext>
            </a:extLst>
          </p:cNvPr>
          <p:cNvSpPr>
            <a:spLocks noGrp="1"/>
          </p:cNvSpPr>
          <p:nvPr>
            <p:ph idx="1"/>
          </p:nvPr>
        </p:nvSpPr>
        <p:spPr>
          <a:xfrm>
            <a:off x="506412" y="677696"/>
            <a:ext cx="9680575" cy="4929020"/>
          </a:xfrm>
        </p:spPr>
        <p:txBody>
          <a:bodyPr/>
          <a:lstStyle/>
          <a:p>
            <a:pPr algn="l" rtl="0"/>
            <a:br>
              <a:rPr lang="en" sz="1200" b="0" i="0">
                <a:solidFill>
                  <a:srgbClr val="2D4A5E"/>
                </a:solidFill>
                <a:effectLst/>
                <a:latin typeface="Segoe UI" panose="020B0502040204020203" pitchFamily="34" charset="0"/>
              </a:rPr>
            </a:br>
            <a:br>
              <a:rPr lang="en" sz="1800" b="0" i="0">
                <a:solidFill>
                  <a:srgbClr val="2D4A5E"/>
                </a:solidFill>
                <a:effectLst/>
              </a:rPr>
            </a:br>
            <a:r>
              <a:rPr lang="en" sz="1800" b="0" i="0" u="none" baseline="0">
                <a:effectLst/>
              </a:rPr>
              <a:t>The Finnish Red Cross Disaster Relief Fund helps victims of conflicts and natural disasters all over the world. The funds in the Disaster Relief Fund are uncommitted money, which we can use to help the Ukrainians if necessary.  You can donate to the Disaster Relief Fund here: </a:t>
            </a:r>
            <a:r>
              <a:rPr lang="en" sz="1800" b="0" i="0" u="sng" baseline="0">
                <a:solidFill>
                  <a:srgbClr val="990099"/>
                </a:solidFill>
                <a:effectLst/>
                <a:hlinkClick r:id="rId2">
                  <a:extLst>
                    <a:ext uri="{A12FA001-AC4F-418D-AE19-62706E023703}">
                      <ahyp:hlinkClr xmlns:ahyp="http://schemas.microsoft.com/office/drawing/2018/hyperlinkcolor" val="tx"/>
                    </a:ext>
                  </a:extLst>
                </a:hlinkClick>
              </a:rPr>
              <a:t>https://www.redcross.fi/donate/</a:t>
            </a:r>
            <a:r>
              <a:rPr lang="en" sz="1800" b="0" i="0" u="sng" baseline="0">
                <a:effectLst/>
                <a:hlinkClick r:id="rId2">
                  <a:extLst>
                    <a:ext uri="{A12FA001-AC4F-418D-AE19-62706E023703}">
                      <ahyp:hlinkClr xmlns:ahyp="http://schemas.microsoft.com/office/drawing/2018/hyperlinkcolor" val="tx"/>
                    </a:ext>
                  </a:extLst>
                </a:hlinkClick>
              </a:rPr>
              <a:t>disaster-relief-fund/</a:t>
            </a:r>
            <a:endParaRPr lang="en" sz="1800" b="0" i="0" u="sng" dirty="0">
              <a:effectLst/>
            </a:endParaRPr>
          </a:p>
          <a:p>
            <a:pPr algn="l" rtl="0"/>
            <a:endParaRPr lang="en" sz="1800" b="0" i="0" dirty="0">
              <a:effectLst/>
            </a:endParaRPr>
          </a:p>
          <a:p>
            <a:pPr algn="l" rtl="0"/>
            <a:r>
              <a:rPr lang="en" sz="1800" b="0" i="0" u="none" baseline="0">
                <a:effectLst/>
              </a:rPr>
              <a:t>In Ukraine, the Red Cross’ assistance is provided by the Ukrainian Red Cross, the International Committee of the Red Cross and the International Federation of Red Cross and Red Crescent Societies. The Finnish Red Cross has also helped in Ukraine for years. </a:t>
            </a:r>
            <a:r>
              <a:rPr lang="en" sz="1800" b="0" i="0" u="none" baseline="0"/>
              <a:t>The Finnish Red Cross is monitoring</a:t>
            </a:r>
            <a:r>
              <a:rPr lang="en" sz="1800" b="0" i="0" u="none" baseline="0">
                <a:effectLst/>
              </a:rPr>
              <a:t> the situation closely and is ready to provide additional assistance from the Disaster Relief Fund when necessary.</a:t>
            </a:r>
          </a:p>
          <a:p>
            <a:pPr algn="l" rtl="0"/>
            <a:endParaRPr lang="en" sz="1800" b="0" i="0" dirty="0">
              <a:effectLst/>
            </a:endParaRPr>
          </a:p>
          <a:p>
            <a:pPr algn="l" rtl="0"/>
            <a:r>
              <a:rPr lang="en" sz="1800" b="0" i="0" u="none" baseline="0">
                <a:effectLst/>
              </a:rPr>
              <a:t>The conflict has damaged civilian infrastructure (e.g. water supply) and undermined the sense of safety.</a:t>
            </a:r>
          </a:p>
          <a:p>
            <a:pPr algn="l" rtl="0"/>
            <a:endParaRPr lang="en" sz="1800" b="0" i="0" dirty="0">
              <a:effectLst/>
            </a:endParaRPr>
          </a:p>
          <a:p>
            <a:pPr algn="l" rtl="0"/>
            <a:r>
              <a:rPr lang="en" sz="1800" b="0" i="0" u="none" baseline="0"/>
              <a:t>You cannot donate clothes </a:t>
            </a:r>
            <a:r>
              <a:rPr lang="en" sz="1800" b="0" i="0" u="none" baseline="0">
                <a:effectLst/>
              </a:rPr>
              <a:t>to Ukrainians through the Finnish Red Cross. The Ukrainian Red Cross and the International Red Cross handle material assistance centrally on the conflict site.</a:t>
            </a:r>
          </a:p>
          <a:p>
            <a:endParaRPr lang="en" dirty="0"/>
          </a:p>
        </p:txBody>
      </p:sp>
    </p:spTree>
    <p:extLst>
      <p:ext uri="{BB962C8B-B14F-4D97-AF65-F5344CB8AC3E}">
        <p14:creationId xmlns:p14="http://schemas.microsoft.com/office/powerpoint/2010/main" val="3660280149"/>
      </p:ext>
    </p:extLst>
  </p:cSld>
  <p:clrMapOvr>
    <a:masterClrMapping/>
  </p:clrMapOvr>
  <p:transition>
    <p:cover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44510-4335-4A19-BC46-3AAC7F81F5A2}"/>
              </a:ext>
            </a:extLst>
          </p:cNvPr>
          <p:cNvSpPr>
            <a:spLocks noGrp="1"/>
          </p:cNvSpPr>
          <p:nvPr>
            <p:ph type="title"/>
          </p:nvPr>
        </p:nvSpPr>
        <p:spPr>
          <a:xfrm>
            <a:off x="552450" y="230188"/>
            <a:ext cx="7705725" cy="1676400"/>
          </a:xfrm>
        </p:spPr>
        <p:txBody>
          <a:bodyPr/>
          <a:lstStyle/>
          <a:p>
            <a:pPr algn="l" rtl="0"/>
            <a:r>
              <a:rPr lang="en" sz="3200" b="0" i="0" u="none" baseline="0">
                <a:solidFill>
                  <a:schemeClr val="tx1"/>
                </a:solidFill>
                <a:effectLst/>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rPr>
              <a:t>How does the Finnish Red Cross help in Ukraine? </a:t>
            </a:r>
            <a:br>
              <a:rPr lang="en" sz="3200" b="1" i="0">
                <a:solidFill>
                  <a:schemeClr val="tx1"/>
                </a:solidFill>
                <a:effectLst/>
                <a:latin typeface="Segoe UI" panose="020B0502040204020203" pitchFamily="34" charset="0"/>
              </a:rPr>
            </a:br>
            <a:endParaRPr lang="en" dirty="0">
              <a:solidFill>
                <a:schemeClr val="tx1"/>
              </a:solidFill>
            </a:endParaRPr>
          </a:p>
        </p:txBody>
      </p:sp>
      <p:sp>
        <p:nvSpPr>
          <p:cNvPr id="3" name="Content Placeholder 2">
            <a:extLst>
              <a:ext uri="{FF2B5EF4-FFF2-40B4-BE49-F238E27FC236}">
                <a16:creationId xmlns:a16="http://schemas.microsoft.com/office/drawing/2014/main" id="{3B64427B-E41D-45A7-9CF8-B7957962E48D}"/>
              </a:ext>
            </a:extLst>
          </p:cNvPr>
          <p:cNvSpPr>
            <a:spLocks noGrp="1"/>
          </p:cNvSpPr>
          <p:nvPr>
            <p:ph idx="1"/>
          </p:nvPr>
        </p:nvSpPr>
        <p:spPr/>
        <p:txBody>
          <a:bodyPr/>
          <a:lstStyle/>
          <a:p>
            <a:pPr algn="l" rtl="0"/>
            <a:r>
              <a:rPr lang="en" sz="1800" b="0" i="0" u="none" baseline="0">
                <a:effectLst/>
              </a:rPr>
              <a:t>The Finnish Red Cross has for years provided support for the victims of the conflict in Ukraine through the International Red Cross. </a:t>
            </a:r>
          </a:p>
          <a:p>
            <a:pPr algn="l" rtl="0"/>
            <a:r>
              <a:rPr lang="en" sz="1800" b="0" i="0" u="none" baseline="0">
                <a:effectLst/>
              </a:rPr>
              <a:t>The International Red Cross provides assistance on both sides of the line. It helps secure people's basic needs. The Red Cross provides water, food, shelter and health services. It also helps in the search for missing persons.  </a:t>
            </a:r>
            <a:r>
              <a:rPr lang="en" sz="1800" b="0" i="0" u="none" baseline="0">
                <a:solidFill>
                  <a:srgbClr val="2D4A5E"/>
                </a:solidFill>
                <a:effectLst/>
              </a:rPr>
              <a:t> </a:t>
            </a:r>
          </a:p>
          <a:p>
            <a:endParaRPr lang="en" dirty="0">
              <a:solidFill>
                <a:srgbClr val="2D4A5E"/>
              </a:solidFill>
              <a:latin typeface="Segoe UI" panose="020B0502040204020203" pitchFamily="34" charset="0"/>
            </a:endParaRPr>
          </a:p>
          <a:p>
            <a:endParaRPr lang="en" dirty="0"/>
          </a:p>
        </p:txBody>
      </p:sp>
    </p:spTree>
    <p:extLst>
      <p:ext uri="{BB962C8B-B14F-4D97-AF65-F5344CB8AC3E}">
        <p14:creationId xmlns:p14="http://schemas.microsoft.com/office/powerpoint/2010/main" val="1297451481"/>
      </p:ext>
    </p:extLst>
  </p:cSld>
  <p:clrMapOvr>
    <a:masterClrMapping/>
  </p:clrMapOvr>
  <p:transition>
    <p:cover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DAE2E-FA0A-41D1-B14C-160586BAF30F}"/>
              </a:ext>
            </a:extLst>
          </p:cNvPr>
          <p:cNvSpPr>
            <a:spLocks noGrp="1"/>
          </p:cNvSpPr>
          <p:nvPr>
            <p:ph type="title"/>
          </p:nvPr>
        </p:nvSpPr>
        <p:spPr>
          <a:xfrm>
            <a:off x="552450" y="230188"/>
            <a:ext cx="7705725" cy="1371600"/>
          </a:xfrm>
        </p:spPr>
        <p:txBody>
          <a:bodyPr wrap="square" anchor="ctr">
            <a:normAutofit/>
          </a:bodyPr>
          <a:lstStyle/>
          <a:p>
            <a:pPr algn="l" rtl="0"/>
            <a:r>
              <a:rPr lang="en" b="0" i="0" u="none" baseline="0"/>
              <a:t>Where to get help if you are running out of strength and cannot cope on your own?</a:t>
            </a:r>
          </a:p>
        </p:txBody>
      </p:sp>
      <p:sp>
        <p:nvSpPr>
          <p:cNvPr id="3" name="Content Placeholder 2">
            <a:extLst>
              <a:ext uri="{FF2B5EF4-FFF2-40B4-BE49-F238E27FC236}">
                <a16:creationId xmlns:a16="http://schemas.microsoft.com/office/drawing/2014/main" id="{F1577609-F696-455F-82E0-20F44E0CAC01}"/>
              </a:ext>
            </a:extLst>
          </p:cNvPr>
          <p:cNvSpPr>
            <a:spLocks noGrp="1"/>
          </p:cNvSpPr>
          <p:nvPr>
            <p:ph sz="half" idx="1"/>
          </p:nvPr>
        </p:nvSpPr>
        <p:spPr>
          <a:xfrm>
            <a:off x="509588" y="1906588"/>
            <a:ext cx="6131844" cy="4749800"/>
          </a:xfrm>
        </p:spPr>
        <p:txBody>
          <a:bodyPr wrap="square" anchor="t">
            <a:normAutofit/>
          </a:bodyPr>
          <a:lstStyle/>
          <a:p>
            <a:pPr algn="l" rtl="0">
              <a:lnSpc>
                <a:spcPct val="90000"/>
              </a:lnSpc>
            </a:pPr>
            <a:r>
              <a:rPr lang="en" sz="1500" b="0" i="0" u="none" baseline="0"/>
              <a:t>Municipal social and healthcare services</a:t>
            </a:r>
          </a:p>
          <a:p>
            <a:pPr algn="l" rtl="0">
              <a:lnSpc>
                <a:spcPct val="90000"/>
              </a:lnSpc>
            </a:pPr>
            <a:r>
              <a:rPr lang="en" sz="1500" b="0" i="0" u="none" baseline="0"/>
              <a:t>Occupational health services</a:t>
            </a:r>
          </a:p>
          <a:p>
            <a:pPr algn="l" rtl="0">
              <a:lnSpc>
                <a:spcPct val="90000"/>
              </a:lnSpc>
            </a:pPr>
            <a:r>
              <a:rPr lang="en" sz="1500" b="0" i="0" u="none" baseline="0"/>
              <a:t>School and student health services</a:t>
            </a:r>
          </a:p>
          <a:p>
            <a:pPr algn="l" rtl="0">
              <a:lnSpc>
                <a:spcPct val="90000"/>
              </a:lnSpc>
            </a:pPr>
            <a:r>
              <a:rPr lang="en" sz="1500" b="0" i="0" u="none" baseline="0"/>
              <a:t>Organisations</a:t>
            </a:r>
          </a:p>
          <a:p>
            <a:pPr lvl="1" algn="l" rtl="0">
              <a:lnSpc>
                <a:spcPct val="90000"/>
              </a:lnSpc>
            </a:pPr>
            <a:r>
              <a:rPr lang="en" sz="1500" b="0" i="0" u="none" baseline="0"/>
              <a:t>MIELI Mental Health Finland </a:t>
            </a:r>
          </a:p>
          <a:p>
            <a:pPr lvl="2" algn="l" rtl="0">
              <a:lnSpc>
                <a:spcPct val="90000"/>
              </a:lnSpc>
            </a:pPr>
            <a:r>
              <a:rPr lang="en" sz="1500" b="0" i="0" u="none" baseline="0"/>
              <a:t>Crisis Helpline</a:t>
            </a:r>
          </a:p>
          <a:p>
            <a:pPr lvl="2" algn="l" rtl="0">
              <a:lnSpc>
                <a:spcPct val="90000"/>
              </a:lnSpc>
            </a:pPr>
            <a:r>
              <a:rPr lang="en" sz="1500" b="0" i="0" u="none" baseline="0"/>
              <a:t>Crisis Centre</a:t>
            </a:r>
          </a:p>
          <a:p>
            <a:pPr lvl="2" algn="l" rtl="0">
              <a:lnSpc>
                <a:spcPct val="90000"/>
              </a:lnSpc>
            </a:pPr>
            <a:r>
              <a:rPr lang="en" sz="1500" b="0" i="0" u="none" baseline="0"/>
              <a:t>Sekasin chat</a:t>
            </a:r>
            <a:endParaRPr lang="en" sz="1500" dirty="0"/>
          </a:p>
          <a:p>
            <a:pPr lvl="2" algn="l" rtl="0">
              <a:lnSpc>
                <a:spcPct val="90000"/>
              </a:lnSpc>
            </a:pPr>
            <a:r>
              <a:rPr lang="en" sz="1500" b="0" i="0" u="none" baseline="0"/>
              <a:t>Peer support groups</a:t>
            </a:r>
          </a:p>
          <a:p>
            <a:pPr lvl="1" algn="l" rtl="0">
              <a:lnSpc>
                <a:spcPct val="90000"/>
              </a:lnSpc>
            </a:pPr>
            <a:r>
              <a:rPr lang="en" sz="1500" b="0" i="0" u="none" baseline="0"/>
              <a:t>Mannerheim League for Child Welfare</a:t>
            </a:r>
          </a:p>
          <a:p>
            <a:pPr lvl="1" algn="l" rtl="0">
              <a:lnSpc>
                <a:spcPct val="90000"/>
              </a:lnSpc>
            </a:pPr>
            <a:r>
              <a:rPr lang="en" sz="1500" b="0" i="0" u="none" baseline="0"/>
              <a:t>Save the Children</a:t>
            </a:r>
          </a:p>
          <a:p>
            <a:pPr lvl="1" algn="l" rtl="0">
              <a:lnSpc>
                <a:spcPct val="90000"/>
              </a:lnSpc>
            </a:pPr>
            <a:r>
              <a:rPr lang="en" sz="1500" b="0" i="0" u="none" baseline="0"/>
              <a:t>Finnish Red Cross Youth Emergency Shelters</a:t>
            </a:r>
          </a:p>
          <a:p>
            <a:pPr algn="l" rtl="0">
              <a:lnSpc>
                <a:spcPct val="90000"/>
              </a:lnSpc>
            </a:pPr>
            <a:r>
              <a:rPr lang="en" sz="1500" b="0" i="0" u="none" baseline="0"/>
              <a:t>Tukinet.net – one-to-one and group support online </a:t>
            </a:r>
          </a:p>
          <a:p>
            <a:pPr lvl="1" algn="l" rtl="0">
              <a:lnSpc>
                <a:spcPct val="90000"/>
              </a:lnSpc>
            </a:pPr>
            <a:r>
              <a:rPr lang="en" sz="1500" b="0" i="0" u="none" baseline="0"/>
              <a:t>Support in different life situations provided by several organisations. </a:t>
            </a:r>
            <a:r>
              <a:rPr lang="en" sz="1500" b="0" i="0" u="none" baseline="0">
                <a:hlinkClick r:id="rId2"/>
              </a:rPr>
              <a:t>https://tukinet.net/</a:t>
            </a:r>
            <a:endParaRPr lang="en" sz="1500" dirty="0"/>
          </a:p>
          <a:p>
            <a:pPr marL="519112" lvl="1" indent="0" algn="l" rtl="0">
              <a:lnSpc>
                <a:spcPct val="90000"/>
              </a:lnSpc>
              <a:buNone/>
            </a:pPr>
            <a:endParaRPr lang="en" sz="1500" dirty="0"/>
          </a:p>
          <a:p>
            <a:pPr lvl="1" algn="l" rtl="0">
              <a:lnSpc>
                <a:spcPct val="90000"/>
              </a:lnSpc>
            </a:pPr>
            <a:r>
              <a:rPr lang="en" sz="1500" b="0" i="0" u="none" baseline="0"/>
              <a:t>Ukrainan sota ja mielenhyvinvointi (</a:t>
            </a:r>
            <a:r>
              <a:rPr lang="en" sz="1500" b="0" i="1" u="none" baseline="0"/>
              <a:t>War in Ukraine and psychological well-being</a:t>
            </a:r>
            <a:r>
              <a:rPr lang="en" sz="1500" b="0" i="0" u="none" baseline="0"/>
              <a:t>): </a:t>
            </a:r>
            <a:r>
              <a:rPr lang="en" sz="1500" b="0" i="0" u="none" baseline="0">
                <a:hlinkClick r:id="rId3"/>
              </a:rPr>
              <a:t>https://www.ninalyytinen.fi/psykopodiaa/ukrainan-sota-mielen-hyvinointi</a:t>
            </a:r>
            <a:endParaRPr lang="en" sz="1500" dirty="0"/>
          </a:p>
          <a:p>
            <a:pPr lvl="1" algn="l" rtl="0">
              <a:lnSpc>
                <a:spcPct val="90000"/>
              </a:lnSpc>
            </a:pPr>
            <a:endParaRPr lang="en" sz="1500" dirty="0"/>
          </a:p>
          <a:p>
            <a:pPr marL="401010" lvl="1" indent="0" algn="l" rtl="0">
              <a:lnSpc>
                <a:spcPct val="90000"/>
              </a:lnSpc>
              <a:buNone/>
            </a:pPr>
            <a:endParaRPr lang="en" sz="1500" dirty="0"/>
          </a:p>
        </p:txBody>
      </p:sp>
      <p:pic>
        <p:nvPicPr>
          <p:cNvPr id="4" name="Picture 3">
            <a:extLst>
              <a:ext uri="{FF2B5EF4-FFF2-40B4-BE49-F238E27FC236}">
                <a16:creationId xmlns:a16="http://schemas.microsoft.com/office/drawing/2014/main" id="{9CA48719-0817-4837-A56A-1C47925E8795}"/>
              </a:ext>
            </a:extLst>
          </p:cNvPr>
          <p:cNvPicPr>
            <a:picLocks noChangeAspect="1"/>
          </p:cNvPicPr>
          <p:nvPr/>
        </p:nvPicPr>
        <p:blipFill rotWithShape="1">
          <a:blip r:embed="rId4">
            <a:extLst>
              <a:ext uri="{28A0092B-C50C-407E-A947-70E740481C1C}">
                <a14:useLocalDpi xmlns:a14="http://schemas.microsoft.com/office/drawing/2010/main" val="0"/>
              </a:ext>
            </a:extLst>
          </a:blip>
          <a:srcRect r="33051" b="3"/>
          <a:stretch/>
        </p:blipFill>
        <p:spPr>
          <a:xfrm>
            <a:off x="6763664" y="1821656"/>
            <a:ext cx="3929736" cy="3917950"/>
          </a:xfrm>
          <a:prstGeom prst="rect">
            <a:avLst/>
          </a:prstGeom>
          <a:noFill/>
        </p:spPr>
      </p:pic>
      <p:sp>
        <p:nvSpPr>
          <p:cNvPr id="5" name="TextBox 4">
            <a:extLst>
              <a:ext uri="{FF2B5EF4-FFF2-40B4-BE49-F238E27FC236}">
                <a16:creationId xmlns:a16="http://schemas.microsoft.com/office/drawing/2014/main" id="{59D71ADE-B4FF-4008-B366-09B4419F7D1F}"/>
              </a:ext>
            </a:extLst>
          </p:cNvPr>
          <p:cNvSpPr txBox="1"/>
          <p:nvPr/>
        </p:nvSpPr>
        <p:spPr>
          <a:xfrm>
            <a:off x="6777612" y="5828669"/>
            <a:ext cx="2418347" cy="261610"/>
          </a:xfrm>
          <a:prstGeom prst="rect">
            <a:avLst/>
          </a:prstGeom>
          <a:noFill/>
        </p:spPr>
        <p:txBody>
          <a:bodyPr wrap="square" rtlCol="0">
            <a:spAutoFit/>
          </a:bodyPr>
          <a:lstStyle/>
          <a:p>
            <a:pPr algn="l" rtl="0"/>
            <a:r>
              <a:rPr lang="en" sz="1100" b="0" i="0" u="none" baseline="0">
                <a:latin typeface="+mn-lt"/>
                <a:ea typeface="+mn-lt"/>
                <a:cs typeface="+mn-lt"/>
                <a:sym typeface="+mn-lt"/>
              </a:rPr>
              <a:t>Photo: Pixabay</a:t>
            </a:r>
            <a:endParaRPr lang="en" sz="1100" dirty="0">
              <a:latin typeface="+mn-lt"/>
            </a:endParaRPr>
          </a:p>
        </p:txBody>
      </p:sp>
    </p:spTree>
    <p:extLst>
      <p:ext uri="{BB962C8B-B14F-4D97-AF65-F5344CB8AC3E}">
        <p14:creationId xmlns:p14="http://schemas.microsoft.com/office/powerpoint/2010/main" val="4175492600"/>
      </p:ext>
    </p:extLst>
  </p:cSld>
  <p:clrMapOvr>
    <a:masterClrMapping/>
  </p:clrMapOvr>
  <p:transition>
    <p:cover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054786" y="6581805"/>
            <a:ext cx="137131" cy="121894"/>
          </a:xfrm>
          <a:custGeom>
            <a:avLst/>
            <a:gdLst/>
            <a:ahLst/>
            <a:cxnLst/>
            <a:rect l="l" t="t" r="r" b="b"/>
            <a:pathLst>
              <a:path w="137159" h="121920">
                <a:moveTo>
                  <a:pt x="0" y="121358"/>
                </a:moveTo>
                <a:lnTo>
                  <a:pt x="137083" y="121358"/>
                </a:lnTo>
                <a:lnTo>
                  <a:pt x="137083" y="0"/>
                </a:lnTo>
                <a:lnTo>
                  <a:pt x="0" y="0"/>
                </a:lnTo>
                <a:lnTo>
                  <a:pt x="0" y="121358"/>
                </a:lnTo>
                <a:close/>
              </a:path>
            </a:pathLst>
          </a:custGeom>
          <a:solidFill>
            <a:srgbClr val="ED1C24"/>
          </a:solidFill>
        </p:spPr>
        <p:txBody>
          <a:bodyPr wrap="square" lIns="0" tIns="0" rIns="0" bIns="0" rtlCol="0"/>
          <a:lstStyle/>
          <a:p>
            <a:endParaRPr/>
          </a:p>
        </p:txBody>
      </p:sp>
      <p:sp>
        <p:nvSpPr>
          <p:cNvPr id="3" name="object 3"/>
          <p:cNvSpPr/>
          <p:nvPr/>
        </p:nvSpPr>
        <p:spPr>
          <a:xfrm>
            <a:off x="9443126" y="7016452"/>
            <a:ext cx="144750" cy="180302"/>
          </a:xfrm>
          <a:custGeom>
            <a:avLst/>
            <a:gdLst/>
            <a:ahLst/>
            <a:cxnLst/>
            <a:rect l="l" t="t" r="r" b="b"/>
            <a:pathLst>
              <a:path w="144779" h="180340">
                <a:moveTo>
                  <a:pt x="62674" y="0"/>
                </a:moveTo>
                <a:lnTo>
                  <a:pt x="0" y="0"/>
                </a:lnTo>
                <a:lnTo>
                  <a:pt x="0" y="180009"/>
                </a:lnTo>
                <a:lnTo>
                  <a:pt x="35864" y="180009"/>
                </a:lnTo>
                <a:lnTo>
                  <a:pt x="35864" y="112636"/>
                </a:lnTo>
                <a:lnTo>
                  <a:pt x="97879" y="112636"/>
                </a:lnTo>
                <a:lnTo>
                  <a:pt x="93281" y="105943"/>
                </a:lnTo>
                <a:lnTo>
                  <a:pt x="93776" y="104406"/>
                </a:lnTo>
                <a:lnTo>
                  <a:pt x="108919" y="96262"/>
                </a:lnTo>
                <a:lnTo>
                  <a:pt x="118792" y="86144"/>
                </a:lnTo>
                <a:lnTo>
                  <a:pt x="35864" y="86144"/>
                </a:lnTo>
                <a:lnTo>
                  <a:pt x="35864" y="25971"/>
                </a:lnTo>
                <a:lnTo>
                  <a:pt x="120833" y="25971"/>
                </a:lnTo>
                <a:lnTo>
                  <a:pt x="110483" y="12534"/>
                </a:lnTo>
                <a:lnTo>
                  <a:pt x="89765" y="2964"/>
                </a:lnTo>
                <a:lnTo>
                  <a:pt x="62674" y="0"/>
                </a:lnTo>
                <a:close/>
              </a:path>
              <a:path w="144779" h="180340">
                <a:moveTo>
                  <a:pt x="97879" y="112636"/>
                </a:moveTo>
                <a:lnTo>
                  <a:pt x="57175" y="112636"/>
                </a:lnTo>
                <a:lnTo>
                  <a:pt x="99288" y="180009"/>
                </a:lnTo>
                <a:lnTo>
                  <a:pt x="144170" y="180009"/>
                </a:lnTo>
                <a:lnTo>
                  <a:pt x="97879" y="112636"/>
                </a:lnTo>
                <a:close/>
              </a:path>
              <a:path w="144779" h="180340">
                <a:moveTo>
                  <a:pt x="120833" y="25971"/>
                </a:moveTo>
                <a:lnTo>
                  <a:pt x="58432" y="25971"/>
                </a:lnTo>
                <a:lnTo>
                  <a:pt x="72475" y="27418"/>
                </a:lnTo>
                <a:lnTo>
                  <a:pt x="82591" y="32337"/>
                </a:lnTo>
                <a:lnTo>
                  <a:pt x="88711" y="41594"/>
                </a:lnTo>
                <a:lnTo>
                  <a:pt x="90766" y="56057"/>
                </a:lnTo>
                <a:lnTo>
                  <a:pt x="88711" y="70526"/>
                </a:lnTo>
                <a:lnTo>
                  <a:pt x="82591" y="79782"/>
                </a:lnTo>
                <a:lnTo>
                  <a:pt x="72475" y="84698"/>
                </a:lnTo>
                <a:lnTo>
                  <a:pt x="58432" y="86144"/>
                </a:lnTo>
                <a:lnTo>
                  <a:pt x="118792" y="86144"/>
                </a:lnTo>
                <a:lnTo>
                  <a:pt x="119734" y="85178"/>
                </a:lnTo>
                <a:lnTo>
                  <a:pt x="126221" y="71495"/>
                </a:lnTo>
                <a:lnTo>
                  <a:pt x="128384" y="55549"/>
                </a:lnTo>
                <a:lnTo>
                  <a:pt x="123724" y="29725"/>
                </a:lnTo>
                <a:lnTo>
                  <a:pt x="120833" y="25971"/>
                </a:lnTo>
                <a:close/>
              </a:path>
            </a:pathLst>
          </a:custGeom>
          <a:solidFill>
            <a:srgbClr val="231F20"/>
          </a:solidFill>
        </p:spPr>
        <p:txBody>
          <a:bodyPr wrap="square" lIns="0" tIns="0" rIns="0" bIns="0" rtlCol="0"/>
          <a:lstStyle/>
          <a:p>
            <a:endParaRPr/>
          </a:p>
        </p:txBody>
      </p:sp>
      <p:sp>
        <p:nvSpPr>
          <p:cNvPr id="4" name="object 4"/>
          <p:cNvSpPr/>
          <p:nvPr/>
        </p:nvSpPr>
        <p:spPr>
          <a:xfrm>
            <a:off x="9614629" y="7096248"/>
            <a:ext cx="0" cy="100309"/>
          </a:xfrm>
          <a:custGeom>
            <a:avLst/>
            <a:gdLst/>
            <a:ahLst/>
            <a:cxnLst/>
            <a:rect l="l" t="t" r="r" b="b"/>
            <a:pathLst>
              <a:path h="100329">
                <a:moveTo>
                  <a:pt x="0" y="0"/>
                </a:moveTo>
                <a:lnTo>
                  <a:pt x="0" y="100203"/>
                </a:lnTo>
              </a:path>
            </a:pathLst>
          </a:custGeom>
          <a:ln w="35610">
            <a:solidFill>
              <a:srgbClr val="231F20"/>
            </a:solidFill>
          </a:ln>
        </p:spPr>
        <p:txBody>
          <a:bodyPr wrap="square" lIns="0" tIns="0" rIns="0" bIns="0" rtlCol="0"/>
          <a:lstStyle/>
          <a:p>
            <a:endParaRPr/>
          </a:p>
        </p:txBody>
      </p:sp>
      <p:sp>
        <p:nvSpPr>
          <p:cNvPr id="5" name="object 5"/>
          <p:cNvSpPr/>
          <p:nvPr/>
        </p:nvSpPr>
        <p:spPr>
          <a:xfrm>
            <a:off x="9649989" y="7058868"/>
            <a:ext cx="113640" cy="140306"/>
          </a:xfrm>
          <a:custGeom>
            <a:avLst/>
            <a:gdLst/>
            <a:ahLst/>
            <a:cxnLst/>
            <a:rect l="l" t="t" r="r" b="b"/>
            <a:pathLst>
              <a:path w="113665" h="140334">
                <a:moveTo>
                  <a:pt x="1015" y="109296"/>
                </a:moveTo>
                <a:lnTo>
                  <a:pt x="1015" y="134746"/>
                </a:lnTo>
                <a:lnTo>
                  <a:pt x="11505" y="136787"/>
                </a:lnTo>
                <a:lnTo>
                  <a:pt x="23237" y="138514"/>
                </a:lnTo>
                <a:lnTo>
                  <a:pt x="35956" y="139710"/>
                </a:lnTo>
                <a:lnTo>
                  <a:pt x="49402" y="140157"/>
                </a:lnTo>
                <a:lnTo>
                  <a:pt x="75789" y="137054"/>
                </a:lnTo>
                <a:lnTo>
                  <a:pt x="95948" y="128066"/>
                </a:lnTo>
                <a:lnTo>
                  <a:pt x="106992" y="115722"/>
                </a:lnTo>
                <a:lnTo>
                  <a:pt x="43878" y="115722"/>
                </a:lnTo>
                <a:lnTo>
                  <a:pt x="32496" y="115150"/>
                </a:lnTo>
                <a:lnTo>
                  <a:pt x="21604" y="113661"/>
                </a:lnTo>
                <a:lnTo>
                  <a:pt x="11133" y="111596"/>
                </a:lnTo>
                <a:lnTo>
                  <a:pt x="1015" y="109296"/>
                </a:lnTo>
                <a:close/>
              </a:path>
              <a:path w="113665" h="140334">
                <a:moveTo>
                  <a:pt x="58178" y="0"/>
                </a:moveTo>
                <a:lnTo>
                  <a:pt x="38935" y="1772"/>
                </a:lnTo>
                <a:lnTo>
                  <a:pt x="20064" y="8199"/>
                </a:lnTo>
                <a:lnTo>
                  <a:pt x="5706" y="20943"/>
                </a:lnTo>
                <a:lnTo>
                  <a:pt x="0" y="41668"/>
                </a:lnTo>
                <a:lnTo>
                  <a:pt x="5402" y="60943"/>
                </a:lnTo>
                <a:lnTo>
                  <a:pt x="17832" y="72650"/>
                </a:lnTo>
                <a:lnTo>
                  <a:pt x="31627" y="78766"/>
                </a:lnTo>
                <a:lnTo>
                  <a:pt x="41122" y="81267"/>
                </a:lnTo>
                <a:lnTo>
                  <a:pt x="55418" y="84376"/>
                </a:lnTo>
                <a:lnTo>
                  <a:pt x="66327" y="87410"/>
                </a:lnTo>
                <a:lnTo>
                  <a:pt x="73285" y="91936"/>
                </a:lnTo>
                <a:lnTo>
                  <a:pt x="75730" y="99517"/>
                </a:lnTo>
                <a:lnTo>
                  <a:pt x="72623" y="107583"/>
                </a:lnTo>
                <a:lnTo>
                  <a:pt x="64790" y="112539"/>
                </a:lnTo>
                <a:lnTo>
                  <a:pt x="54464" y="115035"/>
                </a:lnTo>
                <a:lnTo>
                  <a:pt x="43878" y="115722"/>
                </a:lnTo>
                <a:lnTo>
                  <a:pt x="106992" y="115722"/>
                </a:lnTo>
                <a:lnTo>
                  <a:pt x="108825" y="113661"/>
                </a:lnTo>
                <a:lnTo>
                  <a:pt x="113347" y="94373"/>
                </a:lnTo>
                <a:lnTo>
                  <a:pt x="108695" y="76585"/>
                </a:lnTo>
                <a:lnTo>
                  <a:pt x="97201" y="65285"/>
                </a:lnTo>
                <a:lnTo>
                  <a:pt x="82556" y="58760"/>
                </a:lnTo>
                <a:lnTo>
                  <a:pt x="68452" y="55295"/>
                </a:lnTo>
                <a:lnTo>
                  <a:pt x="58048" y="53298"/>
                </a:lnTo>
                <a:lnTo>
                  <a:pt x="47615" y="50477"/>
                </a:lnTo>
                <a:lnTo>
                  <a:pt x="39577" y="45821"/>
                </a:lnTo>
                <a:lnTo>
                  <a:pt x="36360" y="38315"/>
                </a:lnTo>
                <a:lnTo>
                  <a:pt x="39280" y="30716"/>
                </a:lnTo>
                <a:lnTo>
                  <a:pt x="46551" y="26268"/>
                </a:lnTo>
                <a:lnTo>
                  <a:pt x="55937" y="24180"/>
                </a:lnTo>
                <a:lnTo>
                  <a:pt x="65201" y="23660"/>
                </a:lnTo>
                <a:lnTo>
                  <a:pt x="101612" y="23660"/>
                </a:lnTo>
                <a:lnTo>
                  <a:pt x="101612" y="3467"/>
                </a:lnTo>
                <a:lnTo>
                  <a:pt x="94894" y="2453"/>
                </a:lnTo>
                <a:lnTo>
                  <a:pt x="85486" y="1314"/>
                </a:lnTo>
                <a:lnTo>
                  <a:pt x="73284" y="384"/>
                </a:lnTo>
                <a:lnTo>
                  <a:pt x="58178" y="0"/>
                </a:lnTo>
                <a:close/>
              </a:path>
              <a:path w="113665" h="140334">
                <a:moveTo>
                  <a:pt x="101612" y="23660"/>
                </a:moveTo>
                <a:lnTo>
                  <a:pt x="65201" y="23660"/>
                </a:lnTo>
                <a:lnTo>
                  <a:pt x="75952" y="24082"/>
                </a:lnTo>
                <a:lnTo>
                  <a:pt x="86236" y="25106"/>
                </a:lnTo>
                <a:lnTo>
                  <a:pt x="95105" y="26365"/>
                </a:lnTo>
                <a:lnTo>
                  <a:pt x="101612" y="27495"/>
                </a:lnTo>
                <a:lnTo>
                  <a:pt x="101612" y="23660"/>
                </a:lnTo>
                <a:close/>
              </a:path>
            </a:pathLst>
          </a:custGeom>
          <a:solidFill>
            <a:srgbClr val="231F20"/>
          </a:solidFill>
        </p:spPr>
        <p:txBody>
          <a:bodyPr wrap="square" lIns="0" tIns="0" rIns="0" bIns="0" rtlCol="0"/>
          <a:lstStyle/>
          <a:p>
            <a:endParaRPr/>
          </a:p>
        </p:txBody>
      </p:sp>
      <p:sp>
        <p:nvSpPr>
          <p:cNvPr id="6" name="object 6"/>
          <p:cNvSpPr/>
          <p:nvPr/>
        </p:nvSpPr>
        <p:spPr>
          <a:xfrm>
            <a:off x="9766216" y="7014140"/>
            <a:ext cx="98404" cy="182842"/>
          </a:xfrm>
          <a:custGeom>
            <a:avLst/>
            <a:gdLst/>
            <a:ahLst/>
            <a:cxnLst/>
            <a:rect l="l" t="t" r="r" b="b"/>
            <a:pathLst>
              <a:path w="98425" h="182879">
                <a:moveTo>
                  <a:pt x="58254" y="73545"/>
                </a:moveTo>
                <a:lnTo>
                  <a:pt x="23901" y="73545"/>
                </a:lnTo>
                <a:lnTo>
                  <a:pt x="23901" y="145795"/>
                </a:lnTo>
                <a:lnTo>
                  <a:pt x="27429" y="166912"/>
                </a:lnTo>
                <a:lnTo>
                  <a:pt x="36901" y="177755"/>
                </a:lnTo>
                <a:lnTo>
                  <a:pt x="50652" y="181750"/>
                </a:lnTo>
                <a:lnTo>
                  <a:pt x="67017" y="182321"/>
                </a:lnTo>
                <a:lnTo>
                  <a:pt x="95605" y="182321"/>
                </a:lnTo>
                <a:lnTo>
                  <a:pt x="95605" y="156336"/>
                </a:lnTo>
                <a:lnTo>
                  <a:pt x="64757" y="156336"/>
                </a:lnTo>
                <a:lnTo>
                  <a:pt x="58254" y="154025"/>
                </a:lnTo>
                <a:lnTo>
                  <a:pt x="58254" y="73545"/>
                </a:lnTo>
                <a:close/>
              </a:path>
              <a:path w="98425" h="182879">
                <a:moveTo>
                  <a:pt x="98361" y="47320"/>
                </a:moveTo>
                <a:lnTo>
                  <a:pt x="0" y="47320"/>
                </a:lnTo>
                <a:lnTo>
                  <a:pt x="0" y="73545"/>
                </a:lnTo>
                <a:lnTo>
                  <a:pt x="98361" y="73545"/>
                </a:lnTo>
                <a:lnTo>
                  <a:pt x="98361" y="47320"/>
                </a:lnTo>
                <a:close/>
              </a:path>
              <a:path w="98425" h="182879">
                <a:moveTo>
                  <a:pt x="58254" y="0"/>
                </a:moveTo>
                <a:lnTo>
                  <a:pt x="54467" y="1342"/>
                </a:lnTo>
                <a:lnTo>
                  <a:pt x="23901" y="11823"/>
                </a:lnTo>
                <a:lnTo>
                  <a:pt x="23901" y="47320"/>
                </a:lnTo>
                <a:lnTo>
                  <a:pt x="58254" y="47320"/>
                </a:lnTo>
                <a:lnTo>
                  <a:pt x="58254" y="0"/>
                </a:lnTo>
                <a:close/>
              </a:path>
            </a:pathLst>
          </a:custGeom>
          <a:solidFill>
            <a:srgbClr val="231F20"/>
          </a:solidFill>
        </p:spPr>
        <p:txBody>
          <a:bodyPr wrap="square" lIns="0" tIns="0" rIns="0" bIns="0" rtlCol="0"/>
          <a:lstStyle/>
          <a:p>
            <a:endParaRPr/>
          </a:p>
        </p:txBody>
      </p:sp>
      <p:sp>
        <p:nvSpPr>
          <p:cNvPr id="7" name="object 7"/>
          <p:cNvSpPr/>
          <p:nvPr/>
        </p:nvSpPr>
        <p:spPr>
          <a:xfrm>
            <a:off x="9900199" y="7096248"/>
            <a:ext cx="0" cy="100309"/>
          </a:xfrm>
          <a:custGeom>
            <a:avLst/>
            <a:gdLst/>
            <a:ahLst/>
            <a:cxnLst/>
            <a:rect l="l" t="t" r="r" b="b"/>
            <a:pathLst>
              <a:path h="100329">
                <a:moveTo>
                  <a:pt x="0" y="0"/>
                </a:moveTo>
                <a:lnTo>
                  <a:pt x="0" y="100203"/>
                </a:lnTo>
              </a:path>
            </a:pathLst>
          </a:custGeom>
          <a:ln w="35598">
            <a:solidFill>
              <a:srgbClr val="231F20"/>
            </a:solidFill>
          </a:ln>
        </p:spPr>
        <p:txBody>
          <a:bodyPr wrap="square" lIns="0" tIns="0" rIns="0" bIns="0" rtlCol="0"/>
          <a:lstStyle/>
          <a:p>
            <a:endParaRPr/>
          </a:p>
        </p:txBody>
      </p:sp>
      <p:sp>
        <p:nvSpPr>
          <p:cNvPr id="8" name="object 8"/>
          <p:cNvSpPr/>
          <p:nvPr/>
        </p:nvSpPr>
        <p:spPr>
          <a:xfrm>
            <a:off x="8905369" y="7061444"/>
            <a:ext cx="0" cy="135227"/>
          </a:xfrm>
          <a:custGeom>
            <a:avLst/>
            <a:gdLst/>
            <a:ahLst/>
            <a:cxnLst/>
            <a:rect l="l" t="t" r="r" b="b"/>
            <a:pathLst>
              <a:path h="135254">
                <a:moveTo>
                  <a:pt x="0" y="0"/>
                </a:moveTo>
                <a:lnTo>
                  <a:pt x="0" y="135000"/>
                </a:lnTo>
              </a:path>
            </a:pathLst>
          </a:custGeom>
          <a:ln w="35610">
            <a:solidFill>
              <a:srgbClr val="231F20"/>
            </a:solidFill>
          </a:ln>
        </p:spPr>
        <p:txBody>
          <a:bodyPr wrap="square" lIns="0" tIns="0" rIns="0" bIns="0" rtlCol="0"/>
          <a:lstStyle/>
          <a:p>
            <a:endParaRPr/>
          </a:p>
        </p:txBody>
      </p:sp>
      <p:sp>
        <p:nvSpPr>
          <p:cNvPr id="9" name="object 9"/>
          <p:cNvSpPr/>
          <p:nvPr/>
        </p:nvSpPr>
        <p:spPr>
          <a:xfrm>
            <a:off x="8887567" y="7003595"/>
            <a:ext cx="36187" cy="34283"/>
          </a:xfrm>
          <a:custGeom>
            <a:avLst/>
            <a:gdLst/>
            <a:ahLst/>
            <a:cxnLst/>
            <a:rect l="l" t="t" r="r" b="b"/>
            <a:pathLst>
              <a:path w="36195" h="34290">
                <a:moveTo>
                  <a:pt x="35610" y="0"/>
                </a:moveTo>
                <a:lnTo>
                  <a:pt x="0" y="0"/>
                </a:lnTo>
                <a:lnTo>
                  <a:pt x="0" y="33680"/>
                </a:lnTo>
                <a:lnTo>
                  <a:pt x="35610" y="33680"/>
                </a:lnTo>
                <a:lnTo>
                  <a:pt x="35610" y="0"/>
                </a:lnTo>
                <a:close/>
              </a:path>
            </a:pathLst>
          </a:custGeom>
          <a:solidFill>
            <a:srgbClr val="231F20"/>
          </a:solidFill>
        </p:spPr>
        <p:txBody>
          <a:bodyPr wrap="square" lIns="0" tIns="0" rIns="0" bIns="0" rtlCol="0"/>
          <a:lstStyle/>
          <a:p>
            <a:endParaRPr/>
          </a:p>
        </p:txBody>
      </p:sp>
      <p:sp>
        <p:nvSpPr>
          <p:cNvPr id="10" name="object 10"/>
          <p:cNvSpPr/>
          <p:nvPr/>
        </p:nvSpPr>
        <p:spPr>
          <a:xfrm>
            <a:off x="8948994" y="7058615"/>
            <a:ext cx="410662" cy="140889"/>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8317246" y="7016431"/>
            <a:ext cx="261460" cy="182030"/>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8604536" y="7058600"/>
            <a:ext cx="259497" cy="140688"/>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15613" y="0"/>
            <a:ext cx="10689755" cy="7558405"/>
          </a:xfrm>
          <a:prstGeom prst="rect">
            <a:avLst/>
          </a:prstGeom>
          <a:blipFill>
            <a:blip r:embed="rId5" cstate="print"/>
            <a:stretch>
              <a:fillRect/>
            </a:stretch>
          </a:blipFill>
        </p:spPr>
        <p:txBody>
          <a:bodyPr wrap="square" lIns="0" tIns="0" rIns="0" bIns="0" rtlCol="0"/>
          <a:lstStyle/>
          <a:p>
            <a:endParaRPr dirty="0"/>
          </a:p>
        </p:txBody>
      </p:sp>
      <p:sp>
        <p:nvSpPr>
          <p:cNvPr id="14" name="object 14"/>
          <p:cNvSpPr txBox="1">
            <a:spLocks noGrp="1"/>
          </p:cNvSpPr>
          <p:nvPr>
            <p:ph type="title"/>
          </p:nvPr>
        </p:nvSpPr>
        <p:spPr>
          <a:xfrm>
            <a:off x="3277621" y="1405111"/>
            <a:ext cx="4133617" cy="429169"/>
          </a:xfrm>
          <a:prstGeom prst="rect">
            <a:avLst/>
          </a:prstGeom>
        </p:spPr>
        <p:txBody>
          <a:bodyPr vert="horz" wrap="square" lIns="0" tIns="12697" rIns="0" bIns="0" numCol="1" rtlCol="0" anchor="ctr" anchorCtr="0" compatLnSpc="1">
            <a:prstTxWarp prst="textNoShape">
              <a:avLst/>
            </a:prstTxWarp>
            <a:spAutoFit/>
          </a:bodyPr>
          <a:lstStyle/>
          <a:p>
            <a:pPr marL="12697" algn="l" rtl="0">
              <a:spcBef>
                <a:spcPts val="100"/>
              </a:spcBef>
            </a:pPr>
            <a:r>
              <a:rPr lang="en" sz="2649" b="1" i="0" u="none" spc="65" baseline="0"/>
              <a:t>It is</a:t>
            </a:r>
            <a:r>
              <a:rPr lang="en" sz="2649" b="1" i="0" u="none" spc="55" baseline="0"/>
              <a:t> natural</a:t>
            </a:r>
            <a:r>
              <a:rPr lang="en" sz="2649" b="1" i="0" u="none" spc="-20" baseline="0"/>
              <a:t> </a:t>
            </a:r>
            <a:r>
              <a:rPr lang="en" sz="2649" b="1" i="0" u="none" spc="25" baseline="0"/>
              <a:t>to react</a:t>
            </a:r>
            <a:endParaRPr sz="2649"/>
          </a:p>
        </p:txBody>
      </p:sp>
      <p:sp>
        <p:nvSpPr>
          <p:cNvPr id="15" name="object 15"/>
          <p:cNvSpPr txBox="1"/>
          <p:nvPr/>
        </p:nvSpPr>
        <p:spPr>
          <a:xfrm>
            <a:off x="3459787" y="3242555"/>
            <a:ext cx="1557328" cy="792314"/>
          </a:xfrm>
          <a:prstGeom prst="rect">
            <a:avLst/>
          </a:prstGeom>
        </p:spPr>
        <p:txBody>
          <a:bodyPr vert="horz" wrap="square" lIns="0" tIns="25395" rIns="0" bIns="0" rtlCol="0">
            <a:spAutoFit/>
          </a:bodyPr>
          <a:lstStyle/>
          <a:p>
            <a:pPr marL="12697" marR="5079" algn="ctr" rtl="0">
              <a:lnSpc>
                <a:spcPts val="2000"/>
              </a:lnSpc>
              <a:spcBef>
                <a:spcPts val="200"/>
              </a:spcBef>
            </a:pPr>
            <a:r>
              <a:rPr lang="en" sz="1700" b="1" i="0" u="none" spc="135" baseline="0">
                <a:solidFill>
                  <a:srgbClr val="D71920"/>
                </a:solidFill>
                <a:latin typeface="Arial"/>
                <a:ea typeface="Arial"/>
                <a:cs typeface="Arial"/>
                <a:sym typeface="Arial"/>
              </a:rPr>
              <a:t>difficulty</a:t>
            </a:r>
            <a:r>
              <a:rPr lang="en" sz="1700" b="1" i="0" u="none" spc="165" baseline="0">
                <a:solidFill>
                  <a:srgbClr val="D71920"/>
                </a:solidFill>
                <a:latin typeface="Arial"/>
                <a:ea typeface="Arial"/>
                <a:cs typeface="Arial"/>
                <a:sym typeface="Arial"/>
              </a:rPr>
              <a:t> </a:t>
            </a:r>
            <a:r>
              <a:rPr lang="en" sz="1700" b="1" i="0" u="none" baseline="0">
                <a:solidFill>
                  <a:srgbClr val="D71920"/>
                </a:solidFill>
                <a:latin typeface="Arial"/>
                <a:ea typeface="Arial"/>
                <a:cs typeface="Arial"/>
                <a:sym typeface="Arial"/>
              </a:rPr>
              <a:t>to </a:t>
            </a:r>
            <a:r>
              <a:rPr lang="en" sz="1700" b="1" i="0" u="none" spc="40" baseline="0">
                <a:solidFill>
                  <a:srgbClr val="D71920"/>
                </a:solidFill>
                <a:latin typeface="Arial"/>
                <a:ea typeface="Arial"/>
                <a:cs typeface="Arial"/>
                <a:sym typeface="Arial"/>
              </a:rPr>
              <a:t>get </a:t>
            </a:r>
            <a:r>
              <a:rPr lang="en" sz="1700" b="1" i="0" u="none" spc="15" baseline="0">
                <a:solidFill>
                  <a:srgbClr val="D71920"/>
                </a:solidFill>
                <a:latin typeface="Arial"/>
                <a:ea typeface="Arial"/>
                <a:cs typeface="Arial"/>
                <a:sym typeface="Arial"/>
              </a:rPr>
              <a:t>out of</a:t>
            </a:r>
            <a:r>
              <a:rPr lang="en" sz="1700" b="1" i="0" u="none" spc="-40" baseline="0">
                <a:solidFill>
                  <a:srgbClr val="D71920"/>
                </a:solidFill>
                <a:latin typeface="Arial"/>
                <a:ea typeface="Arial"/>
                <a:cs typeface="Arial"/>
                <a:sym typeface="Arial"/>
              </a:rPr>
              <a:t> </a:t>
            </a:r>
            <a:r>
              <a:rPr lang="en" sz="1700" b="1" i="0" u="none" baseline="0">
                <a:solidFill>
                  <a:srgbClr val="D71920"/>
                </a:solidFill>
                <a:latin typeface="Arial"/>
                <a:ea typeface="Arial"/>
                <a:cs typeface="Arial"/>
                <a:sym typeface="Arial"/>
              </a:rPr>
              <a:t>bed</a:t>
            </a:r>
            <a:endParaRPr sz="1700">
              <a:latin typeface="Arial"/>
              <a:cs typeface="Arial"/>
            </a:endParaRPr>
          </a:p>
        </p:txBody>
      </p:sp>
      <p:sp>
        <p:nvSpPr>
          <p:cNvPr id="16" name="object 16"/>
          <p:cNvSpPr/>
          <p:nvPr/>
        </p:nvSpPr>
        <p:spPr>
          <a:xfrm>
            <a:off x="9008715" y="6652718"/>
            <a:ext cx="1340531" cy="444038"/>
          </a:xfrm>
          <a:custGeom>
            <a:avLst/>
            <a:gdLst/>
            <a:ahLst/>
            <a:cxnLst/>
            <a:rect l="l" t="t" r="r" b="b"/>
            <a:pathLst>
              <a:path w="914400" h="393700">
                <a:moveTo>
                  <a:pt x="0" y="0"/>
                </a:moveTo>
                <a:lnTo>
                  <a:pt x="914400" y="0"/>
                </a:lnTo>
                <a:lnTo>
                  <a:pt x="914400" y="393192"/>
                </a:lnTo>
                <a:lnTo>
                  <a:pt x="0" y="393192"/>
                </a:lnTo>
                <a:lnTo>
                  <a:pt x="0" y="0"/>
                </a:lnTo>
                <a:close/>
              </a:path>
            </a:pathLst>
          </a:custGeom>
          <a:solidFill>
            <a:srgbClr val="231F20">
              <a:alpha val="75000"/>
            </a:srgbClr>
          </a:solidFill>
        </p:spPr>
        <p:txBody>
          <a:bodyPr wrap="square" lIns="0" tIns="0" rIns="0" bIns="0" rtlCol="0"/>
          <a:lstStyle/>
          <a:p>
            <a:endParaRPr/>
          </a:p>
        </p:txBody>
      </p:sp>
      <p:sp>
        <p:nvSpPr>
          <p:cNvPr id="17" name="object 17"/>
          <p:cNvSpPr txBox="1"/>
          <p:nvPr/>
        </p:nvSpPr>
        <p:spPr>
          <a:xfrm>
            <a:off x="9187121" y="6707836"/>
            <a:ext cx="1075236" cy="274431"/>
          </a:xfrm>
          <a:prstGeom prst="rect">
            <a:avLst/>
          </a:prstGeom>
        </p:spPr>
        <p:txBody>
          <a:bodyPr vert="horz" wrap="square" lIns="0" tIns="12697" rIns="0" bIns="0" rtlCol="0">
            <a:spAutoFit/>
          </a:bodyPr>
          <a:lstStyle/>
          <a:p>
            <a:pPr marL="12697" algn="l" rtl="0">
              <a:spcBef>
                <a:spcPts val="100"/>
              </a:spcBef>
            </a:pPr>
            <a:r>
              <a:rPr lang="en" sz="1700" b="1" i="0" u="none" spc="15" baseline="0" dirty="0">
                <a:solidFill>
                  <a:srgbClr val="FFFFFF"/>
                </a:solidFill>
                <a:latin typeface="Arial"/>
                <a:ea typeface="Arial"/>
                <a:cs typeface="Arial"/>
                <a:sym typeface="Arial"/>
              </a:rPr>
              <a:t>sweating</a:t>
            </a:r>
            <a:endParaRPr sz="1700" dirty="0">
              <a:latin typeface="Arial"/>
              <a:cs typeface="Arial"/>
            </a:endParaRPr>
          </a:p>
        </p:txBody>
      </p:sp>
      <p:sp>
        <p:nvSpPr>
          <p:cNvPr id="18" name="object 18"/>
          <p:cNvSpPr txBox="1"/>
          <p:nvPr/>
        </p:nvSpPr>
        <p:spPr>
          <a:xfrm>
            <a:off x="551023" y="4348323"/>
            <a:ext cx="742159" cy="284420"/>
          </a:xfrm>
          <a:prstGeom prst="rect">
            <a:avLst/>
          </a:prstGeom>
        </p:spPr>
        <p:txBody>
          <a:bodyPr vert="horz" wrap="square" lIns="0" tIns="12697" rIns="0" bIns="0" rtlCol="0">
            <a:spAutoFit/>
          </a:bodyPr>
          <a:lstStyle/>
          <a:p>
            <a:pPr marL="12697" algn="l" rtl="0">
              <a:spcBef>
                <a:spcPts val="100"/>
              </a:spcBef>
            </a:pPr>
            <a:r>
              <a:rPr lang="en" sz="1700" b="1" i="0" u="none" spc="-65" baseline="0">
                <a:solidFill>
                  <a:srgbClr val="D71920"/>
                </a:solidFill>
                <a:latin typeface="Arial"/>
                <a:ea typeface="Arial"/>
                <a:cs typeface="Arial"/>
                <a:sym typeface="Arial"/>
              </a:rPr>
              <a:t>shock</a:t>
            </a:r>
            <a:endParaRPr sz="1700">
              <a:latin typeface="Arial"/>
              <a:cs typeface="Arial"/>
            </a:endParaRPr>
          </a:p>
        </p:txBody>
      </p:sp>
      <p:sp>
        <p:nvSpPr>
          <p:cNvPr id="19" name="object 19"/>
          <p:cNvSpPr txBox="1"/>
          <p:nvPr/>
        </p:nvSpPr>
        <p:spPr>
          <a:xfrm>
            <a:off x="6285373" y="5019482"/>
            <a:ext cx="605028" cy="284420"/>
          </a:xfrm>
          <a:prstGeom prst="rect">
            <a:avLst/>
          </a:prstGeom>
        </p:spPr>
        <p:txBody>
          <a:bodyPr vert="horz" wrap="square" lIns="0" tIns="12697" rIns="0" bIns="0" rtlCol="0">
            <a:spAutoFit/>
          </a:bodyPr>
          <a:lstStyle/>
          <a:p>
            <a:pPr marL="12697" algn="l" rtl="0">
              <a:spcBef>
                <a:spcPts val="100"/>
              </a:spcBef>
            </a:pPr>
            <a:r>
              <a:rPr lang="en" sz="1700" b="1" i="0" u="none" baseline="0">
                <a:solidFill>
                  <a:srgbClr val="D71920"/>
                </a:solidFill>
                <a:latin typeface="Arial"/>
                <a:ea typeface="Arial"/>
                <a:cs typeface="Arial"/>
                <a:sym typeface="Arial"/>
              </a:rPr>
              <a:t>fear</a:t>
            </a:r>
            <a:endParaRPr sz="1700">
              <a:latin typeface="Arial"/>
              <a:cs typeface="Arial"/>
            </a:endParaRPr>
          </a:p>
        </p:txBody>
      </p:sp>
      <p:sp>
        <p:nvSpPr>
          <p:cNvPr id="20" name="object 20"/>
          <p:cNvSpPr/>
          <p:nvPr/>
        </p:nvSpPr>
        <p:spPr>
          <a:xfrm>
            <a:off x="9058753" y="6068691"/>
            <a:ext cx="1312269" cy="434249"/>
          </a:xfrm>
          <a:custGeom>
            <a:avLst/>
            <a:gdLst/>
            <a:ahLst/>
            <a:cxnLst/>
            <a:rect l="l" t="t" r="r" b="b"/>
            <a:pathLst>
              <a:path w="1312545" h="434340">
                <a:moveTo>
                  <a:pt x="0" y="0"/>
                </a:moveTo>
                <a:lnTo>
                  <a:pt x="1312164" y="0"/>
                </a:lnTo>
                <a:lnTo>
                  <a:pt x="1312164" y="434340"/>
                </a:lnTo>
                <a:lnTo>
                  <a:pt x="0" y="434340"/>
                </a:lnTo>
                <a:lnTo>
                  <a:pt x="0" y="0"/>
                </a:lnTo>
                <a:close/>
              </a:path>
            </a:pathLst>
          </a:custGeom>
          <a:solidFill>
            <a:srgbClr val="231F20">
              <a:alpha val="75000"/>
            </a:srgbClr>
          </a:solidFill>
        </p:spPr>
        <p:txBody>
          <a:bodyPr wrap="square" lIns="0" tIns="0" rIns="0" bIns="0" rtlCol="0"/>
          <a:lstStyle/>
          <a:p>
            <a:endParaRPr/>
          </a:p>
        </p:txBody>
      </p:sp>
      <p:sp>
        <p:nvSpPr>
          <p:cNvPr id="21" name="object 21"/>
          <p:cNvSpPr txBox="1"/>
          <p:nvPr/>
        </p:nvSpPr>
        <p:spPr>
          <a:xfrm>
            <a:off x="9058753" y="6117252"/>
            <a:ext cx="1218944" cy="284420"/>
          </a:xfrm>
          <a:prstGeom prst="rect">
            <a:avLst/>
          </a:prstGeom>
        </p:spPr>
        <p:txBody>
          <a:bodyPr vert="horz" wrap="square" lIns="0" tIns="12697" rIns="0" bIns="0" rtlCol="0">
            <a:spAutoFit/>
          </a:bodyPr>
          <a:lstStyle/>
          <a:p>
            <a:pPr marL="96501" algn="l" rtl="0">
              <a:spcBef>
                <a:spcPts val="100"/>
              </a:spcBef>
            </a:pPr>
            <a:r>
              <a:rPr lang="en" sz="1700" b="1" i="0" u="none" spc="25" baseline="0">
                <a:solidFill>
                  <a:srgbClr val="FFFFFF"/>
                </a:solidFill>
                <a:latin typeface="Arial"/>
                <a:ea typeface="Arial"/>
                <a:cs typeface="Arial"/>
                <a:sym typeface="Arial"/>
              </a:rPr>
              <a:t>headache</a:t>
            </a:r>
            <a:endParaRPr sz="1700">
              <a:latin typeface="Arial"/>
              <a:cs typeface="Arial"/>
            </a:endParaRPr>
          </a:p>
        </p:txBody>
      </p:sp>
      <p:sp>
        <p:nvSpPr>
          <p:cNvPr id="22" name="object 22"/>
          <p:cNvSpPr txBox="1"/>
          <p:nvPr/>
        </p:nvSpPr>
        <p:spPr>
          <a:xfrm>
            <a:off x="3925881" y="5576088"/>
            <a:ext cx="1485588" cy="314176"/>
          </a:xfrm>
          <a:prstGeom prst="rect">
            <a:avLst/>
          </a:prstGeom>
          <a:solidFill>
            <a:srgbClr val="231F20">
              <a:alpha val="75000"/>
            </a:srgbClr>
          </a:solidFill>
        </p:spPr>
        <p:txBody>
          <a:bodyPr vert="horz" wrap="square" lIns="0" tIns="52058" rIns="0" bIns="0" rtlCol="0">
            <a:spAutoFit/>
          </a:bodyPr>
          <a:lstStyle/>
          <a:p>
            <a:pPr marL="109833" algn="l" rtl="0">
              <a:spcBef>
                <a:spcPts val="409"/>
              </a:spcBef>
            </a:pPr>
            <a:r>
              <a:rPr lang="en" sz="1700" b="1" i="0" u="none" spc="10" baseline="0">
                <a:solidFill>
                  <a:srgbClr val="FFFFFF"/>
                </a:solidFill>
                <a:latin typeface="Arial"/>
                <a:ea typeface="Arial"/>
                <a:cs typeface="Arial"/>
                <a:sym typeface="Arial"/>
              </a:rPr>
              <a:t>trembling</a:t>
            </a:r>
            <a:endParaRPr sz="1700">
              <a:latin typeface="Arial"/>
              <a:cs typeface="Arial"/>
            </a:endParaRPr>
          </a:p>
        </p:txBody>
      </p:sp>
      <p:sp>
        <p:nvSpPr>
          <p:cNvPr id="23" name="object 23"/>
          <p:cNvSpPr/>
          <p:nvPr/>
        </p:nvSpPr>
        <p:spPr>
          <a:xfrm>
            <a:off x="7560375" y="6353268"/>
            <a:ext cx="1115461" cy="434249"/>
          </a:xfrm>
          <a:custGeom>
            <a:avLst/>
            <a:gdLst/>
            <a:ahLst/>
            <a:cxnLst/>
            <a:rect l="l" t="t" r="r" b="b"/>
            <a:pathLst>
              <a:path w="1115695" h="434340">
                <a:moveTo>
                  <a:pt x="0" y="0"/>
                </a:moveTo>
                <a:lnTo>
                  <a:pt x="1115568" y="0"/>
                </a:lnTo>
                <a:lnTo>
                  <a:pt x="1115568" y="434340"/>
                </a:lnTo>
                <a:lnTo>
                  <a:pt x="0" y="434340"/>
                </a:lnTo>
                <a:lnTo>
                  <a:pt x="0" y="0"/>
                </a:lnTo>
                <a:close/>
              </a:path>
            </a:pathLst>
          </a:custGeom>
          <a:solidFill>
            <a:srgbClr val="231F20">
              <a:alpha val="75000"/>
            </a:srgbClr>
          </a:solidFill>
        </p:spPr>
        <p:txBody>
          <a:bodyPr wrap="square" lIns="0" tIns="0" rIns="0" bIns="0" rtlCol="0"/>
          <a:lstStyle/>
          <a:p>
            <a:endParaRPr/>
          </a:p>
        </p:txBody>
      </p:sp>
      <p:sp>
        <p:nvSpPr>
          <p:cNvPr id="24" name="object 24"/>
          <p:cNvSpPr txBox="1"/>
          <p:nvPr/>
        </p:nvSpPr>
        <p:spPr>
          <a:xfrm>
            <a:off x="7609302" y="6423416"/>
            <a:ext cx="1115461" cy="284420"/>
          </a:xfrm>
          <a:prstGeom prst="rect">
            <a:avLst/>
          </a:prstGeom>
        </p:spPr>
        <p:txBody>
          <a:bodyPr vert="horz" wrap="square" lIns="0" tIns="12697" rIns="0" bIns="0" rtlCol="0">
            <a:spAutoFit/>
          </a:bodyPr>
          <a:lstStyle/>
          <a:p>
            <a:pPr marL="111103" algn="l" rtl="0">
              <a:spcBef>
                <a:spcPts val="100"/>
              </a:spcBef>
            </a:pPr>
            <a:r>
              <a:rPr lang="en" sz="1700" b="1" i="0" u="none" spc="-10" baseline="0" dirty="0">
                <a:solidFill>
                  <a:srgbClr val="FFFFFF"/>
                </a:solidFill>
                <a:latin typeface="Arial"/>
                <a:ea typeface="Arial"/>
                <a:cs typeface="Arial"/>
                <a:sym typeface="Arial"/>
              </a:rPr>
              <a:t>fatigue</a:t>
            </a:r>
            <a:endParaRPr sz="1700" dirty="0">
              <a:latin typeface="Arial"/>
              <a:cs typeface="Arial"/>
            </a:endParaRPr>
          </a:p>
        </p:txBody>
      </p:sp>
      <p:sp>
        <p:nvSpPr>
          <p:cNvPr id="25" name="object 25"/>
          <p:cNvSpPr/>
          <p:nvPr/>
        </p:nvSpPr>
        <p:spPr>
          <a:xfrm>
            <a:off x="6234814" y="7018223"/>
            <a:ext cx="1545266" cy="429805"/>
          </a:xfrm>
          <a:custGeom>
            <a:avLst/>
            <a:gdLst/>
            <a:ahLst/>
            <a:cxnLst/>
            <a:rect l="l" t="t" r="r" b="b"/>
            <a:pathLst>
              <a:path w="1545590" h="429895">
                <a:moveTo>
                  <a:pt x="0" y="0"/>
                </a:moveTo>
                <a:lnTo>
                  <a:pt x="1545336" y="0"/>
                </a:lnTo>
                <a:lnTo>
                  <a:pt x="1545336" y="429767"/>
                </a:lnTo>
                <a:lnTo>
                  <a:pt x="0" y="429767"/>
                </a:lnTo>
                <a:lnTo>
                  <a:pt x="0" y="0"/>
                </a:lnTo>
                <a:close/>
              </a:path>
            </a:pathLst>
          </a:custGeom>
          <a:solidFill>
            <a:srgbClr val="231F20">
              <a:alpha val="75000"/>
            </a:srgbClr>
          </a:solidFill>
        </p:spPr>
        <p:txBody>
          <a:bodyPr wrap="square" lIns="0" tIns="0" rIns="0" bIns="0" rtlCol="0"/>
          <a:lstStyle/>
          <a:p>
            <a:endParaRPr/>
          </a:p>
        </p:txBody>
      </p:sp>
      <p:sp>
        <p:nvSpPr>
          <p:cNvPr id="26" name="object 26"/>
          <p:cNvSpPr txBox="1"/>
          <p:nvPr/>
        </p:nvSpPr>
        <p:spPr>
          <a:xfrm>
            <a:off x="6309876" y="6844524"/>
            <a:ext cx="1362424" cy="284420"/>
          </a:xfrm>
          <a:prstGeom prst="rect">
            <a:avLst/>
          </a:prstGeom>
        </p:spPr>
        <p:txBody>
          <a:bodyPr vert="horz" wrap="square" lIns="0" tIns="12697" rIns="0" bIns="0" rtlCol="0">
            <a:spAutoFit/>
          </a:bodyPr>
          <a:lstStyle/>
          <a:p>
            <a:pPr marL="12697" algn="l" rtl="0">
              <a:spcBef>
                <a:spcPts val="100"/>
              </a:spcBef>
            </a:pPr>
            <a:r>
              <a:rPr lang="en" sz="1700" b="1" i="0" u="none" spc="10" baseline="0" dirty="0">
                <a:solidFill>
                  <a:srgbClr val="FFFFFF"/>
                </a:solidFill>
                <a:latin typeface="Arial"/>
                <a:ea typeface="Arial"/>
                <a:cs typeface="Arial"/>
                <a:sym typeface="Arial"/>
              </a:rPr>
              <a:t>sleeping problems</a:t>
            </a:r>
            <a:endParaRPr sz="1700" dirty="0">
              <a:latin typeface="Arial"/>
              <a:cs typeface="Arial"/>
            </a:endParaRPr>
          </a:p>
        </p:txBody>
      </p:sp>
      <p:sp>
        <p:nvSpPr>
          <p:cNvPr id="27" name="object 27"/>
          <p:cNvSpPr txBox="1"/>
          <p:nvPr/>
        </p:nvSpPr>
        <p:spPr>
          <a:xfrm>
            <a:off x="5652148" y="6063827"/>
            <a:ext cx="1526854" cy="578883"/>
          </a:xfrm>
          <a:prstGeom prst="rect">
            <a:avLst/>
          </a:prstGeom>
          <a:solidFill>
            <a:srgbClr val="231F20">
              <a:alpha val="75000"/>
            </a:srgbClr>
          </a:solidFill>
        </p:spPr>
        <p:txBody>
          <a:bodyPr vert="horz" wrap="square" lIns="0" tIns="65391" rIns="0" bIns="0" rtlCol="0">
            <a:spAutoFit/>
          </a:bodyPr>
          <a:lstStyle/>
          <a:p>
            <a:pPr marL="182843" marR="94596" indent="-87612" algn="l" rtl="0">
              <a:lnSpc>
                <a:spcPts val="2000"/>
              </a:lnSpc>
              <a:spcBef>
                <a:spcPts val="515"/>
              </a:spcBef>
            </a:pPr>
            <a:r>
              <a:rPr lang="en" sz="1700" b="1" i="0" u="none" baseline="0">
                <a:solidFill>
                  <a:srgbClr val="FFFFFF"/>
                </a:solidFill>
                <a:latin typeface="Arial"/>
                <a:ea typeface="Arial"/>
                <a:cs typeface="Arial"/>
                <a:sym typeface="Arial"/>
              </a:rPr>
              <a:t>nausea</a:t>
            </a:r>
            <a:r>
              <a:rPr lang="en" sz="1700" b="1" i="0" u="none" spc="75" baseline="0">
                <a:solidFill>
                  <a:srgbClr val="FFFFFF"/>
                </a:solidFill>
                <a:latin typeface="Arial"/>
                <a:ea typeface="Arial"/>
                <a:cs typeface="Arial"/>
                <a:sym typeface="Arial"/>
              </a:rPr>
              <a:t> </a:t>
            </a:r>
            <a:r>
              <a:rPr lang="en" sz="1700" b="1" i="0" u="none" spc="30" baseline="0">
                <a:solidFill>
                  <a:srgbClr val="FFFFFF"/>
                </a:solidFill>
                <a:latin typeface="Arial"/>
                <a:ea typeface="Arial"/>
                <a:cs typeface="Arial"/>
                <a:sym typeface="Arial"/>
              </a:rPr>
              <a:t>and</a:t>
            </a:r>
            <a:r>
              <a:rPr lang="en" sz="1700" b="1" i="0" u="none" spc="-25" baseline="0">
                <a:solidFill>
                  <a:srgbClr val="FFFFFF"/>
                </a:solidFill>
                <a:latin typeface="Arial"/>
                <a:ea typeface="Arial"/>
                <a:cs typeface="Arial"/>
                <a:sym typeface="Arial"/>
              </a:rPr>
              <a:t> </a:t>
            </a:r>
            <a:r>
              <a:rPr lang="en" sz="1700" b="1" i="0" u="none" spc="10" baseline="0">
                <a:solidFill>
                  <a:srgbClr val="FFFFFF"/>
                </a:solidFill>
                <a:latin typeface="Arial"/>
                <a:ea typeface="Arial"/>
                <a:cs typeface="Arial"/>
                <a:sym typeface="Arial"/>
              </a:rPr>
              <a:t>dizziness</a:t>
            </a:r>
            <a:endParaRPr sz="1700">
              <a:latin typeface="Arial"/>
              <a:cs typeface="Arial"/>
            </a:endParaRPr>
          </a:p>
        </p:txBody>
      </p:sp>
      <p:sp>
        <p:nvSpPr>
          <p:cNvPr id="28" name="object 28"/>
          <p:cNvSpPr txBox="1"/>
          <p:nvPr/>
        </p:nvSpPr>
        <p:spPr>
          <a:xfrm>
            <a:off x="431044" y="6581805"/>
            <a:ext cx="1649279" cy="322510"/>
          </a:xfrm>
          <a:prstGeom prst="rect">
            <a:avLst/>
          </a:prstGeom>
          <a:solidFill>
            <a:srgbClr val="231F20">
              <a:alpha val="75000"/>
            </a:srgbClr>
          </a:solidFill>
        </p:spPr>
        <p:txBody>
          <a:bodyPr vert="horz" wrap="square" lIns="0" tIns="65391" rIns="0" bIns="0" rtlCol="0">
            <a:spAutoFit/>
          </a:bodyPr>
          <a:lstStyle/>
          <a:p>
            <a:pPr marL="246966" marR="92691" indent="-151100" algn="l" rtl="0">
              <a:lnSpc>
                <a:spcPts val="2000"/>
              </a:lnSpc>
              <a:spcBef>
                <a:spcPts val="515"/>
              </a:spcBef>
            </a:pPr>
            <a:r>
              <a:rPr lang="en" sz="1700" b="1" i="0" u="none" spc="25" baseline="0" dirty="0">
                <a:solidFill>
                  <a:srgbClr val="FFFFFF"/>
                </a:solidFill>
                <a:latin typeface="Arial"/>
                <a:ea typeface="Arial"/>
                <a:cs typeface="Arial"/>
                <a:sym typeface="Arial"/>
              </a:rPr>
              <a:t>nervousness</a:t>
            </a:r>
            <a:endParaRPr sz="1700" dirty="0">
              <a:latin typeface="Arial"/>
              <a:cs typeface="Arial"/>
            </a:endParaRPr>
          </a:p>
        </p:txBody>
      </p:sp>
      <p:sp>
        <p:nvSpPr>
          <p:cNvPr id="29" name="object 29"/>
          <p:cNvSpPr txBox="1"/>
          <p:nvPr/>
        </p:nvSpPr>
        <p:spPr>
          <a:xfrm>
            <a:off x="2234163" y="6467755"/>
            <a:ext cx="1339569" cy="314122"/>
          </a:xfrm>
          <a:prstGeom prst="rect">
            <a:avLst/>
          </a:prstGeom>
          <a:solidFill>
            <a:srgbClr val="231F20">
              <a:alpha val="75000"/>
            </a:srgbClr>
          </a:solidFill>
        </p:spPr>
        <p:txBody>
          <a:bodyPr vert="horz" wrap="square" lIns="0" tIns="52058" rIns="0" bIns="0" rtlCol="0">
            <a:spAutoFit/>
          </a:bodyPr>
          <a:lstStyle/>
          <a:p>
            <a:pPr marL="109833" algn="l" rtl="0">
              <a:spcBef>
                <a:spcPts val="409"/>
              </a:spcBef>
            </a:pPr>
            <a:r>
              <a:rPr lang="en" sz="1700" b="1" i="0" u="none" spc="40" baseline="0" dirty="0">
                <a:solidFill>
                  <a:srgbClr val="FFFFFF"/>
                </a:solidFill>
                <a:latin typeface="Arial"/>
                <a:ea typeface="Arial"/>
                <a:cs typeface="Arial"/>
                <a:sym typeface="Arial"/>
              </a:rPr>
              <a:t>stomach pain</a:t>
            </a:r>
            <a:endParaRPr sz="1700" dirty="0">
              <a:latin typeface="Arial"/>
              <a:cs typeface="Arial"/>
            </a:endParaRPr>
          </a:p>
        </p:txBody>
      </p:sp>
      <p:sp>
        <p:nvSpPr>
          <p:cNvPr id="30" name="object 30"/>
          <p:cNvSpPr txBox="1"/>
          <p:nvPr/>
        </p:nvSpPr>
        <p:spPr>
          <a:xfrm>
            <a:off x="6312880" y="2250165"/>
            <a:ext cx="1642400" cy="709146"/>
          </a:xfrm>
          <a:prstGeom prst="rect">
            <a:avLst/>
          </a:prstGeom>
        </p:spPr>
        <p:txBody>
          <a:bodyPr vert="horz" wrap="square" lIns="0" tIns="12697" rIns="0" bIns="0" rtlCol="0">
            <a:spAutoFit/>
          </a:bodyPr>
          <a:lstStyle/>
          <a:p>
            <a:pPr marL="12697" algn="l" rtl="0">
              <a:spcBef>
                <a:spcPts val="100"/>
              </a:spcBef>
            </a:pPr>
            <a:r>
              <a:rPr lang="en" sz="1700" b="1" i="0" u="none" spc="-15" baseline="0">
                <a:solidFill>
                  <a:srgbClr val="D71920"/>
                </a:solidFill>
                <a:latin typeface="Arial"/>
                <a:ea typeface="Arial"/>
                <a:cs typeface="Arial"/>
                <a:sym typeface="Arial"/>
              </a:rPr>
              <a:t>aggression</a:t>
            </a:r>
            <a:endParaRPr sz="1700">
              <a:latin typeface="Arial"/>
              <a:cs typeface="Arial"/>
            </a:endParaRPr>
          </a:p>
          <a:p>
            <a:pPr marL="258393" algn="l" rtl="0">
              <a:spcBef>
                <a:spcPts val="1300"/>
              </a:spcBef>
            </a:pPr>
            <a:r>
              <a:rPr lang="en" sz="1700" b="1" i="0" u="none" spc="10" baseline="0">
                <a:solidFill>
                  <a:srgbClr val="D71920"/>
                </a:solidFill>
                <a:latin typeface="Arial"/>
                <a:ea typeface="Arial"/>
                <a:cs typeface="Arial"/>
                <a:sym typeface="Arial"/>
              </a:rPr>
              <a:t>anger</a:t>
            </a:r>
            <a:endParaRPr sz="1700">
              <a:latin typeface="Arial"/>
              <a:cs typeface="Arial"/>
            </a:endParaRPr>
          </a:p>
        </p:txBody>
      </p:sp>
      <p:sp>
        <p:nvSpPr>
          <p:cNvPr id="31" name="object 31"/>
          <p:cNvSpPr txBox="1"/>
          <p:nvPr/>
        </p:nvSpPr>
        <p:spPr>
          <a:xfrm>
            <a:off x="248614" y="1810854"/>
            <a:ext cx="1780801" cy="1087506"/>
          </a:xfrm>
          <a:prstGeom prst="rect">
            <a:avLst/>
          </a:prstGeom>
        </p:spPr>
        <p:txBody>
          <a:bodyPr vert="horz" wrap="square" lIns="0" tIns="12697" rIns="0" bIns="0" rtlCol="0">
            <a:spAutoFit/>
          </a:bodyPr>
          <a:lstStyle/>
          <a:p>
            <a:pPr marL="90152" algn="l" rtl="0">
              <a:spcBef>
                <a:spcPts val="100"/>
              </a:spcBef>
            </a:pPr>
            <a:r>
              <a:rPr lang="en" sz="1700" b="1" i="0" u="none" spc="30" baseline="0">
                <a:solidFill>
                  <a:srgbClr val="D71920"/>
                </a:solidFill>
                <a:latin typeface="Arial"/>
                <a:ea typeface="Arial"/>
                <a:cs typeface="Arial"/>
                <a:sym typeface="Arial"/>
              </a:rPr>
              <a:t>adaptation</a:t>
            </a:r>
            <a:endParaRPr sz="1700" dirty="0">
              <a:latin typeface="Arial"/>
              <a:cs typeface="Arial"/>
            </a:endParaRPr>
          </a:p>
          <a:p>
            <a:pPr marL="12697" marR="5079" indent="248870" algn="l" rtl="0">
              <a:lnSpc>
                <a:spcPct val="163900"/>
              </a:lnSpc>
              <a:spcBef>
                <a:spcPts val="114"/>
              </a:spcBef>
            </a:pPr>
            <a:r>
              <a:rPr lang="en" sz="1700" b="1" i="0" u="none" spc="50" baseline="0">
                <a:solidFill>
                  <a:srgbClr val="D71920"/>
                </a:solidFill>
                <a:latin typeface="Arial"/>
                <a:ea typeface="Arial"/>
                <a:cs typeface="Arial"/>
                <a:sym typeface="Arial"/>
              </a:rPr>
              <a:t>withdrawal  </a:t>
            </a:r>
            <a:r>
              <a:rPr lang="en" sz="1700" b="1" i="0" u="none" spc="40" baseline="0">
                <a:solidFill>
                  <a:srgbClr val="D71920"/>
                </a:solidFill>
                <a:latin typeface="Arial"/>
                <a:ea typeface="Arial"/>
                <a:cs typeface="Arial"/>
                <a:sym typeface="Arial"/>
              </a:rPr>
              <a:t>numbness</a:t>
            </a:r>
            <a:r>
              <a:rPr lang="en" sz="1700" b="1" i="0" u="none" spc="-55" baseline="0">
                <a:solidFill>
                  <a:srgbClr val="D71920"/>
                </a:solidFill>
                <a:latin typeface="Arial"/>
                <a:ea typeface="Arial"/>
                <a:cs typeface="Arial"/>
                <a:sym typeface="Arial"/>
              </a:rPr>
              <a:t> </a:t>
            </a:r>
            <a:endParaRPr sz="1700" dirty="0">
              <a:latin typeface="Arial"/>
              <a:cs typeface="Arial"/>
            </a:endParaRPr>
          </a:p>
        </p:txBody>
      </p:sp>
      <p:sp>
        <p:nvSpPr>
          <p:cNvPr id="32" name="object 32"/>
          <p:cNvSpPr txBox="1"/>
          <p:nvPr/>
        </p:nvSpPr>
        <p:spPr>
          <a:xfrm>
            <a:off x="2188579" y="2250165"/>
            <a:ext cx="3140686" cy="709146"/>
          </a:xfrm>
          <a:prstGeom prst="rect">
            <a:avLst/>
          </a:prstGeom>
        </p:spPr>
        <p:txBody>
          <a:bodyPr vert="horz" wrap="square" lIns="0" tIns="12697" rIns="0" bIns="0" rtlCol="0">
            <a:spAutoFit/>
          </a:bodyPr>
          <a:lstStyle/>
          <a:p>
            <a:pPr marL="12697" algn="l" rtl="0">
              <a:spcBef>
                <a:spcPts val="100"/>
              </a:spcBef>
              <a:tabLst>
                <a:tab pos="1617656" algn="l"/>
              </a:tabLst>
            </a:pPr>
            <a:r>
              <a:rPr lang="en" sz="1700" b="1" i="0" u="none" spc="25" baseline="0">
                <a:solidFill>
                  <a:srgbClr val="D71920"/>
                </a:solidFill>
                <a:latin typeface="Arial"/>
                <a:ea typeface="Arial"/>
                <a:cs typeface="Arial"/>
                <a:sym typeface="Arial"/>
              </a:rPr>
              <a:t>confusion</a:t>
            </a:r>
            <a:r>
              <a:rPr lang="en" sz="1700" b="0" i="0" u="none" spc="25" baseline="0">
                <a:solidFill>
                  <a:srgbClr val="D71920"/>
                </a:solidFill>
                <a:latin typeface="Arial"/>
                <a:ea typeface="Arial"/>
                <a:cs typeface="Arial"/>
                <a:sym typeface="Arial"/>
              </a:rPr>
              <a:t>	</a:t>
            </a:r>
            <a:r>
              <a:rPr lang="en" sz="1700" b="1" i="0" u="none" spc="-5" baseline="0">
                <a:solidFill>
                  <a:srgbClr val="D71920"/>
                </a:solidFill>
                <a:latin typeface="Arial"/>
                <a:ea typeface="Arial"/>
                <a:cs typeface="Arial"/>
                <a:sym typeface="Arial"/>
              </a:rPr>
              <a:t>guilt</a:t>
            </a:r>
            <a:endParaRPr sz="1700">
              <a:latin typeface="Arial"/>
              <a:cs typeface="Arial"/>
            </a:endParaRPr>
          </a:p>
          <a:p>
            <a:pPr marL="968181" algn="l" rtl="0">
              <a:spcBef>
                <a:spcPts val="1300"/>
              </a:spcBef>
            </a:pPr>
            <a:r>
              <a:rPr lang="en" sz="1700" b="1" i="0" u="none" spc="35" baseline="0">
                <a:solidFill>
                  <a:srgbClr val="D71920"/>
                </a:solidFill>
                <a:latin typeface="Arial"/>
                <a:ea typeface="Arial"/>
                <a:cs typeface="Arial"/>
                <a:sym typeface="Arial"/>
              </a:rPr>
              <a:t>unreal</a:t>
            </a:r>
            <a:r>
              <a:rPr lang="en" sz="1700" b="1" i="0" u="none" spc="-15" baseline="0">
                <a:solidFill>
                  <a:srgbClr val="D71920"/>
                </a:solidFill>
                <a:latin typeface="Arial"/>
                <a:ea typeface="Arial"/>
                <a:cs typeface="Arial"/>
                <a:sym typeface="Arial"/>
              </a:rPr>
              <a:t> </a:t>
            </a:r>
            <a:r>
              <a:rPr lang="en" sz="1700" b="1" i="0" u="none" spc="55" baseline="0">
                <a:solidFill>
                  <a:srgbClr val="D71920"/>
                </a:solidFill>
                <a:latin typeface="Arial"/>
                <a:ea typeface="Arial"/>
                <a:cs typeface="Arial"/>
                <a:sym typeface="Arial"/>
              </a:rPr>
              <a:t>feeling</a:t>
            </a:r>
            <a:endParaRPr sz="1700">
              <a:latin typeface="Arial"/>
              <a:cs typeface="Arial"/>
            </a:endParaRPr>
          </a:p>
        </p:txBody>
      </p:sp>
      <p:sp>
        <p:nvSpPr>
          <p:cNvPr id="33" name="object 33"/>
          <p:cNvSpPr txBox="1"/>
          <p:nvPr/>
        </p:nvSpPr>
        <p:spPr>
          <a:xfrm>
            <a:off x="309546" y="3242555"/>
            <a:ext cx="1363059" cy="792314"/>
          </a:xfrm>
          <a:prstGeom prst="rect">
            <a:avLst/>
          </a:prstGeom>
        </p:spPr>
        <p:txBody>
          <a:bodyPr vert="horz" wrap="square" lIns="0" tIns="25395" rIns="0" bIns="0" rtlCol="0">
            <a:spAutoFit/>
          </a:bodyPr>
          <a:lstStyle/>
          <a:p>
            <a:pPr marL="12697" marR="5079" indent="-635" algn="ctr" rtl="0">
              <a:lnSpc>
                <a:spcPts val="2000"/>
              </a:lnSpc>
              <a:spcBef>
                <a:spcPts val="200"/>
              </a:spcBef>
            </a:pPr>
            <a:r>
              <a:rPr lang="en" sz="1700" b="1" i="0" u="none" spc="10" baseline="0">
                <a:solidFill>
                  <a:srgbClr val="D71920"/>
                </a:solidFill>
                <a:latin typeface="Arial"/>
                <a:ea typeface="Arial"/>
                <a:cs typeface="Arial"/>
                <a:sym typeface="Arial"/>
              </a:rPr>
              <a:t>uncertainty  </a:t>
            </a:r>
            <a:r>
              <a:rPr lang="en" sz="1700" b="1" i="0" u="none" spc="30" baseline="0">
                <a:solidFill>
                  <a:srgbClr val="D71920"/>
                </a:solidFill>
                <a:latin typeface="Arial"/>
                <a:ea typeface="Arial"/>
                <a:cs typeface="Arial"/>
                <a:sym typeface="Arial"/>
              </a:rPr>
              <a:t>about </a:t>
            </a:r>
            <a:r>
              <a:rPr lang="en" sz="1700" b="1" i="0" u="none" spc="65" baseline="0">
                <a:solidFill>
                  <a:srgbClr val="D71920"/>
                </a:solidFill>
                <a:latin typeface="Arial"/>
                <a:ea typeface="Arial"/>
                <a:cs typeface="Arial"/>
                <a:sym typeface="Arial"/>
              </a:rPr>
              <a:t>what </a:t>
            </a:r>
            <a:r>
              <a:rPr lang="en" sz="1700" b="1" i="0" u="none" spc="25" baseline="0">
                <a:solidFill>
                  <a:srgbClr val="D71920"/>
                </a:solidFill>
                <a:latin typeface="Arial"/>
                <a:ea typeface="Arial"/>
                <a:cs typeface="Arial"/>
                <a:sym typeface="Arial"/>
              </a:rPr>
              <a:t>to</a:t>
            </a:r>
            <a:r>
              <a:rPr lang="en" sz="1700" b="1" i="0" u="none" spc="-70" baseline="0">
                <a:solidFill>
                  <a:srgbClr val="D71920"/>
                </a:solidFill>
                <a:latin typeface="Arial"/>
                <a:ea typeface="Arial"/>
                <a:cs typeface="Arial"/>
                <a:sym typeface="Arial"/>
              </a:rPr>
              <a:t> </a:t>
            </a:r>
            <a:r>
              <a:rPr lang="en" sz="1700" b="1" i="0" u="none" spc="65" baseline="0">
                <a:solidFill>
                  <a:srgbClr val="D71920"/>
                </a:solidFill>
                <a:latin typeface="Arial"/>
                <a:ea typeface="Arial"/>
                <a:cs typeface="Arial"/>
                <a:sym typeface="Arial"/>
              </a:rPr>
              <a:t>do</a:t>
            </a:r>
            <a:endParaRPr sz="1700">
              <a:latin typeface="Arial"/>
              <a:cs typeface="Arial"/>
            </a:endParaRPr>
          </a:p>
        </p:txBody>
      </p:sp>
      <p:sp>
        <p:nvSpPr>
          <p:cNvPr id="34" name="object 34"/>
          <p:cNvSpPr txBox="1"/>
          <p:nvPr/>
        </p:nvSpPr>
        <p:spPr>
          <a:xfrm>
            <a:off x="185006" y="4928200"/>
            <a:ext cx="1611927" cy="792314"/>
          </a:xfrm>
          <a:prstGeom prst="rect">
            <a:avLst/>
          </a:prstGeom>
        </p:spPr>
        <p:txBody>
          <a:bodyPr vert="horz" wrap="square" lIns="0" tIns="25395" rIns="0" bIns="0" rtlCol="0">
            <a:spAutoFit/>
          </a:bodyPr>
          <a:lstStyle/>
          <a:p>
            <a:pPr marL="12697" marR="5079" algn="ctr" rtl="0">
              <a:lnSpc>
                <a:spcPts val="2000"/>
              </a:lnSpc>
              <a:spcBef>
                <a:spcPts val="200"/>
              </a:spcBef>
            </a:pPr>
            <a:r>
              <a:rPr lang="en" sz="1700" b="1" i="0" u="none" spc="30" baseline="0">
                <a:solidFill>
                  <a:srgbClr val="D71920"/>
                </a:solidFill>
                <a:latin typeface="Arial"/>
                <a:ea typeface="Arial"/>
                <a:cs typeface="Arial"/>
                <a:sym typeface="Arial"/>
              </a:rPr>
              <a:t>difficulty </a:t>
            </a:r>
            <a:r>
              <a:rPr lang="en" sz="1700" b="1" i="0" u="none" spc="35" baseline="0">
                <a:solidFill>
                  <a:srgbClr val="D71920"/>
                </a:solidFill>
                <a:latin typeface="Arial"/>
                <a:ea typeface="Arial"/>
                <a:cs typeface="Arial"/>
                <a:sym typeface="Arial"/>
              </a:rPr>
              <a:t>to </a:t>
            </a:r>
            <a:r>
              <a:rPr lang="en" sz="1700" b="1" i="0" u="none" spc="25" baseline="0">
                <a:solidFill>
                  <a:srgbClr val="D71920"/>
                </a:solidFill>
                <a:latin typeface="Arial"/>
                <a:ea typeface="Arial"/>
                <a:cs typeface="Arial"/>
                <a:sym typeface="Arial"/>
              </a:rPr>
              <a:t>carry </a:t>
            </a:r>
            <a:r>
              <a:rPr lang="en" sz="1700" b="1" i="0" u="none" spc="95" baseline="0">
                <a:solidFill>
                  <a:srgbClr val="D71920"/>
                </a:solidFill>
                <a:latin typeface="Arial"/>
                <a:ea typeface="Arial"/>
                <a:cs typeface="Arial"/>
                <a:sym typeface="Arial"/>
              </a:rPr>
              <a:t>out </a:t>
            </a:r>
            <a:r>
              <a:rPr lang="en" sz="1700" b="1" i="0" u="none" spc="10" baseline="0">
                <a:solidFill>
                  <a:srgbClr val="D71920"/>
                </a:solidFill>
                <a:latin typeface="Arial"/>
                <a:ea typeface="Arial"/>
                <a:cs typeface="Arial"/>
                <a:sym typeface="Arial"/>
              </a:rPr>
              <a:t>daily </a:t>
            </a:r>
            <a:r>
              <a:rPr lang="en" sz="1700" b="1" i="0" u="none" spc="50" baseline="0">
                <a:solidFill>
                  <a:srgbClr val="D71920"/>
                </a:solidFill>
                <a:latin typeface="Arial"/>
                <a:ea typeface="Arial"/>
                <a:cs typeface="Arial"/>
                <a:sym typeface="Arial"/>
              </a:rPr>
              <a:t>chores</a:t>
            </a:r>
            <a:r>
              <a:rPr lang="en" sz="1700" b="1" i="0" u="none" spc="35" baseline="0">
                <a:solidFill>
                  <a:srgbClr val="D71920"/>
                </a:solidFill>
                <a:latin typeface="Arial"/>
                <a:ea typeface="Arial"/>
                <a:cs typeface="Arial"/>
                <a:sym typeface="Arial"/>
              </a:rPr>
              <a:t>a</a:t>
            </a:r>
            <a:endParaRPr sz="1700">
              <a:latin typeface="Arial"/>
              <a:cs typeface="Arial"/>
            </a:endParaRPr>
          </a:p>
        </p:txBody>
      </p:sp>
      <p:sp>
        <p:nvSpPr>
          <p:cNvPr id="35" name="object 35"/>
          <p:cNvSpPr txBox="1"/>
          <p:nvPr/>
        </p:nvSpPr>
        <p:spPr>
          <a:xfrm>
            <a:off x="8151147" y="1810855"/>
            <a:ext cx="2102679" cy="1970625"/>
          </a:xfrm>
          <a:prstGeom prst="rect">
            <a:avLst/>
          </a:prstGeom>
        </p:spPr>
        <p:txBody>
          <a:bodyPr vert="horz" wrap="square" lIns="0" tIns="12697" rIns="0" bIns="0" rtlCol="0">
            <a:spAutoFit/>
          </a:bodyPr>
          <a:lstStyle/>
          <a:p>
            <a:pPr marL="679314" algn="l" rtl="0">
              <a:spcBef>
                <a:spcPts val="100"/>
              </a:spcBef>
            </a:pPr>
            <a:r>
              <a:rPr lang="en" sz="1700" b="1" i="0" u="none" spc="35" baseline="0">
                <a:solidFill>
                  <a:srgbClr val="D71920"/>
                </a:solidFill>
                <a:latin typeface="Arial"/>
                <a:ea typeface="Arial"/>
                <a:cs typeface="Arial"/>
                <a:sym typeface="Arial"/>
              </a:rPr>
              <a:t>acceptance</a:t>
            </a:r>
            <a:endParaRPr sz="1700">
              <a:latin typeface="Arial"/>
              <a:cs typeface="Arial"/>
            </a:endParaRPr>
          </a:p>
          <a:p>
            <a:pPr marL="12697" marR="5079" indent="86343" algn="l" rtl="0">
              <a:lnSpc>
                <a:spcPct val="163900"/>
              </a:lnSpc>
              <a:spcBef>
                <a:spcPts val="114"/>
              </a:spcBef>
              <a:tabLst>
                <a:tab pos="1186578" algn="l"/>
              </a:tabLst>
            </a:pPr>
            <a:r>
              <a:rPr lang="en" sz="1700" b="1" i="0" u="none" baseline="0">
                <a:solidFill>
                  <a:srgbClr val="D71920"/>
                </a:solidFill>
                <a:latin typeface="Arial"/>
                <a:ea typeface="Arial"/>
                <a:cs typeface="Arial"/>
                <a:sym typeface="Arial"/>
              </a:rPr>
              <a:t>overprotectiveness  </a:t>
            </a:r>
            <a:r>
              <a:rPr lang="en" sz="1700" b="1" i="0" u="none" spc="30" baseline="0">
                <a:solidFill>
                  <a:srgbClr val="D71920"/>
                </a:solidFill>
                <a:latin typeface="Arial"/>
                <a:ea typeface="Arial"/>
                <a:cs typeface="Arial"/>
                <a:sym typeface="Arial"/>
              </a:rPr>
              <a:t>annoyance</a:t>
            </a:r>
            <a:r>
              <a:rPr lang="en" sz="1700" b="0" i="0" u="none" baseline="0">
                <a:solidFill>
                  <a:srgbClr val="D71920"/>
                </a:solidFill>
                <a:latin typeface="Arial"/>
                <a:ea typeface="Arial"/>
                <a:cs typeface="Arial"/>
                <a:sym typeface="Arial"/>
              </a:rPr>
              <a:t>	</a:t>
            </a:r>
            <a:r>
              <a:rPr lang="en" sz="1700" b="1" i="0" u="none" spc="75" baseline="0">
                <a:solidFill>
                  <a:srgbClr val="D71920"/>
                </a:solidFill>
                <a:latin typeface="Arial"/>
                <a:ea typeface="Arial"/>
                <a:cs typeface="Arial"/>
                <a:sym typeface="Arial"/>
              </a:rPr>
              <a:t>disbelief</a:t>
            </a:r>
            <a:endParaRPr sz="1700">
              <a:latin typeface="Arial"/>
              <a:cs typeface="Arial"/>
            </a:endParaRPr>
          </a:p>
          <a:p>
            <a:pPr marL="196811" algn="l" rtl="0">
              <a:spcBef>
                <a:spcPts val="1220"/>
              </a:spcBef>
            </a:pPr>
            <a:r>
              <a:rPr lang="en" sz="1700" b="1" i="0" u="none" spc="50" baseline="0">
                <a:solidFill>
                  <a:srgbClr val="D71920"/>
                </a:solidFill>
                <a:latin typeface="Arial"/>
                <a:ea typeface="Arial"/>
                <a:cs typeface="Arial"/>
                <a:sym typeface="Arial"/>
              </a:rPr>
              <a:t>hopelessness</a:t>
            </a:r>
            <a:endParaRPr sz="1700">
              <a:latin typeface="Arial"/>
              <a:cs typeface="Arial"/>
            </a:endParaRPr>
          </a:p>
          <a:p>
            <a:pPr marL="808193" algn="l" rtl="0">
              <a:spcBef>
                <a:spcPts val="1170"/>
              </a:spcBef>
            </a:pPr>
            <a:r>
              <a:rPr lang="en" sz="1700" b="1" i="0" u="none" spc="25" baseline="0">
                <a:solidFill>
                  <a:srgbClr val="D71920"/>
                </a:solidFill>
                <a:latin typeface="Arial"/>
                <a:ea typeface="Arial"/>
                <a:cs typeface="Arial"/>
                <a:sym typeface="Arial"/>
              </a:rPr>
              <a:t>depression</a:t>
            </a:r>
            <a:endParaRPr sz="1700">
              <a:latin typeface="Arial"/>
              <a:cs typeface="Arial"/>
            </a:endParaRPr>
          </a:p>
        </p:txBody>
      </p:sp>
      <p:sp>
        <p:nvSpPr>
          <p:cNvPr id="36" name="object 36"/>
          <p:cNvSpPr txBox="1"/>
          <p:nvPr/>
        </p:nvSpPr>
        <p:spPr>
          <a:xfrm>
            <a:off x="3791518" y="6293284"/>
            <a:ext cx="1557328" cy="827779"/>
          </a:xfrm>
          <a:prstGeom prst="rect">
            <a:avLst/>
          </a:prstGeom>
          <a:solidFill>
            <a:srgbClr val="231F20">
              <a:alpha val="75000"/>
            </a:srgbClr>
          </a:solidFill>
        </p:spPr>
        <p:txBody>
          <a:bodyPr vert="horz" wrap="square" lIns="0" tIns="57773" rIns="0" bIns="0" rtlCol="0">
            <a:spAutoFit/>
          </a:bodyPr>
          <a:lstStyle/>
          <a:p>
            <a:pPr algn="ctr" rtl="0">
              <a:lnSpc>
                <a:spcPts val="2020"/>
              </a:lnSpc>
              <a:spcBef>
                <a:spcPts val="455"/>
              </a:spcBef>
            </a:pPr>
            <a:r>
              <a:rPr lang="en" sz="1700" b="1" i="0" u="none" spc="25" baseline="0" dirty="0">
                <a:solidFill>
                  <a:srgbClr val="FFFFFF"/>
                </a:solidFill>
                <a:latin typeface="Arial"/>
                <a:ea typeface="Arial"/>
                <a:cs typeface="Arial"/>
                <a:sym typeface="Arial"/>
              </a:rPr>
              <a:t>muscle pain</a:t>
            </a:r>
            <a:r>
              <a:rPr lang="en" sz="1700" b="1" i="0" u="none" spc="-20" baseline="0" dirty="0">
                <a:solidFill>
                  <a:srgbClr val="FFFFFF"/>
                </a:solidFill>
                <a:latin typeface="Arial"/>
                <a:ea typeface="Arial"/>
                <a:cs typeface="Arial"/>
                <a:sym typeface="Arial"/>
              </a:rPr>
              <a:t> </a:t>
            </a:r>
            <a:r>
              <a:rPr lang="en" sz="1700" b="1" i="0" u="none" spc="30" baseline="0" dirty="0">
                <a:solidFill>
                  <a:srgbClr val="FFFFFF"/>
                </a:solidFill>
                <a:latin typeface="Arial"/>
                <a:ea typeface="Arial"/>
                <a:cs typeface="Arial"/>
                <a:sym typeface="Arial"/>
              </a:rPr>
              <a:t>and</a:t>
            </a:r>
            <a:endParaRPr sz="1700" dirty="0">
              <a:latin typeface="Arial"/>
              <a:cs typeface="Arial"/>
            </a:endParaRPr>
          </a:p>
          <a:p>
            <a:pPr algn="ctr" rtl="0">
              <a:lnSpc>
                <a:spcPts val="2020"/>
              </a:lnSpc>
            </a:pPr>
            <a:r>
              <a:rPr lang="en" sz="1700" b="1" i="0" u="none" spc="40" baseline="0" dirty="0">
                <a:solidFill>
                  <a:srgbClr val="FFFFFF"/>
                </a:solidFill>
                <a:latin typeface="Arial"/>
                <a:ea typeface="Arial"/>
                <a:cs typeface="Arial"/>
                <a:sym typeface="Arial"/>
              </a:rPr>
              <a:t>tension</a:t>
            </a:r>
            <a:endParaRPr sz="1700" dirty="0">
              <a:latin typeface="Arial"/>
              <a:cs typeface="Arial"/>
            </a:endParaRPr>
          </a:p>
        </p:txBody>
      </p:sp>
      <p:sp>
        <p:nvSpPr>
          <p:cNvPr id="37" name="object 37"/>
          <p:cNvSpPr txBox="1"/>
          <p:nvPr/>
        </p:nvSpPr>
        <p:spPr>
          <a:xfrm>
            <a:off x="9352964" y="5484663"/>
            <a:ext cx="850518" cy="314122"/>
          </a:xfrm>
          <a:prstGeom prst="rect">
            <a:avLst/>
          </a:prstGeom>
          <a:solidFill>
            <a:srgbClr val="231F20">
              <a:alpha val="75000"/>
            </a:srgbClr>
          </a:solidFill>
        </p:spPr>
        <p:txBody>
          <a:bodyPr vert="horz" wrap="square" lIns="0" tIns="52058" rIns="0" bIns="0" rtlCol="0">
            <a:spAutoFit/>
          </a:bodyPr>
          <a:lstStyle/>
          <a:p>
            <a:pPr marL="96501" algn="l" rtl="0">
              <a:spcBef>
                <a:spcPts val="409"/>
              </a:spcBef>
            </a:pPr>
            <a:r>
              <a:rPr lang="en" sz="1700" b="1" i="0" u="none" spc="75" baseline="0" dirty="0">
                <a:solidFill>
                  <a:srgbClr val="FFFFFF"/>
                </a:solidFill>
                <a:latin typeface="Arial"/>
                <a:ea typeface="Arial"/>
                <a:cs typeface="Arial"/>
                <a:sym typeface="Arial"/>
              </a:rPr>
              <a:t>crying</a:t>
            </a:r>
            <a:endParaRPr sz="17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AA64B-D64F-416E-99F4-6E3DB7FD277F}"/>
              </a:ext>
            </a:extLst>
          </p:cNvPr>
          <p:cNvSpPr>
            <a:spLocks noGrp="1"/>
          </p:cNvSpPr>
          <p:nvPr>
            <p:ph type="title"/>
          </p:nvPr>
        </p:nvSpPr>
        <p:spPr>
          <a:xfrm>
            <a:off x="552450" y="230188"/>
            <a:ext cx="7705725" cy="1371600"/>
          </a:xfrm>
        </p:spPr>
        <p:txBody>
          <a:bodyPr wrap="square" anchor="ctr">
            <a:normAutofit/>
          </a:bodyPr>
          <a:lstStyle/>
          <a:p>
            <a:pPr algn="l" rtl="0"/>
            <a:r>
              <a:rPr lang="en" b="0" i="0" u="none" baseline="0"/>
              <a:t>Mental well-being</a:t>
            </a:r>
          </a:p>
        </p:txBody>
      </p:sp>
      <p:pic>
        <p:nvPicPr>
          <p:cNvPr id="4" name="Content Placeholder 3" descr="A picture containing water, outdoor, sky&#10;&#10;Description automatically generated">
            <a:extLst>
              <a:ext uri="{FF2B5EF4-FFF2-40B4-BE49-F238E27FC236}">
                <a16:creationId xmlns:a16="http://schemas.microsoft.com/office/drawing/2014/main" id="{2F5BC2B9-371E-4079-B034-14D7BCEBFB02}"/>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1234" r="11817" b="3"/>
          <a:stretch/>
        </p:blipFill>
        <p:spPr>
          <a:xfrm>
            <a:off x="0" y="1743673"/>
            <a:ext cx="4764087" cy="4749800"/>
          </a:xfrm>
          <a:noFill/>
        </p:spPr>
      </p:pic>
      <p:sp>
        <p:nvSpPr>
          <p:cNvPr id="7" name="Content Placeholder 6">
            <a:extLst>
              <a:ext uri="{FF2B5EF4-FFF2-40B4-BE49-F238E27FC236}">
                <a16:creationId xmlns:a16="http://schemas.microsoft.com/office/drawing/2014/main" id="{340A7A56-70D3-4AED-B49C-1C506DD64AC6}"/>
              </a:ext>
            </a:extLst>
          </p:cNvPr>
          <p:cNvSpPr>
            <a:spLocks noGrp="1"/>
          </p:cNvSpPr>
          <p:nvPr>
            <p:ph sz="half" idx="2"/>
          </p:nvPr>
        </p:nvSpPr>
        <p:spPr>
          <a:xfrm>
            <a:off x="5149348" y="1906588"/>
            <a:ext cx="4764088" cy="4749800"/>
          </a:xfrm>
        </p:spPr>
        <p:txBody>
          <a:bodyPr vert="horz" wrap="square" lIns="80201" tIns="40100" rIns="80201" bIns="40100" numCol="1" rtlCol="0" anchor="t" anchorCtr="0" compatLnSpc="1">
            <a:prstTxWarp prst="textNoShape">
              <a:avLst/>
            </a:prstTxWarp>
            <a:normAutofit/>
          </a:bodyPr>
          <a:lstStyle/>
          <a:p>
            <a:pPr algn="l" rtl="0">
              <a:lnSpc>
                <a:spcPct val="90000"/>
              </a:lnSpc>
            </a:pPr>
            <a:r>
              <a:rPr lang="en" sz="1800" b="0" i="0" u="none" baseline="0"/>
              <a:t>Mental well-being impacts, for example, our ability to maintain relationships, care for other people, interact with others, and express our feelings. </a:t>
            </a:r>
            <a:br>
              <a:rPr lang="en" sz="1800"/>
            </a:br>
            <a:endParaRPr lang="en" sz="1800" dirty="0"/>
          </a:p>
          <a:p>
            <a:pPr algn="l" rtl="0">
              <a:lnSpc>
                <a:spcPct val="90000"/>
              </a:lnSpc>
            </a:pPr>
            <a:r>
              <a:rPr lang="en" sz="1800" b="0" i="0" u="none" baseline="0"/>
              <a:t>Mental well-being also helps us manage occasional anxiety, tolerate loss, and accept changes in life.</a:t>
            </a:r>
            <a:br>
              <a:rPr lang="en" sz="1800"/>
            </a:br>
            <a:endParaRPr lang="en" sz="1800" dirty="0"/>
          </a:p>
          <a:p>
            <a:pPr algn="l" rtl="0">
              <a:lnSpc>
                <a:spcPct val="90000"/>
              </a:lnSpc>
            </a:pPr>
            <a:r>
              <a:rPr lang="en" sz="1800" b="0" i="0" u="none" baseline="0"/>
              <a:t>A balanced mind can also tell its own thinking and external reality apart.</a:t>
            </a:r>
          </a:p>
          <a:p>
            <a:pPr algn="l" rtl="0">
              <a:lnSpc>
                <a:spcPct val="90000"/>
              </a:lnSpc>
            </a:pPr>
            <a:endParaRPr lang="en" sz="1800" dirty="0"/>
          </a:p>
        </p:txBody>
      </p:sp>
      <p:sp>
        <p:nvSpPr>
          <p:cNvPr id="10" name="TextBox 9">
            <a:extLst>
              <a:ext uri="{FF2B5EF4-FFF2-40B4-BE49-F238E27FC236}">
                <a16:creationId xmlns:a16="http://schemas.microsoft.com/office/drawing/2014/main" id="{3BC6E53C-37A2-4604-A28C-54DA8C5EF9AB}"/>
              </a:ext>
            </a:extLst>
          </p:cNvPr>
          <p:cNvSpPr txBox="1"/>
          <p:nvPr/>
        </p:nvSpPr>
        <p:spPr>
          <a:xfrm>
            <a:off x="78039" y="6496859"/>
            <a:ext cx="5348036" cy="276999"/>
          </a:xfrm>
          <a:prstGeom prst="rect">
            <a:avLst/>
          </a:prstGeom>
          <a:noFill/>
        </p:spPr>
        <p:txBody>
          <a:bodyPr wrap="square">
            <a:spAutoFit/>
          </a:bodyPr>
          <a:lstStyle/>
          <a:p>
            <a:pPr algn="l" rtl="0"/>
            <a:r>
              <a:rPr lang="en" sz="1200" b="0" i="0" u="none" baseline="0">
                <a:latin typeface="+mn-lt"/>
                <a:ea typeface="+mn-lt"/>
                <a:cs typeface="+mn-lt"/>
                <a:sym typeface="+mn-lt"/>
              </a:rPr>
              <a:t>Photo: Joonas Brandt</a:t>
            </a:r>
          </a:p>
        </p:txBody>
      </p:sp>
    </p:spTree>
    <p:extLst>
      <p:ext uri="{BB962C8B-B14F-4D97-AF65-F5344CB8AC3E}">
        <p14:creationId xmlns:p14="http://schemas.microsoft.com/office/powerpoint/2010/main" val="852959621"/>
      </p:ext>
    </p:extLst>
  </p:cSld>
  <p:clrMapOvr>
    <a:masterClrMapping/>
  </p:clrMapOvr>
  <p:transition>
    <p:cover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C108584-C3D5-4DC2-BF22-D5E553C29F4D}"/>
              </a:ext>
            </a:extLst>
          </p:cNvPr>
          <p:cNvSpPr>
            <a:spLocks noGrp="1"/>
          </p:cNvSpPr>
          <p:nvPr>
            <p:ph type="title"/>
          </p:nvPr>
        </p:nvSpPr>
        <p:spPr>
          <a:xfrm>
            <a:off x="552450" y="230188"/>
            <a:ext cx="7705725" cy="1371600"/>
          </a:xfrm>
        </p:spPr>
        <p:txBody>
          <a:bodyPr wrap="square" anchor="ctr">
            <a:normAutofit/>
          </a:bodyPr>
          <a:lstStyle/>
          <a:p>
            <a:pPr algn="l" rtl="0"/>
            <a:r>
              <a:rPr lang="en" b="0" i="0" u="none" baseline="0"/>
              <a:t>Stress has many forms</a:t>
            </a:r>
          </a:p>
        </p:txBody>
      </p:sp>
      <p:pic>
        <p:nvPicPr>
          <p:cNvPr id="21" name="Picture 20">
            <a:extLst>
              <a:ext uri="{FF2B5EF4-FFF2-40B4-BE49-F238E27FC236}">
                <a16:creationId xmlns:a16="http://schemas.microsoft.com/office/drawing/2014/main" id="{AFCF2A30-5D60-4E22-86E9-79EE2B1178AF}"/>
              </a:ext>
            </a:extLst>
          </p:cNvPr>
          <p:cNvPicPr>
            <a:picLocks noChangeAspect="1"/>
          </p:cNvPicPr>
          <p:nvPr/>
        </p:nvPicPr>
        <p:blipFill rotWithShape="1">
          <a:blip r:embed="rId3">
            <a:extLst>
              <a:ext uri="{28A0092B-C50C-407E-A947-70E740481C1C}">
                <a14:useLocalDpi xmlns:a14="http://schemas.microsoft.com/office/drawing/2010/main" val="0"/>
              </a:ext>
            </a:extLst>
          </a:blip>
          <a:srcRect l="5656" r="27395" b="3"/>
          <a:stretch/>
        </p:blipFill>
        <p:spPr>
          <a:xfrm>
            <a:off x="0" y="1906588"/>
            <a:ext cx="4764087" cy="4749800"/>
          </a:xfrm>
          <a:prstGeom prst="rect">
            <a:avLst/>
          </a:prstGeom>
          <a:noFill/>
        </p:spPr>
      </p:pic>
      <p:sp>
        <p:nvSpPr>
          <p:cNvPr id="3" name="Sisällön paikkamerkki 2">
            <a:extLst>
              <a:ext uri="{FF2B5EF4-FFF2-40B4-BE49-F238E27FC236}">
                <a16:creationId xmlns:a16="http://schemas.microsoft.com/office/drawing/2014/main" id="{4F9809B7-7622-4EBA-81AA-20E5C8D3EE57}"/>
              </a:ext>
            </a:extLst>
          </p:cNvPr>
          <p:cNvSpPr>
            <a:spLocks noGrp="1"/>
          </p:cNvSpPr>
          <p:nvPr>
            <p:ph sz="half" idx="2"/>
          </p:nvPr>
        </p:nvSpPr>
        <p:spPr>
          <a:xfrm>
            <a:off x="5426075" y="1906588"/>
            <a:ext cx="4764088" cy="4749800"/>
          </a:xfrm>
        </p:spPr>
        <p:txBody>
          <a:bodyPr wrap="square" anchor="t">
            <a:normAutofit/>
          </a:bodyPr>
          <a:lstStyle/>
          <a:p>
            <a:pPr algn="l" rtl="0">
              <a:lnSpc>
                <a:spcPct val="90000"/>
              </a:lnSpc>
            </a:pPr>
            <a:r>
              <a:rPr lang="en" sz="2600" b="0" i="0" u="none" baseline="0"/>
              <a:t>Everyday stress </a:t>
            </a:r>
          </a:p>
          <a:p>
            <a:pPr algn="l" rtl="0">
              <a:lnSpc>
                <a:spcPct val="90000"/>
              </a:lnSpc>
            </a:pPr>
            <a:r>
              <a:rPr lang="en" sz="2600" b="0" i="0" u="none" baseline="0"/>
              <a:t>Acute stress </a:t>
            </a:r>
          </a:p>
          <a:p>
            <a:pPr algn="l" rtl="0">
              <a:lnSpc>
                <a:spcPct val="90000"/>
              </a:lnSpc>
            </a:pPr>
            <a:r>
              <a:rPr lang="en" sz="2600" b="0" i="0" u="none" baseline="0"/>
              <a:t>Cumulative stress </a:t>
            </a:r>
          </a:p>
          <a:p>
            <a:pPr algn="l" rtl="0">
              <a:lnSpc>
                <a:spcPct val="90000"/>
              </a:lnSpc>
            </a:pPr>
            <a:r>
              <a:rPr lang="en" sz="2600" b="0" i="0" u="none" baseline="0"/>
              <a:t>Burnout</a:t>
            </a:r>
          </a:p>
          <a:p>
            <a:pPr algn="l" rtl="0">
              <a:lnSpc>
                <a:spcPct val="90000"/>
              </a:lnSpc>
            </a:pPr>
            <a:endParaRPr lang="en" sz="2600"/>
          </a:p>
          <a:p>
            <a:pPr lvl="0" algn="l" rtl="0">
              <a:lnSpc>
                <a:spcPct val="90000"/>
              </a:lnSpc>
            </a:pPr>
            <a:r>
              <a:rPr lang="en" sz="2600" b="0" i="0" u="none" baseline="0"/>
              <a:t>Everyday stress can accumulate </a:t>
            </a:r>
          </a:p>
          <a:p>
            <a:pPr marL="0" indent="0" algn="l" rtl="0">
              <a:lnSpc>
                <a:spcPct val="90000"/>
              </a:lnSpc>
              <a:buNone/>
            </a:pPr>
            <a:r>
              <a:rPr lang="en" sz="2600" b="0" i="0" u="none" baseline="0"/>
              <a:t>-&gt; Cumulative stress -&gt; Burnout</a:t>
            </a:r>
          </a:p>
          <a:p>
            <a:pPr marL="0" indent="0" algn="l" rtl="0">
              <a:lnSpc>
                <a:spcPct val="90000"/>
              </a:lnSpc>
              <a:buNone/>
            </a:pPr>
            <a:endParaRPr lang="en" sz="2600"/>
          </a:p>
          <a:p>
            <a:pPr algn="l" rtl="0">
              <a:lnSpc>
                <a:spcPct val="90000"/>
              </a:lnSpc>
            </a:pPr>
            <a:r>
              <a:rPr lang="en" sz="2600" b="0" i="0" u="none" baseline="0"/>
              <a:t>Eustress</a:t>
            </a:r>
          </a:p>
          <a:p>
            <a:pPr algn="l" rtl="0">
              <a:lnSpc>
                <a:spcPct val="90000"/>
              </a:lnSpc>
            </a:pPr>
            <a:endParaRPr lang="en" sz="2600"/>
          </a:p>
        </p:txBody>
      </p:sp>
    </p:spTree>
    <p:extLst>
      <p:ext uri="{BB962C8B-B14F-4D97-AF65-F5344CB8AC3E}">
        <p14:creationId xmlns:p14="http://schemas.microsoft.com/office/powerpoint/2010/main" val="3162673110"/>
      </p:ext>
    </p:extLst>
  </p:cSld>
  <p:clrMapOvr>
    <a:masterClrMapping/>
  </p:clrMapOvr>
  <p:transition>
    <p:cover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DFB5E-8E10-4408-9BF2-1758803D4FF3}"/>
              </a:ext>
            </a:extLst>
          </p:cNvPr>
          <p:cNvSpPr>
            <a:spLocks noGrp="1"/>
          </p:cNvSpPr>
          <p:nvPr>
            <p:ph type="title"/>
          </p:nvPr>
        </p:nvSpPr>
        <p:spPr>
          <a:xfrm>
            <a:off x="552450" y="230188"/>
            <a:ext cx="7705725" cy="1371600"/>
          </a:xfrm>
        </p:spPr>
        <p:txBody>
          <a:bodyPr vert="horz" wrap="square" lIns="0" tIns="0" rIns="0" bIns="0" numCol="1" anchor="ctr" anchorCtr="0" compatLnSpc="1">
            <a:prstTxWarp prst="textNoShape">
              <a:avLst/>
            </a:prstTxWarp>
            <a:normAutofit/>
          </a:bodyPr>
          <a:lstStyle/>
          <a:p>
            <a:pPr algn="l" rtl="0"/>
            <a:r>
              <a:rPr lang="en" b="0" i="0" u="none" baseline="0"/>
              <a:t>This is how you can help yourself</a:t>
            </a:r>
          </a:p>
        </p:txBody>
      </p:sp>
      <p:sp>
        <p:nvSpPr>
          <p:cNvPr id="6" name="TextBox 5">
            <a:extLst>
              <a:ext uri="{FF2B5EF4-FFF2-40B4-BE49-F238E27FC236}">
                <a16:creationId xmlns:a16="http://schemas.microsoft.com/office/drawing/2014/main" id="{6C0F763C-3965-4F8B-A96D-3DCB44FB6D7B}"/>
              </a:ext>
            </a:extLst>
          </p:cNvPr>
          <p:cNvSpPr txBox="1"/>
          <p:nvPr/>
        </p:nvSpPr>
        <p:spPr bwMode="auto">
          <a:xfrm>
            <a:off x="509588" y="1906588"/>
            <a:ext cx="4764087" cy="4749800"/>
          </a:xfrm>
          <a:prstGeom prst="rect">
            <a:avLst/>
          </a:prstGeom>
          <a:noFill/>
          <a:ln w="9525">
            <a:noFill/>
            <a:miter lim="800000"/>
            <a:headEnd/>
            <a:tailEnd/>
          </a:ln>
        </p:spPr>
        <p:txBody>
          <a:bodyPr vert="horz" wrap="square" lIns="104073" tIns="52035" rIns="104073" bIns="52035" numCol="1" anchor="t" anchorCtr="0" compatLnSpc="1">
            <a:prstTxWarp prst="textNoShape">
              <a:avLst/>
            </a:prstTxWarp>
            <a:normAutofit/>
          </a:bodyPr>
          <a:lstStyle/>
          <a:p>
            <a:pPr algn="l" defTabSz="1041400" rtl="0" eaLnBrk="0" hangingPunct="0">
              <a:lnSpc>
                <a:spcPct val="90000"/>
              </a:lnSpc>
              <a:spcBef>
                <a:spcPct val="20000"/>
              </a:spcBef>
              <a:buClr>
                <a:schemeClr val="accent2"/>
              </a:buClr>
              <a:buFont typeface="Times" charset="0"/>
              <a:buChar char="•"/>
            </a:pPr>
            <a:r>
              <a:rPr lang="en" sz="1400" b="1" i="0" u="none" baseline="0">
                <a:effectLst/>
                <a:latin typeface="+mn-lt"/>
                <a:ea typeface="+mn-lt"/>
                <a:cs typeface="+mn-lt"/>
                <a:sym typeface="+mn-lt"/>
              </a:rPr>
              <a:t>Talk</a:t>
            </a:r>
            <a:r>
              <a:rPr lang="en" sz="1400" b="0" i="0" u="none" baseline="0">
                <a:effectLst/>
                <a:latin typeface="+mn-lt"/>
                <a:ea typeface="+mn-lt"/>
                <a:cs typeface="+mn-lt"/>
                <a:sym typeface="+mn-lt"/>
              </a:rPr>
              <a:t> to others about your experience. Share your thoughts and feelings about current events. Talking helps you process your bad experience.</a:t>
            </a:r>
          </a:p>
          <a:p>
            <a:pPr algn="l" defTabSz="1041400" rtl="0" eaLnBrk="0" hangingPunct="0">
              <a:lnSpc>
                <a:spcPct val="90000"/>
              </a:lnSpc>
              <a:spcBef>
                <a:spcPct val="20000"/>
              </a:spcBef>
              <a:buClr>
                <a:schemeClr val="accent2"/>
              </a:buClr>
              <a:buFont typeface="Times" charset="0"/>
              <a:buChar char="•"/>
            </a:pPr>
            <a:endParaRPr lang="en" sz="1400" b="0" i="0" dirty="0">
              <a:effectLst/>
              <a:latin typeface="+mn-lt"/>
            </a:endParaRPr>
          </a:p>
          <a:p>
            <a:pPr algn="l" defTabSz="1041400" rtl="0" eaLnBrk="0" hangingPunct="0">
              <a:lnSpc>
                <a:spcPct val="90000"/>
              </a:lnSpc>
              <a:spcBef>
                <a:spcPct val="20000"/>
              </a:spcBef>
              <a:buClr>
                <a:schemeClr val="accent2"/>
              </a:buClr>
              <a:buFont typeface="Times" charset="0"/>
              <a:buChar char="•"/>
            </a:pPr>
            <a:r>
              <a:rPr lang="en" sz="1400" b="0" i="0" u="none" baseline="0">
                <a:effectLst/>
                <a:latin typeface="+mn-lt"/>
                <a:ea typeface="+mn-lt"/>
                <a:cs typeface="+mn-lt"/>
                <a:sym typeface="+mn-lt"/>
              </a:rPr>
              <a:t>Stick to your </a:t>
            </a:r>
            <a:r>
              <a:rPr lang="en" sz="1400" b="1" i="0" u="none" baseline="0">
                <a:effectLst/>
                <a:latin typeface="+mn-lt"/>
                <a:ea typeface="+mn-lt"/>
                <a:cs typeface="+mn-lt"/>
                <a:sym typeface="+mn-lt"/>
              </a:rPr>
              <a:t>routine</a:t>
            </a:r>
            <a:r>
              <a:rPr lang="en" sz="1400" b="0" i="0" u="none" baseline="0">
                <a:effectLst/>
                <a:latin typeface="+mn-lt"/>
                <a:ea typeface="+mn-lt"/>
                <a:cs typeface="+mn-lt"/>
                <a:sym typeface="+mn-lt"/>
              </a:rPr>
              <a:t> and study, work and carry out daily chores as usual.</a:t>
            </a:r>
          </a:p>
          <a:p>
            <a:pPr algn="l" defTabSz="1041400" rtl="0" eaLnBrk="0" hangingPunct="0">
              <a:lnSpc>
                <a:spcPct val="90000"/>
              </a:lnSpc>
              <a:spcBef>
                <a:spcPct val="20000"/>
              </a:spcBef>
              <a:buClr>
                <a:schemeClr val="accent2"/>
              </a:buClr>
              <a:buFont typeface="Times" charset="0"/>
              <a:buChar char="•"/>
            </a:pPr>
            <a:endParaRPr lang="en" sz="1400" b="0" i="0" dirty="0">
              <a:effectLst/>
              <a:latin typeface="+mn-lt"/>
            </a:endParaRPr>
          </a:p>
          <a:p>
            <a:pPr algn="l" defTabSz="1041400" rtl="0" eaLnBrk="0" hangingPunct="0">
              <a:lnSpc>
                <a:spcPct val="90000"/>
              </a:lnSpc>
              <a:spcBef>
                <a:spcPct val="20000"/>
              </a:spcBef>
              <a:buClr>
                <a:schemeClr val="accent2"/>
              </a:buClr>
              <a:buFont typeface="Times" charset="0"/>
              <a:buChar char="•"/>
            </a:pPr>
            <a:r>
              <a:rPr lang="en" sz="1400" b="1" i="0" u="none" baseline="0">
                <a:effectLst/>
                <a:latin typeface="+mn-lt"/>
                <a:ea typeface="+mn-lt"/>
                <a:cs typeface="+mn-lt"/>
                <a:sym typeface="+mn-lt"/>
              </a:rPr>
              <a:t>Exercise</a:t>
            </a:r>
            <a:r>
              <a:rPr lang="en" sz="1400" b="0" i="0" u="none" baseline="0">
                <a:effectLst/>
                <a:latin typeface="+mn-lt"/>
                <a:ea typeface="+mn-lt"/>
                <a:cs typeface="+mn-lt"/>
                <a:sym typeface="+mn-lt"/>
              </a:rPr>
              <a:t> is good for you, as it releases tension and calms you down. For example, walking and other light activities will make you feel better.</a:t>
            </a:r>
          </a:p>
          <a:p>
            <a:pPr algn="l" defTabSz="1041400" rtl="0" eaLnBrk="0" hangingPunct="0">
              <a:lnSpc>
                <a:spcPct val="90000"/>
              </a:lnSpc>
              <a:spcBef>
                <a:spcPct val="20000"/>
              </a:spcBef>
              <a:buClr>
                <a:schemeClr val="accent2"/>
              </a:buClr>
              <a:buFont typeface="Times" charset="0"/>
              <a:buChar char="•"/>
            </a:pPr>
            <a:endParaRPr lang="en" sz="1400" b="0" i="0" dirty="0">
              <a:effectLst/>
              <a:latin typeface="+mn-lt"/>
            </a:endParaRPr>
          </a:p>
          <a:p>
            <a:pPr algn="l" defTabSz="1041400" rtl="0" eaLnBrk="0" hangingPunct="0">
              <a:lnSpc>
                <a:spcPct val="90000"/>
              </a:lnSpc>
              <a:spcBef>
                <a:spcPct val="20000"/>
              </a:spcBef>
              <a:buClr>
                <a:schemeClr val="accent2"/>
              </a:buClr>
              <a:buFont typeface="Times" charset="0"/>
              <a:buChar char="•"/>
            </a:pPr>
            <a:r>
              <a:rPr lang="en" sz="1400" b="0" i="0" u="none" baseline="0">
                <a:effectLst/>
                <a:latin typeface="+mn-lt"/>
                <a:ea typeface="+mn-lt"/>
                <a:cs typeface="+mn-lt"/>
                <a:sym typeface="+mn-lt"/>
              </a:rPr>
              <a:t>Avoid excessive amounts of alcohol and sedative substances.</a:t>
            </a:r>
          </a:p>
          <a:p>
            <a:pPr algn="l" defTabSz="1041400" rtl="0" eaLnBrk="0" hangingPunct="0">
              <a:lnSpc>
                <a:spcPct val="90000"/>
              </a:lnSpc>
              <a:spcBef>
                <a:spcPct val="20000"/>
              </a:spcBef>
              <a:buClr>
                <a:schemeClr val="accent2"/>
              </a:buClr>
              <a:buFont typeface="Times" charset="0"/>
              <a:buChar char="•"/>
            </a:pPr>
            <a:endParaRPr lang="en" sz="1400" b="0" i="0" dirty="0">
              <a:effectLst/>
              <a:latin typeface="+mn-lt"/>
            </a:endParaRPr>
          </a:p>
          <a:p>
            <a:pPr algn="l" defTabSz="1041400" rtl="0" eaLnBrk="0" hangingPunct="0">
              <a:lnSpc>
                <a:spcPct val="90000"/>
              </a:lnSpc>
              <a:spcBef>
                <a:spcPct val="20000"/>
              </a:spcBef>
              <a:buClr>
                <a:schemeClr val="accent2"/>
              </a:buClr>
              <a:buFont typeface="Times" charset="0"/>
              <a:buChar char="•"/>
            </a:pPr>
            <a:r>
              <a:rPr lang="en" sz="1400" b="1" i="0" u="none" baseline="0">
                <a:effectLst/>
                <a:latin typeface="+mn-lt"/>
                <a:ea typeface="+mn-lt"/>
                <a:cs typeface="+mn-lt"/>
                <a:sym typeface="+mn-lt"/>
              </a:rPr>
              <a:t>Listen</a:t>
            </a:r>
            <a:r>
              <a:rPr lang="en" sz="1400" b="0" i="0" u="none" baseline="0">
                <a:effectLst/>
                <a:latin typeface="+mn-lt"/>
                <a:ea typeface="+mn-lt"/>
                <a:cs typeface="+mn-lt"/>
                <a:sym typeface="+mn-lt"/>
              </a:rPr>
              <a:t> to your loved ones’ feelings and thoughts and </a:t>
            </a:r>
            <a:r>
              <a:rPr lang="en" sz="1400" b="1" i="0" u="none" baseline="0">
                <a:effectLst/>
                <a:latin typeface="+mn-lt"/>
                <a:ea typeface="+mn-lt"/>
                <a:cs typeface="+mn-lt"/>
                <a:sym typeface="+mn-lt"/>
              </a:rPr>
              <a:t>share</a:t>
            </a:r>
            <a:r>
              <a:rPr lang="en" sz="1400" b="0" i="0" u="none" baseline="0">
                <a:effectLst/>
                <a:latin typeface="+mn-lt"/>
                <a:ea typeface="+mn-lt"/>
                <a:cs typeface="+mn-lt"/>
                <a:sym typeface="+mn-lt"/>
              </a:rPr>
              <a:t> your experiences.</a:t>
            </a:r>
          </a:p>
          <a:p>
            <a:pPr algn="l" defTabSz="1041400" rtl="0" eaLnBrk="0" hangingPunct="0">
              <a:lnSpc>
                <a:spcPct val="90000"/>
              </a:lnSpc>
              <a:spcBef>
                <a:spcPct val="20000"/>
              </a:spcBef>
              <a:buClr>
                <a:schemeClr val="accent2"/>
              </a:buClr>
              <a:buFont typeface="Times" charset="0"/>
              <a:buChar char="•"/>
            </a:pPr>
            <a:endParaRPr lang="en" sz="1400" b="0" i="0" dirty="0">
              <a:effectLst/>
              <a:latin typeface="+mn-lt"/>
            </a:endParaRPr>
          </a:p>
          <a:p>
            <a:pPr algn="l" defTabSz="1041400" rtl="0" eaLnBrk="0" hangingPunct="0">
              <a:lnSpc>
                <a:spcPct val="90000"/>
              </a:lnSpc>
              <a:spcBef>
                <a:spcPct val="20000"/>
              </a:spcBef>
              <a:buClr>
                <a:schemeClr val="accent2"/>
              </a:buClr>
              <a:buFont typeface="Times" charset="0"/>
              <a:buChar char="•"/>
            </a:pPr>
            <a:r>
              <a:rPr lang="en" sz="1400" b="0" i="0" u="none" baseline="0">
                <a:effectLst/>
                <a:latin typeface="+mn-lt"/>
                <a:ea typeface="+mn-lt"/>
                <a:cs typeface="+mn-lt"/>
                <a:sym typeface="+mn-lt"/>
              </a:rPr>
              <a:t>Sometimes it is easier to express your emotions by being active rather than talking. </a:t>
            </a:r>
            <a:r>
              <a:rPr lang="en" sz="1400" b="1" i="0" u="none" baseline="0">
                <a:effectLst/>
                <a:latin typeface="+mn-lt"/>
                <a:ea typeface="+mn-lt"/>
                <a:cs typeface="+mn-lt"/>
                <a:sym typeface="+mn-lt"/>
              </a:rPr>
              <a:t>Draw, paint, write, play an instrument or exercise.</a:t>
            </a:r>
          </a:p>
        </p:txBody>
      </p:sp>
      <p:pic>
        <p:nvPicPr>
          <p:cNvPr id="8" name="Content Placeholder 7" descr="A person and person walking in a park&#10;&#10;Description automatically generated with low confidence">
            <a:extLst>
              <a:ext uri="{FF2B5EF4-FFF2-40B4-BE49-F238E27FC236}">
                <a16:creationId xmlns:a16="http://schemas.microsoft.com/office/drawing/2014/main" id="{F0ACEDF6-5B8F-4A76-93F3-C59F6DE9B4A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159" r="15892" b="3"/>
          <a:stretch/>
        </p:blipFill>
        <p:spPr>
          <a:xfrm>
            <a:off x="5426075" y="1906588"/>
            <a:ext cx="4764088" cy="4749800"/>
          </a:xfrm>
          <a:noFill/>
        </p:spPr>
      </p:pic>
      <p:sp>
        <p:nvSpPr>
          <p:cNvPr id="10" name="TextBox 9">
            <a:extLst>
              <a:ext uri="{FF2B5EF4-FFF2-40B4-BE49-F238E27FC236}">
                <a16:creationId xmlns:a16="http://schemas.microsoft.com/office/drawing/2014/main" id="{A54F3932-F54F-4178-AFC3-C08A384A6A35}"/>
              </a:ext>
            </a:extLst>
          </p:cNvPr>
          <p:cNvSpPr txBox="1"/>
          <p:nvPr/>
        </p:nvSpPr>
        <p:spPr>
          <a:xfrm>
            <a:off x="5346700" y="6656388"/>
            <a:ext cx="2499360" cy="246221"/>
          </a:xfrm>
          <a:prstGeom prst="rect">
            <a:avLst/>
          </a:prstGeom>
          <a:noFill/>
        </p:spPr>
        <p:txBody>
          <a:bodyPr wrap="square" rtlCol="0">
            <a:spAutoFit/>
          </a:bodyPr>
          <a:lstStyle/>
          <a:p>
            <a:pPr algn="l" rtl="0"/>
            <a:r>
              <a:rPr lang="en" sz="1000" b="0" i="0" u="none" baseline="0">
                <a:latin typeface="+mn-lt"/>
                <a:ea typeface="+mn-lt"/>
                <a:cs typeface="+mn-lt"/>
                <a:sym typeface="+mn-lt"/>
              </a:rPr>
              <a:t>Photo: Joonas Brandt</a:t>
            </a:r>
          </a:p>
        </p:txBody>
      </p:sp>
    </p:spTree>
    <p:extLst>
      <p:ext uri="{BB962C8B-B14F-4D97-AF65-F5344CB8AC3E}">
        <p14:creationId xmlns:p14="http://schemas.microsoft.com/office/powerpoint/2010/main" val="937255094"/>
      </p:ext>
    </p:extLst>
  </p:cSld>
  <p:clrMapOvr>
    <a:masterClrMapping/>
  </p:clrMapOvr>
  <p:transition>
    <p:cover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E4BA0-289B-4B30-B5DD-3EEA472E9D5F}"/>
              </a:ext>
            </a:extLst>
          </p:cNvPr>
          <p:cNvSpPr>
            <a:spLocks noGrp="1"/>
          </p:cNvSpPr>
          <p:nvPr>
            <p:ph type="title"/>
          </p:nvPr>
        </p:nvSpPr>
        <p:spPr>
          <a:xfrm>
            <a:off x="182563" y="215483"/>
            <a:ext cx="8784055" cy="1371600"/>
          </a:xfrm>
        </p:spPr>
        <p:txBody>
          <a:bodyPr wrap="square" anchor="ctr">
            <a:normAutofit/>
          </a:bodyPr>
          <a:lstStyle/>
          <a:p>
            <a:pPr algn="l" rtl="0"/>
            <a:r>
              <a:rPr lang="en" b="0" i="0" u="none" baseline="0"/>
              <a:t>Exercise: anchoring positive things</a:t>
            </a:r>
          </a:p>
        </p:txBody>
      </p:sp>
      <p:sp>
        <p:nvSpPr>
          <p:cNvPr id="3" name="Content Placeholder 2">
            <a:extLst>
              <a:ext uri="{FF2B5EF4-FFF2-40B4-BE49-F238E27FC236}">
                <a16:creationId xmlns:a16="http://schemas.microsoft.com/office/drawing/2014/main" id="{137216AB-ABA1-4AE6-B219-786F9790E4A8}"/>
              </a:ext>
            </a:extLst>
          </p:cNvPr>
          <p:cNvSpPr>
            <a:spLocks noGrp="1"/>
          </p:cNvSpPr>
          <p:nvPr>
            <p:ph sz="half" idx="1"/>
          </p:nvPr>
        </p:nvSpPr>
        <p:spPr>
          <a:xfrm>
            <a:off x="509588" y="1295401"/>
            <a:ext cx="4916487" cy="5706978"/>
          </a:xfrm>
        </p:spPr>
        <p:txBody>
          <a:bodyPr wrap="square" anchor="t">
            <a:normAutofit lnSpcReduction="10000"/>
          </a:bodyPr>
          <a:lstStyle/>
          <a:p>
            <a:pPr marL="0" indent="0" algn="l" rtl="0">
              <a:lnSpc>
                <a:spcPct val="90000"/>
              </a:lnSpc>
              <a:buNone/>
            </a:pPr>
            <a:r>
              <a:rPr lang="en" sz="1400" b="0" i="0" u="none" baseline="0"/>
              <a:t>In this exercise, you anchor a specific positive thing to each finger. In a difficult situation, you can use your fingers to remind yourself of these nice things.</a:t>
            </a:r>
          </a:p>
          <a:p>
            <a:pPr marL="0" indent="0" algn="l" rtl="0">
              <a:lnSpc>
                <a:spcPct val="90000"/>
              </a:lnSpc>
              <a:buNone/>
            </a:pPr>
            <a:r>
              <a:rPr lang="en" sz="1400" b="0" i="0" u="none" baseline="0"/>
              <a:t>Start the exercise by sitting comfortably on a couch or chair. Raise your hand in front of your face and examine it for a moment. Pick a finger and anchor a specific memory to it (see instructions below). When you have created and connected a happy memory to a certain finger, reinforce the anchored memory by brushing or pressing the anchored finger with your other hand.</a:t>
            </a:r>
          </a:p>
          <a:p>
            <a:pPr marL="0" indent="0" algn="l" rtl="0">
              <a:lnSpc>
                <a:spcPct val="90000"/>
              </a:lnSpc>
              <a:buNone/>
            </a:pPr>
            <a:endParaRPr lang="en" sz="1400" b="1" dirty="0"/>
          </a:p>
          <a:p>
            <a:pPr algn="l" rtl="0">
              <a:lnSpc>
                <a:spcPct val="90000"/>
              </a:lnSpc>
            </a:pPr>
            <a:r>
              <a:rPr lang="en" sz="1400" b="1" i="0" u="none" baseline="0"/>
              <a:t>Pinky</a:t>
            </a:r>
            <a:r>
              <a:rPr lang="en" sz="1400" b="0" i="0" u="none" baseline="0"/>
              <a:t> – Think about five things your friends appreciate about you.</a:t>
            </a:r>
          </a:p>
          <a:p>
            <a:pPr algn="l" rtl="0">
              <a:lnSpc>
                <a:spcPct val="90000"/>
              </a:lnSpc>
            </a:pPr>
            <a:r>
              <a:rPr lang="en" sz="1400" b="1" i="0" u="none" baseline="0"/>
              <a:t>Ring finger</a:t>
            </a:r>
            <a:r>
              <a:rPr lang="en" sz="1400" b="0" i="0" u="none" baseline="0"/>
              <a:t> – Think about a situation in which you have acted bravely.</a:t>
            </a:r>
          </a:p>
          <a:p>
            <a:pPr algn="l" rtl="0">
              <a:lnSpc>
                <a:spcPct val="90000"/>
              </a:lnSpc>
            </a:pPr>
            <a:r>
              <a:rPr lang="en" sz="1400" b="1" i="0" u="none" baseline="0"/>
              <a:t>Middle finger</a:t>
            </a:r>
            <a:r>
              <a:rPr lang="en" sz="1400" b="0" i="0" u="none" baseline="0"/>
              <a:t> – What things made you happy as a child? What about now?</a:t>
            </a:r>
          </a:p>
          <a:p>
            <a:pPr algn="l" rtl="0">
              <a:lnSpc>
                <a:spcPct val="90000"/>
              </a:lnSpc>
            </a:pPr>
            <a:r>
              <a:rPr lang="en" sz="1400" b="1" i="0" u="none" baseline="0"/>
              <a:t>Forefinger</a:t>
            </a:r>
            <a:r>
              <a:rPr lang="en" sz="1400" b="0" i="0" u="none" baseline="0"/>
              <a:t> – Think about a nice thing that you hope to happen in a year. What would bring you joy and happiness?</a:t>
            </a:r>
          </a:p>
          <a:p>
            <a:pPr algn="l" rtl="0">
              <a:lnSpc>
                <a:spcPct val="90000"/>
              </a:lnSpc>
            </a:pPr>
            <a:r>
              <a:rPr lang="en" sz="1400" b="1" i="0" u="none" baseline="0"/>
              <a:t>Thumb</a:t>
            </a:r>
            <a:r>
              <a:rPr lang="en" sz="1400" b="0" i="0" u="none" baseline="0"/>
              <a:t> – Think about five good things about yourself. What do you value about yourself? What are your good characteristics?</a:t>
            </a:r>
          </a:p>
          <a:p>
            <a:pPr algn="l" rtl="0">
              <a:lnSpc>
                <a:spcPct val="90000"/>
              </a:lnSpc>
            </a:pPr>
            <a:r>
              <a:rPr lang="en" sz="1400" b="1" i="0" u="none" baseline="0"/>
              <a:t>Finally, anchor all the things together by clenching your fist and holding your fist with the other hand. Give yourself time to return to this moment in peace. </a:t>
            </a:r>
            <a:endParaRPr lang="en" sz="1400" dirty="0"/>
          </a:p>
          <a:p>
            <a:pPr algn="l" rtl="0">
              <a:lnSpc>
                <a:spcPct val="90000"/>
              </a:lnSpc>
            </a:pPr>
            <a:endParaRPr lang="en" sz="1100" dirty="0"/>
          </a:p>
        </p:txBody>
      </p:sp>
      <p:pic>
        <p:nvPicPr>
          <p:cNvPr id="5" name="Content Placeholder 4" descr="A person leaning against a tree&#10;&#10;Description automatically generated with medium confidence">
            <a:extLst>
              <a:ext uri="{FF2B5EF4-FFF2-40B4-BE49-F238E27FC236}">
                <a16:creationId xmlns:a16="http://schemas.microsoft.com/office/drawing/2014/main" id="{0976632E-B9E9-4BB8-873D-7007B950973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5788" b="27662"/>
          <a:stretch/>
        </p:blipFill>
        <p:spPr>
          <a:xfrm>
            <a:off x="5426075" y="1906588"/>
            <a:ext cx="4764088" cy="4749800"/>
          </a:xfrm>
          <a:noFill/>
        </p:spPr>
      </p:pic>
      <p:sp>
        <p:nvSpPr>
          <p:cNvPr id="9" name="TextBox 8">
            <a:extLst>
              <a:ext uri="{FF2B5EF4-FFF2-40B4-BE49-F238E27FC236}">
                <a16:creationId xmlns:a16="http://schemas.microsoft.com/office/drawing/2014/main" id="{E632A7E1-AAD8-4A46-B451-A34A10D85939}"/>
              </a:ext>
            </a:extLst>
          </p:cNvPr>
          <p:cNvSpPr txBox="1"/>
          <p:nvPr/>
        </p:nvSpPr>
        <p:spPr>
          <a:xfrm>
            <a:off x="5348037" y="6623378"/>
            <a:ext cx="5348036" cy="246221"/>
          </a:xfrm>
          <a:prstGeom prst="rect">
            <a:avLst/>
          </a:prstGeom>
          <a:noFill/>
        </p:spPr>
        <p:txBody>
          <a:bodyPr wrap="square">
            <a:spAutoFit/>
          </a:bodyPr>
          <a:lstStyle/>
          <a:p>
            <a:pPr algn="l" rtl="0"/>
            <a:r>
              <a:rPr lang="en" sz="1000" b="0" i="0" u="none" baseline="0">
                <a:latin typeface="+mn-lt"/>
                <a:ea typeface="+mn-lt"/>
                <a:cs typeface="+mn-lt"/>
                <a:sym typeface="+mn-lt"/>
              </a:rPr>
              <a:t>Photo: Joonas Brandt</a:t>
            </a:r>
          </a:p>
        </p:txBody>
      </p:sp>
    </p:spTree>
    <p:extLst>
      <p:ext uri="{BB962C8B-B14F-4D97-AF65-F5344CB8AC3E}">
        <p14:creationId xmlns:p14="http://schemas.microsoft.com/office/powerpoint/2010/main" val="289753642"/>
      </p:ext>
    </p:extLst>
  </p:cSld>
  <p:clrMapOvr>
    <a:masterClrMapping/>
  </p:clrMapOvr>
  <p:transition>
    <p:cover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D177-F945-4580-BC55-40DEF66F4709}"/>
              </a:ext>
            </a:extLst>
          </p:cNvPr>
          <p:cNvSpPr>
            <a:spLocks noGrp="1"/>
          </p:cNvSpPr>
          <p:nvPr>
            <p:ph type="title"/>
          </p:nvPr>
        </p:nvSpPr>
        <p:spPr>
          <a:xfrm>
            <a:off x="182563" y="295800"/>
            <a:ext cx="9623425" cy="1260475"/>
          </a:xfrm>
        </p:spPr>
        <p:txBody>
          <a:bodyPr/>
          <a:lstStyle/>
          <a:p>
            <a:pPr algn="l" rtl="0"/>
            <a:r>
              <a:rPr lang="en" sz="3200" b="0" i="0" u="none" baseline="0" dirty="0"/>
              <a:t>When do you need help from others?</a:t>
            </a:r>
            <a:br>
              <a:rPr lang="en" sz="3200" dirty="0"/>
            </a:br>
            <a:endParaRPr lang="en" dirty="0"/>
          </a:p>
        </p:txBody>
      </p:sp>
      <p:pic>
        <p:nvPicPr>
          <p:cNvPr id="8" name="Content Placeholder 7" descr="A picture containing tree, outdoor&#10;&#10;Description automatically generated">
            <a:extLst>
              <a:ext uri="{FF2B5EF4-FFF2-40B4-BE49-F238E27FC236}">
                <a16:creationId xmlns:a16="http://schemas.microsoft.com/office/drawing/2014/main" id="{FFFE34EB-3E37-4C53-99B7-D32B954D516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52" y="1813115"/>
            <a:ext cx="5715622" cy="3808033"/>
          </a:xfrm>
        </p:spPr>
      </p:pic>
      <p:sp>
        <p:nvSpPr>
          <p:cNvPr id="5" name="Text Placeholder 4">
            <a:extLst>
              <a:ext uri="{FF2B5EF4-FFF2-40B4-BE49-F238E27FC236}">
                <a16:creationId xmlns:a16="http://schemas.microsoft.com/office/drawing/2014/main" id="{F056A728-E4A1-44A2-B20A-832DABDA8F87}"/>
              </a:ext>
            </a:extLst>
          </p:cNvPr>
          <p:cNvSpPr>
            <a:spLocks noGrp="1"/>
          </p:cNvSpPr>
          <p:nvPr>
            <p:ph type="body" sz="quarter" idx="3"/>
          </p:nvPr>
        </p:nvSpPr>
        <p:spPr>
          <a:xfrm>
            <a:off x="5346700" y="1164957"/>
            <a:ext cx="4725988" cy="391318"/>
          </a:xfrm>
        </p:spPr>
        <p:txBody>
          <a:bodyPr/>
          <a:lstStyle/>
          <a:p>
            <a:endParaRPr lang="en" sz="2000" dirty="0"/>
          </a:p>
        </p:txBody>
      </p:sp>
      <p:sp>
        <p:nvSpPr>
          <p:cNvPr id="6" name="Content Placeholder 5">
            <a:extLst>
              <a:ext uri="{FF2B5EF4-FFF2-40B4-BE49-F238E27FC236}">
                <a16:creationId xmlns:a16="http://schemas.microsoft.com/office/drawing/2014/main" id="{AC8DE62B-FC91-47DE-84AF-2BDCFF42BC2B}"/>
              </a:ext>
            </a:extLst>
          </p:cNvPr>
          <p:cNvSpPr>
            <a:spLocks noGrp="1"/>
          </p:cNvSpPr>
          <p:nvPr>
            <p:ph sz="quarter" idx="4"/>
          </p:nvPr>
        </p:nvSpPr>
        <p:spPr>
          <a:xfrm>
            <a:off x="5716874" y="1601787"/>
            <a:ext cx="4725988" cy="4357688"/>
          </a:xfrm>
        </p:spPr>
        <p:txBody>
          <a:bodyPr/>
          <a:lstStyle/>
          <a:p>
            <a:pPr algn="l" rtl="0"/>
            <a:r>
              <a:rPr lang="en" sz="1600" b="0" i="0" u="none" baseline="0" dirty="0">
                <a:solidFill>
                  <a:srgbClr val="000000"/>
                </a:solidFill>
                <a:effectLst/>
              </a:rPr>
              <a:t>You are constantly anxious, depressed or tense or have uncontrollable emotional outbursts</a:t>
            </a:r>
          </a:p>
          <a:p>
            <a:pPr algn="l" rtl="0"/>
            <a:r>
              <a:rPr lang="en" sz="1600" b="0" i="0" u="none" baseline="0" dirty="0">
                <a:solidFill>
                  <a:srgbClr val="000000"/>
                </a:solidFill>
                <a:effectLst/>
              </a:rPr>
              <a:t>Constant insomnia or interrupted sleep</a:t>
            </a:r>
          </a:p>
          <a:p>
            <a:pPr algn="l" rtl="0"/>
            <a:r>
              <a:rPr lang="en" sz="1600" b="0" i="0" u="none" baseline="0" dirty="0">
                <a:solidFill>
                  <a:srgbClr val="000000"/>
                </a:solidFill>
                <a:effectLst/>
              </a:rPr>
              <a:t>You cannot concentrate</a:t>
            </a:r>
          </a:p>
          <a:p>
            <a:pPr algn="l" rtl="0"/>
            <a:r>
              <a:rPr lang="en" sz="1600" b="0" i="0" u="none" baseline="0" dirty="0">
                <a:solidFill>
                  <a:srgbClr val="000000"/>
                </a:solidFill>
                <a:effectLst/>
              </a:rPr>
              <a:t>You have difficulty in working or studying</a:t>
            </a:r>
          </a:p>
          <a:p>
            <a:pPr algn="l" rtl="0"/>
            <a:r>
              <a:rPr lang="en" sz="1600" b="0" i="0" u="none" baseline="0" dirty="0">
                <a:solidFill>
                  <a:srgbClr val="000000"/>
                </a:solidFill>
                <a:effectLst/>
              </a:rPr>
              <a:t>You have physical symptoms of stress and anxiety</a:t>
            </a:r>
          </a:p>
          <a:p>
            <a:pPr algn="l" rtl="0"/>
            <a:r>
              <a:rPr lang="en" sz="1600" b="0" i="0" u="none" baseline="0" dirty="0">
                <a:solidFill>
                  <a:srgbClr val="000000"/>
                </a:solidFill>
                <a:effectLst/>
              </a:rPr>
              <a:t>You are in a constant state of over-excitement</a:t>
            </a:r>
          </a:p>
          <a:p>
            <a:pPr algn="l" rtl="0"/>
            <a:r>
              <a:rPr lang="en" sz="1600" b="0" i="0" u="none" baseline="0" dirty="0">
                <a:solidFill>
                  <a:srgbClr val="000000"/>
                </a:solidFill>
                <a:effectLst/>
              </a:rPr>
              <a:t>You have no one to talk to</a:t>
            </a:r>
          </a:p>
          <a:p>
            <a:pPr algn="l" rtl="0"/>
            <a:r>
              <a:rPr lang="en" sz="1600" b="0" i="0" u="none" baseline="0" dirty="0">
                <a:solidFill>
                  <a:srgbClr val="000000"/>
                </a:solidFill>
                <a:effectLst/>
              </a:rPr>
              <a:t>Your relationships suffer and you become isolated</a:t>
            </a:r>
          </a:p>
          <a:p>
            <a:pPr algn="l" rtl="0"/>
            <a:r>
              <a:rPr lang="en" sz="1600" b="0" i="0" u="none" baseline="0" dirty="0">
                <a:solidFill>
                  <a:srgbClr val="000000"/>
                </a:solidFill>
                <a:effectLst/>
              </a:rPr>
              <a:t>You are constantly or compulsively thinking about what is happening in the world</a:t>
            </a:r>
          </a:p>
          <a:p>
            <a:pPr algn="l" rtl="0"/>
            <a:r>
              <a:rPr lang="en" sz="1600" b="0" i="0" u="none" baseline="0" dirty="0">
                <a:solidFill>
                  <a:srgbClr val="000000"/>
                </a:solidFill>
                <a:effectLst/>
              </a:rPr>
              <a:t>Seek help from others if you recognise any of these symptoms.</a:t>
            </a:r>
          </a:p>
          <a:p>
            <a:endParaRPr lang="en" dirty="0"/>
          </a:p>
        </p:txBody>
      </p:sp>
      <p:sp>
        <p:nvSpPr>
          <p:cNvPr id="11" name="TextBox 10">
            <a:extLst>
              <a:ext uri="{FF2B5EF4-FFF2-40B4-BE49-F238E27FC236}">
                <a16:creationId xmlns:a16="http://schemas.microsoft.com/office/drawing/2014/main" id="{F277A323-9DCE-45BF-A92F-50BEBE543B78}"/>
              </a:ext>
            </a:extLst>
          </p:cNvPr>
          <p:cNvSpPr txBox="1"/>
          <p:nvPr/>
        </p:nvSpPr>
        <p:spPr>
          <a:xfrm>
            <a:off x="-85249" y="5564902"/>
            <a:ext cx="2499360" cy="246221"/>
          </a:xfrm>
          <a:prstGeom prst="rect">
            <a:avLst/>
          </a:prstGeom>
          <a:noFill/>
        </p:spPr>
        <p:txBody>
          <a:bodyPr wrap="square" rtlCol="0">
            <a:spAutoFit/>
          </a:bodyPr>
          <a:lstStyle/>
          <a:p>
            <a:pPr algn="l" rtl="0"/>
            <a:r>
              <a:rPr lang="en" sz="1000" b="0" i="0" u="none" baseline="0">
                <a:latin typeface="+mn-lt"/>
                <a:ea typeface="+mn-lt"/>
                <a:cs typeface="+mn-lt"/>
                <a:sym typeface="+mn-lt"/>
              </a:rPr>
              <a:t>Photo: Joonas Brandt</a:t>
            </a:r>
          </a:p>
        </p:txBody>
      </p:sp>
    </p:spTree>
    <p:extLst>
      <p:ext uri="{BB962C8B-B14F-4D97-AF65-F5344CB8AC3E}">
        <p14:creationId xmlns:p14="http://schemas.microsoft.com/office/powerpoint/2010/main" val="2992110691"/>
      </p:ext>
    </p:extLst>
  </p:cSld>
  <p:clrMapOvr>
    <a:masterClrMapping/>
  </p:clrMapOvr>
  <p:transition>
    <p:cover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99A01-93E2-4A8D-9FA2-CF9B44DAC926}"/>
              </a:ext>
            </a:extLst>
          </p:cNvPr>
          <p:cNvSpPr>
            <a:spLocks noGrp="1"/>
          </p:cNvSpPr>
          <p:nvPr>
            <p:ph type="title"/>
          </p:nvPr>
        </p:nvSpPr>
        <p:spPr>
          <a:xfrm>
            <a:off x="552450" y="230188"/>
            <a:ext cx="7705725" cy="1371600"/>
          </a:xfrm>
        </p:spPr>
        <p:txBody>
          <a:bodyPr wrap="square" anchor="ctr">
            <a:normAutofit/>
          </a:bodyPr>
          <a:lstStyle/>
          <a:p>
            <a:pPr algn="l" rtl="0"/>
            <a:r>
              <a:rPr lang="en" b="0" i="0" u="none" baseline="0"/>
              <a:t>Children need support</a:t>
            </a:r>
            <a:br>
              <a:rPr lang="en"/>
            </a:br>
            <a:endParaRPr lang="en" dirty="0"/>
          </a:p>
        </p:txBody>
      </p:sp>
      <p:sp>
        <p:nvSpPr>
          <p:cNvPr id="4" name="Content Placeholder 3">
            <a:extLst>
              <a:ext uri="{FF2B5EF4-FFF2-40B4-BE49-F238E27FC236}">
                <a16:creationId xmlns:a16="http://schemas.microsoft.com/office/drawing/2014/main" id="{04361347-C735-43A8-BA33-6295967D004F}"/>
              </a:ext>
            </a:extLst>
          </p:cNvPr>
          <p:cNvSpPr>
            <a:spLocks noGrp="1"/>
          </p:cNvSpPr>
          <p:nvPr>
            <p:ph sz="half" idx="2"/>
          </p:nvPr>
        </p:nvSpPr>
        <p:spPr>
          <a:xfrm>
            <a:off x="5426075" y="1906588"/>
            <a:ext cx="4764088" cy="4749800"/>
          </a:xfrm>
        </p:spPr>
        <p:txBody>
          <a:bodyPr wrap="square" anchor="t">
            <a:normAutofit/>
          </a:bodyPr>
          <a:lstStyle/>
          <a:p>
            <a:pPr algn="l" rtl="0">
              <a:lnSpc>
                <a:spcPct val="90000"/>
              </a:lnSpc>
            </a:pPr>
            <a:r>
              <a:rPr lang="en" sz="1500" b="0" i="0" u="none" baseline="0">
                <a:effectLst/>
              </a:rPr>
              <a:t>Children respond to shocking events and news but they may show their reactions differently than adults.</a:t>
            </a:r>
          </a:p>
          <a:p>
            <a:pPr algn="l" rtl="0">
              <a:lnSpc>
                <a:spcPct val="90000"/>
              </a:lnSpc>
            </a:pPr>
            <a:endParaRPr lang="en" sz="1500" b="0" i="0">
              <a:effectLst/>
            </a:endParaRPr>
          </a:p>
          <a:p>
            <a:pPr algn="l" rtl="0">
              <a:lnSpc>
                <a:spcPct val="90000"/>
              </a:lnSpc>
            </a:pPr>
            <a:r>
              <a:rPr lang="en" sz="1500" b="0" i="0" u="none" baseline="0">
                <a:effectLst/>
              </a:rPr>
              <a:t>Even if current affairs are not discussed at home, a child may hear about these topics while playing, in day care or at school. A child may be afraid of “the end of the world” because their friend talked about it at school.</a:t>
            </a:r>
          </a:p>
          <a:p>
            <a:pPr algn="l" rtl="0">
              <a:lnSpc>
                <a:spcPct val="90000"/>
              </a:lnSpc>
            </a:pPr>
            <a:endParaRPr lang="en" sz="1500" b="0" i="0">
              <a:effectLst/>
            </a:endParaRPr>
          </a:p>
          <a:p>
            <a:pPr algn="l" rtl="0">
              <a:lnSpc>
                <a:spcPct val="90000"/>
              </a:lnSpc>
            </a:pPr>
            <a:r>
              <a:rPr lang="en" sz="1500" b="0" i="0" u="none" baseline="0">
                <a:effectLst/>
              </a:rPr>
              <a:t>Children's reactions may appear when they play or in everyday activities. The child may also experience symptoms in a seemingly inappropriate manner, even if the initial cause of their unease is fear triggered by the events. </a:t>
            </a:r>
          </a:p>
          <a:p>
            <a:pPr algn="l" rtl="0">
              <a:lnSpc>
                <a:spcPct val="90000"/>
              </a:lnSpc>
            </a:pPr>
            <a:endParaRPr lang="en" sz="1500"/>
          </a:p>
        </p:txBody>
      </p:sp>
      <p:sp>
        <p:nvSpPr>
          <p:cNvPr id="8" name="TextBox 7">
            <a:extLst>
              <a:ext uri="{FF2B5EF4-FFF2-40B4-BE49-F238E27FC236}">
                <a16:creationId xmlns:a16="http://schemas.microsoft.com/office/drawing/2014/main" id="{D6825289-BB3F-4330-8B0A-7599A047AC5C}"/>
              </a:ext>
            </a:extLst>
          </p:cNvPr>
          <p:cNvSpPr txBox="1"/>
          <p:nvPr/>
        </p:nvSpPr>
        <p:spPr>
          <a:xfrm>
            <a:off x="603250" y="6543006"/>
            <a:ext cx="1467853" cy="276999"/>
          </a:xfrm>
          <a:prstGeom prst="rect">
            <a:avLst/>
          </a:prstGeom>
          <a:noFill/>
        </p:spPr>
        <p:txBody>
          <a:bodyPr wrap="square" rtlCol="0">
            <a:spAutoFit/>
          </a:bodyPr>
          <a:lstStyle/>
          <a:p>
            <a:pPr algn="l" rtl="0"/>
            <a:r>
              <a:rPr lang="en" sz="1200" b="0" i="0" u="none" baseline="0">
                <a:latin typeface="+mn-lt"/>
                <a:ea typeface="+mn-lt"/>
                <a:cs typeface="+mn-lt"/>
                <a:sym typeface="+mn-lt"/>
              </a:rPr>
              <a:t>Photo: Pixabay</a:t>
            </a:r>
            <a:endParaRPr lang="en" sz="1200" dirty="0">
              <a:latin typeface="+mn-lt"/>
            </a:endParaRPr>
          </a:p>
        </p:txBody>
      </p:sp>
      <p:pic>
        <p:nvPicPr>
          <p:cNvPr id="9" name="Google Shape;94;p15">
            <a:extLst>
              <a:ext uri="{FF2B5EF4-FFF2-40B4-BE49-F238E27FC236}">
                <a16:creationId xmlns:a16="http://schemas.microsoft.com/office/drawing/2014/main" id="{6DC68041-79EE-449F-ABEA-01A4B090F291}"/>
              </a:ext>
            </a:extLst>
          </p:cNvPr>
          <p:cNvPicPr preferRelativeResize="0"/>
          <p:nvPr/>
        </p:nvPicPr>
        <p:blipFill rotWithShape="1">
          <a:blip r:embed="rId3"/>
          <a:srcRect t="24985" r="1" b="9038"/>
          <a:stretch/>
        </p:blipFill>
        <p:spPr>
          <a:xfrm>
            <a:off x="661987" y="1754187"/>
            <a:ext cx="4764088" cy="4749800"/>
          </a:xfrm>
          <a:prstGeom prst="rect">
            <a:avLst/>
          </a:prstGeom>
          <a:noFill/>
          <a:ln>
            <a:noFill/>
          </a:ln>
        </p:spPr>
      </p:pic>
    </p:spTree>
    <p:extLst>
      <p:ext uri="{BB962C8B-B14F-4D97-AF65-F5344CB8AC3E}">
        <p14:creationId xmlns:p14="http://schemas.microsoft.com/office/powerpoint/2010/main" val="2862975500"/>
      </p:ext>
    </p:extLst>
  </p:cSld>
  <p:clrMapOvr>
    <a:masterClrMapping/>
  </p:clrMapOvr>
  <p:transition>
    <p:cover dir="r"/>
  </p:transition>
</p:sld>
</file>

<file path=ppt/theme/theme1.xml><?xml version="1.0" encoding="utf-8"?>
<a:theme xmlns:a="http://schemas.openxmlformats.org/drawingml/2006/main" name="Oletusrakenne">
  <a:themeElements>
    <a:clrScheme name="">
      <a:dk1>
        <a:srgbClr val="000000"/>
      </a:dk1>
      <a:lt1>
        <a:srgbClr val="FFFFFF"/>
      </a:lt1>
      <a:dk2>
        <a:srgbClr val="000000"/>
      </a:dk2>
      <a:lt2>
        <a:srgbClr val="666666"/>
      </a:lt2>
      <a:accent1>
        <a:srgbClr val="CC0000"/>
      </a:accent1>
      <a:accent2>
        <a:srgbClr val="FFCC00"/>
      </a:accent2>
      <a:accent3>
        <a:srgbClr val="FFFFFF"/>
      </a:accent3>
      <a:accent4>
        <a:srgbClr val="000000"/>
      </a:accent4>
      <a:accent5>
        <a:srgbClr val="E2AAAA"/>
      </a:accent5>
      <a:accent6>
        <a:srgbClr val="E7B900"/>
      </a:accent6>
      <a:hlink>
        <a:srgbClr val="990099"/>
      </a:hlink>
      <a:folHlink>
        <a:srgbClr val="009900"/>
      </a:folHlink>
    </a:clrScheme>
    <a:fontScheme name="Oletusrakenn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8850" rtl="0" eaLnBrk="1" fontAlgn="base" latinLnBrk="0" hangingPunct="1">
          <a:lnSpc>
            <a:spcPct val="100000"/>
          </a:lnSpc>
          <a:spcBef>
            <a:spcPct val="0"/>
          </a:spcBef>
          <a:spcAft>
            <a:spcPct val="0"/>
          </a:spcAft>
          <a:buClrTx/>
          <a:buSzTx/>
          <a:buFontTx/>
          <a:buNone/>
          <a:tabLst/>
          <a:defRPr kumimoji="0" lang="fi-FI" sz="25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58850" rtl="0" eaLnBrk="1" fontAlgn="base" latinLnBrk="0" hangingPunct="1">
          <a:lnSpc>
            <a:spcPct val="100000"/>
          </a:lnSpc>
          <a:spcBef>
            <a:spcPct val="0"/>
          </a:spcBef>
          <a:spcAft>
            <a:spcPct val="0"/>
          </a:spcAft>
          <a:buClrTx/>
          <a:buSzTx/>
          <a:buFontTx/>
          <a:buNone/>
          <a:tabLst/>
          <a:defRPr kumimoji="0" lang="fi-FI" sz="25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Oletusrakenn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letusrakenn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letusrakenn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letusraken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letusraken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3413</TotalTime>
  <Words>3611</Words>
  <Application>Microsoft Office PowerPoint</Application>
  <PresentationFormat>Custom</PresentationFormat>
  <Paragraphs>345</Paragraphs>
  <Slides>22</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Lucida Sans</vt:lpstr>
      <vt:lpstr>Segoe UI</vt:lpstr>
      <vt:lpstr>Times</vt:lpstr>
      <vt:lpstr>Times New Roman</vt:lpstr>
      <vt:lpstr>Verdana</vt:lpstr>
      <vt:lpstr>Wingdings</vt:lpstr>
      <vt:lpstr>Oletusrakenne</vt:lpstr>
      <vt:lpstr>Psychological support – Conflict in Ukraine</vt:lpstr>
      <vt:lpstr>Worry and anxiety</vt:lpstr>
      <vt:lpstr>It is natural to react</vt:lpstr>
      <vt:lpstr>Mental well-being</vt:lpstr>
      <vt:lpstr>Stress has many forms</vt:lpstr>
      <vt:lpstr>This is how you can help yourself</vt:lpstr>
      <vt:lpstr>Exercise: anchoring positive things</vt:lpstr>
      <vt:lpstr>When do you need help from others? </vt:lpstr>
      <vt:lpstr>Children need support </vt:lpstr>
      <vt:lpstr>Children are particularly vulnerable to shocking events, because they…</vt:lpstr>
      <vt:lpstr>How to support a child </vt:lpstr>
      <vt:lpstr>Elderly people</vt:lpstr>
      <vt:lpstr>How to support the older generation </vt:lpstr>
      <vt:lpstr>Immigrants from conflict regions</vt:lpstr>
      <vt:lpstr>The purpose of psychological support is to promote</vt:lpstr>
      <vt:lpstr>The need for support varies from one person to another</vt:lpstr>
      <vt:lpstr>Active listening</vt:lpstr>
      <vt:lpstr>Active listening</vt:lpstr>
      <vt:lpstr>Calming yourself down: butterfly hug</vt:lpstr>
      <vt:lpstr>How can I help Ukrainians? </vt:lpstr>
      <vt:lpstr>How does the Finnish Red Cross help in Ukraine?  </vt:lpstr>
      <vt:lpstr>Where to get help if you are running out of strength and cannot cope on your own?</vt:lpstr>
    </vt:vector>
  </TitlesOfParts>
  <Company>Suomen Punainen Risti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Liisa Åker</dc:creator>
  <cp:lastModifiedBy>Nina Koski</cp:lastModifiedBy>
  <cp:revision>270</cp:revision>
  <dcterms:created xsi:type="dcterms:W3CDTF">2003-09-22T11:50:51Z</dcterms:created>
  <dcterms:modified xsi:type="dcterms:W3CDTF">2022-03-03T14:44:41Z</dcterms:modified>
</cp:coreProperties>
</file>