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2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5C438-640E-44B5-8508-C4CCE4D19057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5AC94-97B1-45C6-BA8E-50BA7EB95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3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kontti.punainenristi.fi/tavaratalo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sv-fi" b="0" i="0" u="none" baseline="0"/>
              <a:t>Vänverksamhet: Vänverksamheten Unga till unga, vänverksamhet på nätet</a:t>
            </a:r>
          </a:p>
          <a:p>
            <a:pPr algn="l" rtl="0"/>
            <a:r>
              <a:rPr lang="sv-fi" b="0" i="0" u="none" baseline="0"/>
              <a:t>Klubbar för barn och unga: Reddie Kids (7–12-åringar), Läxhjälpen (barn och unga i olika åldrar), lägerverksamhet</a:t>
            </a:r>
          </a:p>
          <a:p>
            <a:pPr algn="l" rtl="0"/>
            <a:r>
              <a:rPr lang="sv-fi" b="0" i="0" u="none" baseline="0"/>
              <a:t>De ungas skyddshus: Skyddshusen finns i Helsingfors, Esbo, Vanda, Tammerfors och Åbo. Chattjänsten Sekasin</a:t>
            </a:r>
            <a:endParaRPr lang="sv-fi" dirty="0"/>
          </a:p>
          <a:p>
            <a:pPr algn="l" rtl="0"/>
            <a:r>
              <a:rPr lang="sv-fi" b="0" i="0" u="none" baseline="0"/>
              <a:t>Mångkulturellt arbete: Vänverksamhet, språkklubbar, läxklubbar, internationell klubb, lägerverksamhet, boendehjälp</a:t>
            </a:r>
          </a:p>
          <a:p>
            <a:pPr algn="l" rtl="0"/>
            <a:r>
              <a:rPr lang="sv-fi" b="0" i="0" u="none" baseline="0"/>
              <a:t>Skolsamarbete: Skolbesök, temadagar, kursen InAction! om livräddande första hjälpen för årskurs 8</a:t>
            </a:r>
          </a:p>
          <a:p>
            <a:pPr algn="l" rtl="0"/>
            <a:r>
              <a:rPr lang="sv-fi" b="0" i="0" u="none" baseline="0"/>
              <a:t>Kommunikation: Utveckling av distriktens och avdelningarnas kommunikation</a:t>
            </a:r>
          </a:p>
          <a:p>
            <a:pPr algn="l" rtl="0"/>
            <a:r>
              <a:rPr lang="sv-fi" b="0" i="0" u="none" baseline="0"/>
              <a:t>Humanitär rätt: Skolbesök, utbildningar för allmänheten och temakvällar</a:t>
            </a:r>
          </a:p>
          <a:p>
            <a:pPr algn="l" rtl="0"/>
            <a:r>
              <a:rPr lang="sv-fi" b="0" i="0" u="none" baseline="0"/>
              <a:t>Första hjälpen- och beredskapsverksamhet: Första hjälpen-jour på festivaler</a:t>
            </a:r>
          </a:p>
          <a:p>
            <a:pPr algn="l" rtl="0"/>
            <a:r>
              <a:rPr lang="sv-fi" b="0" i="0" u="none" baseline="0"/>
              <a:t>Hälsovårds- och missbruksarbete Frivillig inom missbruks- och sexualarbete på festivaler och andra evenemang (Gummiskolan, Kondomkörkort), frivillig på en hälsostation eller missbruksrådgivare</a:t>
            </a:r>
          </a:p>
          <a:p>
            <a:pPr algn="l" rtl="0"/>
            <a:r>
              <a:rPr lang="sv-fi" b="0" i="0" u="none" baseline="0"/>
              <a:t>Kontti-varuhusen: Kontakta närmaste Kontti. Kontaktuppgifter finns här: </a:t>
            </a:r>
            <a:r>
              <a:rPr lang="sv-fi" b="0" i="0" u="none" baseline="0">
                <a:hlinkClick r:id="rId3"/>
              </a:rPr>
              <a:t>https://kontti.punainenristi.fi/tavaratalot</a:t>
            </a:r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B305AC94-97B1-45C6-BA8E-50BA7EB95A4B}" type="slidenum">
              <a:rPr/>
              <a:t>4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1941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B305AC94-97B1-45C6-BA8E-50BA7EB95A4B}" type="slidenum">
              <a:rPr/>
              <a:t>5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77432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sv-fi" b="0" i="0" u="none" baseline="0"/>
              <a:t>Hur syns dessa principer i verksamheten i praktiken?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B305AC94-97B1-45C6-BA8E-50BA7EB95A4B}" type="slidenum">
              <a:rPr/>
              <a:t>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0581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42756"/>
            <a:ext cx="9144000" cy="106720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7703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099872"/>
            <a:ext cx="41148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5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B01BD6-BFD4-449B-8C87-BDDAECDA5E82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36DC8-EBE4-495B-842B-40BD5FC34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3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3821"/>
            <a:ext cx="10515600" cy="43576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73765"/>
            <a:ext cx="5181600" cy="4315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73765"/>
            <a:ext cx="5181600" cy="43155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83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030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79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3038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932771"/>
            <a:ext cx="10515600" cy="3244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327" y="89210"/>
            <a:ext cx="1672683" cy="8251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027906"/>
            <a:ext cx="12192000" cy="16240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0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rednet.punainenristi.fi/piiri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1463357"/>
            <a:ext cx="10515600" cy="1325563"/>
          </a:xfrm>
        </p:spPr>
        <p:txBody>
          <a:bodyPr>
            <a:noAutofit/>
          </a:bodyPr>
          <a:lstStyle/>
          <a:p>
            <a:pPr algn="ctr" rtl="0"/>
            <a:r>
              <a:rPr lang="sv-fi" b="1" i="0" u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Frivilligarbete som en del av studierna</a:t>
            </a:r>
            <a:endParaRPr lang="sv-f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4A7190-F210-4BE4-B2FA-33693E0FF0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2788920"/>
            <a:ext cx="5052058" cy="336803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F2E112B-5BC9-4184-BDBC-71B317D98605}"/>
              </a:ext>
            </a:extLst>
          </p:cNvPr>
          <p:cNvSpPr/>
          <p:nvPr/>
        </p:nvSpPr>
        <p:spPr>
          <a:xfrm>
            <a:off x="8402320" y="6273799"/>
            <a:ext cx="3261360" cy="71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-fi" b="0" i="0" u="none" baseline="0">
                <a:solidFill>
                  <a:schemeClr val="tx1"/>
                </a:solidFill>
              </a:rPr>
              <a:t>Bild: Jukka-Pekka Moilanen, FRK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887C59-6852-4CBE-9E07-1E4F258E8001}"/>
              </a:ext>
            </a:extLst>
          </p:cNvPr>
          <p:cNvSpPr/>
          <p:nvPr/>
        </p:nvSpPr>
        <p:spPr>
          <a:xfrm>
            <a:off x="3535680" y="6233158"/>
            <a:ext cx="256032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-fi" b="0" i="0" u="none" baseline="0">
                <a:solidFill>
                  <a:schemeClr val="tx1"/>
                </a:solidFill>
              </a:rPr>
              <a:t>Bild: Joonas Brandt, FRK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81976B-E0DC-4E0A-9096-D71DCEED8D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226" y="2788919"/>
            <a:ext cx="5231209" cy="336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5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85E200-3943-423A-999C-7BBF92B3F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8739"/>
            <a:ext cx="10596880" cy="1325563"/>
          </a:xfrm>
        </p:spPr>
        <p:txBody>
          <a:bodyPr>
            <a:normAutofit/>
          </a:bodyPr>
          <a:lstStyle/>
          <a:p>
            <a:pPr algn="l" rtl="0"/>
            <a:r>
              <a:rPr lang="sv-fi" sz="3600" b="1" i="0" u="non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Röda Korset</a:t>
            </a:r>
            <a:br>
              <a:rPr lang="sv-f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fi" sz="3600" b="1" i="0" u="non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hjälp nära och fjärran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1EF6A8-8933-4974-847B-137FC458D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6904"/>
            <a:ext cx="6995160" cy="4756456"/>
          </a:xfrm>
        </p:spPr>
        <p:txBody>
          <a:bodyPr>
            <a:noAutofit/>
          </a:bodyPr>
          <a:lstStyle/>
          <a:p>
            <a:pPr algn="l" rtl="0"/>
            <a:r>
              <a:rPr lang="sv-fi" sz="2400" b="0" i="0" u="none" baseline="0"/>
              <a:t>Röda Korset är en beredskapsorganisation vars huvudsakliga uppgift är biståndsarbete världen över och tryggande av bestående fred.</a:t>
            </a:r>
          </a:p>
          <a:p>
            <a:pPr algn="l" rtl="0"/>
            <a:r>
              <a:rPr lang="sv-fi" sz="2400" b="0" i="0" u="none" baseline="0"/>
              <a:t>Röda Korset hjälper dem som mest behöver hjälp, stödjer samarbetet mellan folk och skyddar människovärdet och livet.</a:t>
            </a:r>
          </a:p>
          <a:p>
            <a:pPr algn="l" rtl="0"/>
            <a:r>
              <a:rPr lang="sv-fi" sz="2400" b="0" i="0" u="none" baseline="0"/>
              <a:t>Röda Korset blev till 1859, när schweizaren Henry Dunant reste inom ett krigsområde i norra Italien och värvade frivilliga att hjälpa krigsoffer och inrättade ett sjukhus i en kyrka.</a:t>
            </a:r>
          </a:p>
          <a:p>
            <a:pPr algn="l" rtl="0"/>
            <a:r>
              <a:rPr lang="sv-fi" sz="2400" b="0" i="0" u="none" baseline="0"/>
              <a:t>Senare utarbetades i Geneve en internationell konvention om humanitär rätt, som har undertecknats av nästan alla världens stater.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B2CB87-513F-4339-AE6D-87D3C1A68D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60" y="1267816"/>
            <a:ext cx="3921760" cy="30686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495799-FAC6-4902-A999-DB1AEEB90C45}"/>
              </a:ext>
            </a:extLst>
          </p:cNvPr>
          <p:cNvSpPr/>
          <p:nvPr/>
        </p:nvSpPr>
        <p:spPr>
          <a:xfrm>
            <a:off x="9582840" y="4074160"/>
            <a:ext cx="2289029" cy="262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-fi" b="0" i="0" u="none" baseline="0">
                <a:solidFill>
                  <a:schemeClr val="tx1"/>
                </a:solidFill>
              </a:rPr>
              <a:t>Bild: Nina Svahn, FRK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179208-1C22-47E6-8009-5BB571720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892" y="4336436"/>
            <a:ext cx="1853571" cy="25295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052839-CDA8-4DC2-8A95-1C0B7E0A984A}"/>
              </a:ext>
            </a:extLst>
          </p:cNvPr>
          <p:cNvSpPr/>
          <p:nvPr/>
        </p:nvSpPr>
        <p:spPr>
          <a:xfrm>
            <a:off x="10727355" y="6482080"/>
            <a:ext cx="1097280" cy="37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-fi" b="0" i="0" u="none" baseline="0">
                <a:solidFill>
                  <a:schemeClr val="tx1"/>
                </a:solidFill>
              </a:rPr>
              <a:t>Bild: FRK</a:t>
            </a:r>
          </a:p>
        </p:txBody>
      </p:sp>
    </p:spTree>
    <p:extLst>
      <p:ext uri="{BB962C8B-B14F-4D97-AF65-F5344CB8AC3E}">
        <p14:creationId xmlns:p14="http://schemas.microsoft.com/office/powerpoint/2010/main" val="402756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C2215-F9DD-43E5-AACF-750F298A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50826"/>
            <a:ext cx="10515600" cy="435769"/>
          </a:xfrm>
        </p:spPr>
        <p:txBody>
          <a:bodyPr/>
          <a:lstStyle/>
          <a:p>
            <a:pPr algn="l" rtl="0"/>
            <a:r>
              <a:rPr lang="sv-fi" b="1" i="0" u="non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Röda Korset i världen och Finland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9B3E5-BE56-413F-85CE-C07ECB3EC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6600" y="1709605"/>
            <a:ext cx="5181600" cy="4315524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sv-fi" sz="2900" b="0" i="0" u="none" baseline="0"/>
              <a:t>	</a:t>
            </a:r>
            <a:r>
              <a:rPr lang="sv-fi" sz="2900" b="1" i="0" u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Rödakorsrörelsen</a:t>
            </a:r>
          </a:p>
          <a:p>
            <a:pPr marL="0" indent="0" algn="l" rtl="0">
              <a:buNone/>
            </a:pPr>
            <a:endParaRPr lang="sv-fi" sz="2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0"/>
            <a:r>
              <a:rPr lang="sv-fi" sz="2900" b="0" i="0" u="none" baseline="0"/>
              <a:t>En internationell organisation som verkar i nästan tvåhundra länder och har miljontals medlemmar och frivilliga.</a:t>
            </a:r>
          </a:p>
          <a:p>
            <a:pPr algn="just" rtl="0"/>
            <a:r>
              <a:rPr lang="sv-fi" sz="2900" b="0" i="0" u="none" baseline="0"/>
              <a:t>Största delen av det humanitära arbetet utförs på lokal nivå.</a:t>
            </a:r>
          </a:p>
          <a:p>
            <a:pPr algn="just" rtl="0"/>
            <a:r>
              <a:rPr lang="sv-fi" sz="2900" b="0" i="0" u="none" baseline="0"/>
              <a:t>Röda Korsets förmåga att verka globalt grundar sig på organisationens neutralitet och självständighet.</a:t>
            </a:r>
          </a:p>
          <a:p>
            <a:pPr algn="just" rtl="0"/>
            <a:endParaRPr lang="sv-fi" dirty="0"/>
          </a:p>
          <a:p>
            <a:endParaRPr lang="sv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AE5599-0C77-49B2-B9C2-FF918BDC1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09606"/>
            <a:ext cx="5181600" cy="4315523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sv-fi" b="0" i="0" u="none" baseline="0"/>
              <a:t>	</a:t>
            </a:r>
            <a:r>
              <a:rPr lang="sv-fi" sz="2900" b="1" i="0" u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Finlands Röda Kors</a:t>
            </a:r>
          </a:p>
          <a:p>
            <a:pPr marL="0" indent="0" algn="l" rtl="0">
              <a:buNone/>
            </a:pPr>
            <a:endParaRPr lang="sv-fi" sz="2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0"/>
            <a:r>
              <a:rPr lang="sv-fi" sz="2900" b="0" i="0" u="none" baseline="0"/>
              <a:t>Finlands Röda Kors grundades 1877.</a:t>
            </a:r>
          </a:p>
          <a:p>
            <a:pPr algn="just" rtl="0"/>
            <a:r>
              <a:rPr lang="sv-fi" sz="2900" b="0" i="0" u="none" baseline="0"/>
              <a:t>En av Finlands största icke-statliga organisationer, har </a:t>
            </a:r>
          </a:p>
          <a:p>
            <a:pPr marL="0" indent="0" algn="just" rtl="0">
              <a:buNone/>
            </a:pPr>
            <a:r>
              <a:rPr lang="sv-fi" sz="2900" b="0" i="0" u="none" baseline="0"/>
              <a:t>   80 000 medlemmar och 35 000 frivilliga.</a:t>
            </a:r>
          </a:p>
          <a:p>
            <a:pPr algn="just" rtl="0"/>
            <a:r>
              <a:rPr lang="sv-fi" sz="2900" b="0" i="0" u="none" baseline="0"/>
              <a:t>Verkar i hela Finland, som delas in i 12 distrikt.</a:t>
            </a:r>
          </a:p>
          <a:p>
            <a:pPr algn="just" rtl="0"/>
            <a:r>
              <a:rPr lang="sv-fi" sz="2900" b="0" i="0" u="none" baseline="0"/>
              <a:t>Medlemmarna och de frivilliga är verksamma inom någon av de nästan 470 lokala avdelningarna.</a:t>
            </a:r>
          </a:p>
          <a:p>
            <a:pPr lvl="1" algn="l" rtl="0"/>
            <a:endParaRPr lang="sv-fi" dirty="0"/>
          </a:p>
          <a:p>
            <a:pPr marL="457200" lvl="1" indent="0" algn="l" rtl="0">
              <a:buNone/>
            </a:pPr>
            <a:endParaRPr lang="sv-fi" dirty="0"/>
          </a:p>
          <a:p>
            <a:pPr lvl="1" algn="l" rtl="0"/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9570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76E10-EF8E-4FA0-B820-CE0ABB784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0827"/>
            <a:ext cx="10515600" cy="435769"/>
          </a:xfrm>
        </p:spPr>
        <p:txBody>
          <a:bodyPr/>
          <a:lstStyle/>
          <a:p>
            <a:pPr algn="l" rtl="0"/>
            <a:r>
              <a:rPr lang="sv-fi" b="1" i="0" u="non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Frivilligverksamheten erbjuder många möjligheter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84948-857E-412F-A4D2-4558434D0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55605"/>
            <a:ext cx="5181600" cy="2435675"/>
          </a:xfrm>
        </p:spPr>
        <p:txBody>
          <a:bodyPr>
            <a:normAutofit/>
          </a:bodyPr>
          <a:lstStyle/>
          <a:p>
            <a:pPr algn="just" rtl="0"/>
            <a:r>
              <a:rPr lang="sv-fi" sz="2000" b="0" i="0" u="none" baseline="0"/>
              <a:t>Vänverksamhet</a:t>
            </a:r>
          </a:p>
          <a:p>
            <a:pPr algn="just" rtl="0"/>
            <a:r>
              <a:rPr lang="sv-fi" sz="2000" b="0" i="0" u="none" baseline="0"/>
              <a:t>Klubbverksamhet för barn och unga</a:t>
            </a:r>
          </a:p>
          <a:p>
            <a:pPr algn="just" rtl="0"/>
            <a:r>
              <a:rPr lang="sv-fi" sz="2000" b="0" i="0" u="none" baseline="0"/>
              <a:t>De ungas skyddshus-verksamhet</a:t>
            </a:r>
          </a:p>
          <a:p>
            <a:pPr algn="just" rtl="0"/>
            <a:r>
              <a:rPr lang="sv-fi" sz="2000" b="0" i="0" u="none" baseline="0"/>
              <a:t>Uppgifter inom mångkulturellt arbete</a:t>
            </a:r>
          </a:p>
          <a:p>
            <a:pPr algn="just" rtl="0"/>
            <a:r>
              <a:rPr lang="sv-fi" sz="2000" b="0" i="0" u="none" baseline="0"/>
              <a:t>Uppgifter inom samarbetet med skolor</a:t>
            </a:r>
          </a:p>
          <a:p>
            <a:pPr algn="just" rtl="0"/>
            <a:r>
              <a:rPr lang="sv-fi" sz="2000" b="0" i="0" u="none" baseline="0"/>
              <a:t>Uppgifter inom kommunikation</a:t>
            </a:r>
          </a:p>
          <a:p>
            <a:pPr marL="0" indent="0" algn="just" rtl="0">
              <a:buNone/>
            </a:pPr>
            <a:endParaRPr lang="sv-fi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1C141-7F17-4914-8C3A-1D3F606F9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5880" y="4076886"/>
            <a:ext cx="5181600" cy="2575560"/>
          </a:xfrm>
        </p:spPr>
        <p:txBody>
          <a:bodyPr>
            <a:normAutofit/>
          </a:bodyPr>
          <a:lstStyle/>
          <a:p>
            <a:pPr algn="just" rtl="0"/>
            <a:r>
              <a:rPr lang="sv-fi" sz="2000" b="0" i="0" u="none" baseline="0"/>
              <a:t>Humanitär rätt, det vill säga krigets lagar</a:t>
            </a:r>
          </a:p>
          <a:p>
            <a:pPr algn="just" rtl="0"/>
            <a:r>
              <a:rPr lang="sv-fi" sz="2000" b="0" i="0" u="none" baseline="0"/>
              <a:t>Första hjälpen- och beredskapsverksamhet</a:t>
            </a:r>
          </a:p>
          <a:p>
            <a:pPr algn="just" rtl="0"/>
            <a:r>
              <a:rPr lang="sv-fi" sz="2000" b="0" i="0" u="none" baseline="0"/>
              <a:t>Uppgifter inom hälsovårds- och missbruksarbete</a:t>
            </a:r>
          </a:p>
          <a:p>
            <a:pPr algn="just" rtl="0"/>
            <a:r>
              <a:rPr lang="sv-fi" sz="2000" b="0" i="0" u="none" baseline="0"/>
              <a:t>Stödverksamhet för närståendevårdarfamiljer</a:t>
            </a:r>
          </a:p>
          <a:p>
            <a:pPr algn="just" rtl="0"/>
            <a:r>
              <a:rPr lang="sv-fi" sz="2000" b="0" i="0" u="none" baseline="0"/>
              <a:t>Verksamhet på Kontti-varuhusen</a:t>
            </a:r>
          </a:p>
          <a:p>
            <a:endParaRPr lang="sv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83DEE3-6217-486D-B8D4-372714B3E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160" y="1493708"/>
            <a:ext cx="4348480" cy="243790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856EB3-500A-4AC6-BF4E-B79E67178E3B}"/>
              </a:ext>
            </a:extLst>
          </p:cNvPr>
          <p:cNvSpPr/>
          <p:nvPr/>
        </p:nvSpPr>
        <p:spPr>
          <a:xfrm>
            <a:off x="2335530" y="6473469"/>
            <a:ext cx="3655060" cy="357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-fi" b="0" i="0" u="none" baseline="0">
                <a:solidFill>
                  <a:schemeClr val="tx1"/>
                </a:solidFill>
              </a:rPr>
              <a:t>Bild: Joonas Brandt, FRK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91B0D3-CC0E-4AD7-A287-2FFF2EB40FA3}"/>
              </a:ext>
            </a:extLst>
          </p:cNvPr>
          <p:cNvSpPr/>
          <p:nvPr/>
        </p:nvSpPr>
        <p:spPr>
          <a:xfrm>
            <a:off x="6741160" y="3626625"/>
            <a:ext cx="2987040" cy="30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-fi" b="0" i="0" u="none" baseline="0">
                <a:solidFill>
                  <a:schemeClr val="tx1"/>
                </a:solidFill>
              </a:rPr>
              <a:t>Bild: Jani Rutanen, FRK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C9AA88-69E4-43A4-BFBC-E7B0A3E15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11" y="3864155"/>
            <a:ext cx="4563109" cy="261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0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13F5E-1729-4CBA-9D97-A85918B16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l" rtl="0"/>
            <a:r>
              <a:rPr lang="sv-fi" sz="3600" b="1" i="0" u="non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Ett fungerande samarbete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0E511-9749-41D0-976F-AF2730671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6451"/>
            <a:ext cx="5725160" cy="4189389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sv-fi" b="0" i="0" u="none" baseline="0"/>
              <a:t>Målet är att samarbetet ska vara till nytta för båda parterna.</a:t>
            </a:r>
          </a:p>
          <a:p>
            <a:pPr algn="l" rtl="0"/>
            <a:r>
              <a:rPr lang="sv-fi" b="0" i="0" u="none" baseline="0"/>
              <a:t>En möjlighet att lära sig av varandra.</a:t>
            </a:r>
          </a:p>
          <a:p>
            <a:pPr algn="l" rtl="0"/>
            <a:r>
              <a:rPr lang="sv-fi" b="0" i="0" u="none" baseline="0"/>
              <a:t>Vi uppskattar studerande som är aktiva och tar egna initiativ.</a:t>
            </a:r>
          </a:p>
          <a:p>
            <a:pPr algn="l" rtl="0"/>
            <a:r>
              <a:rPr lang="sv-fi" b="0" i="0" u="none" baseline="0"/>
              <a:t>Vi erbjuder utbildning för all frivilligverksamhet samt stöd och handledning i frivilligarbetet.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C8F162-3E9C-429E-872A-0C4CD531735D}"/>
              </a:ext>
            </a:extLst>
          </p:cNvPr>
          <p:cNvSpPr/>
          <p:nvPr/>
        </p:nvSpPr>
        <p:spPr>
          <a:xfrm>
            <a:off x="7567930" y="5346088"/>
            <a:ext cx="3017520" cy="39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-fi" b="0" i="0" u="none" baseline="0">
                <a:solidFill>
                  <a:schemeClr val="tx1"/>
                </a:solidFill>
              </a:rPr>
              <a:t>Bild: Hanna Linnakko, FRK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F0FEA-62C0-4BD8-A328-E5CCFC75A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360" y="2071099"/>
            <a:ext cx="5416926" cy="327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24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6603-9AEC-4F6F-B412-7C127F07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40" y="-98259"/>
            <a:ext cx="10515600" cy="1325563"/>
          </a:xfrm>
        </p:spPr>
        <p:txBody>
          <a:bodyPr>
            <a:normAutofit/>
          </a:bodyPr>
          <a:lstStyle/>
          <a:p>
            <a:pPr algn="l" rtl="0"/>
            <a:r>
              <a:rPr lang="sv-fi" sz="3600" b="1" i="0" u="non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Verksamheten styrs av Röda Korsets principer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F7BCE-FADD-4DC5-8B1C-E15878FB6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" y="1601810"/>
            <a:ext cx="10515600" cy="4677069"/>
          </a:xfrm>
        </p:spPr>
        <p:txBody>
          <a:bodyPr>
            <a:normAutofit/>
          </a:bodyPr>
          <a:lstStyle/>
          <a:p>
            <a:pPr algn="just" rtl="0"/>
            <a:r>
              <a:rPr lang="sv-fi" b="0" i="0" u="none" baseline="0"/>
              <a:t>När du verkar inom Röda Korset förbinder du dig att följa och respektera våra centrala principer och värderingar, som är:</a:t>
            </a:r>
          </a:p>
          <a:p>
            <a:pPr marL="0" indent="0" algn="just" rtl="0">
              <a:buNone/>
            </a:pPr>
            <a:r>
              <a:rPr lang="sv-fi" b="0" i="0" u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sv-fi" b="1" i="0" u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Humanitet</a:t>
            </a:r>
            <a:r>
              <a:rPr lang="sv-fi" b="0" i="0" u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</a:t>
            </a:r>
          </a:p>
          <a:p>
            <a:pPr marL="0" indent="0" algn="l" rtl="0">
              <a:buNone/>
            </a:pPr>
            <a:r>
              <a:rPr lang="sv-fi" b="1" i="0" u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Opartiskhet</a:t>
            </a:r>
            <a:r>
              <a:rPr lang="sv-fi" b="0" i="0" u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sv-fi" b="0" i="0" u="none" baseline="0">
                <a:solidFill>
                  <a:srgbClr val="FF0000"/>
                </a:solidFill>
              </a:rPr>
              <a:t>				    </a:t>
            </a:r>
            <a:r>
              <a:rPr lang="sv-fi" b="1" i="0" u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Neutralitet</a:t>
            </a:r>
          </a:p>
          <a:p>
            <a:pPr marL="0" indent="0" algn="l" rtl="0">
              <a:buNone/>
            </a:pPr>
            <a:endParaRPr lang="sv-fi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 rtl="0">
              <a:buNone/>
            </a:pPr>
            <a:r>
              <a:rPr lang="sv-fi" b="1" i="0" u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Frivillighet</a:t>
            </a:r>
            <a:r>
              <a:rPr lang="sv-fi" b="0" i="0" u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  <a:r>
              <a:rPr lang="sv-fi" b="1" i="0" u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Självständighet</a:t>
            </a:r>
          </a:p>
          <a:p>
            <a:pPr marL="0" indent="0" algn="l" rtl="0">
              <a:buNone/>
            </a:pPr>
            <a:endParaRPr lang="sv-fi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 rtl="0">
              <a:buNone/>
            </a:pPr>
            <a:r>
              <a:rPr lang="sv-fi" b="1" i="0" u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Enhet</a:t>
            </a:r>
            <a:r>
              <a:rPr lang="sv-fi" b="0" i="0" u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</a:t>
            </a:r>
            <a:r>
              <a:rPr lang="sv-fi" b="1" i="0" u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Universalitet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FB476-F28D-48CA-9BDC-189B9931E2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004" y="3100076"/>
            <a:ext cx="4647111" cy="29414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743C92-3F34-4717-8B54-7FA7C1F40447}"/>
              </a:ext>
            </a:extLst>
          </p:cNvPr>
          <p:cNvSpPr/>
          <p:nvPr/>
        </p:nvSpPr>
        <p:spPr>
          <a:xfrm>
            <a:off x="4028439" y="6048026"/>
            <a:ext cx="2936240" cy="374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-fi" b="0" i="0" u="none" baseline="0">
                <a:solidFill>
                  <a:schemeClr val="tx1"/>
                </a:solidFill>
              </a:rPr>
              <a:t>Bild: Teemu Ullgrén, FRK</a:t>
            </a:r>
          </a:p>
        </p:txBody>
      </p:sp>
    </p:spTree>
    <p:extLst>
      <p:ext uri="{BB962C8B-B14F-4D97-AF65-F5344CB8AC3E}">
        <p14:creationId xmlns:p14="http://schemas.microsoft.com/office/powerpoint/2010/main" val="3375353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E6D0-BC30-4779-8778-BCC89076B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l" rtl="0"/>
            <a:r>
              <a:rPr lang="sv-fi" sz="3600" b="1" i="0" u="non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 kommer man med i verksamheten?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043A3-58B8-4A67-B7B6-03ACAC570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40" y="1671320"/>
            <a:ext cx="6670040" cy="4455160"/>
          </a:xfrm>
        </p:spPr>
        <p:txBody>
          <a:bodyPr>
            <a:normAutofit/>
          </a:bodyPr>
          <a:lstStyle/>
          <a:p>
            <a:pPr algn="l" rtl="0"/>
            <a:r>
              <a:rPr lang="sv-fi" b="0" i="0" u="none" baseline="0"/>
              <a:t>Möjligheterna till frivilligarbete varierar mellan olika områden.</a:t>
            </a:r>
          </a:p>
          <a:p>
            <a:pPr algn="l" rtl="0"/>
            <a:r>
              <a:rPr lang="sv-fi" b="0" i="0" u="none" baseline="0"/>
              <a:t>Det enklaste sättet att få information om frivilligverksamhet i ditt område är att kontakta en anställd inom närmaste distrikt eller en frivilligarbetare inom den lokala avdelningen.</a:t>
            </a:r>
          </a:p>
          <a:p>
            <a:pPr algn="l" rtl="0"/>
            <a:r>
              <a:rPr lang="sv-fi" b="0" i="0" u="none" baseline="0"/>
              <a:t>Kontaktuppgifter till distrikten och avdelningarna finns här:</a:t>
            </a:r>
          </a:p>
          <a:p>
            <a:pPr marL="0" indent="0" algn="l" rtl="0">
              <a:buNone/>
            </a:pPr>
            <a:r>
              <a:rPr lang="sv-fi" b="0" i="0" u="none" baseline="0">
                <a:hlinkClick r:id="rId2"/>
              </a:rPr>
              <a:t>https://rednet.punainenristi.fi/piirit</a:t>
            </a:r>
            <a:endParaRPr lang="sv-fi" dirty="0"/>
          </a:p>
          <a:p>
            <a:pPr marL="0" indent="0" algn="l" rtl="0">
              <a:buNone/>
            </a:pPr>
            <a:endParaRPr lang="sv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F2D129-1B64-4DE5-9ABB-285C065835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0" y="1325563"/>
            <a:ext cx="3942080" cy="4889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30C56A-F8E7-403D-8E5B-3D8D406604F4}"/>
              </a:ext>
            </a:extLst>
          </p:cNvPr>
          <p:cNvSpPr/>
          <p:nvPr/>
        </p:nvSpPr>
        <p:spPr>
          <a:xfrm>
            <a:off x="8290560" y="6215063"/>
            <a:ext cx="2905760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-fi" b="0" i="0" u="none" baseline="0">
                <a:solidFill>
                  <a:schemeClr val="tx1"/>
                </a:solidFill>
              </a:rPr>
              <a:t>Bild: Miisa Kaartinen, FRK</a:t>
            </a:r>
          </a:p>
        </p:txBody>
      </p:sp>
    </p:spTree>
    <p:extLst>
      <p:ext uri="{BB962C8B-B14F-4D97-AF65-F5344CB8AC3E}">
        <p14:creationId xmlns:p14="http://schemas.microsoft.com/office/powerpoint/2010/main" val="538261095"/>
      </p:ext>
    </p:extLst>
  </p:cSld>
  <p:clrMapOvr>
    <a:masterClrMapping/>
  </p:clrMapOvr>
</p:sld>
</file>

<file path=ppt/theme/theme1.xml><?xml version="1.0" encoding="utf-8"?>
<a:theme xmlns:a="http://schemas.openxmlformats.org/drawingml/2006/main" name="Mat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ti" id="{497419BF-896E-4947-8576-C393C6C9D4E0}" vid="{AC970D9C-0BBE-4167-AF93-7084A79D99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4AF54391C41E4FB31CD4B2E0AE0DDE" ma:contentTypeVersion="13" ma:contentTypeDescription="Skapa ett nytt dokument." ma:contentTypeScope="" ma:versionID="24d7ec88ad6e53a393dada7de7013496">
  <xsd:schema xmlns:xsd="http://www.w3.org/2001/XMLSchema" xmlns:xs="http://www.w3.org/2001/XMLSchema" xmlns:p="http://schemas.microsoft.com/office/2006/metadata/properties" xmlns:ns1="http://schemas.microsoft.com/sharepoint/v3" xmlns:ns3="41650912-f693-4afd-8cd6-dc3ee9e45a51" xmlns:ns4="cbc0884f-64b6-4db7-848e-17e8a586f8cd" targetNamespace="http://schemas.microsoft.com/office/2006/metadata/properties" ma:root="true" ma:fieldsID="bf53da98f5480560dba83acf8cac7d20" ns1:_="" ns3:_="" ns4:_="">
    <xsd:import namespace="http://schemas.microsoft.com/sharepoint/v3"/>
    <xsd:import namespace="41650912-f693-4afd-8cd6-dc3ee9e45a51"/>
    <xsd:import namespace="cbc0884f-64b6-4db7-848e-17e8a586f8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Egenskaper för enhetlig efterlevnadsprincip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Gränssnittsåtgärd för enhetlig efterlevnadsprincip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650912-f693-4afd-8cd6-dc3ee9e45a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c0884f-64b6-4db7-848e-17e8a586f8c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9AFB255-366B-4F63-B74F-039AFF9898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1650912-f693-4afd-8cd6-dc3ee9e45a51"/>
    <ds:schemaRef ds:uri="cbc0884f-64b6-4db7-848e-17e8a586f8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845AE4-91C0-4565-AA64-F3866C124D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8692C7-FA79-47C2-9728-099754368F3B}">
  <ds:schemaRefs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41650912-f693-4afd-8cd6-dc3ee9e45a51"/>
    <ds:schemaRef ds:uri="http://schemas.microsoft.com/office/infopath/2007/PartnerControls"/>
    <ds:schemaRef ds:uri="cbc0884f-64b6-4db7-848e-17e8a586f8c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Matti</Template>
  <TotalTime>21269</TotalTime>
  <Words>498</Words>
  <Application>Microsoft Office PowerPoint</Application>
  <PresentationFormat>Laajakuva</PresentationFormat>
  <Paragraphs>73</Paragraphs>
  <Slides>7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Matti</vt:lpstr>
      <vt:lpstr>Frivilligarbete som en del av studierna</vt:lpstr>
      <vt:lpstr>Röda Korset  – hjälp nära och fjärran</vt:lpstr>
      <vt:lpstr>Röda Korset i världen och Finland</vt:lpstr>
      <vt:lpstr>Frivilligverksamheten erbjuder många möjligheter</vt:lpstr>
      <vt:lpstr>Ett fungerande samarbete</vt:lpstr>
      <vt:lpstr>Verksamheten styrs av Röda Korsets principer</vt:lpstr>
      <vt:lpstr>Hur kommer man med i verksamheten?</vt:lpstr>
    </vt:vector>
  </TitlesOfParts>
  <Company>SPR Järjestöt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Red Cross Online Befriending Services</dc:title>
  <dc:creator>Hetemäki Matti</dc:creator>
  <cp:lastModifiedBy>Korkeamäki Johanna</cp:lastModifiedBy>
  <cp:revision>252</cp:revision>
  <dcterms:created xsi:type="dcterms:W3CDTF">2017-10-05T08:09:25Z</dcterms:created>
  <dcterms:modified xsi:type="dcterms:W3CDTF">2019-08-26T06:43:48Z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0x010100504AF54391C41E4FB31CD4B2E0AE0DDE</vt:lpwstr>
  </property>
</Properties>
</file>