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42" r:id="rId5"/>
    <p:sldMasterId id="2147483696" r:id="rId6"/>
  </p:sldMasterIdLst>
  <p:notesMasterIdLst>
    <p:notesMasterId r:id="rId14"/>
  </p:notesMasterIdLst>
  <p:handoutMasterIdLst>
    <p:handoutMasterId r:id="rId15"/>
  </p:handoutMasterIdLst>
  <p:sldIdLst>
    <p:sldId id="4069" r:id="rId7"/>
    <p:sldId id="662" r:id="rId8"/>
    <p:sldId id="686" r:id="rId9"/>
    <p:sldId id="666" r:id="rId10"/>
    <p:sldId id="664" r:id="rId11"/>
    <p:sldId id="663" r:id="rId12"/>
    <p:sldId id="665" r:id="rId13"/>
  </p:sldIdLst>
  <p:sldSz cx="10693400" cy="7561263"/>
  <p:notesSz cx="10234613" cy="70993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2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orient="horz" pos="816">
          <p15:clr>
            <a:srgbClr val="A4A3A4"/>
          </p15:clr>
        </p15:guide>
        <p15:guide id="4" orient="horz" pos="976">
          <p15:clr>
            <a:srgbClr val="A4A3A4"/>
          </p15:clr>
        </p15:guide>
        <p15:guide id="5" orient="horz" pos="677">
          <p15:clr>
            <a:srgbClr val="A4A3A4"/>
          </p15:clr>
        </p15:guide>
        <p15:guide id="6" pos="6611">
          <p15:clr>
            <a:srgbClr val="A4A3A4"/>
          </p15:clr>
        </p15:guide>
        <p15:guide id="7" pos="115">
          <p15:clr>
            <a:srgbClr val="A4A3A4"/>
          </p15:clr>
        </p15:guide>
        <p15:guide id="8" pos="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5" userDrawn="1">
          <p15:clr>
            <a:srgbClr val="A4A3A4"/>
          </p15:clr>
        </p15:guide>
        <p15:guide id="2" pos="32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1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026" y="78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18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1740" y="72"/>
      </p:cViewPr>
      <p:guideLst>
        <p:guide orient="horz" pos="2235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8242" y="0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4586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8242" y="6744586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pPr>
              <a:defRPr/>
            </a:pPr>
            <a:fld id="{3F87E116-30FD-F14C-8775-F97FF02B9ED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48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725" cy="354714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8242" y="0"/>
            <a:ext cx="4434724" cy="354714"/>
          </a:xfrm>
          <a:prstGeom prst="rect">
            <a:avLst/>
          </a:prstGeom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86EBAF74-D59D-D84C-97C6-172C5E700F19}" type="datetimeFigureOut">
              <a:rPr lang="en-US"/>
              <a:pPr>
                <a:defRPr/>
              </a:pPr>
              <a:t>5/6/2022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3738" y="531813"/>
            <a:ext cx="37671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4285" y="3371457"/>
            <a:ext cx="8186044" cy="3195772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2912"/>
            <a:ext cx="4434725" cy="354714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8242" y="6742912"/>
            <a:ext cx="4434724" cy="354714"/>
          </a:xfrm>
          <a:prstGeom prst="rect">
            <a:avLst/>
          </a:prstGeom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D9B5868-FA8F-D645-BCF1-F8434C1CE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95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549400"/>
            <a:ext cx="10328275" cy="510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sv-SE" sz="1400" dirty="0">
                <a:solidFill>
                  <a:schemeClr val="bg1"/>
                </a:solidFill>
                <a:latin typeface="Verdana" charset="0"/>
              </a:rPr>
              <a:t>								Vi stöder varandra. Alltid.</a:t>
            </a:r>
          </a:p>
        </p:txBody>
      </p:sp>
      <p:pic>
        <p:nvPicPr>
          <p:cNvPr id="6" name="Picture 39" descr="PR_pun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 baseline="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065082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4461681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115792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7">
            <a:extLst>
              <a:ext uri="{FF2B5EF4-FFF2-40B4-BE49-F238E27FC236}">
                <a16:creationId xmlns:a16="http://schemas.microsoft.com/office/drawing/2014/main" id="{D4B30B8C-C6D6-495D-BC22-AE9455CB7A4F}"/>
              </a:ext>
            </a:extLst>
          </p:cNvPr>
          <p:cNvSpPr/>
          <p:nvPr userDrawn="1"/>
        </p:nvSpPr>
        <p:spPr>
          <a:xfrm>
            <a:off x="247687" y="1548138"/>
            <a:ext cx="10188500" cy="50413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11" tIns="50405" rIns="100811" bIns="50405" anchor="ctr"/>
          <a:lstStyle/>
          <a:p>
            <a:pPr algn="ctr" defTabSz="100804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 sz="1984" b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508" y="2685703"/>
            <a:ext cx="9089390" cy="1786125"/>
          </a:xfrm>
        </p:spPr>
        <p:txBody>
          <a:bodyPr anchor="b"/>
          <a:lstStyle>
            <a:lvl1pPr algn="l">
              <a:defRPr sz="4409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508" y="4639795"/>
            <a:ext cx="9089390" cy="1786125"/>
          </a:xfrm>
        </p:spPr>
        <p:txBody>
          <a:bodyPr/>
          <a:lstStyle>
            <a:lvl1pPr marL="0" indent="0" algn="l">
              <a:buNone/>
              <a:defRPr sz="3307">
                <a:solidFill>
                  <a:schemeClr val="bg1"/>
                </a:solidFill>
              </a:defRPr>
            </a:lvl1pPr>
            <a:lvl2pPr marL="504022" indent="0" algn="ctr">
              <a:buNone/>
              <a:defRPr sz="2205"/>
            </a:lvl2pPr>
            <a:lvl3pPr marL="1008044" indent="0" algn="ctr">
              <a:buNone/>
              <a:defRPr sz="1984"/>
            </a:lvl3pPr>
            <a:lvl4pPr marL="1512066" indent="0" algn="ctr">
              <a:buNone/>
              <a:defRPr sz="1764"/>
            </a:lvl4pPr>
            <a:lvl5pPr marL="2016088" indent="0" algn="ctr">
              <a:buNone/>
              <a:defRPr sz="1764"/>
            </a:lvl5pPr>
            <a:lvl6pPr marL="2520110" indent="0" algn="ctr">
              <a:buNone/>
              <a:defRPr sz="1764"/>
            </a:lvl6pPr>
            <a:lvl7pPr marL="3024131" indent="0" algn="ctr">
              <a:buNone/>
              <a:defRPr sz="1764"/>
            </a:lvl7pPr>
            <a:lvl8pPr marL="3528154" indent="0" algn="ctr">
              <a:buNone/>
              <a:defRPr sz="1764"/>
            </a:lvl8pPr>
            <a:lvl9pPr marL="4032175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9573F9-113B-4FDD-801F-EF0A8847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08402" y="6826097"/>
            <a:ext cx="2927785" cy="403310"/>
          </a:xfrm>
        </p:spPr>
        <p:txBody>
          <a:bodyPr/>
          <a:lstStyle>
            <a:lvl1pPr defTabSz="449308" fontAlgn="base">
              <a:spcBef>
                <a:spcPct val="0"/>
              </a:spcBef>
              <a:spcAft>
                <a:spcPct val="0"/>
              </a:spcAft>
              <a:defRPr sz="1400" dirty="0" err="1" smtClean="0"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fi-FI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A09E01-D09C-4C1C-AF38-026D35F37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 dirty="0" smtClean="0"/>
            </a:lvl1pPr>
          </a:lstStyle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192979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8677718"/>
      </p:ext>
    </p:extLst>
  </p:cSld>
  <p:clrMapOvr>
    <a:masterClrMapping/>
  </p:clrMapOvr>
  <p:transition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4FB1-A4F6-6E49-BBDE-69A9E38F5AD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7D5FA-D4E2-BD4D-A6D1-4ADFE35801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35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0796D-24B8-CA42-9B96-6361D2CED22F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6BE2-DE19-C94B-A332-DADDF37202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70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ACD2C-8C2E-9B4B-AE0A-A2E089BBB1CB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F3917-BF22-C241-BD76-126542D5C5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925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EE630-D052-7B42-843D-6E8D5C82602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ECE93-439B-744E-B293-68B9C0774B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758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2A0E4-3FC1-2849-91AF-0958AF3DB04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EAB5F-6960-EB41-9678-EC417FA0B2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0177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C639A-A7CE-D647-8803-F53FC4814B57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C70C-229F-6140-B294-D6C7863791B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116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261030"/>
      </p:ext>
    </p:extLst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41D11-8F22-DB49-B4C7-B5FA3B85600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35EE8-3A06-8842-BA29-02B6240EC3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866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96EBA-DDE7-6D4C-AEC8-6A930D991AC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AE36-5EDD-8A4C-AA7D-98496B4DE2F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438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74738-86EF-AE46-8BB7-ABD3A87B7CC2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2E8C9-B49E-AF43-8B24-7DBDB83D2B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02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74112-8D91-1443-8E61-60FC865C308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182F2-2FC4-CD46-872A-779D4DAE50A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29173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ADEB-29B0-544F-8C29-4B157F50ECA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E0E39-8B1B-5E4F-B689-89082C0DC7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72255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3E97-ACD4-AE42-BEE7-67935991A7C6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46CF1-4BCE-3D40-BC12-A1E9DE233ED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4682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5DDA1-EADB-3143-9AE6-1052CA34CF46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6D176-2374-DE4F-BB5F-93761EAC73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4769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E997-0ACE-E44F-981C-EBC5FC8D8BFD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58989-3DFB-174B-A62F-ABABC827E4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9256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7BDA-D085-8C49-AD7E-078D8ECE3998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34C4-025A-CB40-B531-50BF3A5442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90505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2036-A84D-CC45-9A6B-2701D0F5AD5B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35352-1509-4C46-90D3-8CE0A0D78F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00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8E2E54-C358-4B77-BCDB-ED8C9A617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452873"/>
      </p:ext>
    </p:extLst>
  </p:cSld>
  <p:clrMapOvr>
    <a:masterClrMapping/>
  </p:clrMapOvr>
  <p:transition>
    <p:cover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02841-1D49-384E-AEED-A112213CD80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3A49B-0BED-4D4D-8D9E-0321A35838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6160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45D9-8FFD-784D-B925-F30D1684819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88947-6370-EE48-81A8-20DC4FDF8E3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606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4F1D5-C29F-4F40-AB50-8C1AF900F45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74E1F-8372-354D-AC1E-CDADDF6C92A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7690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7405C-8440-3D4C-8F4C-BDAB9A996949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EEC40-6A99-7849-B09F-24B3E71CE8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435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2E715-74E2-CC49-A1A3-A8F137BAF27D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BF786-08EE-3643-839F-90EB700675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5710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1C970-5A8C-1D47-A324-1AF2CD68E828}" type="datetimeFigureOut">
              <a:rPr lang="fi-FI"/>
              <a:pPr>
                <a:defRPr/>
              </a:pPr>
              <a:t>6.5.2022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55E26-F9EF-FE46-8191-B50B389E2E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74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5646580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382435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70245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885800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8636014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8766691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05D5F4E0-6CEC-4C67-8E44-3940B2C3DB1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451" y="201539"/>
            <a:ext cx="2113167" cy="10224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F997E-683C-415B-B082-1B2B31CB6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713" y="7008813"/>
            <a:ext cx="36099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8924568-ABAE-4202-849C-9B5B1F1EA0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1688" y="6909359"/>
            <a:ext cx="3185352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>
            <a:lvl1pPr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defRPr/>
            </a:pPr>
            <a:r>
              <a:rPr lang="sv-SE" sz="1600" dirty="0">
                <a:solidFill>
                  <a:schemeClr val="bg1"/>
                </a:solidFill>
                <a:latin typeface="Verdana" charset="0"/>
              </a:rPr>
              <a:t>Vi stöder varandra. Alltid.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5" r:id="rId1"/>
    <p:sldLayoutId id="2147485905" r:id="rId2"/>
    <p:sldLayoutId id="2147485906" r:id="rId3"/>
    <p:sldLayoutId id="2147485907" r:id="rId4"/>
    <p:sldLayoutId id="2147485908" r:id="rId5"/>
    <p:sldLayoutId id="2147485909" r:id="rId6"/>
    <p:sldLayoutId id="2147485910" r:id="rId7"/>
    <p:sldLayoutId id="2147485911" r:id="rId8"/>
    <p:sldLayoutId id="2147485912" r:id="rId9"/>
    <p:sldLayoutId id="2147485913" r:id="rId10"/>
    <p:sldLayoutId id="2147485914" r:id="rId11"/>
    <p:sldLayoutId id="2147485938" r:id="rId12"/>
    <p:sldLayoutId id="2147485942" r:id="rId13"/>
  </p:sldLayoutIdLst>
  <p:transition>
    <p:cover dir="r"/>
  </p:transition>
  <p:txStyles>
    <p:titleStyle>
      <a:lvl1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2pPr>
      <a:lvl3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3pPr>
      <a:lvl4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4pPr>
      <a:lvl5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847725" indent="-328613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3017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820863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3431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307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3268662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fi-FI" dirty="0"/>
              <a:t>LÖYDÄ AUTTAJA ITSESSÄSI tms.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040563" y="7008813"/>
            <a:ext cx="3117850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fi-FI"/>
              <a:t>Operaatio Nälkäpäivä 12. – 14.9.2013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6" r:id="rId1"/>
    <p:sldLayoutId id="2147485917" r:id="rId2"/>
    <p:sldLayoutId id="2147485918" r:id="rId3"/>
    <p:sldLayoutId id="2147485919" r:id="rId4"/>
    <p:sldLayoutId id="2147485920" r:id="rId5"/>
    <p:sldLayoutId id="2147485921" r:id="rId6"/>
    <p:sldLayoutId id="2147485922" r:id="rId7"/>
    <p:sldLayoutId id="2147485923" r:id="rId8"/>
    <p:sldLayoutId id="2147485924" r:id="rId9"/>
    <p:sldLayoutId id="2147485925" r:id="rId10"/>
    <p:sldLayoutId id="21474859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on paikkamerkki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536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3635375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fi-FI"/>
              <a:t>LÖYDÄ ITSESTÄSI AUTTAJA TMS. 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B27ADD-08B2-A141-8A87-6DE7710C79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7" r:id="rId1"/>
    <p:sldLayoutId id="2147485928" r:id="rId2"/>
    <p:sldLayoutId id="2147485929" r:id="rId3"/>
    <p:sldLayoutId id="2147485930" r:id="rId4"/>
    <p:sldLayoutId id="2147485931" r:id="rId5"/>
    <p:sldLayoutId id="2147485932" r:id="rId6"/>
    <p:sldLayoutId id="2147485933" r:id="rId7"/>
    <p:sldLayoutId id="2147485934" r:id="rId8"/>
    <p:sldLayoutId id="2147485935" r:id="rId9"/>
    <p:sldLayoutId id="2147485936" r:id="rId10"/>
    <p:sldLayoutId id="2147485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rednet.rodakorset.fi/ukraina.sv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C71528-C5F3-40A2-B70E-505785C5E6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sz="4800" dirty="0"/>
              <a:t>Inlämning av insamlade medel till banken</a:t>
            </a:r>
            <a:br>
              <a:rPr lang="sv-fi" sz="4800" dirty="0"/>
            </a:br>
            <a:endParaRPr lang="fi-FI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FFC964-31E7-4F02-9B52-13C8236FAA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287491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3DA4-18FB-454E-90C3-63B01A95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230188"/>
            <a:ext cx="7705725" cy="1371600"/>
          </a:xfrm>
        </p:spPr>
        <p:txBody>
          <a:bodyPr wrap="square" anchor="ctr">
            <a:normAutofit/>
          </a:bodyPr>
          <a:lstStyle/>
          <a:p>
            <a:pPr algn="l" rtl="0"/>
            <a:r>
              <a:rPr lang="sv-fi" b="0" i="0" u="none" baseline="0"/>
              <a:t>Användningen av en säkerhetspåse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39530-5BE6-4BC1-B718-CA616E11F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 wrap="square" anchor="t">
            <a:normAutofit/>
          </a:bodyPr>
          <a:lstStyle/>
          <a:p>
            <a:pPr algn="l" rtl="0"/>
            <a:r>
              <a:rPr lang="sv-fi" b="0" i="0" u="none" baseline="0" dirty="0"/>
              <a:t>Myntpåsar och </a:t>
            </a:r>
            <a:r>
              <a:rPr lang="sv-fi" b="0" i="0" u="none" baseline="0" dirty="0" err="1"/>
              <a:t>sedelpåsar</a:t>
            </a:r>
            <a:r>
              <a:rPr lang="sv-fi" b="0" i="0" u="none" baseline="0" dirty="0"/>
              <a:t> kan beställas i webbutiken. </a:t>
            </a:r>
          </a:p>
          <a:p>
            <a:pPr algn="l" rtl="0"/>
            <a:r>
              <a:rPr lang="sv-fi" b="0" i="0" u="none" baseline="0" dirty="0"/>
              <a:t>Lägg endast mynt i myntpåsen och endast sedlar i </a:t>
            </a:r>
            <a:r>
              <a:rPr lang="sv-fi" b="0" i="0" u="none" baseline="0" dirty="0" err="1"/>
              <a:t>sedelpåsen</a:t>
            </a:r>
            <a:r>
              <a:rPr lang="sv-fi" b="0" i="0" u="none" baseline="0" dirty="0"/>
              <a:t>.</a:t>
            </a:r>
          </a:p>
          <a:p>
            <a:pPr marL="0" indent="0" algn="l" rtl="0">
              <a:buNone/>
            </a:pPr>
            <a:endParaRPr lang="sv-fi" b="0" i="0" u="none" baseline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786B6-4478-4ABE-8DF3-E3A1E33A4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275" y="1405731"/>
            <a:ext cx="4749800" cy="474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2261584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E11C-6309-4BF1-994E-BCFDCBF9E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 dirty="0"/>
              <a:t>Om du för pengarna till S-bankens serviceställe,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EE7CF-5877-495E-AEB0-17A92808E5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sv-FI" b="0" i="0" u="none" baseline="0" dirty="0"/>
              <a:t>S</a:t>
            </a:r>
            <a:r>
              <a:rPr lang="sv-fi" b="0" i="0" u="none" baseline="0" dirty="0"/>
              <a:t>kriver mottagaren följande uppgifter på </a:t>
            </a:r>
            <a:r>
              <a:rPr lang="sv-fi" b="0" i="0" u="none" baseline="0" dirty="0" err="1"/>
              <a:t>säkerhetspåsen</a:t>
            </a:r>
            <a:r>
              <a:rPr lang="sv-fi" b="0" i="0" u="none" baseline="0" dirty="0"/>
              <a:t> med stor och tydlig text</a:t>
            </a:r>
          </a:p>
          <a:p>
            <a:pPr marL="0" indent="0" algn="l" rtl="0">
              <a:buNone/>
            </a:pPr>
            <a:r>
              <a:rPr lang="sv-fi" b="0" i="0" u="none" baseline="0" dirty="0"/>
              <a:t> </a:t>
            </a:r>
          </a:p>
          <a:p>
            <a:pPr lvl="1" algn="l" rtl="0"/>
            <a:r>
              <a:rPr lang="sv-fi" b="0" i="0" u="none" baseline="0" dirty="0"/>
              <a:t>Avsändare: AVSÄNDANDE ANSTALT/FRK (T.ex. Prisma Jumbo/SPR)</a:t>
            </a:r>
          </a:p>
          <a:p>
            <a:pPr lvl="1" algn="l" rtl="0"/>
            <a:r>
              <a:rPr lang="sv-fi" b="0" i="0" u="none" baseline="0" dirty="0"/>
              <a:t>Mottagare: REILA OY</a:t>
            </a:r>
          </a:p>
          <a:p>
            <a:endParaRPr lang="sv-fi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646285-48EC-4324-A56B-2E0ECDD818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69280" y="1812852"/>
            <a:ext cx="4398154" cy="48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13532"/>
      </p:ext>
    </p:extLst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E6E054-CF5F-4ECE-881D-ACFB581F5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Hur man fyller säkerhetspåsen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81089-6A0D-4983-BEBA-F65EDBC6E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1400175"/>
            <a:ext cx="9680575" cy="5256213"/>
          </a:xfrm>
        </p:spPr>
        <p:txBody>
          <a:bodyPr/>
          <a:lstStyle/>
          <a:p>
            <a:pPr lvl="0" algn="l" rtl="0"/>
            <a:r>
              <a:rPr lang="sv-fi" sz="2400" b="1" i="0" u="none" baseline="0" dirty="0"/>
              <a:t>Redovisning av sedlar</a:t>
            </a:r>
            <a:br>
              <a:rPr lang="sv-fi" sz="2400" dirty="0"/>
            </a:br>
            <a:r>
              <a:rPr lang="sv-fi" sz="2400" b="0" i="0" u="none" baseline="0" dirty="0"/>
              <a:t>Sortera sedlarna från den största till den minsta och bunta ihop dem åt samma håll och med framsidan uppåt. Knyt ihop bunten med ett gummiband.</a:t>
            </a:r>
          </a:p>
          <a:p>
            <a:pPr algn="l" rtl="0"/>
            <a:r>
              <a:rPr lang="sv-fi" sz="2400" b="1" i="0" u="none" baseline="0" dirty="0"/>
              <a:t>Redovisning av mynt</a:t>
            </a:r>
            <a:br>
              <a:rPr lang="sv-fi" sz="2400" dirty="0"/>
            </a:br>
            <a:r>
              <a:rPr lang="sv-fi" sz="2400" b="0" i="0" u="none" baseline="0" dirty="0"/>
              <a:t>Det är mest förmånligt att returnera mynt i större omgångar. En myntpåse (9,3 kg) måste föras till ett kontor som har kassatjänster. </a:t>
            </a:r>
          </a:p>
          <a:p>
            <a:endParaRPr lang="sv-fi" sz="2400" dirty="0"/>
          </a:p>
          <a:p>
            <a:pPr algn="l" rtl="0"/>
            <a:r>
              <a:rPr lang="sv-fi" sz="2400" b="0" i="0" u="none" baseline="0" dirty="0"/>
              <a:t>Banken tar ut en avgift för felaktig inbetalning om kontonumret saknas eller är felaktigt, gireringsblanketten saknas, det finns flera redovisningar i </a:t>
            </a:r>
            <a:r>
              <a:rPr lang="sv-fi" sz="2400" b="0" i="0" u="none" baseline="0" dirty="0" err="1"/>
              <a:t>säkerhetspåsen</a:t>
            </a:r>
            <a:r>
              <a:rPr lang="sv-fi" sz="2400" b="0" i="0" u="none" baseline="0" dirty="0"/>
              <a:t> eller om det finns fler än 50 mynt i den blandade redovisningen.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981232459"/>
      </p:ext>
    </p:extLst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5D12-93F1-4FE3-B7D4-75BDA746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 fontScale="90000"/>
          </a:bodyPr>
          <a:lstStyle/>
          <a:p>
            <a:pPr algn="l" rtl="0"/>
            <a:r>
              <a:rPr lang="sv-fi" b="0" i="0" u="none" baseline="0" dirty="0"/>
              <a:t>Förse gireringsblanketten med avdelningens katastroffondensreferens och </a:t>
            </a:r>
            <a:r>
              <a:rPr lang="sv-fi" b="0" i="0" u="none" baseline="0" dirty="0" err="1"/>
              <a:t>säkerhetspåsens</a:t>
            </a:r>
            <a:r>
              <a:rPr lang="sv-fi" b="0" i="0" u="none" baseline="0" dirty="0"/>
              <a:t> nummer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F37F-3013-4CE2-92F3-5B535DB18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 anchor="t">
            <a:normAutofit/>
          </a:bodyPr>
          <a:lstStyle/>
          <a:p>
            <a:pPr algn="l" rtl="0"/>
            <a:r>
              <a:rPr lang="sv-fi" b="0" i="0" u="none" baseline="0"/>
              <a:t>Välj rätt banks gireringsblankett på Rednet</a:t>
            </a:r>
          </a:p>
          <a:p>
            <a:pPr algn="l" rtl="0"/>
            <a:r>
              <a:rPr lang="sv-fi" b="0" i="0" u="none" baseline="0"/>
              <a:t>Skriv också namnet på din avdelning och ditt eget namn på blanketten</a:t>
            </a:r>
          </a:p>
          <a:p>
            <a:pPr lvl="1" algn="l" rtl="0"/>
            <a:r>
              <a:rPr lang="sv-fi" sz="2800" b="0" i="0" u="none" baseline="0"/>
              <a:t>din avdelning </a:t>
            </a:r>
          </a:p>
          <a:p>
            <a:pPr lvl="1" algn="l" rtl="0"/>
            <a:r>
              <a:rPr lang="sv-fi" sz="2800" b="0" i="0" u="none" baseline="0"/>
              <a:t>ditt namn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2ACC57-5132-49DA-A876-A38C27EB8273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3883775" y="3949694"/>
            <a:ext cx="6640138" cy="2706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6792167"/>
      </p:ext>
    </p:extLst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404F2E6-28EE-4337-8E10-0D48C3FA0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9304" y="3317825"/>
            <a:ext cx="2604096" cy="1927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032153-8F54-4C55-91A3-C1103BF1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Användningen av en säkerhetspåse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B3366-DB1D-4A16-AC22-E720722939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Lägg den ifyllda gireringsblanketten i säkerhetspåsen.</a:t>
            </a:r>
          </a:p>
          <a:p>
            <a:pPr algn="l" rtl="0"/>
            <a:r>
              <a:rPr lang="sv-fi" b="0" i="0" u="none" baseline="0"/>
              <a:t>Om säkerhetspåsen är genomskinlig, se till att säkerhetspåsen är läsbar genom påsen. </a:t>
            </a:r>
          </a:p>
          <a:p>
            <a:pPr algn="l" rtl="0"/>
            <a:r>
              <a:rPr lang="sv-fi" b="0" i="0" u="none" baseline="0"/>
              <a:t>Spara kvittot från säkerhetspåsen.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7C7EC1-ACB8-4326-961C-E5CFA1557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573" y="2275483"/>
            <a:ext cx="3217834" cy="4380905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42DAA574-1D0F-467A-938A-A99D7883D3C3}"/>
              </a:ext>
            </a:extLst>
          </p:cNvPr>
          <p:cNvSpPr/>
          <p:nvPr/>
        </p:nvSpPr>
        <p:spPr bwMode="auto">
          <a:xfrm rot="20899433">
            <a:off x="6669021" y="1149996"/>
            <a:ext cx="793593" cy="125312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7FD3DDC6-436A-485B-AE5F-188BC827A5C9}"/>
              </a:ext>
            </a:extLst>
          </p:cNvPr>
          <p:cNvSpPr/>
          <p:nvPr/>
        </p:nvSpPr>
        <p:spPr bwMode="auto">
          <a:xfrm rot="20899433">
            <a:off x="9685752" y="2028246"/>
            <a:ext cx="793593" cy="125312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77208"/>
      </p:ext>
    </p:extLst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ACD7-7C50-46E9-89E7-A6BC282A3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 dirty="0"/>
              <a:t>Var hittar jag avdelningens katastroffondens referens?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44DA2-D6E5-4269-A820-29D2FBD7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b="0" i="0" u="none" baseline="0" dirty="0" err="1"/>
              <a:t>RedNet</a:t>
            </a:r>
            <a:r>
              <a:rPr lang="sv-fi" b="0" i="0" u="none" baseline="0" dirty="0"/>
              <a:t>: </a:t>
            </a:r>
            <a:r>
              <a:rPr lang="sv-FI" b="0" i="0" u="none" baseline="0" dirty="0">
                <a:hlinkClick r:id="rId2"/>
              </a:rPr>
              <a:t>https://rednet.rodakorset.fi/ukraina.sve</a:t>
            </a:r>
            <a:endParaRPr lang="sv-FI" b="0" i="0" u="none" baseline="0" dirty="0"/>
          </a:p>
          <a:p>
            <a:endParaRPr lang="sv-FI" dirty="0"/>
          </a:p>
          <a:p>
            <a:endParaRPr lang="sv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3B7C68-1B3C-4A7D-ABC8-BBAD16476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41" y="2837118"/>
            <a:ext cx="8439858" cy="381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898141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E67625F3846847A0CFE4EAD35BF1FD" ma:contentTypeVersion="4" ma:contentTypeDescription="Skapa ett nytt dokument." ma:contentTypeScope="" ma:versionID="a42eaefaddf879cbc1958f58e5dee732">
  <xsd:schema xmlns:xsd="http://www.w3.org/2001/XMLSchema" xmlns:xs="http://www.w3.org/2001/XMLSchema" xmlns:p="http://schemas.microsoft.com/office/2006/metadata/properties" xmlns:ns2="f2c3e53e-05b1-4f3a-bbc8-0198878f0106" xmlns:ns3="24278fd9-e946-4b60-ac47-59871c9f36df" targetNamespace="http://schemas.microsoft.com/office/2006/metadata/properties" ma:root="true" ma:fieldsID="9a067c73051f067f4d26b9c6bb7affb2" ns2:_="" ns3:_="">
    <xsd:import namespace="f2c3e53e-05b1-4f3a-bbc8-0198878f0106"/>
    <xsd:import namespace="24278fd9-e946-4b60-ac47-59871c9f3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3e53e-05b1-4f3a-bbc8-0198878f01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278fd9-e946-4b60-ac47-59871c9f3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07903B-E5D1-4F4A-9361-DC50F2650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3e53e-05b1-4f3a-bbc8-0198878f0106"/>
    <ds:schemaRef ds:uri="24278fd9-e946-4b60-ac47-59871c9f3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69D07D-138C-467E-A5B4-D5EB5E5C7083}">
  <ds:schemaRefs>
    <ds:schemaRef ds:uri="f2c3e53e-05b1-4f3a-bbc8-0198878f010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24278fd9-e946-4b60-ac47-59871c9f36d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E11DF6-67A0-41B8-A38D-7545CA419F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252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</vt:lpstr>
      <vt:lpstr>Times New Roman</vt:lpstr>
      <vt:lpstr>Verdana</vt:lpstr>
      <vt:lpstr>Oletusrakenne</vt:lpstr>
      <vt:lpstr>1_Mukautettu suunnittelumalli</vt:lpstr>
      <vt:lpstr>Mukautettu suunnittelumalli</vt:lpstr>
      <vt:lpstr>Inlämning av insamlade medel till banken </vt:lpstr>
      <vt:lpstr>Användningen av en säkerhetspåse</vt:lpstr>
      <vt:lpstr>Om du för pengarna till S-bankens serviceställe,</vt:lpstr>
      <vt:lpstr>Hur man fyller säkerhetspåsen</vt:lpstr>
      <vt:lpstr>Förse gireringsblanketten med avdelningens katastroffondensreferens och säkerhetspåsens nummer</vt:lpstr>
      <vt:lpstr>Användningen av en säkerhetspåse</vt:lpstr>
      <vt:lpstr>Var hittar jag avdelningens katastroffondens referens?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Innan vi börjar</dc:title>
  <dc:creator>Ekström Mia</dc:creator>
  <cp:lastModifiedBy>Ekström Mia</cp:lastModifiedBy>
  <cp:revision>8</cp:revision>
  <dcterms:created xsi:type="dcterms:W3CDTF">2021-10-26T10:07:03Z</dcterms:created>
  <dcterms:modified xsi:type="dcterms:W3CDTF">2022-05-06T05:41:44Z</dcterms:modified>
</cp:coreProperties>
</file>