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7" r:id="rId5"/>
    <p:sldId id="1205" r:id="rId6"/>
    <p:sldId id="1191" r:id="rId7"/>
    <p:sldId id="1198" r:id="rId8"/>
    <p:sldId id="1206" r:id="rId9"/>
    <p:sldId id="1195" r:id="rId10"/>
    <p:sldId id="1211" r:id="rId11"/>
    <p:sldId id="256" r:id="rId12"/>
    <p:sldId id="1204" r:id="rId13"/>
    <p:sldId id="258" r:id="rId14"/>
    <p:sldId id="259" r:id="rId15"/>
    <p:sldId id="1207" r:id="rId16"/>
    <p:sldId id="1210" r:id="rId17"/>
    <p:sldId id="1208" r:id="rId18"/>
    <p:sldId id="1201" r:id="rId19"/>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510B6F-0A21-44CD-8613-A6BB7718A19A}" v="5" dt="2022-01-21T09:12:21.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281" autoAdjust="0"/>
  </p:normalViewPr>
  <p:slideViewPr>
    <p:cSldViewPr snapToGrid="0">
      <p:cViewPr varScale="1">
        <p:scale>
          <a:sx n="70" d="100"/>
          <a:sy n="70" d="100"/>
        </p:scale>
        <p:origin x="116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itunen Maaria" userId="d9ad47d4-c416-4cf9-b8fd-1d4381b27c34" providerId="ADAL" clId="{66510B6F-0A21-44CD-8613-A6BB7718A19A}"/>
    <pc:docChg chg="custSel addSld delSld modSld">
      <pc:chgData name="Kuitunen Maaria" userId="d9ad47d4-c416-4cf9-b8fd-1d4381b27c34" providerId="ADAL" clId="{66510B6F-0A21-44CD-8613-A6BB7718A19A}" dt="2022-02-03T07:47:49.893" v="5982" actId="20577"/>
      <pc:docMkLst>
        <pc:docMk/>
      </pc:docMkLst>
      <pc:sldChg chg="modNotesTx">
        <pc:chgData name="Kuitunen Maaria" userId="d9ad47d4-c416-4cf9-b8fd-1d4381b27c34" providerId="ADAL" clId="{66510B6F-0A21-44CD-8613-A6BB7718A19A}" dt="2022-01-18T10:50:19.930" v="4003" actId="20577"/>
        <pc:sldMkLst>
          <pc:docMk/>
          <pc:sldMk cId="1689197879" sldId="256"/>
        </pc:sldMkLst>
      </pc:sldChg>
      <pc:sldChg chg="modNotesTx">
        <pc:chgData name="Kuitunen Maaria" userId="d9ad47d4-c416-4cf9-b8fd-1d4381b27c34" providerId="ADAL" clId="{66510B6F-0A21-44CD-8613-A6BB7718A19A}" dt="2022-01-18T10:29:33.278" v="17" actId="20577"/>
        <pc:sldMkLst>
          <pc:docMk/>
          <pc:sldMk cId="839345403" sldId="257"/>
        </pc:sldMkLst>
      </pc:sldChg>
      <pc:sldChg chg="modSp mod">
        <pc:chgData name="Kuitunen Maaria" userId="d9ad47d4-c416-4cf9-b8fd-1d4381b27c34" providerId="ADAL" clId="{66510B6F-0A21-44CD-8613-A6BB7718A19A}" dt="2022-01-21T09:13:41.038" v="4719" actId="20577"/>
        <pc:sldMkLst>
          <pc:docMk/>
          <pc:sldMk cId="4265855420" sldId="258"/>
        </pc:sldMkLst>
        <pc:spChg chg="mod">
          <ac:chgData name="Kuitunen Maaria" userId="d9ad47d4-c416-4cf9-b8fd-1d4381b27c34" providerId="ADAL" clId="{66510B6F-0A21-44CD-8613-A6BB7718A19A}" dt="2022-01-21T09:13:41.038" v="4719" actId="20577"/>
          <ac:spMkLst>
            <pc:docMk/>
            <pc:sldMk cId="4265855420" sldId="258"/>
            <ac:spMk id="5" creationId="{44DDD926-234D-41E7-8D1D-5E4A78E205B6}"/>
          </ac:spMkLst>
        </pc:spChg>
      </pc:sldChg>
      <pc:sldChg chg="modSp mod">
        <pc:chgData name="Kuitunen Maaria" userId="d9ad47d4-c416-4cf9-b8fd-1d4381b27c34" providerId="ADAL" clId="{66510B6F-0A21-44CD-8613-A6BB7718A19A}" dt="2022-01-21T09:13:48.463" v="4720" actId="20577"/>
        <pc:sldMkLst>
          <pc:docMk/>
          <pc:sldMk cId="3112500602" sldId="259"/>
        </pc:sldMkLst>
        <pc:spChg chg="mod">
          <ac:chgData name="Kuitunen Maaria" userId="d9ad47d4-c416-4cf9-b8fd-1d4381b27c34" providerId="ADAL" clId="{66510B6F-0A21-44CD-8613-A6BB7718A19A}" dt="2022-01-21T09:13:48.463" v="4720" actId="20577"/>
          <ac:spMkLst>
            <pc:docMk/>
            <pc:sldMk cId="3112500602" sldId="259"/>
            <ac:spMk id="5" creationId="{42FB2686-BB62-4E6C-81AC-C6B219CBE1C6}"/>
          </ac:spMkLst>
        </pc:spChg>
      </pc:sldChg>
      <pc:sldChg chg="modSp mod modNotesTx">
        <pc:chgData name="Kuitunen Maaria" userId="d9ad47d4-c416-4cf9-b8fd-1d4381b27c34" providerId="ADAL" clId="{66510B6F-0A21-44CD-8613-A6BB7718A19A}" dt="2022-01-18T10:37:16.098" v="1463" actId="20577"/>
        <pc:sldMkLst>
          <pc:docMk/>
          <pc:sldMk cId="2426535223" sldId="1191"/>
        </pc:sldMkLst>
        <pc:spChg chg="mod">
          <ac:chgData name="Kuitunen Maaria" userId="d9ad47d4-c416-4cf9-b8fd-1d4381b27c34" providerId="ADAL" clId="{66510B6F-0A21-44CD-8613-A6BB7718A19A}" dt="2022-01-18T10:30:18.692" v="41" actId="20577"/>
          <ac:spMkLst>
            <pc:docMk/>
            <pc:sldMk cId="2426535223" sldId="1191"/>
            <ac:spMk id="3" creationId="{C42B5F2B-D99F-4CBE-A1DA-A3AB3EF86BD9}"/>
          </ac:spMkLst>
        </pc:spChg>
      </pc:sldChg>
      <pc:sldChg chg="modSp mod modNotesTx">
        <pc:chgData name="Kuitunen Maaria" userId="d9ad47d4-c416-4cf9-b8fd-1d4381b27c34" providerId="ADAL" clId="{66510B6F-0A21-44CD-8613-A6BB7718A19A}" dt="2022-01-21T09:13:02.710" v="4701" actId="20577"/>
        <pc:sldMkLst>
          <pc:docMk/>
          <pc:sldMk cId="2448972898" sldId="1195"/>
        </pc:sldMkLst>
        <pc:spChg chg="mod">
          <ac:chgData name="Kuitunen Maaria" userId="d9ad47d4-c416-4cf9-b8fd-1d4381b27c34" providerId="ADAL" clId="{66510B6F-0A21-44CD-8613-A6BB7718A19A}" dt="2022-01-21T09:13:02.710" v="4701" actId="20577"/>
          <ac:spMkLst>
            <pc:docMk/>
            <pc:sldMk cId="2448972898" sldId="1195"/>
            <ac:spMk id="3" creationId="{7F2EC3E1-A296-4FD1-9E22-9BC1FFE9D00C}"/>
          </ac:spMkLst>
        </pc:spChg>
      </pc:sldChg>
      <pc:sldChg chg="modSp mod">
        <pc:chgData name="Kuitunen Maaria" userId="d9ad47d4-c416-4cf9-b8fd-1d4381b27c34" providerId="ADAL" clId="{66510B6F-0A21-44CD-8613-A6BB7718A19A}" dt="2022-01-21T09:12:36.443" v="4691" actId="20577"/>
        <pc:sldMkLst>
          <pc:docMk/>
          <pc:sldMk cId="4004436678" sldId="1198"/>
        </pc:sldMkLst>
        <pc:spChg chg="mod">
          <ac:chgData name="Kuitunen Maaria" userId="d9ad47d4-c416-4cf9-b8fd-1d4381b27c34" providerId="ADAL" clId="{66510B6F-0A21-44CD-8613-A6BB7718A19A}" dt="2022-01-21T09:12:36.443" v="4691" actId="20577"/>
          <ac:spMkLst>
            <pc:docMk/>
            <pc:sldMk cId="4004436678" sldId="1198"/>
            <ac:spMk id="3" creationId="{89635F30-239C-49A8-A1FC-2AD7FC86BFCF}"/>
          </ac:spMkLst>
        </pc:spChg>
      </pc:sldChg>
      <pc:sldChg chg="modSp mod">
        <pc:chgData name="Kuitunen Maaria" userId="d9ad47d4-c416-4cf9-b8fd-1d4381b27c34" providerId="ADAL" clId="{66510B6F-0A21-44CD-8613-A6BB7718A19A}" dt="2022-01-18T10:54:45.938" v="4685" actId="20577"/>
        <pc:sldMkLst>
          <pc:docMk/>
          <pc:sldMk cId="2163579299" sldId="1201"/>
        </pc:sldMkLst>
        <pc:spChg chg="mod">
          <ac:chgData name="Kuitunen Maaria" userId="d9ad47d4-c416-4cf9-b8fd-1d4381b27c34" providerId="ADAL" clId="{66510B6F-0A21-44CD-8613-A6BB7718A19A}" dt="2022-01-18T10:53:20.624" v="4648" actId="20577"/>
          <ac:spMkLst>
            <pc:docMk/>
            <pc:sldMk cId="2163579299" sldId="1201"/>
            <ac:spMk id="2" creationId="{516A1F8A-0D75-44FB-B046-A908AB36F4A4}"/>
          </ac:spMkLst>
        </pc:spChg>
        <pc:spChg chg="mod">
          <ac:chgData name="Kuitunen Maaria" userId="d9ad47d4-c416-4cf9-b8fd-1d4381b27c34" providerId="ADAL" clId="{66510B6F-0A21-44CD-8613-A6BB7718A19A}" dt="2022-01-18T10:54:45.938" v="4685" actId="20577"/>
          <ac:spMkLst>
            <pc:docMk/>
            <pc:sldMk cId="2163579299" sldId="1201"/>
            <ac:spMk id="3" creationId="{98463965-1815-4F80-8E0F-1454601E2F78}"/>
          </ac:spMkLst>
        </pc:spChg>
      </pc:sldChg>
      <pc:sldChg chg="modSp mod">
        <pc:chgData name="Kuitunen Maaria" userId="d9ad47d4-c416-4cf9-b8fd-1d4381b27c34" providerId="ADAL" clId="{66510B6F-0A21-44CD-8613-A6BB7718A19A}" dt="2022-01-21T09:13:28.786" v="4714" actId="20577"/>
        <pc:sldMkLst>
          <pc:docMk/>
          <pc:sldMk cId="117554395" sldId="1204"/>
        </pc:sldMkLst>
        <pc:spChg chg="mod">
          <ac:chgData name="Kuitunen Maaria" userId="d9ad47d4-c416-4cf9-b8fd-1d4381b27c34" providerId="ADAL" clId="{66510B6F-0A21-44CD-8613-A6BB7718A19A}" dt="2022-01-18T10:50:35.108" v="4005" actId="1076"/>
          <ac:spMkLst>
            <pc:docMk/>
            <pc:sldMk cId="117554395" sldId="1204"/>
            <ac:spMk id="2" creationId="{2DCE7D93-B86B-42C5-A214-610386F37A27}"/>
          </ac:spMkLst>
        </pc:spChg>
        <pc:spChg chg="mod">
          <ac:chgData name="Kuitunen Maaria" userId="d9ad47d4-c416-4cf9-b8fd-1d4381b27c34" providerId="ADAL" clId="{66510B6F-0A21-44CD-8613-A6BB7718A19A}" dt="2022-01-21T09:13:28.786" v="4714" actId="20577"/>
          <ac:spMkLst>
            <pc:docMk/>
            <pc:sldMk cId="117554395" sldId="1204"/>
            <ac:spMk id="4" creationId="{8EDF2336-108B-47CD-9A0C-C1FF4296BEBC}"/>
          </ac:spMkLst>
        </pc:spChg>
      </pc:sldChg>
      <pc:sldChg chg="modSp mod">
        <pc:chgData name="Kuitunen Maaria" userId="d9ad47d4-c416-4cf9-b8fd-1d4381b27c34" providerId="ADAL" clId="{66510B6F-0A21-44CD-8613-A6BB7718A19A}" dt="2022-01-18T10:29:54.766" v="23" actId="20577"/>
        <pc:sldMkLst>
          <pc:docMk/>
          <pc:sldMk cId="1144243231" sldId="1205"/>
        </pc:sldMkLst>
        <pc:spChg chg="mod">
          <ac:chgData name="Kuitunen Maaria" userId="d9ad47d4-c416-4cf9-b8fd-1d4381b27c34" providerId="ADAL" clId="{66510B6F-0A21-44CD-8613-A6BB7718A19A}" dt="2022-01-18T10:29:54.766" v="23" actId="20577"/>
          <ac:spMkLst>
            <pc:docMk/>
            <pc:sldMk cId="1144243231" sldId="1205"/>
            <ac:spMk id="3" creationId="{D2E03E8D-9740-4626-B57C-589F98B1252C}"/>
          </ac:spMkLst>
        </pc:spChg>
      </pc:sldChg>
      <pc:sldChg chg="modSp mod modNotesTx">
        <pc:chgData name="Kuitunen Maaria" userId="d9ad47d4-c416-4cf9-b8fd-1d4381b27c34" providerId="ADAL" clId="{66510B6F-0A21-44CD-8613-A6BB7718A19A}" dt="2022-01-21T09:12:53.454" v="4698" actId="20577"/>
        <pc:sldMkLst>
          <pc:docMk/>
          <pc:sldMk cId="233742559" sldId="1206"/>
        </pc:sldMkLst>
        <pc:spChg chg="mod">
          <ac:chgData name="Kuitunen Maaria" userId="d9ad47d4-c416-4cf9-b8fd-1d4381b27c34" providerId="ADAL" clId="{66510B6F-0A21-44CD-8613-A6BB7718A19A}" dt="2022-01-21T09:12:53.454" v="4698" actId="20577"/>
          <ac:spMkLst>
            <pc:docMk/>
            <pc:sldMk cId="233742559" sldId="1206"/>
            <ac:spMk id="6" creationId="{71B16222-7B72-4C4C-9FEA-ACDC69D86AAF}"/>
          </ac:spMkLst>
        </pc:spChg>
      </pc:sldChg>
      <pc:sldChg chg="modSp mod">
        <pc:chgData name="Kuitunen Maaria" userId="d9ad47d4-c416-4cf9-b8fd-1d4381b27c34" providerId="ADAL" clId="{66510B6F-0A21-44CD-8613-A6BB7718A19A}" dt="2022-01-21T09:13:58.628" v="4724" actId="20577"/>
        <pc:sldMkLst>
          <pc:docMk/>
          <pc:sldMk cId="54745281" sldId="1207"/>
        </pc:sldMkLst>
        <pc:spChg chg="mod">
          <ac:chgData name="Kuitunen Maaria" userId="d9ad47d4-c416-4cf9-b8fd-1d4381b27c34" providerId="ADAL" clId="{66510B6F-0A21-44CD-8613-A6BB7718A19A}" dt="2022-01-21T09:13:58.628" v="4724" actId="20577"/>
          <ac:spMkLst>
            <pc:docMk/>
            <pc:sldMk cId="54745281" sldId="1207"/>
            <ac:spMk id="3" creationId="{94AB40DA-5886-4160-8C0C-4D1442BC4425}"/>
          </ac:spMkLst>
        </pc:spChg>
      </pc:sldChg>
      <pc:sldChg chg="modSp mod modNotesTx">
        <pc:chgData name="Kuitunen Maaria" userId="d9ad47d4-c416-4cf9-b8fd-1d4381b27c34" providerId="ADAL" clId="{66510B6F-0A21-44CD-8613-A6BB7718A19A}" dt="2022-01-21T09:14:15.224" v="4728" actId="20577"/>
        <pc:sldMkLst>
          <pc:docMk/>
          <pc:sldMk cId="3430761560" sldId="1208"/>
        </pc:sldMkLst>
        <pc:spChg chg="mod">
          <ac:chgData name="Kuitunen Maaria" userId="d9ad47d4-c416-4cf9-b8fd-1d4381b27c34" providerId="ADAL" clId="{66510B6F-0A21-44CD-8613-A6BB7718A19A}" dt="2022-01-21T09:14:15.224" v="4728" actId="20577"/>
          <ac:spMkLst>
            <pc:docMk/>
            <pc:sldMk cId="3430761560" sldId="1208"/>
            <ac:spMk id="3" creationId="{556CEA97-7341-407A-AF12-8EEE8BABE0FB}"/>
          </ac:spMkLst>
        </pc:spChg>
      </pc:sldChg>
      <pc:sldChg chg="modSp del mod modNotesTx">
        <pc:chgData name="Kuitunen Maaria" userId="d9ad47d4-c416-4cf9-b8fd-1d4381b27c34" providerId="ADAL" clId="{66510B6F-0A21-44CD-8613-A6BB7718A19A}" dt="2022-01-24T12:56:04.558" v="5486" actId="47"/>
        <pc:sldMkLst>
          <pc:docMk/>
          <pc:sldMk cId="4256465975" sldId="1209"/>
        </pc:sldMkLst>
        <pc:spChg chg="mod">
          <ac:chgData name="Kuitunen Maaria" userId="d9ad47d4-c416-4cf9-b8fd-1d4381b27c34" providerId="ADAL" clId="{66510B6F-0A21-44CD-8613-A6BB7718A19A}" dt="2022-01-24T06:40:56.707" v="4738" actId="20577"/>
          <ac:spMkLst>
            <pc:docMk/>
            <pc:sldMk cId="4256465975" sldId="1209"/>
            <ac:spMk id="19" creationId="{254660C7-EA57-46ED-9406-C44C259CA1CB}"/>
          </ac:spMkLst>
        </pc:spChg>
      </pc:sldChg>
      <pc:sldChg chg="modSp new mod">
        <pc:chgData name="Kuitunen Maaria" userId="d9ad47d4-c416-4cf9-b8fd-1d4381b27c34" providerId="ADAL" clId="{66510B6F-0A21-44CD-8613-A6BB7718A19A}" dt="2022-01-24T12:59:39.393" v="5962" actId="20577"/>
        <pc:sldMkLst>
          <pc:docMk/>
          <pc:sldMk cId="2861398131" sldId="1210"/>
        </pc:sldMkLst>
        <pc:spChg chg="mod">
          <ac:chgData name="Kuitunen Maaria" userId="d9ad47d4-c416-4cf9-b8fd-1d4381b27c34" providerId="ADAL" clId="{66510B6F-0A21-44CD-8613-A6BB7718A19A}" dt="2022-01-24T12:56:15.990" v="5506" actId="20577"/>
          <ac:spMkLst>
            <pc:docMk/>
            <pc:sldMk cId="2861398131" sldId="1210"/>
            <ac:spMk id="2" creationId="{C26CBA14-B9EA-495D-89CC-2CC93340E285}"/>
          </ac:spMkLst>
        </pc:spChg>
        <pc:spChg chg="mod">
          <ac:chgData name="Kuitunen Maaria" userId="d9ad47d4-c416-4cf9-b8fd-1d4381b27c34" providerId="ADAL" clId="{66510B6F-0A21-44CD-8613-A6BB7718A19A}" dt="2022-01-24T12:59:39.393" v="5962" actId="20577"/>
          <ac:spMkLst>
            <pc:docMk/>
            <pc:sldMk cId="2861398131" sldId="1210"/>
            <ac:spMk id="3" creationId="{EF52D9CE-CC64-4A94-B314-0FDCFE836FFB}"/>
          </ac:spMkLst>
        </pc:spChg>
      </pc:sldChg>
      <pc:sldChg chg="addSp delSp modSp new mod modClrScheme chgLayout">
        <pc:chgData name="Kuitunen Maaria" userId="d9ad47d4-c416-4cf9-b8fd-1d4381b27c34" providerId="ADAL" clId="{66510B6F-0A21-44CD-8613-A6BB7718A19A}" dt="2022-02-03T07:47:49.893" v="5982" actId="20577"/>
        <pc:sldMkLst>
          <pc:docMk/>
          <pc:sldMk cId="4049401486" sldId="1211"/>
        </pc:sldMkLst>
        <pc:spChg chg="mod ord">
          <ac:chgData name="Kuitunen Maaria" userId="d9ad47d4-c416-4cf9-b8fd-1d4381b27c34" providerId="ADAL" clId="{66510B6F-0A21-44CD-8613-A6BB7718A19A}" dt="2022-02-03T07:47:39.912" v="5977" actId="1076"/>
          <ac:spMkLst>
            <pc:docMk/>
            <pc:sldMk cId="4049401486" sldId="1211"/>
            <ac:spMk id="2" creationId="{495D100E-77DD-4F95-8543-067AF7ECBFFA}"/>
          </ac:spMkLst>
        </pc:spChg>
        <pc:spChg chg="del mod ord">
          <ac:chgData name="Kuitunen Maaria" userId="d9ad47d4-c416-4cf9-b8fd-1d4381b27c34" providerId="ADAL" clId="{66510B6F-0A21-44CD-8613-A6BB7718A19A}" dt="2022-02-03T07:47:35.708" v="5976" actId="700"/>
          <ac:spMkLst>
            <pc:docMk/>
            <pc:sldMk cId="4049401486" sldId="1211"/>
            <ac:spMk id="3" creationId="{A7FA42E9-EF86-4970-A479-03D9489FCF8D}"/>
          </ac:spMkLst>
        </pc:spChg>
        <pc:spChg chg="del">
          <ac:chgData name="Kuitunen Maaria" userId="d9ad47d4-c416-4cf9-b8fd-1d4381b27c34" providerId="ADAL" clId="{66510B6F-0A21-44CD-8613-A6BB7718A19A}" dt="2022-02-03T07:47:35.708" v="5976" actId="700"/>
          <ac:spMkLst>
            <pc:docMk/>
            <pc:sldMk cId="4049401486" sldId="1211"/>
            <ac:spMk id="4" creationId="{750002D3-BB1C-4403-BA99-7ED1B8E21C2D}"/>
          </ac:spMkLst>
        </pc:spChg>
        <pc:spChg chg="add mod ord">
          <ac:chgData name="Kuitunen Maaria" userId="d9ad47d4-c416-4cf9-b8fd-1d4381b27c34" providerId="ADAL" clId="{66510B6F-0A21-44CD-8613-A6BB7718A19A}" dt="2022-02-03T07:47:49.893" v="5982" actId="20577"/>
          <ac:spMkLst>
            <pc:docMk/>
            <pc:sldMk cId="4049401486" sldId="1211"/>
            <ac:spMk id="5" creationId="{A6339E70-D5B0-414C-80E6-60A4E2DA050E}"/>
          </ac:spMkLst>
        </pc:spChg>
      </pc:sldChg>
    </pc:docChg>
  </pc:docChgLst>
  <pc:docChgLst>
    <pc:chgData name="Pihlaja Aki" userId="S::aki.pihlaja@redcross.fi::0eb8ac0c-87ce-4282-9a56-bcd87222a434" providerId="AD" clId="Web-{0CCFE310-3486-415F-84E7-29A6D93385AC}"/>
    <pc:docChg chg="modSld">
      <pc:chgData name="Pihlaja Aki" userId="S::aki.pihlaja@redcross.fi::0eb8ac0c-87ce-4282-9a56-bcd87222a434" providerId="AD" clId="Web-{0CCFE310-3486-415F-84E7-29A6D93385AC}" dt="2022-01-19T12:47:02.117" v="30" actId="20577"/>
      <pc:docMkLst>
        <pc:docMk/>
      </pc:docMkLst>
      <pc:sldChg chg="modSp">
        <pc:chgData name="Pihlaja Aki" userId="S::aki.pihlaja@redcross.fi::0eb8ac0c-87ce-4282-9a56-bcd87222a434" providerId="AD" clId="Web-{0CCFE310-3486-415F-84E7-29A6D93385AC}" dt="2022-01-19T12:45:40.128" v="5" actId="20577"/>
        <pc:sldMkLst>
          <pc:docMk/>
          <pc:sldMk cId="54745281" sldId="1207"/>
        </pc:sldMkLst>
        <pc:spChg chg="mod">
          <ac:chgData name="Pihlaja Aki" userId="S::aki.pihlaja@redcross.fi::0eb8ac0c-87ce-4282-9a56-bcd87222a434" providerId="AD" clId="Web-{0CCFE310-3486-415F-84E7-29A6D93385AC}" dt="2022-01-19T12:45:40.128" v="5" actId="20577"/>
          <ac:spMkLst>
            <pc:docMk/>
            <pc:sldMk cId="54745281" sldId="1207"/>
            <ac:spMk id="3" creationId="{94AB40DA-5886-4160-8C0C-4D1442BC4425}"/>
          </ac:spMkLst>
        </pc:spChg>
      </pc:sldChg>
      <pc:sldChg chg="modSp">
        <pc:chgData name="Pihlaja Aki" userId="S::aki.pihlaja@redcross.fi::0eb8ac0c-87ce-4282-9a56-bcd87222a434" providerId="AD" clId="Web-{0CCFE310-3486-415F-84E7-29A6D93385AC}" dt="2022-01-19T12:47:02.117" v="30" actId="20577"/>
        <pc:sldMkLst>
          <pc:docMk/>
          <pc:sldMk cId="4256465975" sldId="1209"/>
        </pc:sldMkLst>
        <pc:spChg chg="mod">
          <ac:chgData name="Pihlaja Aki" userId="S::aki.pihlaja@redcross.fi::0eb8ac0c-87ce-4282-9a56-bcd87222a434" providerId="AD" clId="Web-{0CCFE310-3486-415F-84E7-29A6D93385AC}" dt="2022-01-19T12:47:02.117" v="30" actId="20577"/>
          <ac:spMkLst>
            <pc:docMk/>
            <pc:sldMk cId="4256465975" sldId="1209"/>
            <ac:spMk id="24" creationId="{592B21DF-6ED7-4335-AB17-00338358CA6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88414F-BFDD-4CE4-984C-18A7BBA716B4}" type="datetimeFigureOut">
              <a:rPr lang="fi-FI" smtClean="0"/>
              <a:t>3.2.2022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8BDF49-8DAF-4E81-8F89-D4EAD3531C66}" type="slidenum">
              <a:rPr lang="fi-FI" smtClean="0"/>
              <a:t>‹#›</a:t>
            </a:fld>
            <a:endParaRPr lang="fi-FI"/>
          </a:p>
        </p:txBody>
      </p:sp>
    </p:spTree>
    <p:extLst>
      <p:ext uri="{BB962C8B-B14F-4D97-AF65-F5344CB8AC3E}">
        <p14:creationId xmlns:p14="http://schemas.microsoft.com/office/powerpoint/2010/main" val="278328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Muokkaa otsikko yleisöön sopivaksi.</a:t>
            </a:r>
          </a:p>
          <a:p>
            <a:r>
              <a:rPr lang="fi-FI" dirty="0"/>
              <a:t>Tärkeimmät tiedot harjoituksesta on diassa 1. Jos aikaa on vähän, voit näyttää vain sen. Jos aikaa on enemmän, lopuista dioista voi poimia kohderyhmälle sopivat asiat.</a:t>
            </a:r>
          </a:p>
        </p:txBody>
      </p:sp>
      <p:sp>
        <p:nvSpPr>
          <p:cNvPr id="4" name="Dian numeron paikkamerkki 3"/>
          <p:cNvSpPr>
            <a:spLocks noGrp="1"/>
          </p:cNvSpPr>
          <p:nvPr>
            <p:ph type="sldNum" sz="quarter" idx="5"/>
          </p:nvPr>
        </p:nvSpPr>
        <p:spPr/>
        <p:txBody>
          <a:bodyPr/>
          <a:lstStyle/>
          <a:p>
            <a:fld id="{E88BDF49-8DAF-4E81-8F89-D4EAD3531C66}" type="slidenum">
              <a:rPr lang="fi-FI" smtClean="0"/>
              <a:t>1</a:t>
            </a:fld>
            <a:endParaRPr lang="fi-FI"/>
          </a:p>
        </p:txBody>
      </p:sp>
    </p:spTree>
    <p:extLst>
      <p:ext uri="{BB962C8B-B14F-4D97-AF65-F5344CB8AC3E}">
        <p14:creationId xmlns:p14="http://schemas.microsoft.com/office/powerpoint/2010/main" val="743119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88BDF49-8DAF-4E81-8F89-D4EAD3531C66}" type="slidenum">
              <a:rPr lang="fi-FI" smtClean="0"/>
              <a:t>2</a:t>
            </a:fld>
            <a:endParaRPr lang="fi-FI"/>
          </a:p>
        </p:txBody>
      </p:sp>
    </p:spTree>
    <p:extLst>
      <p:ext uri="{BB962C8B-B14F-4D97-AF65-F5344CB8AC3E}">
        <p14:creationId xmlns:p14="http://schemas.microsoft.com/office/powerpoint/2010/main" val="1539781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Harjoitus korvaa Punaisen Ristin viikolla perinteisesti järjestetyt yleisötapahtumat (toki osasto voi järjestää myös niitä, jos resurssit riittävät). Punaisen Ristin toiminnasta kerrotaan yleisölle harjoituksen kautta ja samalla kutsutaan mukaan toimintaan. Harjoituksesta viestitään sosiaalisessa mediassa ja otetaan yhteyttä tiedotusvälineisiin. </a:t>
            </a:r>
          </a:p>
          <a:p>
            <a:endParaRPr lang="fi-FI" dirty="0"/>
          </a:p>
          <a:p>
            <a:r>
              <a:rPr lang="fi-FI" dirty="0"/>
              <a:t>Harjoituspäivistä perjantai sopii todennäköisemmin viranomaisille, jos heitä toivoo harjoitukseen mukaan. Perjantai-ilta ja lauantai sen sijaan sopivat paremmin vapaaehtoisille, joten harjoituksen ajankohdan voi miettiä kohderyhmän mukaan.</a:t>
            </a:r>
          </a:p>
          <a:p>
            <a:endParaRPr lang="fi-FI" dirty="0"/>
          </a:p>
          <a:p>
            <a:r>
              <a:rPr lang="fi-FI" dirty="0"/>
              <a:t>Tämän vuoden harjoituksessa painotetaan erityisesti osastojen järjestämiä paikallisia harjoituksia. Harjoituksia voi järjestää (ja on toivottavaa, että järjestetään) yhteistyössä naapuriosaston, viranomaisten tai muiden järjestöjen kanssa.</a:t>
            </a:r>
          </a:p>
          <a:p>
            <a:endParaRPr lang="fi-FI" dirty="0"/>
          </a:p>
          <a:p>
            <a:r>
              <a:rPr lang="fi-FI" dirty="0"/>
              <a:t>Evakuointi: Evakuointi käsitteenä on tarkoitettu ymmärrettäväksi laajassa merkityksessä. Suppeimmillaan evakuointi voi koskea esimerkiksi yhden talon asukkaiden ja laajimmillaan useiden kuntien tai vielä laajempien alueiden koko väestön siirtämistä pois vaaran uhkaamalta alueelta ja sijoittamista turvalliselle alueelle.</a:t>
            </a:r>
          </a:p>
          <a:p>
            <a:endParaRPr lang="fi-FI" dirty="0"/>
          </a:p>
          <a:p>
            <a:r>
              <a:rPr lang="fi-FI" dirty="0"/>
              <a:t>Evakuointi mahdollistaa hyvin monenlaisten harjoitusten toteuttamisen. Yhteiset tavoitteet ovat tärkeitä, koska niiden avulla erilaisista harjoitusskenaarioista huolimatta päästään harjoittelemaan yhteisiä, kaikille tärkeitä asioita. Yhteisten, mitattavien tavoitteiden avulla voidaan myös arvioida paremmin, miten hyvin harjoitus onnistui.</a:t>
            </a:r>
          </a:p>
          <a:p>
            <a:endParaRPr lang="fi-FI" dirty="0"/>
          </a:p>
        </p:txBody>
      </p:sp>
      <p:sp>
        <p:nvSpPr>
          <p:cNvPr id="4" name="Slide Number Placeholder 3"/>
          <p:cNvSpPr>
            <a:spLocks noGrp="1"/>
          </p:cNvSpPr>
          <p:nvPr>
            <p:ph type="sldNum" sz="quarter" idx="5"/>
          </p:nvPr>
        </p:nvSpPr>
        <p:spPr/>
        <p:txBody>
          <a:bodyPr/>
          <a:lstStyle/>
          <a:p>
            <a:fld id="{B7D3DC0E-603D-C74E-B49B-2C68F55CC137}" type="slidenum">
              <a:rPr lang="en-FI" smtClean="0"/>
              <a:t>3</a:t>
            </a:fld>
            <a:endParaRPr lang="en-FI"/>
          </a:p>
        </p:txBody>
      </p:sp>
    </p:spTree>
    <p:extLst>
      <p:ext uri="{BB962C8B-B14F-4D97-AF65-F5344CB8AC3E}">
        <p14:creationId xmlns:p14="http://schemas.microsoft.com/office/powerpoint/2010/main" val="1861136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88BDF49-8DAF-4E81-8F89-D4EAD3531C66}" type="slidenum">
              <a:rPr lang="fi-FI" smtClean="0"/>
              <a:t>4</a:t>
            </a:fld>
            <a:endParaRPr lang="fi-FI"/>
          </a:p>
        </p:txBody>
      </p:sp>
    </p:spTree>
    <p:extLst>
      <p:ext uri="{BB962C8B-B14F-4D97-AF65-F5344CB8AC3E}">
        <p14:creationId xmlns:p14="http://schemas.microsoft.com/office/powerpoint/2010/main" val="1771489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88BDF49-8DAF-4E81-8F89-D4EAD3531C66}" type="slidenum">
              <a:rPr lang="fi-FI" smtClean="0"/>
              <a:t>5</a:t>
            </a:fld>
            <a:endParaRPr lang="fi-FI"/>
          </a:p>
        </p:txBody>
      </p:sp>
    </p:spTree>
    <p:extLst>
      <p:ext uri="{BB962C8B-B14F-4D97-AF65-F5344CB8AC3E}">
        <p14:creationId xmlns:p14="http://schemas.microsoft.com/office/powerpoint/2010/main" val="3164195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Valmiusharjoituksessa tärkeintä on harjoitukseen valmistautuminen huolellisesti. Esimerkiksi valmiussuunnitelmat kannattaa päivittää ja varmistaa, että yhteystiedot ja muut asiat ovat ajan tasalla. </a:t>
            </a:r>
          </a:p>
          <a:p>
            <a:endParaRPr lang="fi-FI" dirty="0"/>
          </a:p>
          <a:p>
            <a:r>
              <a:rPr lang="fi-FI" dirty="0"/>
              <a:t>Erityisesti käytännön harjoituksen suunnittelu kannattaa toteuttaa isommalla porukalla. Osaston hallituksen, hälytysryhmien johtajien ja valmiuden yhdyshenkilöiden lisäksi suunnitteluun kannattaa ottaa mukaan muidenkin toimintaryhmien vastaavat. Näin harjoituksesta rakentuu alusta asti koko osaston harjoitus ja voidaan miettiä, miten esim. ystävät tai kotoutumisen tuen vapaaehtoiset voivat olla harjoituksessa mukana. Jos harjoitus toteutetaan viranomaisten, naapuriosaston tai toisen järjestön kanssa tai paikallinen oppilaitos tarjoaa harjoituksen ”autettavat” myös heidät kannattaa ottaa alusta asti mukaan suunnitteluun. Harjoitus vaatii osastolta jonkin verran omaa suunnittelua myös silloin, jos käytetään keskustoimiston tekemiä harjoitusmalleja. Osastot ja kunnat ovat niin erilaisia, että kaikille sopivaa täysin valmista pakettia ei pysty suunnittelemaan </a:t>
            </a:r>
            <a:r>
              <a:rPr lang="fi-FI" dirty="0">
                <a:sym typeface="Wingdings" panose="05000000000000000000" pitchFamily="2" charset="2"/>
              </a:rPr>
              <a:t> </a:t>
            </a:r>
          </a:p>
          <a:p>
            <a:endParaRPr lang="fi-FI" dirty="0">
              <a:sym typeface="Wingdings" panose="05000000000000000000" pitchFamily="2" charset="2"/>
            </a:endParaRPr>
          </a:p>
          <a:p>
            <a:r>
              <a:rPr lang="fi-FI" dirty="0">
                <a:sym typeface="Wingdings" panose="05000000000000000000" pitchFamily="2" charset="2"/>
              </a:rPr>
              <a:t>Koulutukset ovat tärkeä osa harjoitukseen valmistautumista. Olemme haastaneet jokaisen piirin ja osaston järjestämään ennen toukokuuta vapaaehtoisille aiheeseen sopivaa koulutusta. Myös keskustoimiston järjestämät webinaarit ovat matalan kynnyksen tapa kouluttautua ja oppia uutta. Koulutuksista kannattaa viestiä kaikille osaston vapaaehtoisille esim. toimintaryhmien vetäjien ja yhteyshenkilöiden kautta. </a:t>
            </a:r>
          </a:p>
          <a:p>
            <a:endParaRPr lang="fi-FI" dirty="0">
              <a:sym typeface="Wingdings" panose="05000000000000000000" pitchFamily="2" charset="2"/>
            </a:endParaRPr>
          </a:p>
          <a:p>
            <a:r>
              <a:rPr lang="fi-FI" dirty="0">
                <a:sym typeface="Wingdings" panose="05000000000000000000" pitchFamily="2" charset="2"/>
              </a:rPr>
              <a:t>Harjoituksen jälkeen kaikille osastoille lähetetään palautekysely, mutta osaston kannattaa järjestää oman harjoituksensa osallistujille myös pieni palautetilaisuus. Niin saa helposti kerättyä tietoa siitä, miten harjoitus onnistui, millainen kokemus se oli osallistujille ja millaisella tasolla osaston valmius on. </a:t>
            </a:r>
            <a:endParaRPr lang="fi-FI" dirty="0"/>
          </a:p>
        </p:txBody>
      </p:sp>
      <p:sp>
        <p:nvSpPr>
          <p:cNvPr id="4" name="Dian numeron paikkamerkki 3"/>
          <p:cNvSpPr>
            <a:spLocks noGrp="1"/>
          </p:cNvSpPr>
          <p:nvPr>
            <p:ph type="sldNum" sz="quarter" idx="5"/>
          </p:nvPr>
        </p:nvSpPr>
        <p:spPr/>
        <p:txBody>
          <a:bodyPr/>
          <a:lstStyle/>
          <a:p>
            <a:fld id="{E88BDF49-8DAF-4E81-8F89-D4EAD3531C66}" type="slidenum">
              <a:rPr lang="fi-FI" smtClean="0"/>
              <a:t>6</a:t>
            </a:fld>
            <a:endParaRPr lang="fi-FI"/>
          </a:p>
        </p:txBody>
      </p:sp>
    </p:spTree>
    <p:extLst>
      <p:ext uri="{BB962C8B-B14F-4D97-AF65-F5344CB8AC3E}">
        <p14:creationId xmlns:p14="http://schemas.microsoft.com/office/powerpoint/2010/main" val="2757845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Seuraaviin kolmeen diaan on tiivistetty Suojan tavoitteista kaikkia osastoa koskevat alatavoitteet. Lisäksi on tavoitteita, jotka koskevat lähinnä piiriä tai osastoja.</a:t>
            </a:r>
          </a:p>
        </p:txBody>
      </p:sp>
      <p:sp>
        <p:nvSpPr>
          <p:cNvPr id="4" name="Dian numeron paikkamerkki 3"/>
          <p:cNvSpPr>
            <a:spLocks noGrp="1"/>
          </p:cNvSpPr>
          <p:nvPr>
            <p:ph type="sldNum" sz="quarter" idx="5"/>
          </p:nvPr>
        </p:nvSpPr>
        <p:spPr/>
        <p:txBody>
          <a:bodyPr/>
          <a:lstStyle/>
          <a:p>
            <a:fld id="{E88BDF49-8DAF-4E81-8F89-D4EAD3531C66}" type="slidenum">
              <a:rPr lang="fi-FI" smtClean="0"/>
              <a:t>8</a:t>
            </a:fld>
            <a:endParaRPr lang="fi-FI"/>
          </a:p>
        </p:txBody>
      </p:sp>
    </p:spTree>
    <p:extLst>
      <p:ext uri="{BB962C8B-B14F-4D97-AF65-F5344CB8AC3E}">
        <p14:creationId xmlns:p14="http://schemas.microsoft.com/office/powerpoint/2010/main" val="1536737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Tässä ensimmäiset askeleet, jotka harjoitusta suunnittelevan osaston kannattaa ottaa mahdollisimman pian. </a:t>
            </a:r>
          </a:p>
        </p:txBody>
      </p:sp>
      <p:sp>
        <p:nvSpPr>
          <p:cNvPr id="4" name="Dian numeron paikkamerkki 3"/>
          <p:cNvSpPr>
            <a:spLocks noGrp="1"/>
          </p:cNvSpPr>
          <p:nvPr>
            <p:ph type="sldNum" sz="quarter" idx="5"/>
          </p:nvPr>
        </p:nvSpPr>
        <p:spPr/>
        <p:txBody>
          <a:bodyPr/>
          <a:lstStyle/>
          <a:p>
            <a:fld id="{E88BDF49-8DAF-4E81-8F89-D4EAD3531C66}" type="slidenum">
              <a:rPr lang="fi-FI" smtClean="0"/>
              <a:t>14</a:t>
            </a:fld>
            <a:endParaRPr lang="fi-FI"/>
          </a:p>
        </p:txBody>
      </p:sp>
    </p:spTree>
    <p:extLst>
      <p:ext uri="{BB962C8B-B14F-4D97-AF65-F5344CB8AC3E}">
        <p14:creationId xmlns:p14="http://schemas.microsoft.com/office/powerpoint/2010/main" val="766061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88BDF49-8DAF-4E81-8F89-D4EAD3531C66}" type="slidenum">
              <a:rPr lang="fi-FI" smtClean="0"/>
              <a:t>15</a:t>
            </a:fld>
            <a:endParaRPr lang="fi-FI"/>
          </a:p>
        </p:txBody>
      </p:sp>
    </p:spTree>
    <p:extLst>
      <p:ext uri="{BB962C8B-B14F-4D97-AF65-F5344CB8AC3E}">
        <p14:creationId xmlns:p14="http://schemas.microsoft.com/office/powerpoint/2010/main" val="2647669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F5281-7D18-8B41-A86D-22A3E20BDFEE}"/>
              </a:ext>
            </a:extLst>
          </p:cNvPr>
          <p:cNvSpPr>
            <a:spLocks noGrp="1"/>
          </p:cNvSpPr>
          <p:nvPr>
            <p:ph type="title"/>
          </p:nvPr>
        </p:nvSpPr>
        <p:spPr/>
        <p:txBody>
          <a:bodyPr/>
          <a:lstStyle/>
          <a:p>
            <a:r>
              <a:rPr lang="fi-FI"/>
              <a:t>Muokkaa ots. perustyyl. napsautt.</a:t>
            </a:r>
            <a:endParaRPr lang="en-FI"/>
          </a:p>
        </p:txBody>
      </p:sp>
      <p:sp>
        <p:nvSpPr>
          <p:cNvPr id="3" name="Content Placeholder 2">
            <a:extLst>
              <a:ext uri="{FF2B5EF4-FFF2-40B4-BE49-F238E27FC236}">
                <a16:creationId xmlns:a16="http://schemas.microsoft.com/office/drawing/2014/main" id="{C8CD0440-A357-3749-8615-DDF9D09C506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1308503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20BB-34B8-7B4D-B2FF-ABFE4AD6C370}"/>
              </a:ext>
            </a:extLst>
          </p:cNvPr>
          <p:cNvSpPr>
            <a:spLocks noGrp="1"/>
          </p:cNvSpPr>
          <p:nvPr>
            <p:ph type="title"/>
          </p:nvPr>
        </p:nvSpPr>
        <p:spPr>
          <a:xfrm>
            <a:off x="996951" y="1052736"/>
            <a:ext cx="10515600" cy="685753"/>
          </a:xfrm>
        </p:spPr>
        <p:txBody>
          <a:bodyPr anchor="b" anchorCtr="0"/>
          <a:lstStyle/>
          <a:p>
            <a:r>
              <a:rPr lang="fi-FI"/>
              <a:t>Muokkaa ots. perustyyl. napsautt.</a:t>
            </a:r>
            <a:endParaRPr lang="en-FI" dirty="0"/>
          </a:p>
        </p:txBody>
      </p:sp>
      <p:sp>
        <p:nvSpPr>
          <p:cNvPr id="3" name="Content Placeholder 2">
            <a:extLst>
              <a:ext uri="{FF2B5EF4-FFF2-40B4-BE49-F238E27FC236}">
                <a16:creationId xmlns:a16="http://schemas.microsoft.com/office/drawing/2014/main" id="{BB0166F8-8381-B645-B852-10EE468FFF5D}"/>
              </a:ext>
            </a:extLst>
          </p:cNvPr>
          <p:cNvSpPr>
            <a:spLocks noGrp="1"/>
          </p:cNvSpPr>
          <p:nvPr>
            <p:ph sz="half" idx="1"/>
          </p:nvPr>
        </p:nvSpPr>
        <p:spPr>
          <a:xfrm>
            <a:off x="982663" y="1916159"/>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4" name="Content Placeholder 3">
            <a:extLst>
              <a:ext uri="{FF2B5EF4-FFF2-40B4-BE49-F238E27FC236}">
                <a16:creationId xmlns:a16="http://schemas.microsoft.com/office/drawing/2014/main" id="{400135DE-CC8D-954F-AFF6-AD5894B5973E}"/>
              </a:ext>
            </a:extLst>
          </p:cNvPr>
          <p:cNvSpPr>
            <a:spLocks noGrp="1"/>
          </p:cNvSpPr>
          <p:nvPr>
            <p:ph sz="half" idx="2"/>
          </p:nvPr>
        </p:nvSpPr>
        <p:spPr>
          <a:xfrm>
            <a:off x="6316663" y="1916159"/>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381011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13B9-43B4-C94A-A8E9-EA626310E9FB}"/>
              </a:ext>
            </a:extLst>
          </p:cNvPr>
          <p:cNvSpPr>
            <a:spLocks noGrp="1"/>
          </p:cNvSpPr>
          <p:nvPr>
            <p:ph type="title"/>
          </p:nvPr>
        </p:nvSpPr>
        <p:spPr>
          <a:xfrm>
            <a:off x="982663" y="356071"/>
            <a:ext cx="10515600" cy="1325563"/>
          </a:xfrm>
        </p:spPr>
        <p:txBody>
          <a:bodyPr/>
          <a:lstStyle/>
          <a:p>
            <a:r>
              <a:rPr lang="fi-FI"/>
              <a:t>Muokkaa ots. perustyyl. napsautt.</a:t>
            </a:r>
            <a:endParaRPr lang="en-FI"/>
          </a:p>
        </p:txBody>
      </p:sp>
      <p:sp>
        <p:nvSpPr>
          <p:cNvPr id="3" name="Text Placeholder 2">
            <a:extLst>
              <a:ext uri="{FF2B5EF4-FFF2-40B4-BE49-F238E27FC236}">
                <a16:creationId xmlns:a16="http://schemas.microsoft.com/office/drawing/2014/main" id="{73BB524D-1190-3845-B36F-1DA85D13D3A5}"/>
              </a:ext>
            </a:extLst>
          </p:cNvPr>
          <p:cNvSpPr>
            <a:spLocks noGrp="1"/>
          </p:cNvSpPr>
          <p:nvPr>
            <p:ph type="body" idx="1"/>
          </p:nvPr>
        </p:nvSpPr>
        <p:spPr>
          <a:xfrm>
            <a:off x="984636"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D0661FF6-97D1-4644-BAA8-C626ABAB0137}"/>
              </a:ext>
            </a:extLst>
          </p:cNvPr>
          <p:cNvSpPr>
            <a:spLocks noGrp="1"/>
          </p:cNvSpPr>
          <p:nvPr>
            <p:ph sz="half" idx="2"/>
          </p:nvPr>
        </p:nvSpPr>
        <p:spPr>
          <a:xfrm>
            <a:off x="984636"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5" name="Text Placeholder 4">
            <a:extLst>
              <a:ext uri="{FF2B5EF4-FFF2-40B4-BE49-F238E27FC236}">
                <a16:creationId xmlns:a16="http://schemas.microsoft.com/office/drawing/2014/main" id="{1870154A-8E73-B84E-9B6C-615601F72AA6}"/>
              </a:ext>
            </a:extLst>
          </p:cNvPr>
          <p:cNvSpPr>
            <a:spLocks noGrp="1"/>
          </p:cNvSpPr>
          <p:nvPr>
            <p:ph type="body" sz="quarter" idx="3"/>
          </p:nvPr>
        </p:nvSpPr>
        <p:spPr>
          <a:xfrm>
            <a:off x="6317048"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a:extLst>
              <a:ext uri="{FF2B5EF4-FFF2-40B4-BE49-F238E27FC236}">
                <a16:creationId xmlns:a16="http://schemas.microsoft.com/office/drawing/2014/main" id="{CE99E5D0-3FAD-614F-A35A-F45099E87F2F}"/>
              </a:ext>
            </a:extLst>
          </p:cNvPr>
          <p:cNvSpPr>
            <a:spLocks noGrp="1"/>
          </p:cNvSpPr>
          <p:nvPr>
            <p:ph sz="quarter" idx="4"/>
          </p:nvPr>
        </p:nvSpPr>
        <p:spPr>
          <a:xfrm>
            <a:off x="6317048"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Tree>
    <p:extLst>
      <p:ext uri="{BB962C8B-B14F-4D97-AF65-F5344CB8AC3E}">
        <p14:creationId xmlns:p14="http://schemas.microsoft.com/office/powerpoint/2010/main" val="387095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EC50C-05EB-534C-9963-8F2BE7ED462D}"/>
              </a:ext>
            </a:extLst>
          </p:cNvPr>
          <p:cNvSpPr>
            <a:spLocks noGrp="1"/>
          </p:cNvSpPr>
          <p:nvPr>
            <p:ph type="title"/>
          </p:nvPr>
        </p:nvSpPr>
        <p:spPr>
          <a:xfrm>
            <a:off x="982663" y="1211263"/>
            <a:ext cx="10515600" cy="685753"/>
          </a:xfrm>
        </p:spPr>
        <p:txBody>
          <a:bodyPr/>
          <a:lstStyle/>
          <a:p>
            <a:r>
              <a:rPr lang="fi-FI"/>
              <a:t>Muokkaa ots. perustyyl. napsautt.</a:t>
            </a:r>
            <a:endParaRPr lang="en-FI" dirty="0"/>
          </a:p>
        </p:txBody>
      </p:sp>
    </p:spTree>
    <p:extLst>
      <p:ext uri="{BB962C8B-B14F-4D97-AF65-F5344CB8AC3E}">
        <p14:creationId xmlns:p14="http://schemas.microsoft.com/office/powerpoint/2010/main" val="321455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yhjä">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12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ukautettu asettel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4C7717-E9A7-4648-BFB1-3927A76D6530}"/>
              </a:ext>
            </a:extLst>
          </p:cNvPr>
          <p:cNvSpPr/>
          <p:nvPr/>
        </p:nvSpPr>
        <p:spPr>
          <a:xfrm>
            <a:off x="13050" y="0"/>
            <a:ext cx="12192000" cy="6858000"/>
          </a:xfrm>
          <a:prstGeom prst="rect">
            <a:avLst/>
          </a:prstGeom>
          <a:solidFill>
            <a:srgbClr val="D71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4" name="Picture 3">
            <a:extLst>
              <a:ext uri="{FF2B5EF4-FFF2-40B4-BE49-F238E27FC236}">
                <a16:creationId xmlns:a16="http://schemas.microsoft.com/office/drawing/2014/main" id="{43D137EC-8A68-0248-9B58-363493D2E39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643543" y="0"/>
            <a:ext cx="2904915" cy="1124744"/>
          </a:xfrm>
          <a:prstGeom prst="rect">
            <a:avLst/>
          </a:prstGeom>
        </p:spPr>
      </p:pic>
      <p:sp>
        <p:nvSpPr>
          <p:cNvPr id="5" name="Title 1">
            <a:extLst>
              <a:ext uri="{FF2B5EF4-FFF2-40B4-BE49-F238E27FC236}">
                <a16:creationId xmlns:a16="http://schemas.microsoft.com/office/drawing/2014/main" id="{A16F191E-FAB9-2849-88DF-3AC7EDCA427D}"/>
              </a:ext>
            </a:extLst>
          </p:cNvPr>
          <p:cNvSpPr>
            <a:spLocks noGrp="1"/>
          </p:cNvSpPr>
          <p:nvPr>
            <p:ph type="title"/>
          </p:nvPr>
        </p:nvSpPr>
        <p:spPr>
          <a:xfrm>
            <a:off x="838200" y="1484784"/>
            <a:ext cx="10515600" cy="1728192"/>
          </a:xfrm>
        </p:spPr>
        <p:txBody>
          <a:bodyPr anchor="b">
            <a:normAutofit/>
          </a:bodyPr>
          <a:lstStyle>
            <a:lvl1pPr algn="ctr">
              <a:defRPr sz="3000" baseline="0">
                <a:solidFill>
                  <a:schemeClr val="bg1"/>
                </a:solidFill>
              </a:defRPr>
            </a:lvl1pPr>
          </a:lstStyle>
          <a:p>
            <a:r>
              <a:rPr lang="fi-FI"/>
              <a:t>Muokkaa ots. perustyyl. napsautt.</a:t>
            </a:r>
            <a:endParaRPr lang="en-FI" dirty="0"/>
          </a:p>
        </p:txBody>
      </p:sp>
    </p:spTree>
    <p:extLst>
      <p:ext uri="{BB962C8B-B14F-4D97-AF65-F5344CB8AC3E}">
        <p14:creationId xmlns:p14="http://schemas.microsoft.com/office/powerpoint/2010/main" val="416650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D9D2AC-D47A-1049-A1EB-D361C64CF4C6}"/>
              </a:ext>
            </a:extLst>
          </p:cNvPr>
          <p:cNvSpPr/>
          <p:nvPr/>
        </p:nvSpPr>
        <p:spPr>
          <a:xfrm>
            <a:off x="19540" y="0"/>
            <a:ext cx="12192000" cy="6858000"/>
          </a:xfrm>
          <a:prstGeom prst="rect">
            <a:avLst/>
          </a:prstGeom>
          <a:solidFill>
            <a:srgbClr val="D71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 name="Title 1">
            <a:extLst>
              <a:ext uri="{FF2B5EF4-FFF2-40B4-BE49-F238E27FC236}">
                <a16:creationId xmlns:a16="http://schemas.microsoft.com/office/drawing/2014/main" id="{F5DC3298-41FD-024C-ADB0-9DD478135033}"/>
              </a:ext>
            </a:extLst>
          </p:cNvPr>
          <p:cNvSpPr>
            <a:spLocks noGrp="1"/>
          </p:cNvSpPr>
          <p:nvPr>
            <p:ph type="title"/>
          </p:nvPr>
        </p:nvSpPr>
        <p:spPr>
          <a:xfrm>
            <a:off x="1235869" y="415862"/>
            <a:ext cx="9720264" cy="1728192"/>
          </a:xfrm>
        </p:spPr>
        <p:txBody>
          <a:bodyPr anchor="b">
            <a:normAutofit/>
          </a:bodyPr>
          <a:lstStyle>
            <a:lvl1pPr algn="ctr">
              <a:defRPr sz="2500" b="0" baseline="0">
                <a:solidFill>
                  <a:schemeClr val="bg1"/>
                </a:solidFill>
              </a:defRPr>
            </a:lvl1pPr>
          </a:lstStyle>
          <a:p>
            <a:r>
              <a:rPr lang="fi-FI"/>
              <a:t>Muokkaa ots. perustyyl. napsautt.</a:t>
            </a:r>
            <a:endParaRPr lang="en-FI" dirty="0"/>
          </a:p>
        </p:txBody>
      </p:sp>
      <p:sp>
        <p:nvSpPr>
          <p:cNvPr id="5" name="Text Placeholder 4">
            <a:extLst>
              <a:ext uri="{FF2B5EF4-FFF2-40B4-BE49-F238E27FC236}">
                <a16:creationId xmlns:a16="http://schemas.microsoft.com/office/drawing/2014/main" id="{99558C3E-611B-E542-A9E8-7768A2365AB3}"/>
              </a:ext>
            </a:extLst>
          </p:cNvPr>
          <p:cNvSpPr>
            <a:spLocks noGrp="1"/>
          </p:cNvSpPr>
          <p:nvPr>
            <p:ph type="body" sz="quarter" idx="10"/>
          </p:nvPr>
        </p:nvSpPr>
        <p:spPr>
          <a:xfrm>
            <a:off x="1523492" y="3612833"/>
            <a:ext cx="9145016" cy="3056527"/>
          </a:xfrm>
        </p:spPr>
        <p:txBody>
          <a:bodyPr/>
          <a:lstStyle>
            <a:lvl1pPr>
              <a:buClr>
                <a:schemeClr val="bg1"/>
              </a:buClr>
              <a:buFont typeface="Courier New" panose="02070309020205020404" pitchFamily="49" charset="0"/>
              <a:buChar char="o"/>
              <a:defRPr sz="2200" b="1">
                <a:solidFill>
                  <a:schemeClr val="bg1"/>
                </a:solidFill>
              </a:defRPr>
            </a:lvl1pPr>
            <a:lvl2pPr>
              <a:buClr>
                <a:schemeClr val="bg1"/>
              </a:buClr>
              <a:buFont typeface="Courier New" panose="02070309020205020404" pitchFamily="49" charset="0"/>
              <a:buChar char="o"/>
              <a:defRPr sz="2000" b="1">
                <a:solidFill>
                  <a:schemeClr val="bg1"/>
                </a:solidFill>
              </a:defRPr>
            </a:lvl2pPr>
            <a:lvl3pPr>
              <a:buClr>
                <a:schemeClr val="bg1"/>
              </a:buClr>
              <a:buFont typeface="Courier New" panose="02070309020205020404" pitchFamily="49" charset="0"/>
              <a:buChar char="o"/>
              <a:defRPr sz="2000" b="1">
                <a:solidFill>
                  <a:schemeClr val="bg1"/>
                </a:solidFill>
              </a:defRPr>
            </a:lvl3pPr>
            <a:lvl4pPr>
              <a:buClr>
                <a:schemeClr val="bg1"/>
              </a:buClr>
              <a:buFont typeface="Courier New" panose="02070309020205020404" pitchFamily="49" charset="0"/>
              <a:buChar char="o"/>
              <a:defRPr sz="2000" b="1">
                <a:solidFill>
                  <a:schemeClr val="bg1"/>
                </a:solidFill>
              </a:defRPr>
            </a:lvl4pPr>
            <a:lvl5pPr>
              <a:buClr>
                <a:schemeClr val="bg1"/>
              </a:buClr>
              <a:buFont typeface="Courier New" panose="02070309020205020404" pitchFamily="49" charset="0"/>
              <a:buChar char="o"/>
              <a:defRPr sz="2000" b="1">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Text Placeholder 11">
            <a:extLst>
              <a:ext uri="{FF2B5EF4-FFF2-40B4-BE49-F238E27FC236}">
                <a16:creationId xmlns:a16="http://schemas.microsoft.com/office/drawing/2014/main" id="{2027CEE8-5F29-5B46-8C82-1F36C2257780}"/>
              </a:ext>
            </a:extLst>
          </p:cNvPr>
          <p:cNvSpPr>
            <a:spLocks noGrp="1"/>
          </p:cNvSpPr>
          <p:nvPr>
            <p:ph type="body" sz="quarter" idx="11"/>
          </p:nvPr>
        </p:nvSpPr>
        <p:spPr>
          <a:xfrm>
            <a:off x="1235869" y="2433969"/>
            <a:ext cx="9720263" cy="544512"/>
          </a:xfrm>
        </p:spPr>
        <p:txBody>
          <a:bodyPr/>
          <a:lstStyle>
            <a:lvl1pPr algn="ctr">
              <a:buFontTx/>
              <a:buNone/>
              <a:defRPr sz="3200" b="1">
                <a:solidFill>
                  <a:schemeClr val="bg1"/>
                </a:solidFill>
              </a:defRPr>
            </a:lvl1pPr>
          </a:lstStyle>
          <a:p>
            <a:pPr lvl="0"/>
            <a:r>
              <a:rPr lang="fi-FI"/>
              <a:t>Muokkaa tekstin perustyylejä napsauttamalla</a:t>
            </a:r>
          </a:p>
        </p:txBody>
      </p:sp>
    </p:spTree>
    <p:extLst>
      <p:ext uri="{BB962C8B-B14F-4D97-AF65-F5344CB8AC3E}">
        <p14:creationId xmlns:p14="http://schemas.microsoft.com/office/powerpoint/2010/main" val="2302995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671E0E-A70B-B249-849D-13B069C8F60B}"/>
              </a:ext>
            </a:extLst>
          </p:cNvPr>
          <p:cNvSpPr>
            <a:spLocks noGrp="1"/>
          </p:cNvSpPr>
          <p:nvPr>
            <p:ph type="title"/>
          </p:nvPr>
        </p:nvSpPr>
        <p:spPr>
          <a:xfrm>
            <a:off x="996951" y="1211263"/>
            <a:ext cx="10515600" cy="685753"/>
          </a:xfrm>
          <a:prstGeom prst="rect">
            <a:avLst/>
          </a:prstGeom>
        </p:spPr>
        <p:txBody>
          <a:bodyPr vert="horz" lIns="0" tIns="0" rIns="0" bIns="0" rtlCol="0" anchor="t" anchorCtr="0">
            <a:normAutofit/>
          </a:bodyPr>
          <a:lstStyle/>
          <a:p>
            <a:r>
              <a:rPr lang="fi-FI" noProof="0"/>
              <a:t>Muokkaa ots. perustyyl. napsautt.</a:t>
            </a:r>
            <a:endParaRPr lang="sv-SE" noProof="0" dirty="0"/>
          </a:p>
        </p:txBody>
      </p:sp>
      <p:sp>
        <p:nvSpPr>
          <p:cNvPr id="3" name="Text Placeholder 2">
            <a:extLst>
              <a:ext uri="{FF2B5EF4-FFF2-40B4-BE49-F238E27FC236}">
                <a16:creationId xmlns:a16="http://schemas.microsoft.com/office/drawing/2014/main" id="{1F15FF42-6E91-FA40-AE5D-05D6DABA526B}"/>
              </a:ext>
            </a:extLst>
          </p:cNvPr>
          <p:cNvSpPr>
            <a:spLocks noGrp="1"/>
          </p:cNvSpPr>
          <p:nvPr>
            <p:ph type="body" idx="1"/>
          </p:nvPr>
        </p:nvSpPr>
        <p:spPr>
          <a:xfrm>
            <a:off x="994538" y="2042908"/>
            <a:ext cx="10515600" cy="4072884"/>
          </a:xfrm>
          <a:prstGeom prst="rect">
            <a:avLst/>
          </a:prstGeom>
        </p:spPr>
        <p:txBody>
          <a:bodyPr vert="horz" lIns="91440" tIns="45720" rIns="91440" bIns="45720" rtlCol="0">
            <a:norm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sv-SE" noProof="0" dirty="0"/>
          </a:p>
        </p:txBody>
      </p:sp>
      <p:sp>
        <p:nvSpPr>
          <p:cNvPr id="7" name="Rectangle 6">
            <a:extLst>
              <a:ext uri="{FF2B5EF4-FFF2-40B4-BE49-F238E27FC236}">
                <a16:creationId xmlns:a16="http://schemas.microsoft.com/office/drawing/2014/main" id="{5642C8C3-8B2F-4941-B88D-3DC6F246853E}"/>
              </a:ext>
            </a:extLst>
          </p:cNvPr>
          <p:cNvSpPr/>
          <p:nvPr/>
        </p:nvSpPr>
        <p:spPr>
          <a:xfrm>
            <a:off x="0" y="6381328"/>
            <a:ext cx="12192000" cy="476672"/>
          </a:xfrm>
          <a:prstGeom prst="rect">
            <a:avLst/>
          </a:prstGeom>
          <a:solidFill>
            <a:srgbClr val="D71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TextBox 7">
            <a:extLst>
              <a:ext uri="{FF2B5EF4-FFF2-40B4-BE49-F238E27FC236}">
                <a16:creationId xmlns:a16="http://schemas.microsoft.com/office/drawing/2014/main" id="{C2F71440-6C71-234B-85DA-35B580CAA917}"/>
              </a:ext>
            </a:extLst>
          </p:cNvPr>
          <p:cNvSpPr txBox="1"/>
          <p:nvPr/>
        </p:nvSpPr>
        <p:spPr>
          <a:xfrm>
            <a:off x="1199456" y="6477318"/>
            <a:ext cx="3600400" cy="28469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50" baseline="0" dirty="0">
                <a:solidFill>
                  <a:schemeClr val="bg1"/>
                </a:solidFill>
                <a:latin typeface="Verdana" panose="020B0604030504040204" pitchFamily="34" charset="0"/>
                <a:cs typeface="SignaOT-LightIta" panose="020B0504030101020102" pitchFamily="34" charset="77"/>
              </a:rPr>
              <a:t>Suoja 2022｜päivämäärä</a:t>
            </a:r>
          </a:p>
        </p:txBody>
      </p:sp>
      <p:pic>
        <p:nvPicPr>
          <p:cNvPr id="9" name="Picture 8">
            <a:extLst>
              <a:ext uri="{FF2B5EF4-FFF2-40B4-BE49-F238E27FC236}">
                <a16:creationId xmlns:a16="http://schemas.microsoft.com/office/drawing/2014/main" id="{7CF8B078-DDCA-8C40-BC57-59F8224381D1}"/>
              </a:ext>
            </a:extLst>
          </p:cNvPr>
          <p:cNvPicPr>
            <a:picLocks noChangeAspect="1"/>
          </p:cNvPicPr>
          <p:nvPr/>
        </p:nvPicPr>
        <p:blipFill>
          <a:blip r:embed="rId9"/>
          <a:srcRect/>
          <a:stretch/>
        </p:blipFill>
        <p:spPr>
          <a:xfrm>
            <a:off x="10433491" y="6218435"/>
            <a:ext cx="1350597" cy="522933"/>
          </a:xfrm>
          <a:prstGeom prst="rect">
            <a:avLst/>
          </a:prstGeom>
        </p:spPr>
      </p:pic>
      <p:pic>
        <p:nvPicPr>
          <p:cNvPr id="5" name="Kuva 4">
            <a:extLst>
              <a:ext uri="{FF2B5EF4-FFF2-40B4-BE49-F238E27FC236}">
                <a16:creationId xmlns:a16="http://schemas.microsoft.com/office/drawing/2014/main" id="{C3214688-537B-4528-B6FE-1B8FFD09387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765389" y="0"/>
            <a:ext cx="1350598" cy="1132839"/>
          </a:xfrm>
          <a:prstGeom prst="rect">
            <a:avLst/>
          </a:prstGeom>
        </p:spPr>
      </p:pic>
    </p:spTree>
    <p:extLst>
      <p:ext uri="{BB962C8B-B14F-4D97-AF65-F5344CB8AC3E}">
        <p14:creationId xmlns:p14="http://schemas.microsoft.com/office/powerpoint/2010/main" val="1199903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marL="892175" indent="-892175" algn="l" defTabSz="914400" rtl="0" eaLnBrk="1" fontAlgn="b" latinLnBrk="0" hangingPunct="1">
        <a:lnSpc>
          <a:spcPct val="90000"/>
        </a:lnSpc>
        <a:spcBef>
          <a:spcPct val="0"/>
        </a:spcBef>
        <a:buNone/>
        <a:tabLst/>
        <a:defRPr sz="4000" b="1" i="0" kern="1200" baseline="0">
          <a:solidFill>
            <a:srgbClr val="D71436"/>
          </a:solidFill>
          <a:latin typeface="Verdana" panose="020B0604030504040204" pitchFamily="34" charset="0"/>
          <a:ea typeface="+mj-ea"/>
          <a:cs typeface="+mj-cs"/>
        </a:defRPr>
      </a:lvl1pPr>
    </p:titleStyle>
    <p:bodyStyle>
      <a:lvl1pPr marL="363538" indent="-363538" algn="l" defTabSz="914400" rtl="0" eaLnBrk="1" latinLnBrk="0" hangingPunct="1">
        <a:lnSpc>
          <a:spcPct val="90000"/>
        </a:lnSpc>
        <a:spcBef>
          <a:spcPts val="1000"/>
        </a:spcBef>
        <a:buClr>
          <a:srgbClr val="D71436"/>
        </a:buClr>
        <a:buSzPct val="100000"/>
        <a:buFont typeface="Courier New" panose="02070309020205020404" pitchFamily="49" charset="0"/>
        <a:buChar char="o"/>
        <a:tabLst/>
        <a:defRPr sz="2800" kern="1200" baseline="0">
          <a:solidFill>
            <a:schemeClr val="tx1"/>
          </a:solidFill>
          <a:latin typeface="Verdana" panose="020B0604030504040204" pitchFamily="34" charset="0"/>
          <a:ea typeface="+mn-ea"/>
          <a:cs typeface="+mn-cs"/>
        </a:defRPr>
      </a:lvl1pPr>
      <a:lvl2pPr marL="715963" indent="-352425" algn="l" defTabSz="914400" rtl="0" eaLnBrk="1" latinLnBrk="0" hangingPunct="1">
        <a:lnSpc>
          <a:spcPct val="90000"/>
        </a:lnSpc>
        <a:spcBef>
          <a:spcPts val="500"/>
        </a:spcBef>
        <a:buClr>
          <a:srgbClr val="D71436"/>
        </a:buClr>
        <a:buSzPct val="100000"/>
        <a:buFont typeface="Courier New" panose="02070309020205020404" pitchFamily="49" charset="0"/>
        <a:buChar char="o"/>
        <a:tabLst/>
        <a:defRPr sz="2400" kern="1200" baseline="0">
          <a:solidFill>
            <a:schemeClr val="tx1"/>
          </a:solidFill>
          <a:latin typeface="Verdana" panose="020B0604030504040204" pitchFamily="34" charset="0"/>
          <a:ea typeface="+mn-ea"/>
          <a:cs typeface="+mn-cs"/>
        </a:defRPr>
      </a:lvl2pPr>
      <a:lvl3pPr marL="1069975" indent="-354013" algn="l" defTabSz="914400" rtl="0" eaLnBrk="1" latinLnBrk="0" hangingPunct="1">
        <a:lnSpc>
          <a:spcPct val="90000"/>
        </a:lnSpc>
        <a:spcBef>
          <a:spcPts val="500"/>
        </a:spcBef>
        <a:buClr>
          <a:srgbClr val="D71436"/>
        </a:buClr>
        <a:buSzPct val="100000"/>
        <a:buFont typeface="Courier New" panose="02070309020205020404" pitchFamily="49" charset="0"/>
        <a:buChar char="o"/>
        <a:tabLst/>
        <a:defRPr sz="2000" kern="1200" baseline="0">
          <a:solidFill>
            <a:schemeClr val="tx1"/>
          </a:solidFill>
          <a:latin typeface="Verdana" panose="020B0604030504040204" pitchFamily="34" charset="0"/>
          <a:ea typeface="+mn-ea"/>
          <a:cs typeface="+mn-cs"/>
        </a:defRPr>
      </a:lvl3pPr>
      <a:lvl4pPr marL="1422400" indent="-352425" algn="l" defTabSz="914400" rtl="0" eaLnBrk="1" latinLnBrk="0" hangingPunct="1">
        <a:lnSpc>
          <a:spcPct val="90000"/>
        </a:lnSpc>
        <a:spcBef>
          <a:spcPts val="500"/>
        </a:spcBef>
        <a:buClr>
          <a:srgbClr val="D71436"/>
        </a:buClr>
        <a:buSzPct val="100000"/>
        <a:buFont typeface="Courier New" panose="02070309020205020404" pitchFamily="49" charset="0"/>
        <a:buChar char="o"/>
        <a:tabLst/>
        <a:defRPr sz="1800" kern="1200" baseline="0">
          <a:solidFill>
            <a:schemeClr val="tx1"/>
          </a:solidFill>
          <a:latin typeface="Verdana" panose="020B0604030504040204" pitchFamily="34" charset="0"/>
          <a:ea typeface="+mn-ea"/>
          <a:cs typeface="+mn-cs"/>
        </a:defRPr>
      </a:lvl4pPr>
      <a:lvl5pPr marL="1822450" indent="-400050" algn="l" defTabSz="914400" rtl="0" eaLnBrk="1" latinLnBrk="0" hangingPunct="1">
        <a:lnSpc>
          <a:spcPct val="90000"/>
        </a:lnSpc>
        <a:spcBef>
          <a:spcPts val="500"/>
        </a:spcBef>
        <a:buClr>
          <a:srgbClr val="D71436"/>
        </a:buClr>
        <a:buSzPct val="100000"/>
        <a:buFont typeface="Courier New" panose="02070309020205020404" pitchFamily="49" charset="0"/>
        <a:buChar char="o"/>
        <a:tabLst/>
        <a:defRPr sz="18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9">
          <p15:clr>
            <a:srgbClr val="F26B43"/>
          </p15:clr>
        </p15:guide>
        <p15:guide id="2" orient="horz" pos="754">
          <p15:clr>
            <a:srgbClr val="F26B43"/>
          </p15:clr>
        </p15:guide>
        <p15:guide id="3" orient="horz" pos="4201">
          <p15:clr>
            <a:srgbClr val="F26B43"/>
          </p15:clr>
        </p15:guide>
        <p15:guide id="4" pos="742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rednet.punainenristi.fi/suoja202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mailto:Maaria.kuitunen@redcross.f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s://oma.punainenristi.fi/event/13576?_ga=2.7436018.1537524337.1643196312-88471688.1643196312" TargetMode="External"/><Relationship Id="rId3" Type="http://schemas.openxmlformats.org/officeDocument/2006/relationships/hyperlink" Target="https://oma.punainenristi.fi/event/13574" TargetMode="External"/><Relationship Id="rId7" Type="http://schemas.openxmlformats.org/officeDocument/2006/relationships/hyperlink" Target="https://oma.punainenristi.fi/event/13572" TargetMode="External"/><Relationship Id="rId2" Type="http://schemas.openxmlformats.org/officeDocument/2006/relationships/hyperlink" Target="https://oma.punainenristi.fi/event/13564?_ga=2.13111863.1298531843.1643012969-1111365507.1614079220" TargetMode="External"/><Relationship Id="rId1" Type="http://schemas.openxmlformats.org/officeDocument/2006/relationships/slideLayout" Target="../slideLayouts/slideLayout1.xml"/><Relationship Id="rId6" Type="http://schemas.openxmlformats.org/officeDocument/2006/relationships/hyperlink" Target="https://oma.punainenristi.fi/event/13566?_ga=2.41906466.1298531843.1643012969-1111365507.1614079220" TargetMode="External"/><Relationship Id="rId11" Type="http://schemas.openxmlformats.org/officeDocument/2006/relationships/hyperlink" Target="https://oma.punainenristi.fi/event/13568?_ga=2.109474309.1298531843.1643012969-1111365507.1614079220" TargetMode="External"/><Relationship Id="rId5" Type="http://schemas.openxmlformats.org/officeDocument/2006/relationships/hyperlink" Target="https://oma.punainenristi.fi/event/13575?_ga=2.48855014.1537524337.1643196312-88471688.1643196312" TargetMode="External"/><Relationship Id="rId10" Type="http://schemas.openxmlformats.org/officeDocument/2006/relationships/hyperlink" Target="https://oma.punainenristi.fi/event/13596" TargetMode="External"/><Relationship Id="rId4" Type="http://schemas.openxmlformats.org/officeDocument/2006/relationships/hyperlink" Target="https://oma.punainenristi.fi/event/13565?_ga=2.41906466.1298531843.1643012969-1111365507.1614079220" TargetMode="External"/><Relationship Id="rId9" Type="http://schemas.openxmlformats.org/officeDocument/2006/relationships/hyperlink" Target="https://oma.punainenristi.fi/event/13567?_ga=2.41906466.1298531843.1643012969-1111365507.161407922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4E511992-49C0-42FA-B60C-0B649B780630}"/>
              </a:ext>
            </a:extLst>
          </p:cNvPr>
          <p:cNvSpPr>
            <a:spLocks noGrp="1"/>
          </p:cNvSpPr>
          <p:nvPr>
            <p:ph type="title"/>
          </p:nvPr>
        </p:nvSpPr>
        <p:spPr>
          <a:xfrm>
            <a:off x="1557336" y="5000648"/>
            <a:ext cx="9077326" cy="685753"/>
          </a:xfrm>
        </p:spPr>
        <p:txBody>
          <a:bodyPr/>
          <a:lstStyle/>
          <a:p>
            <a:r>
              <a:rPr lang="fi-FI" dirty="0"/>
              <a:t>Kohti valmiusharjoitusta</a:t>
            </a:r>
          </a:p>
        </p:txBody>
      </p:sp>
      <p:pic>
        <p:nvPicPr>
          <p:cNvPr id="11" name="Kuva 10">
            <a:extLst>
              <a:ext uri="{FF2B5EF4-FFF2-40B4-BE49-F238E27FC236}">
                <a16:creationId xmlns:a16="http://schemas.microsoft.com/office/drawing/2014/main" id="{5F4F096C-6E9C-4635-99A3-36BF1CE40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0880" y="818404"/>
            <a:ext cx="4850238" cy="4068225"/>
          </a:xfrm>
          <a:prstGeom prst="rect">
            <a:avLst/>
          </a:prstGeom>
        </p:spPr>
      </p:pic>
    </p:spTree>
    <p:extLst>
      <p:ext uri="{BB962C8B-B14F-4D97-AF65-F5344CB8AC3E}">
        <p14:creationId xmlns:p14="http://schemas.microsoft.com/office/powerpoint/2010/main" val="839345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45169D-F1C4-4595-9FDD-1CE4A960A501}"/>
              </a:ext>
            </a:extLst>
          </p:cNvPr>
          <p:cNvSpPr>
            <a:spLocks noGrp="1"/>
          </p:cNvSpPr>
          <p:nvPr>
            <p:ph type="title"/>
          </p:nvPr>
        </p:nvSpPr>
        <p:spPr>
          <a:xfrm>
            <a:off x="838200" y="616459"/>
            <a:ext cx="10515600" cy="685753"/>
          </a:xfrm>
        </p:spPr>
        <p:txBody>
          <a:bodyPr>
            <a:normAutofit fontScale="90000"/>
          </a:bodyPr>
          <a:lstStyle/>
          <a:p>
            <a:r>
              <a:rPr lang="fi-FI" sz="4000" dirty="0">
                <a:effectLst/>
                <a:latin typeface="Calibri" panose="020F0502020204030204" pitchFamily="34" charset="0"/>
                <a:ea typeface="Calibri" panose="020F0502020204030204" pitchFamily="34" charset="0"/>
                <a:cs typeface="Times New Roman" panose="02020603050405020304" pitchFamily="18" charset="0"/>
              </a:rPr>
              <a:t>Punainen Risti käyttää valmiustilanteissa monipuolisesti ja joustavasti kaikkia resurssejaan</a:t>
            </a:r>
            <a:br>
              <a:rPr lang="fi-FI" sz="4000" dirty="0">
                <a:effectLst/>
                <a:latin typeface="Calibri" panose="020F0502020204030204" pitchFamily="34" charset="0"/>
                <a:ea typeface="Calibri" panose="020F0502020204030204" pitchFamily="34" charset="0"/>
                <a:cs typeface="Times New Roman" panose="02020603050405020304" pitchFamily="18" charset="0"/>
              </a:rPr>
            </a:br>
            <a:endParaRPr lang="fi-FI" dirty="0"/>
          </a:p>
        </p:txBody>
      </p:sp>
      <p:sp>
        <p:nvSpPr>
          <p:cNvPr id="5" name="Sisällön paikkamerkki 4">
            <a:extLst>
              <a:ext uri="{FF2B5EF4-FFF2-40B4-BE49-F238E27FC236}">
                <a16:creationId xmlns:a16="http://schemas.microsoft.com/office/drawing/2014/main" id="{44DDD926-234D-41E7-8D1D-5E4A78E205B6}"/>
              </a:ext>
            </a:extLst>
          </p:cNvPr>
          <p:cNvSpPr>
            <a:spLocks noGrp="1"/>
          </p:cNvSpPr>
          <p:nvPr>
            <p:ph idx="1"/>
          </p:nvPr>
        </p:nvSpPr>
        <p:spPr/>
        <p:txBody>
          <a:bodyPr>
            <a:normAutofit fontScale="92500" lnSpcReduction="20000"/>
          </a:bodyPr>
          <a:lstStyle/>
          <a:p>
            <a:pPr marL="514350" indent="-514350">
              <a:buFont typeface="+mj-lt"/>
              <a:buAutoNum type="arabicPeriod"/>
            </a:pPr>
            <a:r>
              <a:rPr lang="fi-FI" dirty="0"/>
              <a:t>Moninaiset auttajat: Osastojen harjoituksissa on mukana vapaaehtoisia eri toimialoilta, esimerkiksi nuoriso- tai kotoutumisen tuen toiminnasta</a:t>
            </a:r>
          </a:p>
          <a:p>
            <a:pPr marL="866775" lvl="1" indent="-514350"/>
            <a:r>
              <a:rPr lang="fi-FI" dirty="0"/>
              <a:t>Esimerkiksi muuta kuin suomea tai ruotsia äidinkielenään puhuvat voivat olla mukana harjoituksessa</a:t>
            </a:r>
          </a:p>
          <a:p>
            <a:pPr marL="514350" indent="-514350">
              <a:buFont typeface="+mj-lt"/>
              <a:buAutoNum type="arabicPeriod"/>
            </a:pPr>
            <a:r>
              <a:rPr lang="fi-FI" dirty="0"/>
              <a:t>Uudet vapaaehtoiset: Harjoitukseen rekrytoidaan uusia vapaaehtoisia Oma Punaisen Ristin ja sosiaalisen median kautta</a:t>
            </a:r>
          </a:p>
          <a:p>
            <a:pPr marL="866775" lvl="1" indent="-514350"/>
            <a:r>
              <a:rPr lang="fi-FI" dirty="0"/>
              <a:t>Harjoilla voi spontaanien vapaaehtoisten vastaanottoa ja koulutusta</a:t>
            </a:r>
          </a:p>
          <a:p>
            <a:pPr marL="514350" indent="-514350">
              <a:buFont typeface="+mj-lt"/>
              <a:buAutoNum type="arabicPeriod"/>
            </a:pPr>
            <a:r>
              <a:rPr lang="fi-FI" dirty="0"/>
              <a:t>Materiaalinen valmius: EEC-kärryjen käyttöä harjoitellaan</a:t>
            </a:r>
          </a:p>
          <a:p>
            <a:pPr marL="514350" indent="-514350">
              <a:buFont typeface="+mj-lt"/>
              <a:buAutoNum type="arabicPeriod"/>
            </a:pPr>
            <a:r>
              <a:rPr lang="fi-FI" dirty="0"/>
              <a:t>	Punaisen Ristin kontit, kirpparit, vastaanottokeskukset ja muut laitokset ovat mukana harjoituksessa</a:t>
            </a:r>
          </a:p>
          <a:p>
            <a:endParaRPr lang="fi-FI" dirty="0"/>
          </a:p>
        </p:txBody>
      </p:sp>
    </p:spTree>
    <p:extLst>
      <p:ext uri="{BB962C8B-B14F-4D97-AF65-F5344CB8AC3E}">
        <p14:creationId xmlns:p14="http://schemas.microsoft.com/office/powerpoint/2010/main" val="4265855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75966D-1D1B-440F-9775-BEC4E9223167}"/>
              </a:ext>
            </a:extLst>
          </p:cNvPr>
          <p:cNvSpPr>
            <a:spLocks noGrp="1"/>
          </p:cNvSpPr>
          <p:nvPr>
            <p:ph type="title"/>
          </p:nvPr>
        </p:nvSpPr>
        <p:spPr>
          <a:xfrm>
            <a:off x="994538" y="399331"/>
            <a:ext cx="10515600" cy="685753"/>
          </a:xfrm>
        </p:spPr>
        <p:txBody>
          <a:bodyPr>
            <a:normAutofit fontScale="90000"/>
          </a:bodyPr>
          <a:lstStyle/>
          <a:p>
            <a:r>
              <a:rPr lang="fi-FI" sz="4000" dirty="0">
                <a:effectLst/>
                <a:latin typeface="Calibri" panose="020F0502020204030204" pitchFamily="34" charset="0"/>
                <a:ea typeface="Calibri" panose="020F0502020204030204" pitchFamily="34" charset="0"/>
                <a:cs typeface="Times New Roman" panose="02020603050405020304" pitchFamily="18" charset="0"/>
              </a:rPr>
              <a:t>Punaisella Ristillä on eri tasoilla osaamista johtaa valmiustilanteita ja pitää yllä tilannekuvaa</a:t>
            </a:r>
            <a:br>
              <a:rPr lang="fi-FI" sz="4000" dirty="0">
                <a:effectLst/>
                <a:latin typeface="Calibri" panose="020F0502020204030204" pitchFamily="34" charset="0"/>
                <a:ea typeface="Calibri" panose="020F0502020204030204" pitchFamily="34" charset="0"/>
                <a:cs typeface="Times New Roman" panose="02020603050405020304" pitchFamily="18" charset="0"/>
              </a:rPr>
            </a:br>
            <a:endParaRPr lang="fi-FI" dirty="0"/>
          </a:p>
        </p:txBody>
      </p:sp>
      <p:sp>
        <p:nvSpPr>
          <p:cNvPr id="5" name="Sisällön paikkamerkki 4">
            <a:extLst>
              <a:ext uri="{FF2B5EF4-FFF2-40B4-BE49-F238E27FC236}">
                <a16:creationId xmlns:a16="http://schemas.microsoft.com/office/drawing/2014/main" id="{42FB2686-BB62-4E6C-81AC-C6B219CBE1C6}"/>
              </a:ext>
            </a:extLst>
          </p:cNvPr>
          <p:cNvSpPr>
            <a:spLocks noGrp="1"/>
          </p:cNvSpPr>
          <p:nvPr>
            <p:ph idx="1"/>
          </p:nvPr>
        </p:nvSpPr>
        <p:spPr/>
        <p:txBody>
          <a:bodyPr>
            <a:normAutofit/>
          </a:bodyPr>
          <a:lstStyle/>
          <a:p>
            <a:pPr marL="514350" indent="-514350">
              <a:buFont typeface="+mj-lt"/>
              <a:buAutoNum type="arabicPeriod"/>
            </a:pPr>
            <a:r>
              <a:rPr lang="fi-FI" dirty="0"/>
              <a:t>Osastot raportoivat harjoituksista tilannekuvajärjestelmään ja piirille</a:t>
            </a:r>
          </a:p>
          <a:p>
            <a:pPr marL="514350" indent="-514350">
              <a:buFont typeface="+mj-lt"/>
              <a:buAutoNum type="arabicPeriod"/>
            </a:pPr>
            <a:r>
              <a:rPr lang="fi-FI" dirty="0"/>
              <a:t>Osastot kertovat harjoituksesta sosiaalisessa mediassa</a:t>
            </a:r>
          </a:p>
          <a:p>
            <a:pPr marL="866775" lvl="1" indent="-514350"/>
            <a:r>
              <a:rPr lang="fi-FI" dirty="0"/>
              <a:t>Harjoituksista lähetetään tiedote myös paikallismediaan</a:t>
            </a:r>
          </a:p>
          <a:p>
            <a:pPr marL="866775" lvl="1" indent="-514350"/>
            <a:r>
              <a:rPr lang="fi-FI" dirty="0"/>
              <a:t>Viestinnän tueksi järjestetään Viestintä auttamistaitona –koulutus</a:t>
            </a:r>
          </a:p>
          <a:p>
            <a:pPr marL="866775" lvl="1" indent="-514350"/>
            <a:r>
              <a:rPr lang="fi-FI" dirty="0"/>
              <a:t>Viestinnän tueksi tehdään materiaalia, esim. some-kuvia	</a:t>
            </a:r>
          </a:p>
          <a:p>
            <a:endParaRPr lang="fi-FI" dirty="0"/>
          </a:p>
        </p:txBody>
      </p:sp>
    </p:spTree>
    <p:extLst>
      <p:ext uri="{BB962C8B-B14F-4D97-AF65-F5344CB8AC3E}">
        <p14:creationId xmlns:p14="http://schemas.microsoft.com/office/powerpoint/2010/main" val="3112500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AC480C-7D47-4EA1-A543-81B1D2EC7913}"/>
              </a:ext>
            </a:extLst>
          </p:cNvPr>
          <p:cNvSpPr>
            <a:spLocks noGrp="1"/>
          </p:cNvSpPr>
          <p:nvPr>
            <p:ph type="title"/>
          </p:nvPr>
        </p:nvSpPr>
        <p:spPr>
          <a:xfrm>
            <a:off x="994538" y="742208"/>
            <a:ext cx="10515600" cy="685753"/>
          </a:xfrm>
        </p:spPr>
        <p:txBody>
          <a:bodyPr/>
          <a:lstStyle/>
          <a:p>
            <a:r>
              <a:rPr lang="fi-FI" dirty="0"/>
              <a:t>Harjoitellaan turvallisesti</a:t>
            </a:r>
          </a:p>
        </p:txBody>
      </p:sp>
      <p:sp>
        <p:nvSpPr>
          <p:cNvPr id="3" name="Sisällön paikkamerkki 2">
            <a:extLst>
              <a:ext uri="{FF2B5EF4-FFF2-40B4-BE49-F238E27FC236}">
                <a16:creationId xmlns:a16="http://schemas.microsoft.com/office/drawing/2014/main" id="{94AB40DA-5886-4160-8C0C-4D1442BC4425}"/>
              </a:ext>
            </a:extLst>
          </p:cNvPr>
          <p:cNvSpPr>
            <a:spLocks noGrp="1"/>
          </p:cNvSpPr>
          <p:nvPr>
            <p:ph idx="1"/>
          </p:nvPr>
        </p:nvSpPr>
        <p:spPr/>
        <p:txBody>
          <a:bodyPr vert="horz" lIns="91440" tIns="45720" rIns="91440" bIns="45720" rtlCol="0" anchor="t">
            <a:normAutofit fontScale="92500" lnSpcReduction="10000"/>
          </a:bodyPr>
          <a:lstStyle/>
          <a:p>
            <a:pPr marL="363220" indent="-363220"/>
            <a:r>
              <a:rPr lang="fi-FI" dirty="0"/>
              <a:t>Suoja2022 pyritään järjestämään, vaikka pandemia ja siihen liittyviä rajoituksia jatkuisi toukokuulle</a:t>
            </a:r>
            <a:endParaRPr lang="en-US" dirty="0"/>
          </a:p>
          <a:p>
            <a:pPr marL="363220" indent="-363220"/>
            <a:r>
              <a:rPr lang="fi-FI" dirty="0">
                <a:latin typeface="Verdana"/>
                <a:ea typeface="Verdana"/>
              </a:rPr>
              <a:t>Monet osastot ja osa piireistä järjestävät pöytäharjoituksia, joissa osallistujamäärä on maltillinen ja järjestäminen terveysturvallisesti onnistuu</a:t>
            </a:r>
          </a:p>
          <a:p>
            <a:pPr marL="363220" indent="-363220"/>
            <a:r>
              <a:rPr lang="fi-FI" dirty="0"/>
              <a:t>Käytännön harjoituksia suunnittelevat varautuvat esim. käyttämään kasvomaskeja, huolehtimaan hygieniasta ja toiminaan viranomaisten suositusten mukaan</a:t>
            </a:r>
            <a:endParaRPr lang="fi-FI" dirty="0">
              <a:ea typeface="Verdana" panose="020B0604030504040204" pitchFamily="34" charset="0"/>
            </a:endParaRPr>
          </a:p>
          <a:p>
            <a:pPr marL="363220" indent="-363220"/>
            <a:r>
              <a:rPr lang="fi-FI" dirty="0"/>
              <a:t>Käytännön harjoituksia suunnittelevien on hyvä varautua harjoituksen muuttamiseen pöytäharjoitukseksi, jos kokoontumisrajoitukset estävät muun harjoittelun</a:t>
            </a:r>
            <a:endParaRPr lang="fi-FI" dirty="0">
              <a:ea typeface="Verdana" panose="020B0604030504040204" pitchFamily="34" charset="0"/>
            </a:endParaRPr>
          </a:p>
        </p:txBody>
      </p:sp>
    </p:spTree>
    <p:extLst>
      <p:ext uri="{BB962C8B-B14F-4D97-AF65-F5344CB8AC3E}">
        <p14:creationId xmlns:p14="http://schemas.microsoft.com/office/powerpoint/2010/main" val="54745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6CBA14-B9EA-495D-89CC-2CC93340E285}"/>
              </a:ext>
            </a:extLst>
          </p:cNvPr>
          <p:cNvSpPr>
            <a:spLocks noGrp="1"/>
          </p:cNvSpPr>
          <p:nvPr>
            <p:ph type="title"/>
          </p:nvPr>
        </p:nvSpPr>
        <p:spPr>
          <a:xfrm>
            <a:off x="994538" y="399331"/>
            <a:ext cx="10515600" cy="685753"/>
          </a:xfrm>
        </p:spPr>
        <p:txBody>
          <a:bodyPr/>
          <a:lstStyle/>
          <a:p>
            <a:r>
              <a:rPr lang="fi-FI" dirty="0"/>
              <a:t>Tärkeitä päivämääriä</a:t>
            </a:r>
          </a:p>
        </p:txBody>
      </p:sp>
      <p:sp>
        <p:nvSpPr>
          <p:cNvPr id="3" name="Sisällön paikkamerkki 2">
            <a:extLst>
              <a:ext uri="{FF2B5EF4-FFF2-40B4-BE49-F238E27FC236}">
                <a16:creationId xmlns:a16="http://schemas.microsoft.com/office/drawing/2014/main" id="{EF52D9CE-CC64-4A94-B314-0FDCFE836FFB}"/>
              </a:ext>
            </a:extLst>
          </p:cNvPr>
          <p:cNvSpPr>
            <a:spLocks noGrp="1"/>
          </p:cNvSpPr>
          <p:nvPr>
            <p:ph idx="1"/>
          </p:nvPr>
        </p:nvSpPr>
        <p:spPr>
          <a:xfrm>
            <a:off x="994538" y="1085084"/>
            <a:ext cx="10515600" cy="5030708"/>
          </a:xfrm>
        </p:spPr>
        <p:txBody>
          <a:bodyPr>
            <a:normAutofit/>
          </a:bodyPr>
          <a:lstStyle/>
          <a:p>
            <a:r>
              <a:rPr lang="fi-FI" dirty="0"/>
              <a:t>Mahdollisimman pian</a:t>
            </a:r>
          </a:p>
          <a:p>
            <a:pPr lvl="1"/>
            <a:r>
              <a:rPr lang="fi-FI" dirty="0"/>
              <a:t>Harjoituspäivät osaston vapaaehtoisten kalenteriin</a:t>
            </a:r>
          </a:p>
          <a:p>
            <a:pPr lvl="1"/>
            <a:r>
              <a:rPr lang="fi-FI" dirty="0"/>
              <a:t>Yhteistyökumppanien etsiminen (esim. toinen osasto, kunta tai muu viranomainen, järjestö)</a:t>
            </a:r>
          </a:p>
          <a:p>
            <a:pPr lvl="1"/>
            <a:r>
              <a:rPr lang="fi-FI" dirty="0"/>
              <a:t>Päätös, millaisen harjoituksen osasto järjestää, esim. käytättekö Suojan valmiita harjoitusmalleja vai omia, ja miten jatkatte harjoituksen suunnittelua</a:t>
            </a:r>
          </a:p>
          <a:p>
            <a:r>
              <a:rPr lang="fi-FI" dirty="0"/>
              <a:t>Tietoja harjoitukseen osallistuvista osastoista kerätään 1.2.-17.4.</a:t>
            </a:r>
          </a:p>
          <a:p>
            <a:r>
              <a:rPr lang="fi-FI" dirty="0"/>
              <a:t>Harjoitusmallit julkaistaan 28.2.</a:t>
            </a:r>
          </a:p>
          <a:p>
            <a:r>
              <a:rPr lang="fi-FI" dirty="0"/>
              <a:t>6.-7.5. kaikki mukaan harjoitukseen!</a:t>
            </a:r>
          </a:p>
        </p:txBody>
      </p:sp>
    </p:spTree>
    <p:extLst>
      <p:ext uri="{BB962C8B-B14F-4D97-AF65-F5344CB8AC3E}">
        <p14:creationId xmlns:p14="http://schemas.microsoft.com/office/powerpoint/2010/main" val="2861398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81AA0D-7F13-4523-8689-E9B2E1C37361}"/>
              </a:ext>
            </a:extLst>
          </p:cNvPr>
          <p:cNvSpPr>
            <a:spLocks noGrp="1"/>
          </p:cNvSpPr>
          <p:nvPr>
            <p:ph type="title"/>
          </p:nvPr>
        </p:nvSpPr>
        <p:spPr>
          <a:xfrm>
            <a:off x="994538" y="1145949"/>
            <a:ext cx="10515600" cy="685753"/>
          </a:xfrm>
        </p:spPr>
        <p:txBody>
          <a:bodyPr/>
          <a:lstStyle/>
          <a:p>
            <a:r>
              <a:rPr lang="fi-FI" dirty="0"/>
              <a:t>Osasto valmistautuu harjoitukseen</a:t>
            </a:r>
          </a:p>
        </p:txBody>
      </p:sp>
      <p:sp>
        <p:nvSpPr>
          <p:cNvPr id="3" name="Sisällön paikkamerkki 2">
            <a:extLst>
              <a:ext uri="{FF2B5EF4-FFF2-40B4-BE49-F238E27FC236}">
                <a16:creationId xmlns:a16="http://schemas.microsoft.com/office/drawing/2014/main" id="{556CEA97-7341-407A-AF12-8EEE8BABE0FB}"/>
              </a:ext>
            </a:extLst>
          </p:cNvPr>
          <p:cNvSpPr>
            <a:spLocks noGrp="1"/>
          </p:cNvSpPr>
          <p:nvPr>
            <p:ph idx="1"/>
          </p:nvPr>
        </p:nvSpPr>
        <p:spPr/>
        <p:txBody>
          <a:bodyPr>
            <a:normAutofit fontScale="92500" lnSpcReduction="20000"/>
          </a:bodyPr>
          <a:lstStyle/>
          <a:p>
            <a:pPr marL="0" indent="0">
              <a:buNone/>
            </a:pPr>
            <a:r>
              <a:rPr lang="fi-FI" dirty="0"/>
              <a:t> Pyytäkää osaston vapaaehtoisia tallentamaan harjoituksen päivämäärä kalenteriin</a:t>
            </a:r>
          </a:p>
          <a:p>
            <a:pPr marL="0" indent="0">
              <a:buNone/>
            </a:pPr>
            <a:r>
              <a:rPr lang="fi-FI" dirty="0"/>
              <a:t>Päättäkää, miten osallistutte harjoitukseen: kumpaa harjoitusmallia käytätte vai suunnitteletteko oman harjoituksen?</a:t>
            </a:r>
          </a:p>
          <a:p>
            <a:pPr marL="0" indent="0">
              <a:buNone/>
            </a:pPr>
            <a:r>
              <a:rPr lang="fi-FI" dirty="0"/>
              <a:t>Pyytäkää alueen viranomaisia tai naapuriosastoa mukaan harjoitukseen</a:t>
            </a:r>
          </a:p>
          <a:p>
            <a:pPr marL="0" indent="0">
              <a:buNone/>
            </a:pPr>
            <a:r>
              <a:rPr lang="fi-FI" dirty="0"/>
              <a:t>Jos harjoittelette evakuointia käytännössä, sopikaa esim. oppilaitoksen tai yrityksen kanssa, että he toimivat harjoituksen ”autettavina”</a:t>
            </a:r>
          </a:p>
          <a:p>
            <a:pPr marL="0" indent="0">
              <a:buNone/>
            </a:pPr>
            <a:r>
              <a:rPr lang="fi-FI" dirty="0"/>
              <a:t>Päättäkää, minkä koulutuksen osasto järjestää vapaaehtoisille ennen harjoitusta</a:t>
            </a:r>
          </a:p>
          <a:p>
            <a:pPr marL="0" indent="0">
              <a:buNone/>
            </a:pPr>
            <a:endParaRPr lang="fi-FI" dirty="0"/>
          </a:p>
          <a:p>
            <a:endParaRPr lang="fi-FI" dirty="0"/>
          </a:p>
        </p:txBody>
      </p:sp>
    </p:spTree>
    <p:extLst>
      <p:ext uri="{BB962C8B-B14F-4D97-AF65-F5344CB8AC3E}">
        <p14:creationId xmlns:p14="http://schemas.microsoft.com/office/powerpoint/2010/main" val="3430761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6A1F8A-0D75-44FB-B046-A908AB36F4A4}"/>
              </a:ext>
            </a:extLst>
          </p:cNvPr>
          <p:cNvSpPr>
            <a:spLocks noGrp="1"/>
          </p:cNvSpPr>
          <p:nvPr>
            <p:ph type="title"/>
          </p:nvPr>
        </p:nvSpPr>
        <p:spPr>
          <a:xfrm>
            <a:off x="982663" y="590503"/>
            <a:ext cx="10515600" cy="685753"/>
          </a:xfrm>
        </p:spPr>
        <p:txBody>
          <a:bodyPr/>
          <a:lstStyle/>
          <a:p>
            <a:r>
              <a:rPr lang="fi-FI" dirty="0"/>
              <a:t>Lisätietoja</a:t>
            </a:r>
          </a:p>
        </p:txBody>
      </p:sp>
      <p:sp>
        <p:nvSpPr>
          <p:cNvPr id="3" name="Sisällön paikkamerkki 2">
            <a:extLst>
              <a:ext uri="{FF2B5EF4-FFF2-40B4-BE49-F238E27FC236}">
                <a16:creationId xmlns:a16="http://schemas.microsoft.com/office/drawing/2014/main" id="{98463965-1815-4F80-8E0F-1454601E2F78}"/>
              </a:ext>
            </a:extLst>
          </p:cNvPr>
          <p:cNvSpPr>
            <a:spLocks noGrp="1"/>
          </p:cNvSpPr>
          <p:nvPr>
            <p:ph sz="half" idx="1"/>
          </p:nvPr>
        </p:nvSpPr>
        <p:spPr>
          <a:xfrm>
            <a:off x="982662" y="1676400"/>
            <a:ext cx="6184825" cy="4591097"/>
          </a:xfrm>
        </p:spPr>
        <p:txBody>
          <a:bodyPr/>
          <a:lstStyle/>
          <a:p>
            <a:r>
              <a:rPr lang="fi-FI" dirty="0"/>
              <a:t>Piirin valmiuspäällikkö ja muut työntekijät</a:t>
            </a:r>
          </a:p>
          <a:p>
            <a:r>
              <a:rPr lang="fi-FI" dirty="0" err="1">
                <a:hlinkClick r:id="rId3"/>
              </a:rPr>
              <a:t>Rednet</a:t>
            </a:r>
            <a:r>
              <a:rPr lang="fi-FI" dirty="0">
                <a:hlinkClick r:id="rId3"/>
              </a:rPr>
              <a:t>-sivut</a:t>
            </a:r>
            <a:endParaRPr lang="fi-FI" dirty="0"/>
          </a:p>
          <a:p>
            <a:r>
              <a:rPr lang="fi-FI" dirty="0"/>
              <a:t>Osaston uutiskirjeet</a:t>
            </a:r>
          </a:p>
          <a:p>
            <a:r>
              <a:rPr lang="fi-FI" dirty="0"/>
              <a:t>Valmiussuunnittelija Maaria Kuitunen</a:t>
            </a:r>
          </a:p>
          <a:p>
            <a:pPr lvl="1"/>
            <a:r>
              <a:rPr lang="fi-FI" dirty="0">
                <a:hlinkClick r:id="rId4"/>
              </a:rPr>
              <a:t>Maaria.kuitunen@redcross.fi</a:t>
            </a:r>
            <a:r>
              <a:rPr lang="fi-FI" dirty="0"/>
              <a:t>, 040 8097370</a:t>
            </a:r>
          </a:p>
          <a:p>
            <a:endParaRPr lang="fi-FI" dirty="0"/>
          </a:p>
        </p:txBody>
      </p:sp>
      <p:pic>
        <p:nvPicPr>
          <p:cNvPr id="6" name="Sisällön paikkamerkki 5" descr="Kuva, joka sisältää kohteen maa, luistelu, henkilö&#10;&#10;Kuvaus luotu automaattisesti">
            <a:extLst>
              <a:ext uri="{FF2B5EF4-FFF2-40B4-BE49-F238E27FC236}">
                <a16:creationId xmlns:a16="http://schemas.microsoft.com/office/drawing/2014/main" id="{F341F842-ACBE-4EFD-85ED-CF7687FA9E4B}"/>
              </a:ext>
            </a:extLst>
          </p:cNvPr>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l="31246"/>
          <a:stretch/>
        </p:blipFill>
        <p:spPr>
          <a:xfrm>
            <a:off x="7543801" y="2364580"/>
            <a:ext cx="3954462" cy="3834385"/>
          </a:xfrm>
        </p:spPr>
      </p:pic>
      <p:sp>
        <p:nvSpPr>
          <p:cNvPr id="7" name="Tekstiruutu 6">
            <a:extLst>
              <a:ext uri="{FF2B5EF4-FFF2-40B4-BE49-F238E27FC236}">
                <a16:creationId xmlns:a16="http://schemas.microsoft.com/office/drawing/2014/main" id="{D114FF99-6905-41A9-B5F5-FE63F8C4F464}"/>
              </a:ext>
            </a:extLst>
          </p:cNvPr>
          <p:cNvSpPr txBox="1"/>
          <p:nvPr/>
        </p:nvSpPr>
        <p:spPr>
          <a:xfrm>
            <a:off x="9686547" y="2149136"/>
            <a:ext cx="2188029" cy="215444"/>
          </a:xfrm>
          <a:prstGeom prst="rect">
            <a:avLst/>
          </a:prstGeom>
          <a:noFill/>
        </p:spPr>
        <p:txBody>
          <a:bodyPr wrap="square" rtlCol="0">
            <a:spAutoFit/>
          </a:bodyPr>
          <a:lstStyle/>
          <a:p>
            <a:r>
              <a:rPr lang="fi-FI" sz="800" dirty="0">
                <a:latin typeface="Verdana" panose="020B0604030504040204" pitchFamily="34" charset="0"/>
                <a:ea typeface="Verdana" panose="020B0604030504040204" pitchFamily="34" charset="0"/>
              </a:rPr>
              <a:t>Kuva: SPR/ Benjamin Suomela</a:t>
            </a:r>
          </a:p>
        </p:txBody>
      </p:sp>
    </p:spTree>
    <p:extLst>
      <p:ext uri="{BB962C8B-B14F-4D97-AF65-F5344CB8AC3E}">
        <p14:creationId xmlns:p14="http://schemas.microsoft.com/office/powerpoint/2010/main" val="2163579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C202D2-3EF6-415A-BD43-ADD6BFD052FF}"/>
              </a:ext>
            </a:extLst>
          </p:cNvPr>
          <p:cNvSpPr>
            <a:spLocks noGrp="1"/>
          </p:cNvSpPr>
          <p:nvPr>
            <p:ph type="title"/>
          </p:nvPr>
        </p:nvSpPr>
        <p:spPr/>
        <p:txBody>
          <a:bodyPr>
            <a:normAutofit fontScale="90000"/>
          </a:bodyPr>
          <a:lstStyle/>
          <a:p>
            <a:r>
              <a:rPr lang="fi-FI" dirty="0"/>
              <a:t>Harjoittelu parantaa auttamisvalmiutta</a:t>
            </a:r>
          </a:p>
        </p:txBody>
      </p:sp>
      <p:sp>
        <p:nvSpPr>
          <p:cNvPr id="3" name="Sisällön paikkamerkki 2">
            <a:extLst>
              <a:ext uri="{FF2B5EF4-FFF2-40B4-BE49-F238E27FC236}">
                <a16:creationId xmlns:a16="http://schemas.microsoft.com/office/drawing/2014/main" id="{D2E03E8D-9740-4626-B57C-589F98B1252C}"/>
              </a:ext>
            </a:extLst>
          </p:cNvPr>
          <p:cNvSpPr>
            <a:spLocks noGrp="1"/>
          </p:cNvSpPr>
          <p:nvPr>
            <p:ph idx="1"/>
          </p:nvPr>
        </p:nvSpPr>
        <p:spPr/>
        <p:txBody>
          <a:bodyPr>
            <a:normAutofit fontScale="92500"/>
          </a:bodyPr>
          <a:lstStyle/>
          <a:p>
            <a:r>
              <a:rPr lang="fi-FI" dirty="0"/>
              <a:t>Kun jotain yllättävää tapahtuu, Punaisen Ristin vapaaehtoiset ympäri Suomen ovat valmiina auttamaan </a:t>
            </a:r>
          </a:p>
          <a:p>
            <a:r>
              <a:rPr lang="fi-FI" dirty="0"/>
              <a:t>Auttamisvalmius ei synny itsestään, vaan jatkuvan harjoittelun ja kehittämisen avulla</a:t>
            </a:r>
          </a:p>
          <a:p>
            <a:r>
              <a:rPr lang="fi-FI" dirty="0"/>
              <a:t>Punainen Risti järjestää kolmen vuoden välein valtakunnallisen valmiusharjoituksen, johon osallistuvat sadat vapaaehtoiset ympäri Suomen</a:t>
            </a:r>
          </a:p>
          <a:p>
            <a:r>
              <a:rPr lang="fi-FI" dirty="0"/>
              <a:t>Auttamisvalmiuden kehittäminen mm. harjoittelun, koulutuksen ja valmiussuunnittelun avulla on toimintalinjauksen 2021-2023 tavoite</a:t>
            </a:r>
          </a:p>
        </p:txBody>
      </p:sp>
    </p:spTree>
    <p:extLst>
      <p:ext uri="{BB962C8B-B14F-4D97-AF65-F5344CB8AC3E}">
        <p14:creationId xmlns:p14="http://schemas.microsoft.com/office/powerpoint/2010/main" val="1144243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2DF81-9CE9-49C5-8951-A60B7CB2B235}"/>
              </a:ext>
            </a:extLst>
          </p:cNvPr>
          <p:cNvSpPr>
            <a:spLocks noGrp="1"/>
          </p:cNvSpPr>
          <p:nvPr>
            <p:ph type="title"/>
          </p:nvPr>
        </p:nvSpPr>
        <p:spPr>
          <a:xfrm>
            <a:off x="1087139" y="596243"/>
            <a:ext cx="10515600" cy="1048446"/>
          </a:xfrm>
        </p:spPr>
        <p:txBody>
          <a:bodyPr>
            <a:normAutofit/>
          </a:bodyPr>
          <a:lstStyle/>
          <a:p>
            <a:r>
              <a:rPr lang="fi-FI" dirty="0"/>
              <a:t>Suoja 2022 järjestetään 6.-7.5.</a:t>
            </a:r>
          </a:p>
        </p:txBody>
      </p:sp>
      <p:sp>
        <p:nvSpPr>
          <p:cNvPr id="3" name="Content Placeholder 2">
            <a:extLst>
              <a:ext uri="{FF2B5EF4-FFF2-40B4-BE49-F238E27FC236}">
                <a16:creationId xmlns:a16="http://schemas.microsoft.com/office/drawing/2014/main" id="{C42B5F2B-D99F-4CBE-A1DA-A3AB3EF86BD9}"/>
              </a:ext>
            </a:extLst>
          </p:cNvPr>
          <p:cNvSpPr>
            <a:spLocks noGrp="1"/>
          </p:cNvSpPr>
          <p:nvPr>
            <p:ph idx="1"/>
          </p:nvPr>
        </p:nvSpPr>
        <p:spPr>
          <a:xfrm>
            <a:off x="457604" y="1539336"/>
            <a:ext cx="7695795" cy="4722421"/>
          </a:xfrm>
        </p:spPr>
        <p:txBody>
          <a:bodyPr>
            <a:normAutofit fontScale="92500" lnSpcReduction="20000"/>
          </a:bodyPr>
          <a:lstStyle/>
          <a:p>
            <a:r>
              <a:rPr lang="fi-FI" dirty="0"/>
              <a:t>Valmiusharjoitus järjestetään Punaisen Ristin viikolla</a:t>
            </a:r>
          </a:p>
          <a:p>
            <a:r>
              <a:rPr lang="fi-FI" dirty="0"/>
              <a:t>Harjoitella voi yhtenä tai molempina päivinä</a:t>
            </a:r>
          </a:p>
          <a:p>
            <a:r>
              <a:rPr lang="fi-FI" dirty="0"/>
              <a:t>Harjoitus on koko järjestön valmiusharjoitus</a:t>
            </a:r>
            <a:endParaRPr lang="fi-FI" b="1" dirty="0"/>
          </a:p>
          <a:p>
            <a:pPr lvl="1"/>
            <a:r>
              <a:rPr lang="fi-FI" dirty="0"/>
              <a:t>Osastot järjestävät paikallisia ja piirit alueellisia harjoituksia</a:t>
            </a:r>
          </a:p>
          <a:p>
            <a:pPr lvl="1"/>
            <a:r>
              <a:rPr lang="fi-FI" dirty="0"/>
              <a:t>Keskustoimisto vastaa harjoituksen koordinoinnista</a:t>
            </a:r>
          </a:p>
          <a:p>
            <a:r>
              <a:rPr lang="fi-FI" dirty="0"/>
              <a:t>Harjoituksen aihe on auttamisvalmius evakuointitilanteessa</a:t>
            </a:r>
          </a:p>
          <a:p>
            <a:r>
              <a:rPr lang="fi-FI" dirty="0"/>
              <a:t>Yhteiset tavoitteet ohjaavat harjoituksen suunnittelua </a:t>
            </a:r>
          </a:p>
        </p:txBody>
      </p:sp>
      <p:pic>
        <p:nvPicPr>
          <p:cNvPr id="5" name="Kuva 4" descr="Kuva, joka sisältää kohteen sisä, matkatavarat, lattia, punainen&#10;&#10;Kuvaus luotu automaattisesti">
            <a:extLst>
              <a:ext uri="{FF2B5EF4-FFF2-40B4-BE49-F238E27FC236}">
                <a16:creationId xmlns:a16="http://schemas.microsoft.com/office/drawing/2014/main" id="{5A40F71C-9E82-4755-83EA-A50EF488D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0857" y="1407612"/>
            <a:ext cx="3135816" cy="4703724"/>
          </a:xfrm>
          <a:prstGeom prst="rect">
            <a:avLst/>
          </a:prstGeom>
        </p:spPr>
      </p:pic>
      <p:sp>
        <p:nvSpPr>
          <p:cNvPr id="6" name="Tekstiruutu 5">
            <a:extLst>
              <a:ext uri="{FF2B5EF4-FFF2-40B4-BE49-F238E27FC236}">
                <a16:creationId xmlns:a16="http://schemas.microsoft.com/office/drawing/2014/main" id="{DE16BDCC-582C-41AB-8CF4-735EFBD60F0B}"/>
              </a:ext>
            </a:extLst>
          </p:cNvPr>
          <p:cNvSpPr txBox="1"/>
          <p:nvPr/>
        </p:nvSpPr>
        <p:spPr>
          <a:xfrm rot="5400000">
            <a:off x="10792628" y="4968336"/>
            <a:ext cx="1883534" cy="215444"/>
          </a:xfrm>
          <a:prstGeom prst="rect">
            <a:avLst/>
          </a:prstGeom>
          <a:noFill/>
        </p:spPr>
        <p:txBody>
          <a:bodyPr wrap="square" rtlCol="0">
            <a:spAutoFit/>
          </a:bodyPr>
          <a:lstStyle/>
          <a:p>
            <a:r>
              <a:rPr lang="fi-FI" sz="800" dirty="0">
                <a:latin typeface="Verdana" panose="020B0604030504040204" pitchFamily="34" charset="0"/>
                <a:ea typeface="Verdana" panose="020B0604030504040204" pitchFamily="34" charset="0"/>
              </a:rPr>
              <a:t>Kuva: SPR/ Vesa-Matti Väärä</a:t>
            </a:r>
          </a:p>
        </p:txBody>
      </p:sp>
    </p:spTree>
    <p:extLst>
      <p:ext uri="{BB962C8B-B14F-4D97-AF65-F5344CB8AC3E}">
        <p14:creationId xmlns:p14="http://schemas.microsoft.com/office/powerpoint/2010/main" val="2426535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B9000A-E0D8-46C2-AE82-1C456E8A51A2}"/>
              </a:ext>
            </a:extLst>
          </p:cNvPr>
          <p:cNvSpPr>
            <a:spLocks noGrp="1"/>
          </p:cNvSpPr>
          <p:nvPr>
            <p:ph type="title"/>
          </p:nvPr>
        </p:nvSpPr>
        <p:spPr>
          <a:xfrm>
            <a:off x="906463" y="366936"/>
            <a:ext cx="7867423" cy="685753"/>
          </a:xfrm>
        </p:spPr>
        <p:txBody>
          <a:bodyPr/>
          <a:lstStyle/>
          <a:p>
            <a:r>
              <a:rPr lang="fi-FI" dirty="0"/>
              <a:t>Evakuointi</a:t>
            </a:r>
          </a:p>
        </p:txBody>
      </p:sp>
      <p:sp>
        <p:nvSpPr>
          <p:cNvPr id="3" name="Sisällön paikkamerkki 2">
            <a:extLst>
              <a:ext uri="{FF2B5EF4-FFF2-40B4-BE49-F238E27FC236}">
                <a16:creationId xmlns:a16="http://schemas.microsoft.com/office/drawing/2014/main" id="{89635F30-239C-49A8-A1FC-2AD7FC86BFCF}"/>
              </a:ext>
            </a:extLst>
          </p:cNvPr>
          <p:cNvSpPr>
            <a:spLocks noGrp="1"/>
          </p:cNvSpPr>
          <p:nvPr>
            <p:ph sz="half" idx="1"/>
          </p:nvPr>
        </p:nvSpPr>
        <p:spPr>
          <a:xfrm>
            <a:off x="906463" y="1676400"/>
            <a:ext cx="5450794" cy="4582886"/>
          </a:xfrm>
        </p:spPr>
        <p:txBody>
          <a:bodyPr>
            <a:normAutofit fontScale="55000" lnSpcReduction="20000"/>
          </a:bodyPr>
          <a:lstStyle/>
          <a:p>
            <a:r>
              <a:rPr lang="fi-FI" sz="4400" dirty="0">
                <a:latin typeface="Verdana"/>
                <a:ea typeface="Verdana"/>
              </a:rPr>
              <a:t>Evakuointia tarvitaan esimerkiksi tulipalon, vesiliikenneonnettomuuden tai laajamittaisen maahantulon aikana</a:t>
            </a:r>
          </a:p>
          <a:p>
            <a:r>
              <a:rPr lang="fi-FI" sz="4400" dirty="0">
                <a:latin typeface="Verdana"/>
                <a:ea typeface="Verdana"/>
              </a:rPr>
              <a:t>Harjoiteltavat asiat ovat samoja: henkilörekisteröintiä, ensihuoltoa, ruokahuoltoa, ensiapua, henkistä tukea, majoitusta tai erityisen haavoittuvassa asemassa olevien huomioimista</a:t>
            </a:r>
          </a:p>
          <a:p>
            <a:r>
              <a:rPr lang="fi-FI" sz="4400" dirty="0">
                <a:latin typeface="Verdana"/>
                <a:ea typeface="Verdana"/>
              </a:rPr>
              <a:t>Näihin tehtäviin viranomaiset pyytävät usein Punaisen Ristin apua</a:t>
            </a:r>
          </a:p>
          <a:p>
            <a:endParaRPr lang="fi-FI" dirty="0"/>
          </a:p>
        </p:txBody>
      </p:sp>
      <p:sp>
        <p:nvSpPr>
          <p:cNvPr id="11" name="Tekstiruutu 10">
            <a:extLst>
              <a:ext uri="{FF2B5EF4-FFF2-40B4-BE49-F238E27FC236}">
                <a16:creationId xmlns:a16="http://schemas.microsoft.com/office/drawing/2014/main" id="{DB339AF4-1287-4CF8-98C4-A8EA9D9D4404}"/>
              </a:ext>
            </a:extLst>
          </p:cNvPr>
          <p:cNvSpPr txBox="1"/>
          <p:nvPr/>
        </p:nvSpPr>
        <p:spPr>
          <a:xfrm>
            <a:off x="9719205" y="1460956"/>
            <a:ext cx="2188029" cy="215444"/>
          </a:xfrm>
          <a:prstGeom prst="rect">
            <a:avLst/>
          </a:prstGeom>
          <a:noFill/>
        </p:spPr>
        <p:txBody>
          <a:bodyPr wrap="square" rtlCol="0">
            <a:spAutoFit/>
          </a:bodyPr>
          <a:lstStyle/>
          <a:p>
            <a:r>
              <a:rPr lang="fi-FI" sz="800" dirty="0">
                <a:latin typeface="Verdana" panose="020B0604030504040204" pitchFamily="34" charset="0"/>
                <a:ea typeface="Verdana" panose="020B0604030504040204" pitchFamily="34" charset="0"/>
              </a:rPr>
              <a:t>Kuva: SPR/ Benjamin Suomela</a:t>
            </a:r>
          </a:p>
        </p:txBody>
      </p:sp>
      <p:pic>
        <p:nvPicPr>
          <p:cNvPr id="17" name="Sisällön paikkamerkki 16" descr="Kuva, joka sisältää kohteen henkilö&#10;&#10;Kuvaus luotu automaattisesti">
            <a:extLst>
              <a:ext uri="{FF2B5EF4-FFF2-40B4-BE49-F238E27FC236}">
                <a16:creationId xmlns:a16="http://schemas.microsoft.com/office/drawing/2014/main" id="{60F4667E-8D8E-4D3B-9515-F715BF286C6D}"/>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0742"/>
          <a:stretch/>
        </p:blipFill>
        <p:spPr>
          <a:xfrm>
            <a:off x="6573235" y="1676400"/>
            <a:ext cx="4925027" cy="4142581"/>
          </a:xfrm>
        </p:spPr>
      </p:pic>
    </p:spTree>
    <p:extLst>
      <p:ext uri="{BB962C8B-B14F-4D97-AF65-F5344CB8AC3E}">
        <p14:creationId xmlns:p14="http://schemas.microsoft.com/office/powerpoint/2010/main" val="4004436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8AA0B23-0781-4CBC-BB6E-9EB26A765C40}"/>
              </a:ext>
            </a:extLst>
          </p:cNvPr>
          <p:cNvSpPr>
            <a:spLocks noGrp="1"/>
          </p:cNvSpPr>
          <p:nvPr>
            <p:ph type="title"/>
          </p:nvPr>
        </p:nvSpPr>
        <p:spPr/>
        <p:txBody>
          <a:bodyPr/>
          <a:lstStyle/>
          <a:p>
            <a:r>
              <a:rPr lang="fi-FI" dirty="0"/>
              <a:t>Suoja 2022 toteutus</a:t>
            </a:r>
          </a:p>
        </p:txBody>
      </p:sp>
      <p:sp>
        <p:nvSpPr>
          <p:cNvPr id="6" name="Sisällön paikkamerkki 5">
            <a:extLst>
              <a:ext uri="{FF2B5EF4-FFF2-40B4-BE49-F238E27FC236}">
                <a16:creationId xmlns:a16="http://schemas.microsoft.com/office/drawing/2014/main" id="{71B16222-7B72-4C4C-9FEA-ACDC69D86AAF}"/>
              </a:ext>
            </a:extLst>
          </p:cNvPr>
          <p:cNvSpPr>
            <a:spLocks noGrp="1"/>
          </p:cNvSpPr>
          <p:nvPr>
            <p:ph idx="1"/>
          </p:nvPr>
        </p:nvSpPr>
        <p:spPr/>
        <p:txBody>
          <a:bodyPr>
            <a:normAutofit fontScale="92500" lnSpcReduction="10000"/>
          </a:bodyPr>
          <a:lstStyle/>
          <a:p>
            <a:r>
              <a:rPr lang="fi-FI" dirty="0"/>
              <a:t>Harjoituksen toteuttamiseen tehdään osastoille kaksi harjoitusmallia</a:t>
            </a:r>
          </a:p>
          <a:p>
            <a:pPr lvl="1"/>
            <a:r>
              <a:rPr lang="fi-FI" dirty="0"/>
              <a:t>1. harjoitusmalli on tueksi käytännön harjoitusta suunnittelevalle osastolle. Se antaa ohjeita ja vinkkejä evakuointiharjoituksen suunnitteluun</a:t>
            </a:r>
          </a:p>
          <a:p>
            <a:pPr lvl="1"/>
            <a:r>
              <a:rPr lang="fi-FI" dirty="0"/>
              <a:t>2. harjoitusmalli on pöytäharjoitus, eli teoriassa ja ryhmässä keskustellen tehtävä johtamisharjoitus. Vapaaehtoiset eivät toimi käytännössä, vaan miettivät, miten tilanteessa olisi parasta toimia </a:t>
            </a:r>
          </a:p>
          <a:p>
            <a:r>
              <a:rPr lang="fi-FI" dirty="0"/>
              <a:t>Harjoitusmalleja voi muokata omalle osastolle sopivaksi</a:t>
            </a:r>
          </a:p>
          <a:p>
            <a:r>
              <a:rPr lang="fi-FI" dirty="0"/>
              <a:t>Osasto voi halutessaan suunnitella myös oman harjoituksen ja monet piirit järjestävät harjoituksia, joihin osastojen vapaaehtoiset voivat osallistua</a:t>
            </a:r>
          </a:p>
          <a:p>
            <a:endParaRPr lang="fi-FI" dirty="0"/>
          </a:p>
        </p:txBody>
      </p:sp>
    </p:spTree>
    <p:extLst>
      <p:ext uri="{BB962C8B-B14F-4D97-AF65-F5344CB8AC3E}">
        <p14:creationId xmlns:p14="http://schemas.microsoft.com/office/powerpoint/2010/main" val="233742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A5E509-3AFF-4D84-A294-6B5A0AF10233}"/>
              </a:ext>
            </a:extLst>
          </p:cNvPr>
          <p:cNvSpPr>
            <a:spLocks noGrp="1"/>
          </p:cNvSpPr>
          <p:nvPr>
            <p:ph type="title"/>
          </p:nvPr>
        </p:nvSpPr>
        <p:spPr>
          <a:xfrm>
            <a:off x="838200" y="1144980"/>
            <a:ext cx="10515600" cy="685753"/>
          </a:xfrm>
        </p:spPr>
        <p:txBody>
          <a:bodyPr>
            <a:normAutofit fontScale="90000"/>
          </a:bodyPr>
          <a:lstStyle/>
          <a:p>
            <a:r>
              <a:rPr lang="fi-FI" dirty="0"/>
              <a:t>Harjoitus ei ala tai lopu harjoituspäiviin</a:t>
            </a:r>
          </a:p>
        </p:txBody>
      </p:sp>
      <p:sp>
        <p:nvSpPr>
          <p:cNvPr id="3" name="Sisällön paikkamerkki 2">
            <a:extLst>
              <a:ext uri="{FF2B5EF4-FFF2-40B4-BE49-F238E27FC236}">
                <a16:creationId xmlns:a16="http://schemas.microsoft.com/office/drawing/2014/main" id="{7F2EC3E1-A296-4FD1-9E22-9BC1FFE9D00C}"/>
              </a:ext>
            </a:extLst>
          </p:cNvPr>
          <p:cNvSpPr>
            <a:spLocks noGrp="1"/>
          </p:cNvSpPr>
          <p:nvPr>
            <p:ph idx="1"/>
          </p:nvPr>
        </p:nvSpPr>
        <p:spPr/>
        <p:txBody>
          <a:bodyPr>
            <a:normAutofit lnSpcReduction="10000"/>
          </a:bodyPr>
          <a:lstStyle/>
          <a:p>
            <a:r>
              <a:rPr lang="fi-FI" dirty="0"/>
              <a:t>Valmiussuunnitelmien päivitys</a:t>
            </a:r>
          </a:p>
          <a:p>
            <a:r>
              <a:rPr lang="fi-FI" dirty="0"/>
              <a:t>Harjoituksen huolellinen suunnittelu</a:t>
            </a:r>
          </a:p>
          <a:p>
            <a:r>
              <a:rPr lang="fi-FI" dirty="0"/>
              <a:t>Koulutukset, erityisesti muille kuin valmiusryhmien vapaaehtoisille</a:t>
            </a:r>
          </a:p>
          <a:p>
            <a:pPr lvl="1"/>
            <a:r>
              <a:rPr lang="fi-FI" dirty="0"/>
              <a:t>Ensihuollon peruskurssit, henkisen tuen kurssit</a:t>
            </a:r>
          </a:p>
          <a:p>
            <a:pPr lvl="1"/>
            <a:r>
              <a:rPr lang="fi-FI" dirty="0"/>
              <a:t>Auttamisvalmiuden peruskurssit (2-3/piiri)</a:t>
            </a:r>
          </a:p>
          <a:p>
            <a:pPr lvl="1"/>
            <a:r>
              <a:rPr lang="fi-FI" dirty="0"/>
              <a:t>Väliaikaismajoituksen perustamiskoulutus</a:t>
            </a:r>
          </a:p>
          <a:p>
            <a:pPr lvl="1"/>
            <a:r>
              <a:rPr lang="fi-FI" dirty="0"/>
              <a:t>Keskustoimiston webinaarit 1/kuukausi</a:t>
            </a:r>
          </a:p>
          <a:p>
            <a:r>
              <a:rPr lang="fi-FI" dirty="0"/>
              <a:t>Harjoituksen jälkeen toiminnan arviointi: Mikä meni hyvin, missä voidaan kehittyä</a:t>
            </a:r>
          </a:p>
        </p:txBody>
      </p:sp>
    </p:spTree>
    <p:extLst>
      <p:ext uri="{BB962C8B-B14F-4D97-AF65-F5344CB8AC3E}">
        <p14:creationId xmlns:p14="http://schemas.microsoft.com/office/powerpoint/2010/main" val="2448972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5D100E-77DD-4F95-8543-067AF7ECBFFA}"/>
              </a:ext>
            </a:extLst>
          </p:cNvPr>
          <p:cNvSpPr>
            <a:spLocks noGrp="1"/>
          </p:cNvSpPr>
          <p:nvPr>
            <p:ph type="title"/>
          </p:nvPr>
        </p:nvSpPr>
        <p:spPr>
          <a:xfrm>
            <a:off x="994538" y="399331"/>
            <a:ext cx="10515600" cy="685753"/>
          </a:xfrm>
        </p:spPr>
        <p:txBody>
          <a:bodyPr/>
          <a:lstStyle/>
          <a:p>
            <a:r>
              <a:rPr lang="fi-FI" dirty="0"/>
              <a:t>Webinaarit</a:t>
            </a:r>
          </a:p>
        </p:txBody>
      </p:sp>
      <p:sp>
        <p:nvSpPr>
          <p:cNvPr id="5" name="Sisällön paikkamerkki 4">
            <a:extLst>
              <a:ext uri="{FF2B5EF4-FFF2-40B4-BE49-F238E27FC236}">
                <a16:creationId xmlns:a16="http://schemas.microsoft.com/office/drawing/2014/main" id="{A6339E70-D5B0-414C-80E6-60A4E2DA050E}"/>
              </a:ext>
            </a:extLst>
          </p:cNvPr>
          <p:cNvSpPr>
            <a:spLocks noGrp="1"/>
          </p:cNvSpPr>
          <p:nvPr>
            <p:ph idx="1"/>
          </p:nvPr>
        </p:nvSpPr>
        <p:spPr>
          <a:xfrm>
            <a:off x="994538" y="1219200"/>
            <a:ext cx="10515600" cy="4896592"/>
          </a:xfrm>
        </p:spPr>
        <p:txBody>
          <a:bodyPr>
            <a:normAutofit fontScale="92500" lnSpcReduction="10000"/>
          </a:bodyPr>
          <a:lstStyle/>
          <a:p>
            <a:pPr>
              <a:lnSpc>
                <a:spcPct val="107000"/>
              </a:lnSpc>
              <a:spcAft>
                <a:spcPts val="800"/>
              </a:spcAft>
            </a:pPr>
            <a:r>
              <a:rPr lang="fi-FI"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17.2. Tavoitteet valmiusharjoituksen suunnittelussa: Mitä ja miksi harjoitellaan?</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21.2. Spontaanien vapaaehtoisten vastaanotto</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7.3. Kaikki osana valmiutta – ja valmiusharjoitusta</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15.3. Alla </a:t>
            </a:r>
            <a:r>
              <a:rPr lang="fi-FI" sz="1800" u="sng" dirty="0" err="1">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som</a:t>
            </a:r>
            <a:r>
              <a:rPr lang="fi-FI"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 en del av </a:t>
            </a:r>
            <a:r>
              <a:rPr lang="fi-FI" sz="1800" u="sng" dirty="0" err="1">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beredskapen</a:t>
            </a:r>
            <a:r>
              <a:rPr lang="fi-FI"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 </a:t>
            </a:r>
            <a:r>
              <a:rPr lang="fi-FI" sz="1800" u="sng" dirty="0" err="1">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och</a:t>
            </a:r>
            <a:r>
              <a:rPr lang="fi-FI"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 </a:t>
            </a:r>
            <a:r>
              <a:rPr lang="fi-FI" sz="1800" u="sng" dirty="0" err="1">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beredskapsövningen</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21. 3 Punaisen Ristin rooli ja toiminta evakuointitilanteessa</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7"/>
              </a:rPr>
              <a:t>28.3. Henkinen tuki evakuointitilanteessa</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8"/>
              </a:rPr>
              <a:t>29.3. </a:t>
            </a:r>
            <a:r>
              <a:rPr lang="fi-FI" sz="1800" u="sng" dirty="0" err="1">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8"/>
              </a:rPr>
              <a:t>Röda</a:t>
            </a:r>
            <a:r>
              <a:rPr lang="fi-FI"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8"/>
              </a:rPr>
              <a:t> </a:t>
            </a:r>
            <a:r>
              <a:rPr lang="fi-FI" sz="1800" u="sng" dirty="0" err="1">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8"/>
              </a:rPr>
              <a:t>Korsets</a:t>
            </a:r>
            <a:r>
              <a:rPr lang="fi-FI"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8"/>
              </a:rPr>
              <a:t> </a:t>
            </a:r>
            <a:r>
              <a:rPr lang="fi-FI" sz="1800" u="sng" dirty="0" err="1">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8"/>
              </a:rPr>
              <a:t>uppgifter</a:t>
            </a:r>
            <a:r>
              <a:rPr lang="fi-FI"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8"/>
              </a:rPr>
              <a:t> </a:t>
            </a:r>
            <a:r>
              <a:rPr lang="fi-FI" sz="1800" u="sng" dirty="0" err="1">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8"/>
              </a:rPr>
              <a:t>vid</a:t>
            </a:r>
            <a:r>
              <a:rPr lang="fi-FI"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8"/>
              </a:rPr>
              <a:t> </a:t>
            </a:r>
            <a:r>
              <a:rPr lang="fi-FI" sz="1800" u="sng" dirty="0" err="1">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8"/>
              </a:rPr>
              <a:t>evakueringstillfällen</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7.4. Tilannekuvan ylläpito</a:t>
            </a:r>
            <a:r>
              <a:rPr lang="fi-FI" sz="1800" dirty="0">
                <a:effectLst/>
                <a:latin typeface="Calibri" panose="020F0502020204030204" pitchFamily="34" charset="0"/>
                <a:ea typeface="Calibri" panose="020F0502020204030204" pitchFamily="34" charset="0"/>
                <a:cs typeface="Calibri" panose="020F0502020204030204" pitchFamily="34" charset="0"/>
              </a:rPr>
              <a:t> </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19.4. Suojelu ja yhdenvertaisuus</a:t>
            </a:r>
            <a:r>
              <a:rPr lang="fi-FI" sz="1800" dirty="0">
                <a:effectLst/>
                <a:latin typeface="Calibri" panose="020F0502020204030204" pitchFamily="34" charset="0"/>
                <a:ea typeface="Calibri" panose="020F0502020204030204" pitchFamily="34" charset="0"/>
                <a:cs typeface="Calibri" panose="020F0502020204030204" pitchFamily="34" charset="0"/>
              </a:rPr>
              <a:t> </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i-FI"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1"/>
              </a:rPr>
              <a:t>24.5. </a:t>
            </a:r>
            <a:r>
              <a:rPr lang="fi-FI" sz="18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1"/>
              </a:rPr>
              <a:t>Valmiusharjoituksen päätöswebinaari</a:t>
            </a:r>
            <a:endParaRPr lang="fi-FI" sz="18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49401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0292819-83CC-4895-8B78-CD572D33C5EA}"/>
              </a:ext>
            </a:extLst>
          </p:cNvPr>
          <p:cNvSpPr>
            <a:spLocks noGrp="1"/>
          </p:cNvSpPr>
          <p:nvPr>
            <p:ph type="body" sz="quarter" idx="10"/>
          </p:nvPr>
        </p:nvSpPr>
        <p:spPr>
          <a:xfrm>
            <a:off x="1381450" y="1810666"/>
            <a:ext cx="9145016" cy="3056527"/>
          </a:xfrm>
        </p:spPr>
        <p:txBody>
          <a:bodyPr/>
          <a:lstStyle/>
          <a:p>
            <a:pPr marL="342900" lvl="0" indent="-342900" algn="just">
              <a:lnSpc>
                <a:spcPct val="115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Punainen Risti on tehokas ja nopea avun kanava</a:t>
            </a:r>
          </a:p>
          <a:p>
            <a:pPr marL="342900" lvl="0" indent="-342900" algn="just">
              <a:lnSpc>
                <a:spcPct val="115000"/>
              </a:lnSpc>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Punainen Risti käyttää valmiustilanteissa monipuolisesti ja joustavasti kaikkia resurssejaan</a:t>
            </a:r>
          </a:p>
          <a:p>
            <a:pPr marL="342900" lvl="0" indent="-342900" algn="just">
              <a:lnSpc>
                <a:spcPct val="115000"/>
              </a:lnSpc>
              <a:spcAft>
                <a:spcPts val="1000"/>
              </a:spcAft>
              <a:buFont typeface="+mj-lt"/>
              <a:buAutoNum type="arabicPeriod"/>
            </a:pPr>
            <a:r>
              <a:rPr lang="fi-FI" sz="1800" dirty="0">
                <a:effectLst/>
                <a:latin typeface="Calibri" panose="020F0502020204030204" pitchFamily="34" charset="0"/>
                <a:ea typeface="Calibri" panose="020F0502020204030204" pitchFamily="34" charset="0"/>
                <a:cs typeface="Times New Roman" panose="02020603050405020304" pitchFamily="18" charset="0"/>
              </a:rPr>
              <a:t>Punainen Risti osaa johtaa valmiustilanteita ja pitää yllä tilannekuvaa</a:t>
            </a:r>
          </a:p>
          <a:p>
            <a:pPr marL="342900" lvl="0" indent="-342900" algn="just">
              <a:lnSpc>
                <a:spcPct val="115000"/>
              </a:lnSpc>
              <a:spcAft>
                <a:spcPts val="1000"/>
              </a:spcAft>
              <a:buFont typeface="+mj-lt"/>
              <a:buAutoNum type="arabicPeriod"/>
            </a:pPr>
            <a:endParaRPr lang="fi-FI" sz="1800"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1000"/>
              </a:spcAft>
              <a:buNone/>
            </a:pPr>
            <a:r>
              <a:rPr lang="fi-FI" sz="1800" dirty="0">
                <a:effectLst/>
                <a:latin typeface="Calibri" panose="020F0502020204030204" pitchFamily="34" charset="0"/>
                <a:ea typeface="Calibri" panose="020F0502020204030204" pitchFamily="34" charset="0"/>
                <a:cs typeface="Times New Roman" panose="02020603050405020304" pitchFamily="18" charset="0"/>
              </a:rPr>
              <a:t>Tavoitteiden onnistumista mitataan lähtötasokyselyn, ilmoittautumistietojen, tilannekuvan, loppukyselyn ja koulutuspalautteiden avulla. </a:t>
            </a:r>
          </a:p>
        </p:txBody>
      </p:sp>
      <p:sp>
        <p:nvSpPr>
          <p:cNvPr id="12" name="Text Placeholder 3">
            <a:extLst>
              <a:ext uri="{FF2B5EF4-FFF2-40B4-BE49-F238E27FC236}">
                <a16:creationId xmlns:a16="http://schemas.microsoft.com/office/drawing/2014/main" id="{DC281288-2BA4-45D3-87E3-7DE9880EDD05}"/>
              </a:ext>
            </a:extLst>
          </p:cNvPr>
          <p:cNvSpPr>
            <a:spLocks noGrp="1"/>
          </p:cNvSpPr>
          <p:nvPr>
            <p:ph type="body" sz="quarter" idx="11"/>
          </p:nvPr>
        </p:nvSpPr>
        <p:spPr>
          <a:xfrm>
            <a:off x="1235868" y="889255"/>
            <a:ext cx="9720263" cy="544512"/>
          </a:xfrm>
        </p:spPr>
        <p:txBody>
          <a:bodyPr/>
          <a:lstStyle/>
          <a:p>
            <a:r>
              <a:rPr lang="en-US" dirty="0" err="1"/>
              <a:t>Suoja</a:t>
            </a:r>
            <a:r>
              <a:rPr lang="en-US" dirty="0"/>
              <a:t> 2022 </a:t>
            </a:r>
            <a:r>
              <a:rPr lang="en-US" dirty="0" err="1"/>
              <a:t>tavoitteet</a:t>
            </a:r>
            <a:endParaRPr lang="en-US" dirty="0"/>
          </a:p>
        </p:txBody>
      </p:sp>
    </p:spTree>
    <p:extLst>
      <p:ext uri="{BB962C8B-B14F-4D97-AF65-F5344CB8AC3E}">
        <p14:creationId xmlns:p14="http://schemas.microsoft.com/office/powerpoint/2010/main" val="1689197879"/>
      </p:ext>
    </p:extLst>
  </p:cSld>
  <p:clrMapOvr>
    <a:masterClrMapping/>
  </p:clrMapOvr>
  <p:transition>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CE7D93-B86B-42C5-A214-610386F37A27}"/>
              </a:ext>
            </a:extLst>
          </p:cNvPr>
          <p:cNvSpPr>
            <a:spLocks noGrp="1"/>
          </p:cNvSpPr>
          <p:nvPr>
            <p:ph type="title"/>
          </p:nvPr>
        </p:nvSpPr>
        <p:spPr>
          <a:xfrm>
            <a:off x="670976" y="914870"/>
            <a:ext cx="10515600" cy="685753"/>
          </a:xfrm>
        </p:spPr>
        <p:txBody>
          <a:bodyPr>
            <a:normAutofit fontScale="90000"/>
          </a:bodyPr>
          <a:lstStyle/>
          <a:p>
            <a:r>
              <a:rPr lang="fi-FI" dirty="0"/>
              <a:t>Punainen Risti on tehokas avun kanava</a:t>
            </a:r>
            <a:br>
              <a:rPr lang="fi-FI" dirty="0"/>
            </a:br>
            <a:br>
              <a:rPr lang="fi-FI" dirty="0"/>
            </a:br>
            <a:br>
              <a:rPr lang="fi-FI" dirty="0"/>
            </a:br>
            <a:br>
              <a:rPr lang="fi-FI" dirty="0"/>
            </a:br>
            <a:br>
              <a:rPr lang="fi-FI" dirty="0"/>
            </a:br>
            <a:br>
              <a:rPr lang="fi-FI" dirty="0"/>
            </a:br>
            <a:br>
              <a:rPr lang="fi-FI" dirty="0"/>
            </a:br>
            <a:br>
              <a:rPr lang="fi-FI" dirty="0"/>
            </a:br>
            <a:br>
              <a:rPr lang="fi-FI" dirty="0"/>
            </a:br>
            <a:br>
              <a:rPr lang="fi-FI" dirty="0"/>
            </a:br>
            <a:endParaRPr lang="fi-FI" dirty="0"/>
          </a:p>
        </p:txBody>
      </p:sp>
      <p:sp>
        <p:nvSpPr>
          <p:cNvPr id="4" name="Sisällön paikkamerkki 3">
            <a:extLst>
              <a:ext uri="{FF2B5EF4-FFF2-40B4-BE49-F238E27FC236}">
                <a16:creationId xmlns:a16="http://schemas.microsoft.com/office/drawing/2014/main" id="{8EDF2336-108B-47CD-9A0C-C1FF4296BEBC}"/>
              </a:ext>
            </a:extLst>
          </p:cNvPr>
          <p:cNvSpPr>
            <a:spLocks noGrp="1"/>
          </p:cNvSpPr>
          <p:nvPr>
            <p:ph idx="1"/>
          </p:nvPr>
        </p:nvSpPr>
        <p:spPr>
          <a:xfrm>
            <a:off x="1005424" y="1600623"/>
            <a:ext cx="10515600" cy="4721998"/>
          </a:xfrm>
        </p:spPr>
        <p:txBody>
          <a:bodyPr>
            <a:normAutofit fontScale="62500" lnSpcReduction="20000"/>
          </a:bodyPr>
          <a:lstStyle/>
          <a:p>
            <a:pPr marL="514350" indent="-514350">
              <a:buFont typeface="+mj-lt"/>
              <a:buAutoNum type="arabicPeriod"/>
            </a:pPr>
            <a:r>
              <a:rPr lang="fi-FI" dirty="0"/>
              <a:t>Osallistumisaktiivisuus: kaikki osastot ovat mukana harjoituksessa</a:t>
            </a:r>
          </a:p>
          <a:p>
            <a:pPr marL="866775" lvl="1" indent="-514350"/>
            <a:r>
              <a:rPr lang="fi-FI" dirty="0"/>
              <a:t>Osasto voi suunnitella oman harjoituksen, osallistua piirin harjoitukseen tai toteuttaa valmiin harjoitusmallin avulla käytännön harjoituksen tai pöytäharjoituksen</a:t>
            </a:r>
          </a:p>
          <a:p>
            <a:pPr marL="866775" lvl="1" indent="-514350"/>
            <a:r>
              <a:rPr lang="fi-FI" dirty="0"/>
              <a:t>Harjoitukseen osallistuu osaston vapaaehtoisia eri toimialoilta</a:t>
            </a:r>
          </a:p>
          <a:p>
            <a:pPr marL="514350" indent="-514350">
              <a:buFont typeface="+mj-lt"/>
              <a:buAutoNum type="arabicPeriod"/>
            </a:pPr>
            <a:r>
              <a:rPr lang="fi-FI" dirty="0"/>
              <a:t>Koulutukset: Sekä valmiusryhmien että muiden toimialojen vapaaehtoiset saavat koulutusta ennen Suoja-harjoitusta</a:t>
            </a:r>
          </a:p>
          <a:p>
            <a:pPr lvl="1"/>
            <a:r>
              <a:rPr lang="fi-FI" dirty="0"/>
              <a:t>Piiri järjestää auttamisvalmiuden peruskursseja ja yhden väliaikaismajoituksen perustamiskoulutuksen</a:t>
            </a:r>
          </a:p>
          <a:p>
            <a:pPr lvl="1"/>
            <a:r>
              <a:rPr lang="fi-FI" dirty="0"/>
              <a:t>Keskustoimisto järjestää kaikille vapaaehtoisille avoimen webinaarisarjan mm. viestinnästä, toiminnasta evakuointitilanteissa ja tilannekuvasta</a:t>
            </a:r>
          </a:p>
          <a:p>
            <a:pPr lvl="1"/>
            <a:r>
              <a:rPr lang="fi-FI" dirty="0"/>
              <a:t>Jokainen osasto järjestää vähintään yhden evakuointiin liittyvän koulutuksen ennen harjoitusta (esim. ensihuollon peruskurssi, henkisen tuen kurssi, auttamisvalmiuden peruskurssi)</a:t>
            </a:r>
          </a:p>
          <a:p>
            <a:pPr marL="514350" indent="-514350">
              <a:buFont typeface="+mj-lt"/>
              <a:buAutoNum type="arabicPeriod"/>
            </a:pPr>
            <a:r>
              <a:rPr lang="fi-FI" dirty="0"/>
              <a:t>Yhteistyö: Viranomaiset kutsutaan suunnittelemaan, toteuttamaan ja seuraamaan harjoitusta. Kolmasosassa harjoituksia on mukana muita järjestöjä esim. Vapepa-verkostosta</a:t>
            </a:r>
          </a:p>
          <a:p>
            <a:pPr marL="514350" indent="-514350">
              <a:buFont typeface="+mj-lt"/>
              <a:buAutoNum type="arabicPeriod"/>
            </a:pPr>
            <a:r>
              <a:rPr lang="fi-FI" dirty="0"/>
              <a:t>Valmiussuunnittelu: Osastot päivittävät valmiussuunnitelmansa ennen harjoitusta</a:t>
            </a:r>
          </a:p>
          <a:p>
            <a:pPr marL="514350" indent="-514350">
              <a:buFont typeface="+mj-lt"/>
              <a:buAutoNum type="arabicPeriod"/>
            </a:pPr>
            <a:r>
              <a:rPr lang="fi-FI" dirty="0"/>
              <a:t>Osassa harjoituksia harjoitellaan myös erityisen haavoittuvassa asemassa olevien suojelua</a:t>
            </a:r>
          </a:p>
          <a:p>
            <a:pPr marL="866775" lvl="1" indent="-514350"/>
            <a:r>
              <a:rPr lang="fi-FI" dirty="0"/>
              <a:t>Keskustoimisto järjestää koulutuksen suojelusta ja ohjeet sen harjoitteluun</a:t>
            </a:r>
          </a:p>
        </p:txBody>
      </p:sp>
    </p:spTree>
    <p:extLst>
      <p:ext uri="{BB962C8B-B14F-4D97-AF65-F5344CB8AC3E}">
        <p14:creationId xmlns:p14="http://schemas.microsoft.com/office/powerpoint/2010/main" val="117554395"/>
      </p:ext>
    </p:extLst>
  </p:cSld>
  <p:clrMapOvr>
    <a:masterClrMapping/>
  </p:clrMapOvr>
</p:sld>
</file>

<file path=ppt/theme/theme1.xml><?xml version="1.0" encoding="utf-8"?>
<a:theme xmlns:a="http://schemas.openxmlformats.org/drawingml/2006/main" name="SPR uus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R uusi" id="{23A873DC-1F27-49E1-8CBE-0D335E85325B}" vid="{A66C0E47-3856-48C7-B972-D70D06C92B03}"/>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586A1BFB0D8514EA19DAEE68CBAF545" ma:contentTypeVersion="7" ma:contentTypeDescription="Skapa ett nytt dokument." ma:contentTypeScope="" ma:versionID="1599d6cf84170f9735118bff032e6e3c">
  <xsd:schema xmlns:xsd="http://www.w3.org/2001/XMLSchema" xmlns:xs="http://www.w3.org/2001/XMLSchema" xmlns:p="http://schemas.microsoft.com/office/2006/metadata/properties" xmlns:ns2="00942aac-1c47-4211-a590-fd85b1b7843c" targetNamespace="http://schemas.microsoft.com/office/2006/metadata/properties" ma:root="true" ma:fieldsID="2f1797477b7fff4671624f24f831fbbb" ns2:_="">
    <xsd:import namespace="00942aac-1c47-4211-a590-fd85b1b7843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942aac-1c47-4211-a590-fd85b1b784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F55B98-8F4C-4DA2-9AC6-314985F36B00}">
  <ds:schemaRefs>
    <ds:schemaRef ds:uri="http://schemas.microsoft.com/sharepoint/v3/contenttype/forms"/>
  </ds:schemaRefs>
</ds:datastoreItem>
</file>

<file path=customXml/itemProps2.xml><?xml version="1.0" encoding="utf-8"?>
<ds:datastoreItem xmlns:ds="http://schemas.openxmlformats.org/officeDocument/2006/customXml" ds:itemID="{1691BFCC-D6C3-4D67-A42B-CB230D2BC6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942aac-1c47-4211-a590-fd85b1b784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498D4B-0B49-4500-83CD-3D50BFBCBDBB}">
  <ds:schemaRefs>
    <ds:schemaRef ds:uri="http://schemas.microsoft.com/office/2006/documentManagement/types"/>
    <ds:schemaRef ds:uri="00942aac-1c47-4211-a590-fd85b1b7843c"/>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260</TotalTime>
  <Words>1370</Words>
  <Application>Microsoft Office PowerPoint</Application>
  <PresentationFormat>Laajakuva</PresentationFormat>
  <Paragraphs>132</Paragraphs>
  <Slides>15</Slides>
  <Notes>9</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15</vt:i4>
      </vt:variant>
    </vt:vector>
  </HeadingPairs>
  <TitlesOfParts>
    <vt:vector size="21" baseType="lpstr">
      <vt:lpstr>Arial</vt:lpstr>
      <vt:lpstr>Calibri</vt:lpstr>
      <vt:lpstr>Courier New</vt:lpstr>
      <vt:lpstr>Gill Sans MT</vt:lpstr>
      <vt:lpstr>Verdana</vt:lpstr>
      <vt:lpstr>SPR uusi</vt:lpstr>
      <vt:lpstr>Kohti valmiusharjoitusta</vt:lpstr>
      <vt:lpstr>Harjoittelu parantaa auttamisvalmiutta</vt:lpstr>
      <vt:lpstr>Suoja 2022 järjestetään 6.-7.5.</vt:lpstr>
      <vt:lpstr>Evakuointi</vt:lpstr>
      <vt:lpstr>Suoja 2022 toteutus</vt:lpstr>
      <vt:lpstr>Harjoitus ei ala tai lopu harjoituspäiviin</vt:lpstr>
      <vt:lpstr>Webinaarit</vt:lpstr>
      <vt:lpstr>PowerPoint-esitys</vt:lpstr>
      <vt:lpstr>Punainen Risti on tehokas avun kanava          </vt:lpstr>
      <vt:lpstr>Punainen Risti käyttää valmiustilanteissa monipuolisesti ja joustavasti kaikkia resurssejaan </vt:lpstr>
      <vt:lpstr>Punaisella Ristillä on eri tasoilla osaamista johtaa valmiustilanteita ja pitää yllä tilannekuvaa </vt:lpstr>
      <vt:lpstr>Harjoitellaan turvallisesti</vt:lpstr>
      <vt:lpstr>Tärkeitä päivämääriä</vt:lpstr>
      <vt:lpstr>Osasto valmistautuu harjoitukseen</vt:lpstr>
      <vt:lpstr>Lisätietoja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Kuitunen Maaria</dc:creator>
  <cp:lastModifiedBy>Kuitunen Maaria</cp:lastModifiedBy>
  <cp:revision>18</cp:revision>
  <dcterms:created xsi:type="dcterms:W3CDTF">2022-01-17T14:33:22Z</dcterms:created>
  <dcterms:modified xsi:type="dcterms:W3CDTF">2022-02-03T07:47:50Z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0x0101006586A1BFB0D8514EA19DAEE68CBAF545</vt:lpwstr>
  </property>
</Properties>
</file>