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8" r:id="rId5"/>
  </p:sldMasterIdLst>
  <p:notesMasterIdLst>
    <p:notesMasterId r:id="rId50"/>
  </p:notesMasterIdLst>
  <p:sldIdLst>
    <p:sldId id="298" r:id="rId6"/>
    <p:sldId id="1206" r:id="rId7"/>
    <p:sldId id="482" r:id="rId8"/>
    <p:sldId id="1205" r:id="rId9"/>
    <p:sldId id="1208" r:id="rId10"/>
    <p:sldId id="1210" r:id="rId11"/>
    <p:sldId id="1207" r:id="rId12"/>
    <p:sldId id="1212" r:id="rId13"/>
    <p:sldId id="1280" r:id="rId14"/>
    <p:sldId id="1282" r:id="rId15"/>
    <p:sldId id="1283" r:id="rId16"/>
    <p:sldId id="1238" r:id="rId17"/>
    <p:sldId id="1243" r:id="rId18"/>
    <p:sldId id="325" r:id="rId19"/>
    <p:sldId id="1216" r:id="rId20"/>
    <p:sldId id="1218" r:id="rId21"/>
    <p:sldId id="1241" r:id="rId22"/>
    <p:sldId id="1245" r:id="rId23"/>
    <p:sldId id="1244" r:id="rId24"/>
    <p:sldId id="1261" r:id="rId25"/>
    <p:sldId id="1285" r:id="rId26"/>
    <p:sldId id="1217" r:id="rId27"/>
    <p:sldId id="1251" r:id="rId28"/>
    <p:sldId id="1247" r:id="rId29"/>
    <p:sldId id="1287" r:id="rId30"/>
    <p:sldId id="1288" r:id="rId31"/>
    <p:sldId id="1257" r:id="rId32"/>
    <p:sldId id="1250" r:id="rId33"/>
    <p:sldId id="1284" r:id="rId34"/>
    <p:sldId id="1289" r:id="rId35"/>
    <p:sldId id="1292" r:id="rId36"/>
    <p:sldId id="1291" r:id="rId37"/>
    <p:sldId id="1258" r:id="rId38"/>
    <p:sldId id="1290" r:id="rId39"/>
    <p:sldId id="1279" r:id="rId40"/>
    <p:sldId id="1293" r:id="rId41"/>
    <p:sldId id="1252" r:id="rId42"/>
    <p:sldId id="1263" r:id="rId43"/>
    <p:sldId id="1265" r:id="rId44"/>
    <p:sldId id="1270" r:id="rId45"/>
    <p:sldId id="1264" r:id="rId46"/>
    <p:sldId id="1268" r:id="rId47"/>
    <p:sldId id="1224" r:id="rId48"/>
    <p:sldId id="1269" r:id="rId49"/>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E1BBA3A-4EB3-089B-6E57-88FE37940FDB}" name="Seilonen Aleksi" initials="SA" userId="S::Aleksi.Seilonen@redcross.fi::c2fd7397-d971-443b-8998-96c956094721" providerId="AD"/>
  <p188:author id="{3B8CCC43-DDC1-8F9A-1B47-7C89E92C0579}" name="Lehtinen Mikael" initials="LM" userId="S::mikael.lehtinen@redcross.fi::53190320-ccc2-437e-adc7-a0e7b5220228" providerId="AD"/>
  <p188:author id="{F788DB7C-C0E9-0460-72BD-B327CC4EAC68}" name="Mattila Tommi" initials="MT" userId="S::tommi.mattila@redcross.fi::c1a84cbb-834f-4319-8641-3477d95c0ceb" providerId="AD"/>
  <p188:author id="{37FFB295-35A6-586F-8EB0-F02DBD8924DC}" name="Lemmetty Petra" initials="LP" userId="S::Petra.Lemmetty@redcross.fi::fa95c1f0-584c-4c81-a492-5b7ced4191a7" providerId="AD"/>
  <p188:author id="{127FA4D0-7124-4A8D-B2A2-AA5F351ADB0D}" name="Siira Eila" initials="SE" userId="S::eila.siira@redcross.fi::8f5a08a0-f686-4e1b-aab3-bbeabb9fbb9c" providerId="AD"/>
  <p188:author id="{E35950E4-197B-7F35-A1CB-342CA4F4C8E3}" name="Kuitunen Maaria" initials="KM" userId="S::Maaria.Kuitunen@redcross.fi::d9ad47d4-c416-4cf9-b8fd-1d4381b27c34" providerId="AD"/>
  <p188:author id="{3474B1F5-9C13-0841-BE99-373968C1722B}" name="Seilonen Aleksi" initials="SA" userId="S::aleksi.seilonen@redcross.fi::c2fd7397-d971-443b-8998-96c95609472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BE6257-1A76-452B-AC6A-3D5C3A6885D8}" v="12" dt="2022-04-22T12:53:52.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13" autoAdjust="0"/>
  </p:normalViewPr>
  <p:slideViewPr>
    <p:cSldViewPr snapToGrid="0">
      <p:cViewPr varScale="1">
        <p:scale>
          <a:sx n="49" d="100"/>
          <a:sy n="49" d="100"/>
        </p:scale>
        <p:origin x="72" y="40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notesMaster" Target="notesMasters/notesMaster1.xml"/><Relationship Id="rId55"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microsoft.com/office/2018/10/relationships/authors" Target="authors.xml"/><Relationship Id="rId8" Type="http://schemas.openxmlformats.org/officeDocument/2006/relationships/slide" Target="slides/slide3.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s>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8FE574-D4F3-4ED2-B4C9-A685427F137E}"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sv-fi"/>
        </a:p>
      </dgm:t>
    </dgm:pt>
    <dgm:pt modelId="{8949B5F9-0BFA-4714-9EC7-017591D5D93F}">
      <dgm:prSet custT="1"/>
      <dgm:spPr/>
      <dgm:t>
        <a:bodyPr/>
        <a:lstStyle/>
        <a:p>
          <a:pPr algn="ctr" rtl="0">
            <a:lnSpc>
              <a:spcPct val="100000"/>
            </a:lnSpc>
            <a:defRPr cap="all"/>
          </a:pPr>
          <a:r>
            <a:rPr lang="sv-fi" sz="1600" b="0" i="0" u="none" baseline="0" dirty="0"/>
            <a:t>INLEDNING och RIKTLINJER</a:t>
          </a:r>
          <a:endParaRPr lang="sv-fi" sz="1600" dirty="0"/>
        </a:p>
      </dgm:t>
    </dgm:pt>
    <dgm:pt modelId="{12CAC516-4C77-44FD-A170-07099E611462}" type="parTrans" cxnId="{8319F1CE-9762-4439-AC91-AFF2497CEBDC}">
      <dgm:prSet/>
      <dgm:spPr/>
      <dgm:t>
        <a:bodyPr/>
        <a:lstStyle/>
        <a:p>
          <a:endParaRPr lang="sv-fi"/>
        </a:p>
      </dgm:t>
    </dgm:pt>
    <dgm:pt modelId="{C7CD50CB-4131-4583-8ED6-1F1A6B271A01}" type="sibTrans" cxnId="{8319F1CE-9762-4439-AC91-AFF2497CEBDC}">
      <dgm:prSet/>
      <dgm:spPr/>
      <dgm:t>
        <a:bodyPr/>
        <a:lstStyle/>
        <a:p>
          <a:endParaRPr lang="sv-fi"/>
        </a:p>
      </dgm:t>
    </dgm:pt>
    <dgm:pt modelId="{D8C3BC83-5268-4A4F-8916-4DC4447C3499}">
      <dgm:prSet custT="1"/>
      <dgm:spPr/>
      <dgm:t>
        <a:bodyPr/>
        <a:lstStyle/>
        <a:p>
          <a:pPr algn="ctr" rtl="0">
            <a:lnSpc>
              <a:spcPct val="100000"/>
            </a:lnSpc>
            <a:defRPr cap="all"/>
          </a:pPr>
          <a:r>
            <a:rPr lang="sv-fi" sz="1600" b="0" i="0" u="none" baseline="0"/>
            <a:t>ARBETSFAS</a:t>
          </a:r>
          <a:endParaRPr lang="sv-fi" sz="1600" dirty="0"/>
        </a:p>
      </dgm:t>
    </dgm:pt>
    <dgm:pt modelId="{F5F4B0BC-B60D-4733-9370-1D973097BA04}" type="parTrans" cxnId="{FFF8D947-9966-4399-83A0-6F9F35BEED1D}">
      <dgm:prSet/>
      <dgm:spPr/>
      <dgm:t>
        <a:bodyPr/>
        <a:lstStyle/>
        <a:p>
          <a:endParaRPr lang="sv-fi"/>
        </a:p>
      </dgm:t>
    </dgm:pt>
    <dgm:pt modelId="{A4F03985-4C5E-4D89-8285-7322E6F59063}" type="sibTrans" cxnId="{FFF8D947-9966-4399-83A0-6F9F35BEED1D}">
      <dgm:prSet/>
      <dgm:spPr/>
      <dgm:t>
        <a:bodyPr/>
        <a:lstStyle/>
        <a:p>
          <a:endParaRPr lang="sv-fi"/>
        </a:p>
      </dgm:t>
    </dgm:pt>
    <dgm:pt modelId="{0B53B602-5408-42AD-A168-AF46F5645521}">
      <dgm:prSet custT="1"/>
      <dgm:spPr/>
      <dgm:t>
        <a:bodyPr/>
        <a:lstStyle/>
        <a:p>
          <a:pPr algn="ctr" rtl="0">
            <a:lnSpc>
              <a:spcPct val="100000"/>
            </a:lnSpc>
            <a:defRPr cap="all"/>
          </a:pPr>
          <a:r>
            <a:rPr lang="sv-fi" sz="1600" b="0" i="0" u="none" baseline="0"/>
            <a:t>Utvärdering av övningen och slutdiskussion</a:t>
          </a:r>
        </a:p>
      </dgm:t>
    </dgm:pt>
    <dgm:pt modelId="{A4B8B28B-2021-4895-AA8E-8949D2A721E1}" type="parTrans" cxnId="{9BD92159-32D9-454C-86FE-F364A3D8A720}">
      <dgm:prSet/>
      <dgm:spPr/>
      <dgm:t>
        <a:bodyPr/>
        <a:lstStyle/>
        <a:p>
          <a:endParaRPr lang="sv-fi"/>
        </a:p>
      </dgm:t>
    </dgm:pt>
    <dgm:pt modelId="{C6D9968C-D4EE-444B-BCC9-80E86DE1C2A7}" type="sibTrans" cxnId="{9BD92159-32D9-454C-86FE-F364A3D8A720}">
      <dgm:prSet/>
      <dgm:spPr/>
      <dgm:t>
        <a:bodyPr/>
        <a:lstStyle/>
        <a:p>
          <a:endParaRPr lang="sv-fi"/>
        </a:p>
      </dgm:t>
    </dgm:pt>
    <dgm:pt modelId="{48279634-E5D7-4B53-8196-9C400803EEE9}" type="pres">
      <dgm:prSet presAssocID="{958FE574-D4F3-4ED2-B4C9-A685427F137E}" presName="root" presStyleCnt="0">
        <dgm:presLayoutVars>
          <dgm:dir/>
          <dgm:resizeHandles val="exact"/>
        </dgm:presLayoutVars>
      </dgm:prSet>
      <dgm:spPr/>
    </dgm:pt>
    <dgm:pt modelId="{4F1332A8-BDEF-4BC9-B884-103B5D9D347E}" type="pres">
      <dgm:prSet presAssocID="{8949B5F9-0BFA-4714-9EC7-017591D5D93F}" presName="compNode" presStyleCnt="0"/>
      <dgm:spPr/>
    </dgm:pt>
    <dgm:pt modelId="{D05F6BBB-6B9A-41E1-8798-24FA01904583}" type="pres">
      <dgm:prSet presAssocID="{8949B5F9-0BFA-4714-9EC7-017591D5D93F}" presName="iconBgRect" presStyleLbl="bgShp" presStyleIdx="0" presStyleCnt="3"/>
      <dgm:spPr/>
    </dgm:pt>
    <dgm:pt modelId="{034833FE-31E7-4051-8591-4CFF377033F8}" type="pres">
      <dgm:prSet presAssocID="{8949B5F9-0BFA-4714-9EC7-017591D5D93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siakaspalaute"/>
        </a:ext>
      </dgm:extLst>
    </dgm:pt>
    <dgm:pt modelId="{BE2E1ACB-E1D6-4FCD-8A60-8054477E9745}" type="pres">
      <dgm:prSet presAssocID="{8949B5F9-0BFA-4714-9EC7-017591D5D93F}" presName="spaceRect" presStyleCnt="0"/>
      <dgm:spPr/>
    </dgm:pt>
    <dgm:pt modelId="{B086620B-D442-4FE4-97F3-1DEF96B5C846}" type="pres">
      <dgm:prSet presAssocID="{8949B5F9-0BFA-4714-9EC7-017591D5D93F}" presName="textRect" presStyleLbl="revTx" presStyleIdx="0" presStyleCnt="3">
        <dgm:presLayoutVars>
          <dgm:chMax val="1"/>
          <dgm:chPref val="1"/>
        </dgm:presLayoutVars>
      </dgm:prSet>
      <dgm:spPr/>
    </dgm:pt>
    <dgm:pt modelId="{871911E6-43DA-43A6-9FE0-E743AB15560F}" type="pres">
      <dgm:prSet presAssocID="{C7CD50CB-4131-4583-8ED6-1F1A6B271A01}" presName="sibTrans" presStyleCnt="0"/>
      <dgm:spPr/>
    </dgm:pt>
    <dgm:pt modelId="{D6786AB4-C3F9-45F6-9A3B-9D8A9353C0D0}" type="pres">
      <dgm:prSet presAssocID="{D8C3BC83-5268-4A4F-8916-4DC4447C3499}" presName="compNode" presStyleCnt="0"/>
      <dgm:spPr/>
    </dgm:pt>
    <dgm:pt modelId="{090AB3FC-E3AF-4EEA-9BEC-A75A29462057}" type="pres">
      <dgm:prSet presAssocID="{D8C3BC83-5268-4A4F-8916-4DC4447C3499}" presName="iconBgRect" presStyleLbl="bgShp" presStyleIdx="1" presStyleCnt="3"/>
      <dgm:spPr/>
    </dgm:pt>
    <dgm:pt modelId="{2083E705-1303-4E8C-80F6-A8172E6D9349}" type="pres">
      <dgm:prSet presAssocID="{D8C3BC83-5268-4A4F-8916-4DC4447C34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kuntikello"/>
        </a:ext>
      </dgm:extLst>
    </dgm:pt>
    <dgm:pt modelId="{5AEDADA3-2362-45F7-A2E6-302E96B253A8}" type="pres">
      <dgm:prSet presAssocID="{D8C3BC83-5268-4A4F-8916-4DC4447C3499}" presName="spaceRect" presStyleCnt="0"/>
      <dgm:spPr/>
    </dgm:pt>
    <dgm:pt modelId="{FBC4E994-D36F-411E-B80B-29B303E332B4}" type="pres">
      <dgm:prSet presAssocID="{D8C3BC83-5268-4A4F-8916-4DC4447C3499}" presName="textRect" presStyleLbl="revTx" presStyleIdx="1" presStyleCnt="3">
        <dgm:presLayoutVars>
          <dgm:chMax val="1"/>
          <dgm:chPref val="1"/>
        </dgm:presLayoutVars>
      </dgm:prSet>
      <dgm:spPr/>
    </dgm:pt>
    <dgm:pt modelId="{17573862-4D80-46BD-BE37-0D082DE8B81F}" type="pres">
      <dgm:prSet presAssocID="{A4F03985-4C5E-4D89-8285-7322E6F59063}" presName="sibTrans" presStyleCnt="0"/>
      <dgm:spPr/>
    </dgm:pt>
    <dgm:pt modelId="{AD239915-1FDD-4DD1-ACD2-14F3FD780C5A}" type="pres">
      <dgm:prSet presAssocID="{0B53B602-5408-42AD-A168-AF46F5645521}" presName="compNode" presStyleCnt="0"/>
      <dgm:spPr/>
    </dgm:pt>
    <dgm:pt modelId="{CDF01E45-B2AF-466E-87C8-0DDDC2CA5964}" type="pres">
      <dgm:prSet presAssocID="{0B53B602-5408-42AD-A168-AF46F5645521}" presName="iconBgRect" presStyleLbl="bgShp" presStyleIdx="2" presStyleCnt="3"/>
      <dgm:spPr/>
    </dgm:pt>
    <dgm:pt modelId="{ADE15E7F-E8D2-4003-B298-BC7424A3BA71}" type="pres">
      <dgm:prSet presAssocID="{0B53B602-5408-42AD-A168-AF46F564552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98A1566B-B96B-4B74-984C-6396FE75E830}" type="pres">
      <dgm:prSet presAssocID="{0B53B602-5408-42AD-A168-AF46F5645521}" presName="spaceRect" presStyleCnt="0"/>
      <dgm:spPr/>
    </dgm:pt>
    <dgm:pt modelId="{DB8867EA-4E80-4092-A6C4-6469309FC3BC}" type="pres">
      <dgm:prSet presAssocID="{0B53B602-5408-42AD-A168-AF46F5645521}" presName="textRect" presStyleLbl="revTx" presStyleIdx="2" presStyleCnt="3">
        <dgm:presLayoutVars>
          <dgm:chMax val="1"/>
          <dgm:chPref val="1"/>
        </dgm:presLayoutVars>
      </dgm:prSet>
      <dgm:spPr/>
    </dgm:pt>
  </dgm:ptLst>
  <dgm:cxnLst>
    <dgm:cxn modelId="{5FF8D129-D007-4AC9-BE98-3C98353B0816}" type="presOf" srcId="{D8C3BC83-5268-4A4F-8916-4DC4447C3499}" destId="{FBC4E994-D36F-411E-B80B-29B303E332B4}" srcOrd="0" destOrd="0" presId="urn:microsoft.com/office/officeart/2018/5/layout/IconCircleLabelList"/>
    <dgm:cxn modelId="{FFF8D947-9966-4399-83A0-6F9F35BEED1D}" srcId="{958FE574-D4F3-4ED2-B4C9-A685427F137E}" destId="{D8C3BC83-5268-4A4F-8916-4DC4447C3499}" srcOrd="1" destOrd="0" parTransId="{F5F4B0BC-B60D-4733-9370-1D973097BA04}" sibTransId="{A4F03985-4C5E-4D89-8285-7322E6F59063}"/>
    <dgm:cxn modelId="{5F93684A-08D3-438A-8963-EC7CB666CE21}" type="presOf" srcId="{8949B5F9-0BFA-4714-9EC7-017591D5D93F}" destId="{B086620B-D442-4FE4-97F3-1DEF96B5C846}" srcOrd="0" destOrd="0" presId="urn:microsoft.com/office/officeart/2018/5/layout/IconCircleLabelList"/>
    <dgm:cxn modelId="{9BD92159-32D9-454C-86FE-F364A3D8A720}" srcId="{958FE574-D4F3-4ED2-B4C9-A685427F137E}" destId="{0B53B602-5408-42AD-A168-AF46F5645521}" srcOrd="2" destOrd="0" parTransId="{A4B8B28B-2021-4895-AA8E-8949D2A721E1}" sibTransId="{C6D9968C-D4EE-444B-BCC9-80E86DE1C2A7}"/>
    <dgm:cxn modelId="{3113747C-E2A2-4D21-88E8-8F7939BF7B4C}" type="presOf" srcId="{0B53B602-5408-42AD-A168-AF46F5645521}" destId="{DB8867EA-4E80-4092-A6C4-6469309FC3BC}" srcOrd="0" destOrd="0" presId="urn:microsoft.com/office/officeart/2018/5/layout/IconCircleLabelList"/>
    <dgm:cxn modelId="{8319F1CE-9762-4439-AC91-AFF2497CEBDC}" srcId="{958FE574-D4F3-4ED2-B4C9-A685427F137E}" destId="{8949B5F9-0BFA-4714-9EC7-017591D5D93F}" srcOrd="0" destOrd="0" parTransId="{12CAC516-4C77-44FD-A170-07099E611462}" sibTransId="{C7CD50CB-4131-4583-8ED6-1F1A6B271A01}"/>
    <dgm:cxn modelId="{195D00E4-25F4-43BE-8436-C135DA52539C}" type="presOf" srcId="{958FE574-D4F3-4ED2-B4C9-A685427F137E}" destId="{48279634-E5D7-4B53-8196-9C400803EEE9}" srcOrd="0" destOrd="0" presId="urn:microsoft.com/office/officeart/2018/5/layout/IconCircleLabelList"/>
    <dgm:cxn modelId="{32A80B31-AB45-4F05-A044-5F385D097FCF}" type="presParOf" srcId="{48279634-E5D7-4B53-8196-9C400803EEE9}" destId="{4F1332A8-BDEF-4BC9-B884-103B5D9D347E}" srcOrd="0" destOrd="0" presId="urn:microsoft.com/office/officeart/2018/5/layout/IconCircleLabelList"/>
    <dgm:cxn modelId="{8530B0D9-3CD4-4431-914A-4F2F56DFB876}" type="presParOf" srcId="{4F1332A8-BDEF-4BC9-B884-103B5D9D347E}" destId="{D05F6BBB-6B9A-41E1-8798-24FA01904583}" srcOrd="0" destOrd="0" presId="urn:microsoft.com/office/officeart/2018/5/layout/IconCircleLabelList"/>
    <dgm:cxn modelId="{A398F35E-D644-40F3-A988-08691C59C946}" type="presParOf" srcId="{4F1332A8-BDEF-4BC9-B884-103B5D9D347E}" destId="{034833FE-31E7-4051-8591-4CFF377033F8}" srcOrd="1" destOrd="0" presId="urn:microsoft.com/office/officeart/2018/5/layout/IconCircleLabelList"/>
    <dgm:cxn modelId="{EF9C918A-1FEE-4252-AC5B-E9E7C9D3700E}" type="presParOf" srcId="{4F1332A8-BDEF-4BC9-B884-103B5D9D347E}" destId="{BE2E1ACB-E1D6-4FCD-8A60-8054477E9745}" srcOrd="2" destOrd="0" presId="urn:microsoft.com/office/officeart/2018/5/layout/IconCircleLabelList"/>
    <dgm:cxn modelId="{D1E189FD-D63B-4A9A-B5B1-CE7CBD05F953}" type="presParOf" srcId="{4F1332A8-BDEF-4BC9-B884-103B5D9D347E}" destId="{B086620B-D442-4FE4-97F3-1DEF96B5C846}" srcOrd="3" destOrd="0" presId="urn:microsoft.com/office/officeart/2018/5/layout/IconCircleLabelList"/>
    <dgm:cxn modelId="{827F8634-BC7C-4C18-B4D8-B6818B00766B}" type="presParOf" srcId="{48279634-E5D7-4B53-8196-9C400803EEE9}" destId="{871911E6-43DA-43A6-9FE0-E743AB15560F}" srcOrd="1" destOrd="0" presId="urn:microsoft.com/office/officeart/2018/5/layout/IconCircleLabelList"/>
    <dgm:cxn modelId="{50FE469C-423D-4FE1-9D5D-16AEB787EFA0}" type="presParOf" srcId="{48279634-E5D7-4B53-8196-9C400803EEE9}" destId="{D6786AB4-C3F9-45F6-9A3B-9D8A9353C0D0}" srcOrd="2" destOrd="0" presId="urn:microsoft.com/office/officeart/2018/5/layout/IconCircleLabelList"/>
    <dgm:cxn modelId="{D67A4CF7-86B2-4A1B-BFC1-4224E0547CE7}" type="presParOf" srcId="{D6786AB4-C3F9-45F6-9A3B-9D8A9353C0D0}" destId="{090AB3FC-E3AF-4EEA-9BEC-A75A29462057}" srcOrd="0" destOrd="0" presId="urn:microsoft.com/office/officeart/2018/5/layout/IconCircleLabelList"/>
    <dgm:cxn modelId="{8844A771-8B9C-4A35-B184-620723E7173B}" type="presParOf" srcId="{D6786AB4-C3F9-45F6-9A3B-9D8A9353C0D0}" destId="{2083E705-1303-4E8C-80F6-A8172E6D9349}" srcOrd="1" destOrd="0" presId="urn:microsoft.com/office/officeart/2018/5/layout/IconCircleLabelList"/>
    <dgm:cxn modelId="{49C2656E-68DA-4908-9B1B-2BA51481D82C}" type="presParOf" srcId="{D6786AB4-C3F9-45F6-9A3B-9D8A9353C0D0}" destId="{5AEDADA3-2362-45F7-A2E6-302E96B253A8}" srcOrd="2" destOrd="0" presId="urn:microsoft.com/office/officeart/2018/5/layout/IconCircleLabelList"/>
    <dgm:cxn modelId="{45BC9473-1FDF-4D59-89D5-E58588430624}" type="presParOf" srcId="{D6786AB4-C3F9-45F6-9A3B-9D8A9353C0D0}" destId="{FBC4E994-D36F-411E-B80B-29B303E332B4}" srcOrd="3" destOrd="0" presId="urn:microsoft.com/office/officeart/2018/5/layout/IconCircleLabelList"/>
    <dgm:cxn modelId="{E8567CE5-CFEE-49CD-BAA3-FEB76170249B}" type="presParOf" srcId="{48279634-E5D7-4B53-8196-9C400803EEE9}" destId="{17573862-4D80-46BD-BE37-0D082DE8B81F}" srcOrd="3" destOrd="0" presId="urn:microsoft.com/office/officeart/2018/5/layout/IconCircleLabelList"/>
    <dgm:cxn modelId="{74853FA9-DCBD-4A96-86C8-9639C648C3B1}" type="presParOf" srcId="{48279634-E5D7-4B53-8196-9C400803EEE9}" destId="{AD239915-1FDD-4DD1-ACD2-14F3FD780C5A}" srcOrd="4" destOrd="0" presId="urn:microsoft.com/office/officeart/2018/5/layout/IconCircleLabelList"/>
    <dgm:cxn modelId="{973CEE38-82F4-4AB2-BC0B-BE0A7FCD94F4}" type="presParOf" srcId="{AD239915-1FDD-4DD1-ACD2-14F3FD780C5A}" destId="{CDF01E45-B2AF-466E-87C8-0DDDC2CA5964}" srcOrd="0" destOrd="0" presId="urn:microsoft.com/office/officeart/2018/5/layout/IconCircleLabelList"/>
    <dgm:cxn modelId="{D5D3E03B-8512-4824-B8F0-914E89828EA4}" type="presParOf" srcId="{AD239915-1FDD-4DD1-ACD2-14F3FD780C5A}" destId="{ADE15E7F-E8D2-4003-B298-BC7424A3BA71}" srcOrd="1" destOrd="0" presId="urn:microsoft.com/office/officeart/2018/5/layout/IconCircleLabelList"/>
    <dgm:cxn modelId="{16000F40-218F-4B97-8646-A04C83E1EEF7}" type="presParOf" srcId="{AD239915-1FDD-4DD1-ACD2-14F3FD780C5A}" destId="{98A1566B-B96B-4B74-984C-6396FE75E830}" srcOrd="2" destOrd="0" presId="urn:microsoft.com/office/officeart/2018/5/layout/IconCircleLabelList"/>
    <dgm:cxn modelId="{8B826762-04E8-4666-A32E-1F5D694F4738}" type="presParOf" srcId="{AD239915-1FDD-4DD1-ACD2-14F3FD780C5A}" destId="{DB8867EA-4E80-4092-A6C4-6469309FC3BC}"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F6BBB-6B9A-41E1-8798-24FA01904583}">
      <dsp:nvSpPr>
        <dsp:cNvPr id="0" name=""/>
        <dsp:cNvSpPr/>
      </dsp:nvSpPr>
      <dsp:spPr>
        <a:xfrm>
          <a:off x="530099"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4833FE-31E7-4051-8591-4CFF377033F8}">
      <dsp:nvSpPr>
        <dsp:cNvPr id="0" name=""/>
        <dsp:cNvSpPr/>
      </dsp:nvSpPr>
      <dsp:spPr>
        <a:xfrm>
          <a:off x="829912" y="1171084"/>
          <a:ext cx="807187" cy="80718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86620B-D442-4FE4-97F3-1DEF96B5C846}">
      <dsp:nvSpPr>
        <dsp:cNvPr id="0" name=""/>
        <dsp:cNvSpPr/>
      </dsp:nvSpPr>
      <dsp:spPr>
        <a:xfrm>
          <a:off x="80381"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dirty="0"/>
            <a:t>INLEDNING och RIKTLINJER</a:t>
          </a:r>
          <a:endParaRPr lang="sv-fi" sz="1600" kern="1200" dirty="0"/>
        </a:p>
      </dsp:txBody>
      <dsp:txXfrm>
        <a:off x="80381" y="2716272"/>
        <a:ext cx="2306250" cy="765000"/>
      </dsp:txXfrm>
    </dsp:sp>
    <dsp:sp modelId="{090AB3FC-E3AF-4EEA-9BEC-A75A29462057}">
      <dsp:nvSpPr>
        <dsp:cNvPr id="0" name=""/>
        <dsp:cNvSpPr/>
      </dsp:nvSpPr>
      <dsp:spPr>
        <a:xfrm>
          <a:off x="3239943"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83E705-1303-4E8C-80F6-A8172E6D9349}">
      <dsp:nvSpPr>
        <dsp:cNvPr id="0" name=""/>
        <dsp:cNvSpPr/>
      </dsp:nvSpPr>
      <dsp:spPr>
        <a:xfrm>
          <a:off x="3539756" y="1171084"/>
          <a:ext cx="807187" cy="807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C4E994-D36F-411E-B80B-29B303E332B4}">
      <dsp:nvSpPr>
        <dsp:cNvPr id="0" name=""/>
        <dsp:cNvSpPr/>
      </dsp:nvSpPr>
      <dsp:spPr>
        <a:xfrm>
          <a:off x="2790224"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a:t>ARBETSFAS</a:t>
          </a:r>
          <a:endParaRPr lang="sv-fi" sz="1600" kern="1200" dirty="0"/>
        </a:p>
      </dsp:txBody>
      <dsp:txXfrm>
        <a:off x="2790224" y="2716272"/>
        <a:ext cx="2306250" cy="765000"/>
      </dsp:txXfrm>
    </dsp:sp>
    <dsp:sp modelId="{CDF01E45-B2AF-466E-87C8-0DDDC2CA5964}">
      <dsp:nvSpPr>
        <dsp:cNvPr id="0" name=""/>
        <dsp:cNvSpPr/>
      </dsp:nvSpPr>
      <dsp:spPr>
        <a:xfrm>
          <a:off x="5949787"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E15E7F-E8D2-4003-B298-BC7424A3BA71}">
      <dsp:nvSpPr>
        <dsp:cNvPr id="0" name=""/>
        <dsp:cNvSpPr/>
      </dsp:nvSpPr>
      <dsp:spPr>
        <a:xfrm>
          <a:off x="6249600" y="1171084"/>
          <a:ext cx="807187" cy="807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8867EA-4E80-4092-A6C4-6469309FC3BC}">
      <dsp:nvSpPr>
        <dsp:cNvPr id="0" name=""/>
        <dsp:cNvSpPr/>
      </dsp:nvSpPr>
      <dsp:spPr>
        <a:xfrm>
          <a:off x="5500068"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a:t>Utvärdering av övningen och slutdiskussion</a:t>
          </a:r>
        </a:p>
      </dsp:txBody>
      <dsp:txXfrm>
        <a:off x="5500068" y="2716272"/>
        <a:ext cx="2306250" cy="765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88414F-BFDD-4CE4-984C-18A7BBA716B4}" type="datetimeFigureOut">
              <a:rPr lang="fi-FI" smtClean="0"/>
              <a:t>29.4.2022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8BDF49-8DAF-4E81-8F89-D4EAD3531C66}" type="slidenum">
              <a:rPr lang="fi-FI" smtClean="0"/>
              <a:t>‹#›</a:t>
            </a:fld>
            <a:endParaRPr lang="fi-FI"/>
          </a:p>
        </p:txBody>
      </p:sp>
    </p:spTree>
    <p:extLst>
      <p:ext uri="{BB962C8B-B14F-4D97-AF65-F5344CB8AC3E}">
        <p14:creationId xmlns:p14="http://schemas.microsoft.com/office/powerpoint/2010/main" val="278328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rednet.punainenristi.fi/system/files/branch/SPR_Henkisen%20ensiavun%20pikaopas_A5_LR.pdf"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rednet.punainenristi.fi/system/files/branch/SPR_Henkinen%20tuki_Purkukeskustelu.pdf"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Om det är fler än tio deltagare, dela in dem i smågrupper på fyra till fem personer. Diskussionerna förs i smågrupper.</a:t>
            </a:r>
          </a:p>
          <a:p>
            <a:endParaRPr lang="sv-fi" dirty="0"/>
          </a:p>
          <a:p>
            <a:pPr algn="l" rtl="0"/>
            <a:r>
              <a:rPr lang="sv-fi" b="0" i="0" u="none" baseline="0"/>
              <a:t>Du kan lägga till mer exakta klockslag.</a:t>
            </a:r>
          </a:p>
        </p:txBody>
      </p:sp>
      <p:sp>
        <p:nvSpPr>
          <p:cNvPr id="4" name="Dian numeron paikkamerkki 3"/>
          <p:cNvSpPr>
            <a:spLocks noGrp="1"/>
          </p:cNvSpPr>
          <p:nvPr>
            <p:ph type="sldNum" sz="quarter" idx="5"/>
          </p:nvPr>
        </p:nvSpPr>
        <p:spPr/>
        <p:txBody>
          <a:bodyPr/>
          <a:lstStyle/>
          <a:p>
            <a:pPr algn="l" rtl="0"/>
            <a:fld id="{E88BDF49-8DAF-4E81-8F89-D4EAD3531C66}" type="slidenum">
              <a:rPr/>
              <a:t>3</a:t>
            </a:fld>
            <a:endParaRPr lang="sv-fi" dirty="0"/>
          </a:p>
        </p:txBody>
      </p:sp>
    </p:spTree>
    <p:extLst>
      <p:ext uri="{BB962C8B-B14F-4D97-AF65-F5344CB8AC3E}">
        <p14:creationId xmlns:p14="http://schemas.microsoft.com/office/powerpoint/2010/main" val="2649360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lönar sig att skriva ut listan och anteckna uppgifterna direkt i den. Man kan vid behov återgå till listan senare under övningen.</a:t>
            </a:r>
          </a:p>
        </p:txBody>
      </p:sp>
      <p:sp>
        <p:nvSpPr>
          <p:cNvPr id="4" name="Dian numeron paikkamerkki 3"/>
          <p:cNvSpPr>
            <a:spLocks noGrp="1"/>
          </p:cNvSpPr>
          <p:nvPr>
            <p:ph type="sldNum" sz="quarter" idx="5"/>
          </p:nvPr>
        </p:nvSpPr>
        <p:spPr/>
        <p:txBody>
          <a:bodyPr/>
          <a:lstStyle/>
          <a:p>
            <a:pPr algn="l" rtl="0"/>
            <a:fld id="{E88BDF49-8DAF-4E81-8F89-D4EAD3531C66}" type="slidenum">
              <a:rPr/>
              <a:t>14</a:t>
            </a:fld>
            <a:endParaRPr lang="sv-fi" dirty="0"/>
          </a:p>
        </p:txBody>
      </p:sp>
    </p:spTree>
    <p:extLst>
      <p:ext uri="{BB962C8B-B14F-4D97-AF65-F5344CB8AC3E}">
        <p14:creationId xmlns:p14="http://schemas.microsoft.com/office/powerpoint/2010/main" val="1264507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Vanligtvis finns det i beredskapsplanen ett överenskommet sätt att tillkalla frivilliga, t.ex. OHTO. Får alla frivilliga som behövs i den här situationen ett larm via det överenskomna systemet?</a:t>
            </a:r>
          </a:p>
          <a:p>
            <a:endParaRPr lang="sv-fi" dirty="0"/>
          </a:p>
          <a:p>
            <a:pPr algn="l" rtl="0"/>
            <a:r>
              <a:rPr lang="sv-fi" b="0" i="0" u="none" baseline="0"/>
              <a:t>Känns antalet tillgängliga frivilliga tillräckligt för att kunna hjälpa till med inrättandet av en enhet för transitboende? Mer exakta uppgifter är ännu inte klara.</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15</a:t>
            </a:fld>
            <a:endParaRPr lang="sv-fi" dirty="0"/>
          </a:p>
        </p:txBody>
      </p:sp>
    </p:spTree>
    <p:extLst>
      <p:ext uri="{BB962C8B-B14F-4D97-AF65-F5344CB8AC3E}">
        <p14:creationId xmlns:p14="http://schemas.microsoft.com/office/powerpoint/2010/main" val="37972362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Frågorna hjälper deltagarna att leva sig in i situationen. Man kan fundera på och skriva svaren ensam och sedan dela dem med gruppen.</a:t>
            </a:r>
          </a:p>
        </p:txBody>
      </p:sp>
      <p:sp>
        <p:nvSpPr>
          <p:cNvPr id="4" name="Dian numeron paikkamerkki 3"/>
          <p:cNvSpPr>
            <a:spLocks noGrp="1"/>
          </p:cNvSpPr>
          <p:nvPr>
            <p:ph type="sldNum" sz="quarter" idx="5"/>
          </p:nvPr>
        </p:nvSpPr>
        <p:spPr/>
        <p:txBody>
          <a:bodyPr/>
          <a:lstStyle/>
          <a:p>
            <a:pPr algn="l" rtl="0"/>
            <a:fld id="{E88BDF49-8DAF-4E81-8F89-D4EAD3531C66}" type="slidenum">
              <a:rPr/>
              <a:t>16</a:t>
            </a:fld>
            <a:endParaRPr lang="sv-fi" dirty="0"/>
          </a:p>
        </p:txBody>
      </p:sp>
    </p:spTree>
    <p:extLst>
      <p:ext uri="{BB962C8B-B14F-4D97-AF65-F5344CB8AC3E}">
        <p14:creationId xmlns:p14="http://schemas.microsoft.com/office/powerpoint/2010/main" val="1697642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17</a:t>
            </a:fld>
            <a:endParaRPr lang="sv-fi" dirty="0"/>
          </a:p>
        </p:txBody>
      </p:sp>
    </p:spTree>
    <p:extLst>
      <p:ext uri="{BB962C8B-B14F-4D97-AF65-F5344CB8AC3E}">
        <p14:creationId xmlns:p14="http://schemas.microsoft.com/office/powerpoint/2010/main" val="16813172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18</a:t>
            </a:fld>
            <a:endParaRPr lang="sv-fi" dirty="0"/>
          </a:p>
        </p:txBody>
      </p:sp>
    </p:spTree>
    <p:extLst>
      <p:ext uri="{BB962C8B-B14F-4D97-AF65-F5344CB8AC3E}">
        <p14:creationId xmlns:p14="http://schemas.microsoft.com/office/powerpoint/2010/main" val="563121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19</a:t>
            </a:fld>
            <a:endParaRPr lang="sv-fi" dirty="0"/>
          </a:p>
        </p:txBody>
      </p:sp>
    </p:spTree>
    <p:extLst>
      <p:ext uri="{BB962C8B-B14F-4D97-AF65-F5344CB8AC3E}">
        <p14:creationId xmlns:p14="http://schemas.microsoft.com/office/powerpoint/2010/main" val="4112127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Användningen av spontana frivilliga beror på situationen: Finns det någon uppgift för dem, har man nytta av dem i hjälpsituationen? Det kan finnas många spontana frivilliga särskilt vid en del hjälpsituationer som får mycket uppmärksamhet i medier. Myndigheterna vill ofta att Röda Korset koordinerar spontana frivilliga, så att människors vilja att hjälpa kan kanaliseras på ett vettigt sätt.</a:t>
            </a:r>
          </a:p>
          <a:p>
            <a:endParaRPr lang="sv-fi" dirty="0"/>
          </a:p>
          <a:p>
            <a:pPr algn="l" rtl="0"/>
            <a:r>
              <a:rPr lang="sv-fi" b="0" i="0" u="none" baseline="0"/>
              <a:t>Goda sidor med att använda spontana frivilliga: fler händer för hjälpuppdraget. Många av uppgifterna kan skötas efter endast en kort inskolning. De kan frigöra tid för erfarnare frivilliga att ta hand om mer utmanande uppgifter. De är helt klart intresserade av att hjälpa och Röda Korsets verksamhet, så det lönar sig absolut att rekrytera dem till avdelningens verksamhet.</a:t>
            </a:r>
          </a:p>
          <a:p>
            <a:pPr algn="l" rtl="0"/>
            <a:r>
              <a:rPr lang="sv-fi" b="0" i="0" u="none" baseline="0"/>
              <a:t>Dåliga sidor med att använda spontana frivilliga: De kräver erfarna frivilligas tid till inskolning och handledning. </a:t>
            </a:r>
          </a:p>
          <a:p>
            <a:endParaRPr lang="sv-fi" dirty="0"/>
          </a:p>
          <a:p>
            <a:pPr algn="l" rtl="0"/>
            <a:r>
              <a:rPr lang="sv-fi" b="0" i="0" u="none" baseline="0"/>
              <a:t>Observera: Snabbutbildning i uppgiften, berätta om tystnadsplikten, kan kräva mer stöd och handledning av erfarna frivilliga, bra med en kort intervju i början.</a:t>
            </a:r>
          </a:p>
          <a:p>
            <a:endParaRPr lang="sv-fi" dirty="0"/>
          </a:p>
          <a:p>
            <a:pPr algn="l" rtl="0"/>
            <a:r>
              <a:rPr lang="sv-fi" b="0" i="0" u="none" baseline="0"/>
              <a:t>Mer om spontana frivilliga i webbinariets inspelning (på finska): (https://rednet.punainenristi.fi/node/64068)</a:t>
            </a:r>
          </a:p>
        </p:txBody>
      </p:sp>
      <p:sp>
        <p:nvSpPr>
          <p:cNvPr id="4" name="Dian numeron paikkamerkki 3"/>
          <p:cNvSpPr>
            <a:spLocks noGrp="1"/>
          </p:cNvSpPr>
          <p:nvPr>
            <p:ph type="sldNum" sz="quarter" idx="5"/>
          </p:nvPr>
        </p:nvSpPr>
        <p:spPr/>
        <p:txBody>
          <a:bodyPr/>
          <a:lstStyle/>
          <a:p>
            <a:pPr algn="l" rtl="0"/>
            <a:fld id="{E88BDF49-8DAF-4E81-8F89-D4EAD3531C66}" type="slidenum">
              <a:rPr/>
              <a:t>20</a:t>
            </a:fld>
            <a:endParaRPr lang="sv-fi" dirty="0"/>
          </a:p>
        </p:txBody>
      </p:sp>
    </p:spTree>
    <p:extLst>
      <p:ext uri="{BB962C8B-B14F-4D97-AF65-F5344CB8AC3E}">
        <p14:creationId xmlns:p14="http://schemas.microsoft.com/office/powerpoint/2010/main" val="3897138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Vissa köksföremål, fältsängar, filtar, sängkläder osv. kan fås från Röda Korsets logistikcenter. </a:t>
            </a:r>
          </a:p>
          <a:p>
            <a:pPr algn="l" rtl="0"/>
            <a:r>
              <a:rPr lang="sv-fi" b="0" i="0" u="none" baseline="0"/>
              <a:t>Om det finns Röda Korsets Kontti-varuhus eller loppis i närheten, kan man utnyttja dem. T.ex. leksaker och reservkläder kan finnas i avdelningens beredskapslager. En del av förnödenheterna måste säkert köpas nya också. </a:t>
            </a:r>
          </a:p>
          <a:p>
            <a:endParaRPr lang="sv-fi" dirty="0"/>
          </a:p>
          <a:p>
            <a:pPr algn="l" rtl="0"/>
            <a:r>
              <a:rPr lang="sv-fi" b="0" i="0" u="none" baseline="0"/>
              <a:t>Omedelbara behov liknar mycket dem i en evakueringssituation i allmänhet:</a:t>
            </a:r>
          </a:p>
          <a:p>
            <a:pPr marL="171450" indent="-171450" algn="l" rtl="0">
              <a:buFont typeface="Arial" panose="020B0604020202020204" pitchFamily="34" charset="0"/>
              <a:buChar char="•"/>
            </a:pPr>
            <a:r>
              <a:rPr lang="sv-fi" b="0" i="0" u="none" baseline="0"/>
              <a:t>Kläder</a:t>
            </a:r>
          </a:p>
          <a:p>
            <a:pPr marL="171450" indent="-171450" algn="l" rtl="0">
              <a:buFont typeface="Arial" panose="020B0604020202020204" pitchFamily="34" charset="0"/>
              <a:buChar char="•"/>
            </a:pPr>
            <a:r>
              <a:rPr lang="sv-fi" b="0" i="0" u="none" baseline="0"/>
              <a:t>Mediciner, glasögon</a:t>
            </a:r>
          </a:p>
          <a:p>
            <a:pPr marL="171450" indent="-171450" algn="l" rtl="0">
              <a:buFont typeface="Arial" panose="020B0604020202020204" pitchFamily="34" charset="0"/>
              <a:buChar char="•"/>
            </a:pPr>
            <a:r>
              <a:rPr lang="sv-fi" b="0" i="0" u="none" baseline="0"/>
              <a:t>Hunger, törst</a:t>
            </a:r>
          </a:p>
          <a:p>
            <a:pPr marL="171450" indent="-171450" algn="l" rtl="0">
              <a:buFont typeface="Arial" panose="020B0604020202020204" pitchFamily="34" charset="0"/>
              <a:buChar char="•"/>
            </a:pPr>
            <a:r>
              <a:rPr lang="sv-fi" b="0" i="0" u="none" baseline="0"/>
              <a:t>Telefonladdare, SIM-kort, internetanslutning</a:t>
            </a:r>
          </a:p>
          <a:p>
            <a:pPr marL="171450" indent="-171450" algn="l" rtl="0">
              <a:buFont typeface="Arial" panose="020B0604020202020204" pitchFamily="34" charset="0"/>
              <a:buChar char="•"/>
            </a:pPr>
            <a:r>
              <a:rPr lang="sv-fi" b="0" i="0" u="none" baseline="0"/>
              <a:t>Hygien (t.ex. spädbarn)</a:t>
            </a:r>
          </a:p>
          <a:p>
            <a:pPr marL="171450" indent="-171450" algn="l" rtl="0">
              <a:buFont typeface="Arial" panose="020B0604020202020204" pitchFamily="34" charset="0"/>
              <a:buChar char="•"/>
            </a:pPr>
            <a:r>
              <a:rPr lang="sv-fi" b="0" i="0" u="none" baseline="0"/>
              <a:t>Leksaker</a:t>
            </a:r>
          </a:p>
        </p:txBody>
      </p:sp>
      <p:sp>
        <p:nvSpPr>
          <p:cNvPr id="4" name="Dian numeron paikkamerkki 3"/>
          <p:cNvSpPr>
            <a:spLocks noGrp="1"/>
          </p:cNvSpPr>
          <p:nvPr>
            <p:ph type="sldNum" sz="quarter" idx="5"/>
          </p:nvPr>
        </p:nvSpPr>
        <p:spPr/>
        <p:txBody>
          <a:bodyPr/>
          <a:lstStyle/>
          <a:p>
            <a:pPr algn="l" rtl="0"/>
            <a:fld id="{E88BDF49-8DAF-4E81-8F89-D4EAD3531C66}" type="slidenum">
              <a:rPr/>
              <a:t>21</a:t>
            </a:fld>
            <a:endParaRPr lang="sv-fi" dirty="0"/>
          </a:p>
        </p:txBody>
      </p:sp>
    </p:spTree>
    <p:extLst>
      <p:ext uri="{BB962C8B-B14F-4D97-AF65-F5344CB8AC3E}">
        <p14:creationId xmlns:p14="http://schemas.microsoft.com/office/powerpoint/2010/main" val="26196604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22</a:t>
            </a:fld>
            <a:endParaRPr lang="sv-fi" dirty="0"/>
          </a:p>
        </p:txBody>
      </p:sp>
    </p:spTree>
    <p:extLst>
      <p:ext uri="{BB962C8B-B14F-4D97-AF65-F5344CB8AC3E}">
        <p14:creationId xmlns:p14="http://schemas.microsoft.com/office/powerpoint/2010/main" val="36560829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 frivilliga har sannolikt med sig grundläggande första hjälpen-utrustning med vilken små skrapsår kan skötas om. Det skulle vara bra att reservera ett eget rum för att ge första hjälpen. Rengöring av skrapsåren på knäna kan kräva att man tar av sig byxorna ett tag, och vid ett migränanfall kan ett lugnt, dunkelt rum hjälpa. Vid behov kan även personer med allvarligare skador flyttas till första hjälpen-rummet.</a:t>
            </a:r>
          </a:p>
          <a:p>
            <a:endParaRPr lang="sv-fi" dirty="0"/>
          </a:p>
          <a:p>
            <a:pPr algn="l" rtl="0"/>
            <a:r>
              <a:rPr lang="sv-fi" b="0" i="0" u="none" baseline="0"/>
              <a:t>Ibland hjälper smärtstillande medicin mot ett migränanfall (en första hjälpen-jourhavande med lov kan ge medicinen), men om medicinen inte hjälper eller om man inte kan ge den, skickas personen för att få vård vid hälsovårdscentralen. Om det fortfarande gör ont i fotleden måste man troligen göra en röntgenundersökning. Asylsökande kan också använda de offentliga hälsovårdstjänsterna vid akuta fall. </a:t>
            </a:r>
          </a:p>
        </p:txBody>
      </p:sp>
      <p:sp>
        <p:nvSpPr>
          <p:cNvPr id="4" name="Dian numeron paikkamerkki 3"/>
          <p:cNvSpPr>
            <a:spLocks noGrp="1"/>
          </p:cNvSpPr>
          <p:nvPr>
            <p:ph type="sldNum" sz="quarter" idx="5"/>
          </p:nvPr>
        </p:nvSpPr>
        <p:spPr/>
        <p:txBody>
          <a:bodyPr/>
          <a:lstStyle/>
          <a:p>
            <a:pPr algn="l" rtl="0"/>
            <a:fld id="{E88BDF49-8DAF-4E81-8F89-D4EAD3531C66}" type="slidenum">
              <a:rPr/>
              <a:t>24</a:t>
            </a:fld>
            <a:endParaRPr lang="sv-fi" dirty="0"/>
          </a:p>
        </p:txBody>
      </p:sp>
    </p:spTree>
    <p:extLst>
      <p:ext uri="{BB962C8B-B14F-4D97-AF65-F5344CB8AC3E}">
        <p14:creationId xmlns:p14="http://schemas.microsoft.com/office/powerpoint/2010/main" val="1000107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Komplettera vid behov.</a:t>
            </a:r>
          </a:p>
        </p:txBody>
      </p:sp>
      <p:sp>
        <p:nvSpPr>
          <p:cNvPr id="4" name="Dian numeron paikkamerkki 3"/>
          <p:cNvSpPr>
            <a:spLocks noGrp="1"/>
          </p:cNvSpPr>
          <p:nvPr>
            <p:ph type="sldNum" sz="quarter" idx="5"/>
          </p:nvPr>
        </p:nvSpPr>
        <p:spPr/>
        <p:txBody>
          <a:bodyPr/>
          <a:lstStyle/>
          <a:p>
            <a:pPr algn="l" rtl="0"/>
            <a:fld id="{E88BDF49-8DAF-4E81-8F89-D4EAD3531C66}" type="slidenum">
              <a:rPr/>
              <a:t>4</a:t>
            </a:fld>
            <a:endParaRPr lang="sv-fi" dirty="0"/>
          </a:p>
        </p:txBody>
      </p:sp>
    </p:spTree>
    <p:extLst>
      <p:ext uri="{BB962C8B-B14F-4D97-AF65-F5344CB8AC3E}">
        <p14:creationId xmlns:p14="http://schemas.microsoft.com/office/powerpoint/2010/main" val="15397814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Kläder kan köpas på Kontti-varuhus, FRK:s loppisar eller i en vanlig klädesbutik. Dessutom är det möjligt att arrangera en insamling av kläder, men insamling, kontroll, sortering och utdelning av kläder kräver arbete, och donerade kläder är inte alltid i bra skick.</a:t>
            </a:r>
          </a:p>
          <a:p>
            <a:endParaRPr lang="sv-fi" dirty="0"/>
          </a:p>
          <a:p>
            <a:pPr algn="l" rtl="0"/>
            <a:r>
              <a:rPr lang="sv-fi" b="0" i="0" u="none" baseline="0"/>
              <a:t>I denna situation kan katastroffonden utnyttjas för att skaffa kläder enligt dess användningsanvisningar. Det har upprättats en tilläggsanvisning för användning av katastroffonden gällande krisen i Ukraina (på finska): https://rednet.punainenristi.fi/system/files/page/Ohje%20Kotimaan%20avustustoiminnasta%20ja%20katastrofirahaston%20k%C3%A4yt%C3%B6st%C3%A4%20Ukraina-operaatiossa_18032022_0.pdf</a:t>
            </a:r>
          </a:p>
        </p:txBody>
      </p:sp>
      <p:sp>
        <p:nvSpPr>
          <p:cNvPr id="4" name="Dian numeron paikkamerkki 3"/>
          <p:cNvSpPr>
            <a:spLocks noGrp="1"/>
          </p:cNvSpPr>
          <p:nvPr>
            <p:ph type="sldNum" sz="quarter" idx="5"/>
          </p:nvPr>
        </p:nvSpPr>
        <p:spPr/>
        <p:txBody>
          <a:bodyPr/>
          <a:lstStyle/>
          <a:p>
            <a:pPr algn="l" rtl="0"/>
            <a:fld id="{E88BDF49-8DAF-4E81-8F89-D4EAD3531C66}" type="slidenum">
              <a:rPr/>
              <a:t>25</a:t>
            </a:fld>
            <a:endParaRPr lang="sv-fi" dirty="0"/>
          </a:p>
        </p:txBody>
      </p:sp>
    </p:spTree>
    <p:extLst>
      <p:ext uri="{BB962C8B-B14F-4D97-AF65-F5344CB8AC3E}">
        <p14:creationId xmlns:p14="http://schemas.microsoft.com/office/powerpoint/2010/main" val="6022167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När man arbetar med minderåriga är reglerna desamma som i all annan verksamhet: När man arbetar med minderåriga borde man alltid arbeta parvis. Om någon arbetar ensam med barn borde hen visa sitt brottsregisterutdrag. </a:t>
            </a:r>
          </a:p>
          <a:p>
            <a:endParaRPr lang="sv-fi" dirty="0"/>
          </a:p>
          <a:p>
            <a:pPr algn="l" rtl="0"/>
            <a:r>
              <a:rPr lang="sv-fi" b="0" i="0" u="none" baseline="0"/>
              <a:t>Rädda Barnen har en anvisning för inrättande av ett barnvänligt utrymme (på finska): https://www.pelastakaalapset.fi/kehittamis-ja-asiantuntijatyo/pakolaisuus-ja-lapset-liikkeella/lapsiystavalliset-tilat/</a:t>
            </a:r>
          </a:p>
        </p:txBody>
      </p:sp>
      <p:sp>
        <p:nvSpPr>
          <p:cNvPr id="4" name="Dian numeron paikkamerkki 3"/>
          <p:cNvSpPr>
            <a:spLocks noGrp="1"/>
          </p:cNvSpPr>
          <p:nvPr>
            <p:ph type="sldNum" sz="quarter" idx="5"/>
          </p:nvPr>
        </p:nvSpPr>
        <p:spPr/>
        <p:txBody>
          <a:bodyPr/>
          <a:lstStyle/>
          <a:p>
            <a:pPr algn="l" rtl="0"/>
            <a:fld id="{E88BDF49-8DAF-4E81-8F89-D4EAD3531C66}" type="slidenum">
              <a:rPr/>
              <a:t>26</a:t>
            </a:fld>
            <a:endParaRPr lang="sv-fi" dirty="0"/>
          </a:p>
        </p:txBody>
      </p:sp>
    </p:spTree>
    <p:extLst>
      <p:ext uri="{BB962C8B-B14F-4D97-AF65-F5344CB8AC3E}">
        <p14:creationId xmlns:p14="http://schemas.microsoft.com/office/powerpoint/2010/main" val="19984495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Bra förberedelser gör det lättare att arbeta med medierna, särskilt om det inte annars är bekant. De viktigaste nyhetsinslagen varierar beroende på situationen, men de kan till exempel vara:</a:t>
            </a:r>
          </a:p>
          <a:p>
            <a:pPr marL="171450" indent="-171450" algn="l" rtl="0">
              <a:buFont typeface="Arial" panose="020B0604020202020204" pitchFamily="34" charset="0"/>
              <a:buChar char="•"/>
            </a:pPr>
            <a:r>
              <a:rPr lang="sv-fi" b="0" i="0" u="none" baseline="0"/>
              <a:t>Röda Korset är på plats för att hjälpa flyktingarna. De får mat, skydd, första hjälpen och psykiskt stöd. </a:t>
            </a:r>
          </a:p>
          <a:p>
            <a:pPr marL="171450" indent="-171450" algn="l" rtl="0">
              <a:buFont typeface="Arial" panose="020B0604020202020204" pitchFamily="34" charset="0"/>
              <a:buChar char="•"/>
            </a:pPr>
            <a:r>
              <a:rPr lang="sv-fi" b="0" i="0" u="none" baseline="0"/>
              <a:t>En enhet för transitboende har inrättats på grund av bristen på lediga platser i asylförläggningar. Dess utrustning eller service är nödvändigtvis inte på samma nivå som i enasylförläggning, men den är avsedd för tillfällig inkvartering efter vilken man får flytta till bättre lokaler. </a:t>
            </a:r>
          </a:p>
          <a:p>
            <a:pPr marL="171450" indent="-171450" algn="l" rtl="0">
              <a:buFont typeface="Arial" panose="020B0604020202020204" pitchFamily="34" charset="0"/>
              <a:buChar char="•"/>
            </a:pPr>
            <a:r>
              <a:rPr lang="sv-fi" b="0" i="0" u="none" baseline="0"/>
              <a:t>De frivilliga finns tillgängliga för att stöda flyktingarna också i framtiden, man delar information, fortsätter att ge psykiskt stöd, hjälper med att anskaffa nödvändiga förnödenheter och organiserar verksamhet som stöder integration</a:t>
            </a:r>
          </a:p>
          <a:p>
            <a:pPr marL="171450" indent="-171450" algn="l" rtl="0">
              <a:buFont typeface="Arial" panose="020B0604020202020204" pitchFamily="34" charset="0"/>
              <a:buChar char="•"/>
            </a:pPr>
            <a:r>
              <a:rPr lang="sv-fi" b="0" i="0" u="none" baseline="0"/>
              <a:t>Röda Korsets frivilliga har utbildning och planer för stödjandet av myndigheterna i dylika situationer, och detta övas också ibland.</a:t>
            </a:r>
          </a:p>
          <a:p>
            <a:pPr marL="171450" indent="-171450" algn="l" rtl="0">
              <a:buFont typeface="Arial" panose="020B0604020202020204" pitchFamily="34" charset="0"/>
              <a:buChar char="•"/>
            </a:pPr>
            <a:r>
              <a:rPr lang="sv-fi" b="0" i="0" u="none" baseline="0"/>
              <a:t>Man kan hjälpa olycksoffer med katastroffondens stöd. Hjälp oss att hjälpa och ge ett bidrag till katastroffonden.</a:t>
            </a:r>
          </a:p>
          <a:p>
            <a:pPr marL="171450" indent="-171450" algn="l" rtl="0">
              <a:buFont typeface="Arial" panose="020B0604020202020204" pitchFamily="34" charset="0"/>
              <a:buChar char="•"/>
            </a:pPr>
            <a:r>
              <a:rPr lang="sv-fi" b="0" i="0" u="none" baseline="0"/>
              <a:t>Vi tar med fler nya frivilliga i verksamheten, de får utbildning och kan hjälpa andra i framtiden.</a:t>
            </a:r>
          </a:p>
          <a:p>
            <a:endParaRPr lang="sv-fi" dirty="0"/>
          </a:p>
          <a:p>
            <a:pPr algn="l" rtl="0"/>
            <a:r>
              <a:rPr lang="sv-fi" b="0" i="0" u="none" baseline="0"/>
              <a:t>Mer om kommunikationen vid beredskapssituationer (på finska) (https://rednet.punainenristi.fi/node/63902)</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27</a:t>
            </a:fld>
            <a:endParaRPr lang="sv-fi" dirty="0"/>
          </a:p>
        </p:txBody>
      </p:sp>
    </p:spTree>
    <p:extLst>
      <p:ext uri="{BB962C8B-B14F-4D97-AF65-F5344CB8AC3E}">
        <p14:creationId xmlns:p14="http://schemas.microsoft.com/office/powerpoint/2010/main" val="10417845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None/>
            </a:pPr>
            <a:r>
              <a:rPr lang="sv-fi" b="0" i="0" u="none" baseline="0">
                <a:latin typeface="Verdana"/>
                <a:ea typeface="Verdana"/>
                <a:cs typeface="Verdana"/>
                <a:sym typeface="Verdana"/>
              </a:rPr>
              <a:t>Syftet med psykiskt stöd är att stärka tryggheten</a:t>
            </a:r>
            <a:r>
              <a:rPr lang="sv-fi" b="0" i="0" u="none" baseline="0">
                <a:latin typeface="Verdana"/>
                <a:ea typeface="Verdana" panose="020B0604030504040204" pitchFamily="34" charset="0"/>
              </a:rPr>
              <a:t>, s</a:t>
            </a:r>
            <a:r>
              <a:rPr lang="sv-fi" b="0" i="0" u="none" baseline="0">
                <a:latin typeface="Verdana"/>
                <a:ea typeface="Verdana"/>
                <a:cs typeface="Verdana"/>
                <a:sym typeface="Verdana"/>
              </a:rPr>
              <a:t>amhörigheten</a:t>
            </a:r>
            <a:r>
              <a:rPr lang="sv-fi" b="0" i="0" u="none" baseline="0">
                <a:latin typeface="Verdana"/>
                <a:ea typeface="+mn-ea"/>
              </a:rPr>
              <a:t>, h</a:t>
            </a:r>
            <a:r>
              <a:rPr lang="sv-fi" b="0" i="0" u="none" baseline="0">
                <a:latin typeface="Verdana"/>
                <a:ea typeface="Verdana"/>
                <a:cs typeface="Verdana"/>
                <a:sym typeface="Verdana"/>
              </a:rPr>
              <a:t>andlingskraften</a:t>
            </a:r>
            <a:r>
              <a:rPr lang="sv-fi" b="0" i="0" u="none" baseline="0">
                <a:latin typeface="Verdana"/>
                <a:ea typeface="+mn-ea"/>
              </a:rPr>
              <a:t> och h</a:t>
            </a:r>
            <a:r>
              <a:rPr lang="sv-fi" b="0" i="0" u="none" baseline="0">
                <a:latin typeface="Verdana"/>
                <a:ea typeface="Verdana"/>
                <a:cs typeface="Verdana"/>
                <a:sym typeface="Verdana"/>
              </a:rPr>
              <a:t>oppet.</a:t>
            </a:r>
          </a:p>
          <a:p>
            <a:pPr marL="0" indent="0" algn="l" rtl="0">
              <a:buNone/>
            </a:pPr>
            <a:endParaRPr lang="sv-fi" dirty="0">
              <a:latin typeface="Verdana"/>
              <a:ea typeface="Verdana"/>
            </a:endParaRPr>
          </a:p>
          <a:p>
            <a:pPr marL="363220" indent="-363220" algn="l" rtl="0"/>
            <a:r>
              <a:rPr lang="sv-fi" b="0" i="0" u="none" baseline="0">
                <a:latin typeface="Verdana"/>
                <a:ea typeface="Verdana"/>
                <a:cs typeface="Verdana"/>
                <a:sym typeface="Verdana"/>
              </a:rPr>
              <a:t>Alla reagerar inte på kriser samtidigt eller på samma sätt. Det finns också människor som inte behöver eller vill ha psykisk första hjälpen.  En del håller sig lugna och reagerar inte kraftigt vid tidpunkten för själva händelsen, men kan i stället reagera kraftigt senare. </a:t>
            </a:r>
          </a:p>
          <a:p>
            <a:pPr marL="363220" indent="-363220" algn="l" rtl="0"/>
            <a:r>
              <a:rPr lang="sv-fi" b="0" i="0" u="none" baseline="0">
                <a:latin typeface="Verdana"/>
                <a:ea typeface="Verdana"/>
                <a:cs typeface="Verdana"/>
                <a:sym typeface="Verdana"/>
              </a:rPr>
              <a:t>En del reagerar kraftigt men behöver inte psykisk första hjälpen, eftersom de kan hantera situationen själva eller får stöd från annat håll.</a:t>
            </a:r>
            <a:endParaRPr lang="sv-fi" dirty="0">
              <a:latin typeface="Verdana"/>
            </a:endParaRPr>
          </a:p>
          <a:p>
            <a:pPr marL="363220" indent="-363220" algn="l" rtl="0"/>
            <a:endParaRPr lang="sv-fi" dirty="0">
              <a:latin typeface="Verdana"/>
              <a:ea typeface="Verdana"/>
            </a:endParaRPr>
          </a:p>
          <a:p>
            <a:pPr marL="363220" indent="-363220" algn="l" rtl="0"/>
            <a:r>
              <a:rPr lang="sv-fi" b="0" i="0" u="none" baseline="0">
                <a:latin typeface="Verdana"/>
                <a:ea typeface="Verdana"/>
                <a:cs typeface="Verdana"/>
                <a:sym typeface="Verdana"/>
              </a:rPr>
              <a:t>Guide för psykisk första hjälpen: </a:t>
            </a:r>
            <a:endParaRPr lang="sv-fi" dirty="0">
              <a:ea typeface="Verdana"/>
            </a:endParaRPr>
          </a:p>
          <a:p>
            <a:pPr marL="363220" indent="-363220" algn="l" rtl="0"/>
            <a:r>
              <a:rPr lang="sv-fi" b="0" i="0" u="none" baseline="0">
                <a:latin typeface="Verdana"/>
                <a:ea typeface="Verdana"/>
                <a:cs typeface="Verdana"/>
                <a:sym typeface="Verdana"/>
                <a:hlinkClick r:id="rId3"/>
              </a:rPr>
              <a:t>https://rednet.punainenristi.fi/system/files/branch/Guide%20f%C3%B6r%20psykisk%20f%C3%B6rsta%20hj%C3%A4lpen_0.pdf</a:t>
            </a:r>
            <a:endParaRPr lang="sv-fi" dirty="0">
              <a:latin typeface="Verdana"/>
              <a:ea typeface="Verdana"/>
            </a:endParaRPr>
          </a:p>
          <a:p>
            <a:pPr marL="363220" indent="-363220" algn="l" rtl="0"/>
            <a:endParaRPr lang="sv-fi" dirty="0">
              <a:latin typeface="Verdana"/>
              <a:ea typeface="Verdana"/>
            </a:endParaRPr>
          </a:p>
          <a:p>
            <a:pPr marL="363220" indent="-363220" algn="l" rtl="0"/>
            <a:r>
              <a:rPr lang="sv-fi" b="0" i="0" u="none" baseline="0">
                <a:latin typeface="Verdana"/>
                <a:ea typeface="Verdana"/>
                <a:cs typeface="Verdana"/>
                <a:sym typeface="Verdana"/>
              </a:rPr>
              <a:t>Webbinarium om psykiskt stöd i en evakueringssituation (på finska): (https://rednet.punainenristi.fi/node/63902)</a:t>
            </a:r>
            <a:endParaRPr lang="sv-fi" dirty="0">
              <a:ea typeface="Verdana"/>
            </a:endParaRPr>
          </a:p>
        </p:txBody>
      </p:sp>
      <p:sp>
        <p:nvSpPr>
          <p:cNvPr id="4" name="Dian numeron paikkamerkki 3"/>
          <p:cNvSpPr>
            <a:spLocks noGrp="1"/>
          </p:cNvSpPr>
          <p:nvPr>
            <p:ph type="sldNum" sz="quarter" idx="5"/>
          </p:nvPr>
        </p:nvSpPr>
        <p:spPr/>
        <p:txBody>
          <a:bodyPr/>
          <a:lstStyle/>
          <a:p>
            <a:pPr algn="l" rtl="0"/>
            <a:fld id="{E88BDF49-8DAF-4E81-8F89-D4EAD3531C66}" type="slidenum">
              <a:rPr/>
              <a:t>28</a:t>
            </a:fld>
            <a:endParaRPr lang="sv-fi"/>
          </a:p>
        </p:txBody>
      </p:sp>
    </p:spTree>
    <p:extLst>
      <p:ext uri="{BB962C8B-B14F-4D97-AF65-F5344CB8AC3E}">
        <p14:creationId xmlns:p14="http://schemas.microsoft.com/office/powerpoint/2010/main" val="8520697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Font typeface="Arial" panose="020B0604020202020204" pitchFamily="34" charset="0"/>
              <a:buNone/>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30</a:t>
            </a:fld>
            <a:endParaRPr lang="sv-fi"/>
          </a:p>
        </p:txBody>
      </p:sp>
    </p:spTree>
    <p:extLst>
      <p:ext uri="{BB962C8B-B14F-4D97-AF65-F5344CB8AC3E}">
        <p14:creationId xmlns:p14="http://schemas.microsoft.com/office/powerpoint/2010/main" val="20001596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Mer information om skydd kan hittas i inspelningen av webbinariet och dess material: https://rednet.punainenristi.fi/node/63902</a:t>
            </a:r>
          </a:p>
        </p:txBody>
      </p:sp>
      <p:sp>
        <p:nvSpPr>
          <p:cNvPr id="4" name="Dian numeron paikkamerkki 3"/>
          <p:cNvSpPr>
            <a:spLocks noGrp="1"/>
          </p:cNvSpPr>
          <p:nvPr>
            <p:ph type="sldNum" sz="quarter" idx="5"/>
          </p:nvPr>
        </p:nvSpPr>
        <p:spPr/>
        <p:txBody>
          <a:bodyPr/>
          <a:lstStyle/>
          <a:p>
            <a:pPr algn="l" rtl="0"/>
            <a:fld id="{E88BDF49-8DAF-4E81-8F89-D4EAD3531C66}" type="slidenum">
              <a:rPr/>
              <a:t>32</a:t>
            </a:fld>
            <a:endParaRPr lang="sv-fi"/>
          </a:p>
        </p:txBody>
      </p:sp>
    </p:spTree>
    <p:extLst>
      <p:ext uri="{BB962C8B-B14F-4D97-AF65-F5344CB8AC3E}">
        <p14:creationId xmlns:p14="http://schemas.microsoft.com/office/powerpoint/2010/main" val="2315289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Font typeface="Arial" panose="020B0604020202020204" pitchFamily="34" charset="0"/>
              <a:buNone/>
            </a:pPr>
            <a:r>
              <a:rPr lang="sv-fi" b="0" i="0" u="none" baseline="0"/>
              <a:t>Under situationen</a:t>
            </a:r>
          </a:p>
          <a:p>
            <a:pPr marL="171450" indent="-171450" algn="l" rtl="0">
              <a:buFont typeface="Arial" panose="020B0604020202020204" pitchFamily="34" charset="0"/>
              <a:buChar char="•"/>
            </a:pPr>
            <a:r>
              <a:rPr lang="sv-fi" b="0" i="0" u="none" baseline="0"/>
              <a:t>Möjlighet att neka till att delta i en uppgift</a:t>
            </a:r>
          </a:p>
          <a:p>
            <a:pPr marL="171450" indent="-171450" algn="l" rtl="0">
              <a:buFont typeface="Arial" panose="020B0604020202020204" pitchFamily="34" charset="0"/>
              <a:buChar char="•"/>
            </a:pPr>
            <a:r>
              <a:rPr lang="sv-fi" b="0" i="0" u="none" baseline="0"/>
              <a:t>Möjlighet till pauser och att äta</a:t>
            </a:r>
          </a:p>
          <a:p>
            <a:pPr marL="171450" indent="-171450" algn="l" rtl="0">
              <a:buFont typeface="Arial" panose="020B0604020202020204" pitchFamily="34" charset="0"/>
              <a:buChar char="•"/>
            </a:pPr>
            <a:r>
              <a:rPr lang="sv-fi" b="0" i="0" u="none" baseline="0"/>
              <a:t>Tillräckligt tydlig uppgift, vid behov snabbutbildning i uppgiften</a:t>
            </a:r>
          </a:p>
          <a:p>
            <a:pPr marL="171450" indent="-171450" algn="l" rtl="0">
              <a:buFont typeface="Arial" panose="020B0604020202020204" pitchFamily="34" charset="0"/>
              <a:buChar char="•"/>
            </a:pPr>
            <a:r>
              <a:rPr lang="sv-fi" b="0" i="0" u="none" baseline="0"/>
              <a:t>Avlastningssamtal innan man åker hem</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Efter</a:t>
            </a:r>
          </a:p>
          <a:p>
            <a:pPr marL="171450" indent="-171450" algn="l" rtl="0">
              <a:buFont typeface="Arial" panose="020B0604020202020204" pitchFamily="34" charset="0"/>
              <a:buChar char="•"/>
            </a:pPr>
            <a:r>
              <a:rPr lang="sv-fi" b="0" i="0" u="none" baseline="0"/>
              <a:t>Avlastningssamtal för hela hjälpteamet</a:t>
            </a:r>
          </a:p>
          <a:p>
            <a:pPr marL="171450" indent="-171450" algn="l" rtl="0">
              <a:buFont typeface="Arial" panose="020B0604020202020204" pitchFamily="34" charset="0"/>
              <a:buChar char="•"/>
            </a:pPr>
            <a:r>
              <a:rPr lang="sv-fi" b="0" i="0" u="none" baseline="0"/>
              <a:t>Vid behov ytterligare stöd via distriktet för hela teamet eller för enskilda frivilliga (t.ex. från psykologernas beredskapsgrupp)</a:t>
            </a:r>
          </a:p>
          <a:p>
            <a:pPr marL="171450" indent="-171450" algn="l" rtl="0">
              <a:buFont typeface="Arial" panose="020B0604020202020204" pitchFamily="34" charset="0"/>
              <a:buChar char="•"/>
            </a:pPr>
            <a:endParaRPr lang="sv-fi" dirty="0">
              <a:solidFill>
                <a:srgbClr val="0563C1"/>
              </a:solidFill>
              <a:latin typeface="Verdana"/>
              <a:ea typeface="Verdana"/>
              <a:hlinkClick r:id="rId3">
                <a:extLst>
                  <a:ext uri="{A12FA001-AC4F-418D-AE19-62706E023703}">
                    <ahyp:hlinkClr xmlns:ahyp="http://schemas.microsoft.com/office/drawing/2018/hyperlinkcolor" val="tx"/>
                  </a:ext>
                </a:extLst>
              </a:hlinkClick>
            </a:endParaRPr>
          </a:p>
          <a:p>
            <a:pPr marL="0" indent="0" algn="l" rtl="0">
              <a:buFont typeface="Arial" panose="020B0604020202020204" pitchFamily="34" charset="0"/>
              <a:buNone/>
            </a:pPr>
            <a:r>
              <a:rPr lang="sv-fi" b="0" i="0" u="none" baseline="0">
                <a:solidFill>
                  <a:srgbClr val="0563C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Länk </a:t>
            </a:r>
            <a:r>
              <a:rPr lang="sv-fi" b="0" i="0" u="none" baseline="0">
                <a:solidFill>
                  <a:schemeClr val="tx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avlastningssamtal</a:t>
            </a:r>
            <a:r>
              <a:rPr lang="sv-fi" b="0" i="0" u="none" baseline="0">
                <a:solidFill>
                  <a:srgbClr val="0563C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 https://rednet.punainenristi.fi/system/files/branch/Auttajan%20avuksi%20SVE.pdf</a:t>
            </a:r>
            <a:endParaRPr lang="sv-fi" dirty="0">
              <a:solidFill>
                <a:srgbClr val="0563C1"/>
              </a:solidFill>
              <a:ea typeface="Verdana" panose="020B0604030504040204" pitchFamily="34" charset="0"/>
              <a:hlinkClick r:id="rId3">
                <a:extLst>
                  <a:ext uri="{A12FA001-AC4F-418D-AE19-62706E023703}">
                    <ahyp:hlinkClr xmlns:ahyp="http://schemas.microsoft.com/office/drawing/2018/hyperlinkcolor" val="tx"/>
                  </a:ext>
                </a:extLst>
              </a:hlinkClick>
            </a:endParaRPr>
          </a:p>
          <a:p>
            <a:pPr marL="0" indent="0" algn="l" rtl="0">
              <a:buFont typeface="Arial" panose="020B0604020202020204" pitchFamily="34" charset="0"/>
              <a:buNone/>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33</a:t>
            </a:fld>
            <a:endParaRPr lang="sv-fi"/>
          </a:p>
        </p:txBody>
      </p:sp>
    </p:spTree>
    <p:extLst>
      <p:ext uri="{BB962C8B-B14F-4D97-AF65-F5344CB8AC3E}">
        <p14:creationId xmlns:p14="http://schemas.microsoft.com/office/powerpoint/2010/main" val="39211270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36</a:t>
            </a:fld>
            <a:endParaRPr lang="sv-fi"/>
          </a:p>
        </p:txBody>
      </p:sp>
    </p:spTree>
    <p:extLst>
      <p:ext uri="{BB962C8B-B14F-4D97-AF65-F5344CB8AC3E}">
        <p14:creationId xmlns:p14="http://schemas.microsoft.com/office/powerpoint/2010/main" val="18831406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Välj tre till fem insatser som avdelningen funderar på i övningen. Det är inte meningen att man ska gå igenom alla! Onödiga insatser kan raderas från presentationen och de som används placeras i mitten av presentationen på lämpliga ställen. Insatser är oväntade situationer som inträffar vid evakueringscentret, begäran från myndigheterna eller stödbehov som deltagarna måste reagera på. På sätt och vis ”extra uppgifter”.</a:t>
            </a:r>
          </a:p>
        </p:txBody>
      </p:sp>
      <p:sp>
        <p:nvSpPr>
          <p:cNvPr id="4" name="Dian numeron paikkamerkki 3"/>
          <p:cNvSpPr>
            <a:spLocks noGrp="1"/>
          </p:cNvSpPr>
          <p:nvPr>
            <p:ph type="sldNum" sz="quarter" idx="5"/>
          </p:nvPr>
        </p:nvSpPr>
        <p:spPr/>
        <p:txBody>
          <a:bodyPr/>
          <a:lstStyle/>
          <a:p>
            <a:pPr algn="l" rtl="0"/>
            <a:fld id="{E88BDF49-8DAF-4E81-8F89-D4EAD3531C66}" type="slidenum">
              <a:rPr/>
              <a:t>37</a:t>
            </a:fld>
            <a:endParaRPr lang="sv-fi"/>
          </a:p>
        </p:txBody>
      </p:sp>
    </p:spTree>
    <p:extLst>
      <p:ext uri="{BB962C8B-B14F-4D97-AF65-F5344CB8AC3E}">
        <p14:creationId xmlns:p14="http://schemas.microsoft.com/office/powerpoint/2010/main" val="29718509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Fler än en frivillig bör ha inloggningsuppgifter, så att användningen av de sociala mediekanalerna inte upphör till exempel under den kommunikationsfrivilligas semester. Fundera på vem som bör ha inloggningsuppgifter för att man ska kunna ge snabb och effektiv kommunikation vid akuta hjälpsituationer.</a:t>
            </a:r>
          </a:p>
          <a:p>
            <a:endParaRPr lang="sv-fi" dirty="0"/>
          </a:p>
          <a:p>
            <a:pPr algn="l" rtl="0"/>
            <a:r>
              <a:rPr lang="sv-fi" b="0" i="0" u="none" baseline="0"/>
              <a:t>När man fungerar som stöd för myndigheterna, ansvarar myndigheten för att informera om situationen. Vi informerar alltså inte själva på sociala medier eller på annat sätt om det strider mot myndigheternas instruktioner. I många fall vill dock myndigheterna att Röda Korset stöder kommunikationen, och då kan vi berätta om vår verksamhet i situationen på sociala medier. Man ger inga närmare uppgifter om de evakuerade eller tar bilder på dem.</a:t>
            </a:r>
          </a:p>
          <a:p>
            <a:endParaRPr lang="sv-fi" dirty="0"/>
          </a:p>
          <a:p>
            <a:pPr algn="l" rtl="0"/>
            <a:r>
              <a:rPr lang="sv-fi" b="0" i="0" u="none" baseline="0"/>
              <a:t>Mer om kommunikationen i en hjälpsituation och användning av sociala medier finns i det här inspelade webbinariet (på finska): https://www.youtube.com/watch?v=quZg7aHFtMA. </a:t>
            </a:r>
          </a:p>
        </p:txBody>
      </p:sp>
      <p:sp>
        <p:nvSpPr>
          <p:cNvPr id="4" name="Dian numeron paikkamerkki 3"/>
          <p:cNvSpPr>
            <a:spLocks noGrp="1"/>
          </p:cNvSpPr>
          <p:nvPr>
            <p:ph type="sldNum" sz="quarter" idx="5"/>
          </p:nvPr>
        </p:nvSpPr>
        <p:spPr/>
        <p:txBody>
          <a:bodyPr/>
          <a:lstStyle/>
          <a:p>
            <a:pPr algn="l" rtl="0"/>
            <a:fld id="{E88BDF49-8DAF-4E81-8F89-D4EAD3531C66}" type="slidenum">
              <a:rPr/>
              <a:t>39</a:t>
            </a:fld>
            <a:endParaRPr lang="sv-fi"/>
          </a:p>
        </p:txBody>
      </p:sp>
    </p:spTree>
    <p:extLst>
      <p:ext uri="{BB962C8B-B14F-4D97-AF65-F5344CB8AC3E}">
        <p14:creationId xmlns:p14="http://schemas.microsoft.com/office/powerpoint/2010/main" val="2784019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dirty="0"/>
              <a:t>Bekanta dig med målen för övningen Skydd 2022 innan du leder övningen. Välj tre till fem mål som ni speciellt fokuserar på i denna övning. Du kan lägga till de valda målen här. </a:t>
            </a:r>
            <a:r>
              <a:rPr lang="sv-FI" b="0" i="0" u="none" baseline="0" dirty="0"/>
              <a:t>https://rednet.punainenristi.fi/node/64067</a:t>
            </a:r>
            <a:endParaRPr lang="sv-fi" b="0" i="0" u="none" baseline="0" dirty="0"/>
          </a:p>
          <a:p>
            <a:endParaRPr lang="sv-fi" dirty="0"/>
          </a:p>
          <a:p>
            <a:pPr algn="l" rtl="0"/>
            <a:r>
              <a:rPr lang="sv-fi" b="0" i="0" u="none" baseline="0" dirty="0"/>
              <a:t>Mer om målen och planeringen i övningen finns i </a:t>
            </a:r>
            <a:r>
              <a:rPr lang="sv-fi" b="0" i="0" u="none" baseline="0" dirty="0" err="1"/>
              <a:t>webbinariets</a:t>
            </a:r>
            <a:r>
              <a:rPr lang="sv-fi" b="0" i="0" u="none" baseline="0" dirty="0"/>
              <a:t> inspelning (på finska): https://rednet.punainenristi.fi/node/63902</a:t>
            </a:r>
          </a:p>
        </p:txBody>
      </p:sp>
      <p:sp>
        <p:nvSpPr>
          <p:cNvPr id="4" name="Dian numeron paikkamerkki 3"/>
          <p:cNvSpPr>
            <a:spLocks noGrp="1"/>
          </p:cNvSpPr>
          <p:nvPr>
            <p:ph type="sldNum" sz="quarter" idx="5"/>
          </p:nvPr>
        </p:nvSpPr>
        <p:spPr/>
        <p:txBody>
          <a:bodyPr/>
          <a:lstStyle/>
          <a:p>
            <a:pPr algn="l" rtl="0"/>
            <a:fld id="{E88BDF49-8DAF-4E81-8F89-D4EAD3531C66}" type="slidenum">
              <a:rPr/>
              <a:t>5</a:t>
            </a:fld>
            <a:endParaRPr lang="sv-fi" dirty="0"/>
          </a:p>
        </p:txBody>
      </p:sp>
    </p:spTree>
    <p:extLst>
      <p:ext uri="{BB962C8B-B14F-4D97-AF65-F5344CB8AC3E}">
        <p14:creationId xmlns:p14="http://schemas.microsoft.com/office/powerpoint/2010/main" val="12236165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Den omedelbara första hjälpen är att kyla brännskadan under kallt vatten i 20 minuter och skydda den med till exempel ett löst förband. En större brännskada med blåsa ger alltid anledning till att besöka hälsovårdscentralen, eftersom den lätt blir infekterad, gör ont och området är också ganska stort. Om en första hjälpen-jourhavande deltar, lönar det sig att fylla i en följeblankett och ta med den till hälsovårdscentralen. Man kan åka till hälsovårdscentralen med egen skjuts, t.ex. med taxi.</a:t>
            </a:r>
          </a:p>
          <a:p>
            <a:endParaRPr lang="sv-fi" dirty="0"/>
          </a:p>
          <a:p>
            <a:pPr algn="l" rtl="0"/>
            <a:r>
              <a:rPr lang="sv-fi" b="0" i="0" u="none" baseline="0"/>
              <a:t>Röda Korset har försäkring för dylika situationer. Försäkringen är sekundär, d.v.s. om den frivilliga själv har en försäkring som täcker olyckan används den. </a:t>
            </a:r>
          </a:p>
          <a:p>
            <a:endParaRPr lang="sv-fi" dirty="0"/>
          </a:p>
          <a:p>
            <a:pPr algn="l" rtl="0"/>
            <a:r>
              <a:rPr lang="sv-fi" b="0" i="0" u="none" baseline="0"/>
              <a:t>Röda Korset försäkringsriktlinjer: https://rednet.rodakorset.fi/forsakringar </a:t>
            </a:r>
          </a:p>
        </p:txBody>
      </p:sp>
      <p:sp>
        <p:nvSpPr>
          <p:cNvPr id="4" name="Dian numeron paikkamerkki 3"/>
          <p:cNvSpPr>
            <a:spLocks noGrp="1"/>
          </p:cNvSpPr>
          <p:nvPr>
            <p:ph type="sldNum" sz="quarter" idx="5"/>
          </p:nvPr>
        </p:nvSpPr>
        <p:spPr/>
        <p:txBody>
          <a:bodyPr/>
          <a:lstStyle/>
          <a:p>
            <a:pPr algn="l" rtl="0"/>
            <a:fld id="{E88BDF49-8DAF-4E81-8F89-D4EAD3531C66}" type="slidenum">
              <a:rPr/>
              <a:t>40</a:t>
            </a:fld>
            <a:endParaRPr lang="sv-fi"/>
          </a:p>
        </p:txBody>
      </p:sp>
    </p:spTree>
    <p:extLst>
      <p:ext uri="{BB962C8B-B14F-4D97-AF65-F5344CB8AC3E}">
        <p14:creationId xmlns:p14="http://schemas.microsoft.com/office/powerpoint/2010/main" val="39404636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Mer information om Oma Röda Korset (på finska): https://rednet.punainenristi.fi/system/files/page/Oma%20-%20Suoja%202022.pptx </a:t>
            </a:r>
          </a:p>
        </p:txBody>
      </p:sp>
      <p:sp>
        <p:nvSpPr>
          <p:cNvPr id="4" name="Dian numeron paikkamerkki 3"/>
          <p:cNvSpPr>
            <a:spLocks noGrp="1"/>
          </p:cNvSpPr>
          <p:nvPr>
            <p:ph type="sldNum" sz="quarter" idx="5"/>
          </p:nvPr>
        </p:nvSpPr>
        <p:spPr/>
        <p:txBody>
          <a:bodyPr/>
          <a:lstStyle/>
          <a:p>
            <a:pPr algn="l" rtl="0"/>
            <a:fld id="{E88BDF49-8DAF-4E81-8F89-D4EAD3531C66}" type="slidenum">
              <a:rPr/>
              <a:t>41</a:t>
            </a:fld>
            <a:endParaRPr lang="sv-fi"/>
          </a:p>
        </p:txBody>
      </p:sp>
    </p:spTree>
    <p:extLst>
      <p:ext uri="{BB962C8B-B14F-4D97-AF65-F5344CB8AC3E}">
        <p14:creationId xmlns:p14="http://schemas.microsoft.com/office/powerpoint/2010/main" val="16883002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Anvisningar för att hålla ett avlastningssamtal: https://rednet.punainenristi.fi/system/files/branch/Auttajan%20avuksi%20SVE.pdf </a:t>
            </a:r>
          </a:p>
        </p:txBody>
      </p:sp>
      <p:sp>
        <p:nvSpPr>
          <p:cNvPr id="4" name="Dian numeron paikkamerkki 3"/>
          <p:cNvSpPr>
            <a:spLocks noGrp="1"/>
          </p:cNvSpPr>
          <p:nvPr>
            <p:ph type="sldNum" sz="quarter" idx="5"/>
          </p:nvPr>
        </p:nvSpPr>
        <p:spPr/>
        <p:txBody>
          <a:bodyPr/>
          <a:lstStyle/>
          <a:p>
            <a:pPr algn="l" rtl="0"/>
            <a:fld id="{E88BDF49-8DAF-4E81-8F89-D4EAD3531C66}" type="slidenum">
              <a:rPr/>
              <a:t>43</a:t>
            </a:fld>
            <a:endParaRPr lang="sv-fi"/>
          </a:p>
        </p:txBody>
      </p:sp>
    </p:spTree>
    <p:extLst>
      <p:ext uri="{BB962C8B-B14F-4D97-AF65-F5344CB8AC3E}">
        <p14:creationId xmlns:p14="http://schemas.microsoft.com/office/powerpoint/2010/main" val="18816648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här är övningens viktigaste uppgift, så det lönar sig att använda tillräckligt med tid till den!</a:t>
            </a:r>
          </a:p>
        </p:txBody>
      </p:sp>
      <p:sp>
        <p:nvSpPr>
          <p:cNvPr id="4" name="Dian numeron paikkamerkki 3"/>
          <p:cNvSpPr>
            <a:spLocks noGrp="1"/>
          </p:cNvSpPr>
          <p:nvPr>
            <p:ph type="sldNum" sz="quarter" idx="5"/>
          </p:nvPr>
        </p:nvSpPr>
        <p:spPr/>
        <p:txBody>
          <a:bodyPr/>
          <a:lstStyle/>
          <a:p>
            <a:pPr algn="l" rtl="0"/>
            <a:fld id="{E88BDF49-8DAF-4E81-8F89-D4EAD3531C66}" type="slidenum">
              <a:rPr/>
              <a:t>44</a:t>
            </a:fld>
            <a:endParaRPr lang="sv-fi"/>
          </a:p>
        </p:txBody>
      </p:sp>
    </p:spTree>
    <p:extLst>
      <p:ext uri="{BB962C8B-B14F-4D97-AF65-F5344CB8AC3E}">
        <p14:creationId xmlns:p14="http://schemas.microsoft.com/office/powerpoint/2010/main" val="1872182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Fokusera särskilt på den sista punkten. Det finns sällan endast ett rätt svar i akuta hjälpsituationer. Ge utrymme för olika tankar och idéer. </a:t>
            </a:r>
          </a:p>
        </p:txBody>
      </p:sp>
      <p:sp>
        <p:nvSpPr>
          <p:cNvPr id="4" name="Dian numeron paikkamerkki 3"/>
          <p:cNvSpPr>
            <a:spLocks noGrp="1"/>
          </p:cNvSpPr>
          <p:nvPr>
            <p:ph type="sldNum" sz="quarter" idx="5"/>
          </p:nvPr>
        </p:nvSpPr>
        <p:spPr/>
        <p:txBody>
          <a:bodyPr/>
          <a:lstStyle/>
          <a:p>
            <a:pPr algn="l" rtl="0"/>
            <a:fld id="{E88BDF49-8DAF-4E81-8F89-D4EAD3531C66}" type="slidenum">
              <a:rPr/>
              <a:t>6</a:t>
            </a:fld>
            <a:endParaRPr lang="sv-fi" dirty="0"/>
          </a:p>
        </p:txBody>
      </p:sp>
    </p:spTree>
    <p:extLst>
      <p:ext uri="{BB962C8B-B14F-4D97-AF65-F5344CB8AC3E}">
        <p14:creationId xmlns:p14="http://schemas.microsoft.com/office/powerpoint/2010/main" val="1392278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Använd mer tid på att lära känna varandra om inte alla deltagare redan känner varandra. </a:t>
            </a:r>
          </a:p>
        </p:txBody>
      </p:sp>
      <p:sp>
        <p:nvSpPr>
          <p:cNvPr id="4" name="Dian numeron paikkamerkki 3"/>
          <p:cNvSpPr>
            <a:spLocks noGrp="1"/>
          </p:cNvSpPr>
          <p:nvPr>
            <p:ph type="sldNum" sz="quarter" idx="5"/>
          </p:nvPr>
        </p:nvSpPr>
        <p:spPr/>
        <p:txBody>
          <a:bodyPr/>
          <a:lstStyle/>
          <a:p>
            <a:pPr algn="l" rtl="0"/>
            <a:fld id="{E88BDF49-8DAF-4E81-8F89-D4EAD3531C66}" type="slidenum">
              <a:rPr/>
              <a:t>7</a:t>
            </a:fld>
            <a:endParaRPr lang="sv-fi" dirty="0"/>
          </a:p>
        </p:txBody>
      </p:sp>
    </p:spTree>
    <p:extLst>
      <p:ext uri="{BB962C8B-B14F-4D97-AF65-F5344CB8AC3E}">
        <p14:creationId xmlns:p14="http://schemas.microsoft.com/office/powerpoint/2010/main" val="2159087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Ändra beskrivningen vid behov för att motsvara den egna kommunen och avdelningen. </a:t>
            </a:r>
          </a:p>
        </p:txBody>
      </p:sp>
      <p:sp>
        <p:nvSpPr>
          <p:cNvPr id="4" name="Dian numeron paikkamerkki 3"/>
          <p:cNvSpPr>
            <a:spLocks noGrp="1"/>
          </p:cNvSpPr>
          <p:nvPr>
            <p:ph type="sldNum" sz="quarter" idx="5"/>
          </p:nvPr>
        </p:nvSpPr>
        <p:spPr/>
        <p:txBody>
          <a:bodyPr/>
          <a:lstStyle/>
          <a:p>
            <a:pPr algn="l" rtl="0"/>
            <a:fld id="{E88BDF49-8DAF-4E81-8F89-D4EAD3531C66}" type="slidenum">
              <a:rPr/>
              <a:t>8</a:t>
            </a:fld>
            <a:endParaRPr lang="sv-fi" dirty="0"/>
          </a:p>
        </p:txBody>
      </p:sp>
    </p:spTree>
    <p:extLst>
      <p:ext uri="{BB962C8B-B14F-4D97-AF65-F5344CB8AC3E}">
        <p14:creationId xmlns:p14="http://schemas.microsoft.com/office/powerpoint/2010/main" val="3371823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fi" b="0" i="0" u="none" baseline="0"/>
              <a:t>Ändra beskrivningen vid behov för att motsvara den egna kommunen och avdelningen. </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9</a:t>
            </a:fld>
            <a:endParaRPr lang="sv-fi" dirty="0"/>
          </a:p>
        </p:txBody>
      </p:sp>
    </p:spTree>
    <p:extLst>
      <p:ext uri="{BB962C8B-B14F-4D97-AF65-F5344CB8AC3E}">
        <p14:creationId xmlns:p14="http://schemas.microsoft.com/office/powerpoint/2010/main" val="2272453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Ändra för att motsvara det egna områdets praxis.</a:t>
            </a:r>
          </a:p>
        </p:txBody>
      </p:sp>
      <p:sp>
        <p:nvSpPr>
          <p:cNvPr id="4" name="Dian numeron paikkamerkki 3"/>
          <p:cNvSpPr>
            <a:spLocks noGrp="1"/>
          </p:cNvSpPr>
          <p:nvPr>
            <p:ph type="sldNum" sz="quarter" idx="5"/>
          </p:nvPr>
        </p:nvSpPr>
        <p:spPr/>
        <p:txBody>
          <a:bodyPr/>
          <a:lstStyle/>
          <a:p>
            <a:pPr algn="l" rtl="0"/>
            <a:fld id="{E88BDF49-8DAF-4E81-8F89-D4EAD3531C66}" type="slidenum">
              <a:rPr/>
              <a:t>12</a:t>
            </a:fld>
            <a:endParaRPr lang="sv-fi" dirty="0"/>
          </a:p>
        </p:txBody>
      </p:sp>
    </p:spTree>
    <p:extLst>
      <p:ext uri="{BB962C8B-B14F-4D97-AF65-F5344CB8AC3E}">
        <p14:creationId xmlns:p14="http://schemas.microsoft.com/office/powerpoint/2010/main" val="3497357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Möjliga arbetsuppgifter inkluderar åtminstone:</a:t>
            </a:r>
          </a:p>
          <a:p>
            <a:pPr marL="171450" indent="-171450" algn="l" rtl="0">
              <a:buFont typeface="Arial" panose="020B0604020202020204" pitchFamily="34" charset="0"/>
              <a:buChar char="•"/>
            </a:pPr>
            <a:r>
              <a:rPr lang="sv-fi" b="0" i="0" u="none" baseline="0"/>
              <a:t>Ekonomisk hjälp av hemlandshjälpen, handledning och rådgivning</a:t>
            </a:r>
          </a:p>
          <a:p>
            <a:pPr marL="171450" indent="-171450" algn="l" rtl="0">
              <a:buFont typeface="Arial" panose="020B0604020202020204" pitchFamily="34" charset="0"/>
              <a:buChar char="•"/>
            </a:pPr>
            <a:r>
              <a:rPr lang="sv-fi" b="0" i="0" u="none" baseline="0"/>
              <a:t>Matservering</a:t>
            </a:r>
          </a:p>
          <a:p>
            <a:pPr marL="171450" indent="-171450" algn="l" rtl="0">
              <a:buFont typeface="Arial" panose="020B0604020202020204" pitchFamily="34" charset="0"/>
              <a:buChar char="•"/>
            </a:pPr>
            <a:r>
              <a:rPr lang="sv-fi" b="0" i="0" u="none" baseline="0"/>
              <a:t>Nödinkvartering</a:t>
            </a:r>
          </a:p>
          <a:p>
            <a:pPr marL="171450" indent="-171450" algn="l" rtl="0">
              <a:buFont typeface="Arial" panose="020B0604020202020204" pitchFamily="34" charset="0"/>
              <a:buChar char="•"/>
            </a:pPr>
            <a:r>
              <a:rPr lang="sv-fi" b="0" i="0" u="none" baseline="0"/>
              <a:t>Informationsförmedling</a:t>
            </a:r>
          </a:p>
          <a:p>
            <a:pPr marL="171450" indent="-171450" algn="l" rtl="0">
              <a:buFont typeface="Arial" panose="020B0604020202020204" pitchFamily="34" charset="0"/>
              <a:buChar char="•"/>
            </a:pPr>
            <a:r>
              <a:rPr lang="sv-fi" b="0" i="0" u="none" baseline="0"/>
              <a:t>Första hjälpen, hälsorådgivning, mobila hälsoenheter</a:t>
            </a:r>
          </a:p>
          <a:p>
            <a:pPr marL="171450" indent="-171450" algn="l" rtl="0">
              <a:buFont typeface="Arial" panose="020B0604020202020204" pitchFamily="34" charset="0"/>
              <a:buChar char="•"/>
            </a:pPr>
            <a:r>
              <a:rPr lang="sv-fi" b="0" i="0" u="none" baseline="0"/>
              <a:t>Psykiskt stöd</a:t>
            </a:r>
          </a:p>
          <a:p>
            <a:pPr marL="171450" indent="-171450" algn="l" rtl="0">
              <a:buFont typeface="Arial" panose="020B0604020202020204" pitchFamily="34" charset="0"/>
              <a:buChar char="•"/>
            </a:pPr>
            <a:r>
              <a:rPr lang="sv-fi" b="0" i="0" u="none" baseline="0"/>
              <a:t>Koordinering av olika organisationers verksamhet</a:t>
            </a:r>
          </a:p>
          <a:p>
            <a:pPr marL="171450" indent="-171450" algn="l" rtl="0">
              <a:buFont typeface="Arial" panose="020B0604020202020204" pitchFamily="34" charset="0"/>
              <a:buChar char="•"/>
            </a:pPr>
            <a:r>
              <a:rPr lang="sv-fi" b="0" i="0" u="none" baseline="0"/>
              <a:t>Rekrytering, mottagning och inskolning av nya frivilliga</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Uppgifterna kan variera beroende på situationen och de resurser som finns tillgängliga för myndigheterna, Röda Korset och övriga aktörer. Röda Korset får uppgifterna av myndigheten, men det lönar sig för frivilliga att också berätta för myndigheterna om sina egna resurser och verksamhetsmöjligheter. En del av myndigheterna är inte så bekanta med Röda Korsets verksamhet och vet inte hurdan hjälp man kan begära av Röda Korset.</a:t>
            </a:r>
          </a:p>
          <a:p>
            <a:pPr marL="171450" indent="-171450" algn="l" rtl="0">
              <a:buFont typeface="Arial" panose="020B0604020202020204" pitchFamily="34" charset="0"/>
              <a:buChar char="•"/>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13</a:t>
            </a:fld>
            <a:endParaRPr lang="sv-fi" dirty="0"/>
          </a:p>
        </p:txBody>
      </p:sp>
    </p:spTree>
    <p:extLst>
      <p:ext uri="{BB962C8B-B14F-4D97-AF65-F5344CB8AC3E}">
        <p14:creationId xmlns:p14="http://schemas.microsoft.com/office/powerpoint/2010/main" val="3284284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F5281-7D18-8B41-A86D-22A3E20BDFEE}"/>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FI" dirty="0"/>
          </a:p>
        </p:txBody>
      </p:sp>
      <p:sp>
        <p:nvSpPr>
          <p:cNvPr id="3" name="Content Placeholder 2">
            <a:extLst>
              <a:ext uri="{FF2B5EF4-FFF2-40B4-BE49-F238E27FC236}">
                <a16:creationId xmlns:a16="http://schemas.microsoft.com/office/drawing/2014/main" id="{C8CD0440-A357-3749-8615-DDF9D09C506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1308503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5400"/>
            </a:lvl1pPr>
          </a:lstStyle>
          <a:p>
            <a:r>
              <a:rPr lang="fi-FI" noProof="0"/>
              <a:t>Muokkaa ots. perustyyl. napsautt.</a:t>
            </a:r>
            <a:endParaRPr lang="fi-FI" noProof="0" dirty="0"/>
          </a:p>
        </p:txBody>
      </p:sp>
      <p:pic>
        <p:nvPicPr>
          <p:cNvPr id="4" name="Picture 3" descr="Logo, company name&#10;&#10;Description automatically generated">
            <a:extLst>
              <a:ext uri="{FF2B5EF4-FFF2-40B4-BE49-F238E27FC236}">
                <a16:creationId xmlns:a16="http://schemas.microsoft.com/office/drawing/2014/main" id="{BFC1E0AB-CDC6-664E-8A93-32ABFB3CE4B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pic>
        <p:nvPicPr>
          <p:cNvPr id="6" name="Picture 5" descr="Logo&#10;&#10;Description automatically generated with medium confidence">
            <a:extLst>
              <a:ext uri="{FF2B5EF4-FFF2-40B4-BE49-F238E27FC236}">
                <a16:creationId xmlns:a16="http://schemas.microsoft.com/office/drawing/2014/main" id="{2EAE4B44-2728-2545-B361-AF5AB0E1D0E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1011430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2800" b="0">
                <a:latin typeface="Georgia" panose="02040502050405020303" pitchFamily="18" charset="0"/>
              </a:defRPr>
            </a:lvl1pPr>
          </a:lstStyle>
          <a:p>
            <a:r>
              <a:rPr lang="fi-FI" noProof="0"/>
              <a:t>Muokkaa ots. perustyyl. napsautt.</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2909AF18-D0F6-224B-B9FF-CB5F8666ACC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8" name="Picture 7" descr="Logo, company name&#10;&#10;Description automatically generated">
            <a:extLst>
              <a:ext uri="{FF2B5EF4-FFF2-40B4-BE49-F238E27FC236}">
                <a16:creationId xmlns:a16="http://schemas.microsoft.com/office/drawing/2014/main" id="{6300BB7D-9119-2646-B9BC-1DE6ACF9F02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3963991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19259"/>
            <a:ext cx="10515599" cy="781750"/>
          </a:xfrm>
        </p:spPr>
        <p:txBody>
          <a:bodyPr/>
          <a:lstStyle>
            <a:lvl1pPr>
              <a:defRPr sz="3000"/>
            </a:lvl1pPr>
          </a:lstStyle>
          <a:p>
            <a:r>
              <a:rPr lang="fi-FI" noProof="0"/>
              <a:t>Muokkaa ots. perustyyl. napsautt.</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555876"/>
            <a:ext cx="10515600" cy="2677975"/>
          </a:xfrm>
        </p:spPr>
        <p:txBody>
          <a:bodyPr anchor="t"/>
          <a:lstStyle>
            <a:lvl1pPr marL="0" indent="0">
              <a:lnSpc>
                <a:spcPct val="100000"/>
              </a:lnSpc>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106171"/>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pic>
        <p:nvPicPr>
          <p:cNvPr id="8" name="Picture 7" descr="Logo&#10;&#10;Description automatically generated with medium confidence">
            <a:extLst>
              <a:ext uri="{FF2B5EF4-FFF2-40B4-BE49-F238E27FC236}">
                <a16:creationId xmlns:a16="http://schemas.microsoft.com/office/drawing/2014/main" id="{4AB9AADC-EF46-D94A-AE75-590600F6447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93D013E1-C2A3-194A-BDB8-376A83824E6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2143958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ULLET LIS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01404"/>
            <a:ext cx="10515600" cy="781750"/>
          </a:xfrm>
        </p:spPr>
        <p:txBody>
          <a:bodyPr/>
          <a:lstStyle>
            <a:lvl1pPr>
              <a:defRPr sz="3000"/>
            </a:lvl1pPr>
          </a:lstStyle>
          <a:p>
            <a:r>
              <a:rPr lang="fi-FI" noProof="0"/>
              <a:t>Muokkaa ots. perustyyl. napsautt.</a:t>
            </a:r>
            <a:endParaRPr lang="fi-FI" noProof="0" dirty="0"/>
          </a:p>
        </p:txBody>
      </p:sp>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1870075"/>
            <a:ext cx="10515600" cy="343403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8" name="Picture 7" descr="Logo&#10;&#10;Description automatically generated with medium confidence">
            <a:extLst>
              <a:ext uri="{FF2B5EF4-FFF2-40B4-BE49-F238E27FC236}">
                <a16:creationId xmlns:a16="http://schemas.microsoft.com/office/drawing/2014/main" id="{7FC04650-E05D-C344-971A-31D9D23102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814F3D4C-6A37-DA4B-B1EE-EF47BE8AEC4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493784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KSTI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pic>
        <p:nvPicPr>
          <p:cNvPr id="7" name="Picture 6" descr="Logo&#10;&#10;Description automatically generated with medium confidence">
            <a:extLst>
              <a:ext uri="{FF2B5EF4-FFF2-40B4-BE49-F238E27FC236}">
                <a16:creationId xmlns:a16="http://schemas.microsoft.com/office/drawing/2014/main" id="{CE266D34-2632-4142-A82C-61F58B8C53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pic>
        <p:nvPicPr>
          <p:cNvPr id="9" name="Picture 8" descr="Logo&#10;&#10;Description automatically generated with medium confidence">
            <a:extLst>
              <a:ext uri="{FF2B5EF4-FFF2-40B4-BE49-F238E27FC236}">
                <a16:creationId xmlns:a16="http://schemas.microsoft.com/office/drawing/2014/main" id="{836BA958-71A0-D143-9D6B-39B52052185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D516D6C6-D5A9-D142-BEEF-A1EA80517AF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2584634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ULLET LISTA 2 KOLUMNIA">
    <p:spTree>
      <p:nvGrpSpPr>
        <p:cNvPr id="1" name=""/>
        <p:cNvGrpSpPr/>
        <p:nvPr/>
      </p:nvGrpSpPr>
      <p:grpSpPr>
        <a:xfrm>
          <a:off x="0" y="0"/>
          <a:ext cx="0" cy="0"/>
          <a:chOff x="0" y="0"/>
          <a:chExt cx="0" cy="0"/>
        </a:xfrm>
      </p:grpSpPr>
      <p:sp>
        <p:nvSpPr>
          <p:cNvPr id="9" name="Text Placeholder 4">
            <a:extLst>
              <a:ext uri="{FF2B5EF4-FFF2-40B4-BE49-F238E27FC236}">
                <a16:creationId xmlns:a16="http://schemas.microsoft.com/office/drawing/2014/main" id="{B2A295D2-63F8-9A4B-B1A1-6C3D3D034583}"/>
              </a:ext>
            </a:extLst>
          </p:cNvPr>
          <p:cNvSpPr>
            <a:spLocks noGrp="1"/>
          </p:cNvSpPr>
          <p:nvPr>
            <p:ph type="body" sz="quarter" idx="11"/>
          </p:nvPr>
        </p:nvSpPr>
        <p:spPr>
          <a:xfrm>
            <a:off x="838200"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2" name="Text Placeholder 4">
            <a:extLst>
              <a:ext uri="{FF2B5EF4-FFF2-40B4-BE49-F238E27FC236}">
                <a16:creationId xmlns:a16="http://schemas.microsoft.com/office/drawing/2014/main" id="{C53D8726-4ED0-AA42-BCC0-A783D3D80FAC}"/>
              </a:ext>
            </a:extLst>
          </p:cNvPr>
          <p:cNvSpPr>
            <a:spLocks noGrp="1"/>
          </p:cNvSpPr>
          <p:nvPr>
            <p:ph type="body" sz="quarter" idx="16"/>
          </p:nvPr>
        </p:nvSpPr>
        <p:spPr>
          <a:xfrm>
            <a:off x="6181725"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10" name="Picture 9" descr="Logo&#10;&#10;Description automatically generated with medium confidence">
            <a:extLst>
              <a:ext uri="{FF2B5EF4-FFF2-40B4-BE49-F238E27FC236}">
                <a16:creationId xmlns:a16="http://schemas.microsoft.com/office/drawing/2014/main" id="{B6E56A9D-5657-784B-8A70-AEC1007C93A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1" name="Picture 10" descr="Logo, company name&#10;&#10;Description automatically generated">
            <a:extLst>
              <a:ext uri="{FF2B5EF4-FFF2-40B4-BE49-F238E27FC236}">
                <a16:creationId xmlns:a16="http://schemas.microsoft.com/office/drawing/2014/main" id="{E3094BEB-2012-3D4E-9805-78607ABA5F3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
        <p:nvSpPr>
          <p:cNvPr id="13" name="Text Placeholder 2">
            <a:extLst>
              <a:ext uri="{FF2B5EF4-FFF2-40B4-BE49-F238E27FC236}">
                <a16:creationId xmlns:a16="http://schemas.microsoft.com/office/drawing/2014/main" id="{E898265F-DF00-A248-9630-E5C99BF8168D}"/>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4" name="Text Placeholder 4">
            <a:extLst>
              <a:ext uri="{FF2B5EF4-FFF2-40B4-BE49-F238E27FC236}">
                <a16:creationId xmlns:a16="http://schemas.microsoft.com/office/drawing/2014/main" id="{CC2099DD-3F3D-B840-94F0-21235011A58D}"/>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2349054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KAHTIAJAKO TEKSTI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r>
              <a:rPr lang="fi-FI" noProof="0"/>
              <a:t>Lisää kuva napsauttamalla kuvaketta</a:t>
            </a:r>
          </a:p>
        </p:txBody>
      </p:sp>
    </p:spTree>
    <p:extLst>
      <p:ext uri="{BB962C8B-B14F-4D97-AF65-F5344CB8AC3E}">
        <p14:creationId xmlns:p14="http://schemas.microsoft.com/office/powerpoint/2010/main" val="2861331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KAHTIAJAKO BULLET LISTA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r>
              <a:rPr lang="fi-FI" noProof="0"/>
              <a:t>Lisää kuva napsauttamalla kuvaketta</a:t>
            </a:r>
          </a:p>
        </p:txBody>
      </p:sp>
      <p:sp>
        <p:nvSpPr>
          <p:cNvPr id="5" name="Text Placeholder 4">
            <a:extLst>
              <a:ext uri="{FF2B5EF4-FFF2-40B4-BE49-F238E27FC236}">
                <a16:creationId xmlns:a16="http://schemas.microsoft.com/office/drawing/2014/main" id="{C489D680-591B-1945-823B-163C02A0737D}"/>
              </a:ext>
            </a:extLst>
          </p:cNvPr>
          <p:cNvSpPr>
            <a:spLocks noGrp="1"/>
          </p:cNvSpPr>
          <p:nvPr>
            <p:ph type="body" sz="quarter" idx="11"/>
          </p:nvPr>
        </p:nvSpPr>
        <p:spPr>
          <a:xfrm>
            <a:off x="648417"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Text Placeholder 2">
            <a:extLst>
              <a:ext uri="{FF2B5EF4-FFF2-40B4-BE49-F238E27FC236}">
                <a16:creationId xmlns:a16="http://schemas.microsoft.com/office/drawing/2014/main" id="{926BDA65-9E85-AC43-9F80-262127314C30}"/>
              </a:ext>
            </a:extLst>
          </p:cNvPr>
          <p:cNvSpPr>
            <a:spLocks noGrp="1"/>
          </p:cNvSpPr>
          <p:nvPr>
            <p:ph type="body" idx="1"/>
          </p:nvPr>
        </p:nvSpPr>
        <p:spPr>
          <a:xfrm>
            <a:off x="650005"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35007451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KAHTIAJAKO KUVA JA TEKST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708513"/>
            <a:ext cx="5562764" cy="3170870"/>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r>
              <a:rPr lang="fi-FI" noProof="0"/>
              <a:t>Lisää kuva napsauttamalla kuvaketta</a:t>
            </a:r>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3796547"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Tree>
    <p:extLst>
      <p:ext uri="{BB962C8B-B14F-4D97-AF65-F5344CB8AC3E}">
        <p14:creationId xmlns:p14="http://schemas.microsoft.com/office/powerpoint/2010/main" val="14222374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KAHTIAJAKO KUVA JA BULLET LIST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r>
              <a:rPr lang="fi-FI" noProof="0"/>
              <a:t>Lisää kuva napsauttamalla kuvaketta</a:t>
            </a:r>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
        <p:nvSpPr>
          <p:cNvPr id="8" name="Text Placeholder 4">
            <a:extLst>
              <a:ext uri="{FF2B5EF4-FFF2-40B4-BE49-F238E27FC236}">
                <a16:creationId xmlns:a16="http://schemas.microsoft.com/office/drawing/2014/main" id="{E8C1137B-42FA-AF47-BB9B-8D67D5647582}"/>
              </a:ext>
            </a:extLst>
          </p:cNvPr>
          <p:cNvSpPr>
            <a:spLocks noGrp="1"/>
          </p:cNvSpPr>
          <p:nvPr>
            <p:ph type="body" sz="quarter" idx="16"/>
          </p:nvPr>
        </p:nvSpPr>
        <p:spPr>
          <a:xfrm>
            <a:off x="6440517"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Text Placeholder 4">
            <a:extLst>
              <a:ext uri="{FF2B5EF4-FFF2-40B4-BE49-F238E27FC236}">
                <a16:creationId xmlns:a16="http://schemas.microsoft.com/office/drawing/2014/main" id="{EA1D2B30-A9E1-D54B-8380-4E460BA827BE}"/>
              </a:ext>
            </a:extLst>
          </p:cNvPr>
          <p:cNvSpPr>
            <a:spLocks noGrp="1"/>
          </p:cNvSpPr>
          <p:nvPr>
            <p:ph type="body" sz="quarter" idx="3"/>
          </p:nvPr>
        </p:nvSpPr>
        <p:spPr>
          <a:xfrm>
            <a:off x="6430992"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170103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20BB-34B8-7B4D-B2FF-ABFE4AD6C370}"/>
              </a:ext>
            </a:extLst>
          </p:cNvPr>
          <p:cNvSpPr>
            <a:spLocks noGrp="1"/>
          </p:cNvSpPr>
          <p:nvPr>
            <p:ph type="title"/>
          </p:nvPr>
        </p:nvSpPr>
        <p:spPr>
          <a:xfrm>
            <a:off x="996951" y="1052736"/>
            <a:ext cx="10515600" cy="685753"/>
          </a:xfrm>
        </p:spPr>
        <p:txBody>
          <a:bodyPr anchor="b" anchorCtr="0"/>
          <a:lstStyle/>
          <a:p>
            <a:r>
              <a:rPr lang="fi-FI"/>
              <a:t>Muokkaa ots. perustyyl. napsautt.</a:t>
            </a:r>
            <a:endParaRPr lang="en-FI"/>
          </a:p>
        </p:txBody>
      </p:sp>
      <p:sp>
        <p:nvSpPr>
          <p:cNvPr id="3" name="Content Placeholder 2">
            <a:extLst>
              <a:ext uri="{FF2B5EF4-FFF2-40B4-BE49-F238E27FC236}">
                <a16:creationId xmlns:a16="http://schemas.microsoft.com/office/drawing/2014/main" id="{BB0166F8-8381-B645-B852-10EE468FFF5D}"/>
              </a:ext>
            </a:extLst>
          </p:cNvPr>
          <p:cNvSpPr>
            <a:spLocks noGrp="1"/>
          </p:cNvSpPr>
          <p:nvPr>
            <p:ph sz="half" idx="1"/>
          </p:nvPr>
        </p:nvSpPr>
        <p:spPr>
          <a:xfrm>
            <a:off x="982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4" name="Content Placeholder 3">
            <a:extLst>
              <a:ext uri="{FF2B5EF4-FFF2-40B4-BE49-F238E27FC236}">
                <a16:creationId xmlns:a16="http://schemas.microsoft.com/office/drawing/2014/main" id="{400135DE-CC8D-954F-AFF6-AD5894B5973E}"/>
              </a:ext>
            </a:extLst>
          </p:cNvPr>
          <p:cNvSpPr>
            <a:spLocks noGrp="1"/>
          </p:cNvSpPr>
          <p:nvPr>
            <p:ph sz="half" idx="2"/>
          </p:nvPr>
        </p:nvSpPr>
        <p:spPr>
          <a:xfrm>
            <a:off x="6316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38101178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KOKOKUV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r>
              <a:rPr lang="fi-FI"/>
              <a:t>Lisää kuva napsauttamalla kuvaketta</a:t>
            </a:r>
          </a:p>
        </p:txBody>
      </p:sp>
    </p:spTree>
    <p:extLst>
      <p:ext uri="{BB962C8B-B14F-4D97-AF65-F5344CB8AC3E}">
        <p14:creationId xmlns:p14="http://schemas.microsoft.com/office/powerpoint/2010/main" val="1591642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VÄLILEHTI OTSIKKO 3">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D10B1B-B759-5544-8921-AB36AF059EEB}"/>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p:spPr>
        <p:txBody>
          <a:bodyPr anchor="ctr"/>
          <a:lstStyle>
            <a:lvl1pPr algn="l">
              <a:defRPr sz="6600">
                <a:solidFill>
                  <a:schemeClr val="bg1"/>
                </a:solidFill>
              </a:defRPr>
            </a:lvl1pPr>
          </a:lstStyle>
          <a:p>
            <a:r>
              <a:rPr lang="fi-FI" noProof="0"/>
              <a:t>Muokkaa ots. perustyyl. napsautt.</a:t>
            </a:r>
          </a:p>
        </p:txBody>
      </p:sp>
    </p:spTree>
    <p:extLst>
      <p:ext uri="{BB962C8B-B14F-4D97-AF65-F5344CB8AC3E}">
        <p14:creationId xmlns:p14="http://schemas.microsoft.com/office/powerpoint/2010/main" val="3840676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5DC3298-41FD-024C-ADB0-9DD478135033}"/>
              </a:ext>
            </a:extLst>
          </p:cNvPr>
          <p:cNvSpPr>
            <a:spLocks noGrp="1"/>
          </p:cNvSpPr>
          <p:nvPr>
            <p:ph type="title"/>
          </p:nvPr>
        </p:nvSpPr>
        <p:spPr>
          <a:xfrm>
            <a:off x="1235869" y="415862"/>
            <a:ext cx="9720264" cy="1728192"/>
          </a:xfrm>
        </p:spPr>
        <p:txBody>
          <a:bodyPr anchor="b">
            <a:normAutofit/>
          </a:bodyPr>
          <a:lstStyle>
            <a:lvl1pPr algn="ctr">
              <a:defRPr sz="2500" b="0" baseline="0">
                <a:solidFill>
                  <a:schemeClr val="bg1"/>
                </a:solidFill>
              </a:defRPr>
            </a:lvl1pPr>
          </a:lstStyle>
          <a:p>
            <a:r>
              <a:rPr lang="fi-FI"/>
              <a:t>Muokkaa ots. perustyyl. napsautt.</a:t>
            </a:r>
            <a:endParaRPr lang="en-FI"/>
          </a:p>
        </p:txBody>
      </p:sp>
      <p:sp>
        <p:nvSpPr>
          <p:cNvPr id="5" name="Text Placeholder 4">
            <a:extLst>
              <a:ext uri="{FF2B5EF4-FFF2-40B4-BE49-F238E27FC236}">
                <a16:creationId xmlns:a16="http://schemas.microsoft.com/office/drawing/2014/main" id="{99558C3E-611B-E542-A9E8-7768A2365AB3}"/>
              </a:ext>
            </a:extLst>
          </p:cNvPr>
          <p:cNvSpPr>
            <a:spLocks noGrp="1"/>
          </p:cNvSpPr>
          <p:nvPr>
            <p:ph type="body" sz="quarter" idx="10"/>
          </p:nvPr>
        </p:nvSpPr>
        <p:spPr>
          <a:xfrm>
            <a:off x="1523492" y="3612833"/>
            <a:ext cx="9145016" cy="3056527"/>
          </a:xfrm>
        </p:spPr>
        <p:txBody>
          <a:bodyPr/>
          <a:lstStyle>
            <a:lvl1pPr>
              <a:buClr>
                <a:schemeClr val="bg1"/>
              </a:buClr>
              <a:buFont typeface="Courier New" panose="02070309020205020404" pitchFamily="49" charset="0"/>
              <a:buChar char="o"/>
              <a:defRPr sz="2200" b="1">
                <a:solidFill>
                  <a:schemeClr val="bg1"/>
                </a:solidFill>
              </a:defRPr>
            </a:lvl1pPr>
            <a:lvl2pPr>
              <a:buClr>
                <a:schemeClr val="bg1"/>
              </a:buClr>
              <a:buFont typeface="Courier New" panose="02070309020205020404" pitchFamily="49" charset="0"/>
              <a:buChar char="o"/>
              <a:defRPr sz="2000" b="1">
                <a:solidFill>
                  <a:schemeClr val="bg1"/>
                </a:solidFill>
              </a:defRPr>
            </a:lvl2pPr>
            <a:lvl3pPr>
              <a:buClr>
                <a:schemeClr val="bg1"/>
              </a:buClr>
              <a:buFont typeface="Courier New" panose="02070309020205020404" pitchFamily="49" charset="0"/>
              <a:buChar char="o"/>
              <a:defRPr sz="2000" b="1">
                <a:solidFill>
                  <a:schemeClr val="bg1"/>
                </a:solidFill>
              </a:defRPr>
            </a:lvl3pPr>
            <a:lvl4pPr>
              <a:buClr>
                <a:schemeClr val="bg1"/>
              </a:buClr>
              <a:buFont typeface="Courier New" panose="02070309020205020404" pitchFamily="49" charset="0"/>
              <a:buChar char="o"/>
              <a:defRPr sz="2000" b="1">
                <a:solidFill>
                  <a:schemeClr val="bg1"/>
                </a:solidFill>
              </a:defRPr>
            </a:lvl4pPr>
            <a:lvl5pPr>
              <a:buClr>
                <a:schemeClr val="bg1"/>
              </a:buClr>
              <a:buFont typeface="Courier New" panose="02070309020205020404" pitchFamily="49" charset="0"/>
              <a:buChar char="o"/>
              <a:defRPr sz="2000" b="1">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Text Placeholder 11">
            <a:extLst>
              <a:ext uri="{FF2B5EF4-FFF2-40B4-BE49-F238E27FC236}">
                <a16:creationId xmlns:a16="http://schemas.microsoft.com/office/drawing/2014/main" id="{2027CEE8-5F29-5B46-8C82-1F36C2257780}"/>
              </a:ext>
            </a:extLst>
          </p:cNvPr>
          <p:cNvSpPr>
            <a:spLocks noGrp="1"/>
          </p:cNvSpPr>
          <p:nvPr>
            <p:ph type="body" sz="quarter" idx="11"/>
          </p:nvPr>
        </p:nvSpPr>
        <p:spPr>
          <a:xfrm>
            <a:off x="1235869" y="2433969"/>
            <a:ext cx="9720263" cy="544512"/>
          </a:xfrm>
        </p:spPr>
        <p:txBody>
          <a:bodyPr/>
          <a:lstStyle>
            <a:lvl1pPr algn="ctr">
              <a:buFontTx/>
              <a:buNone/>
              <a:defRPr sz="3200" b="1">
                <a:solidFill>
                  <a:schemeClr val="bg1"/>
                </a:solidFill>
              </a:defRPr>
            </a:lvl1pPr>
          </a:lstStyle>
          <a:p>
            <a:pPr lvl="0"/>
            <a:r>
              <a:rPr lang="fi-FI"/>
              <a:t>Muokkaa tekstin perustyylejä napsauttamalla</a:t>
            </a:r>
          </a:p>
        </p:txBody>
      </p:sp>
    </p:spTree>
    <p:extLst>
      <p:ext uri="{BB962C8B-B14F-4D97-AF65-F5344CB8AC3E}">
        <p14:creationId xmlns:p14="http://schemas.microsoft.com/office/powerpoint/2010/main" val="10645855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20BB-34B8-7B4D-B2FF-ABFE4AD6C370}"/>
              </a:ext>
            </a:extLst>
          </p:cNvPr>
          <p:cNvSpPr>
            <a:spLocks noGrp="1"/>
          </p:cNvSpPr>
          <p:nvPr>
            <p:ph type="title"/>
          </p:nvPr>
        </p:nvSpPr>
        <p:spPr>
          <a:xfrm>
            <a:off x="996951" y="1052736"/>
            <a:ext cx="10515600" cy="685753"/>
          </a:xfrm>
        </p:spPr>
        <p:txBody>
          <a:bodyPr anchor="b" anchorCtr="0"/>
          <a:lstStyle/>
          <a:p>
            <a:r>
              <a:rPr lang="fi-FI"/>
              <a:t>Muokkaa ots. perustyyl. napsautt.</a:t>
            </a:r>
            <a:endParaRPr lang="en-FI"/>
          </a:p>
        </p:txBody>
      </p:sp>
      <p:sp>
        <p:nvSpPr>
          <p:cNvPr id="3" name="Content Placeholder 2">
            <a:extLst>
              <a:ext uri="{FF2B5EF4-FFF2-40B4-BE49-F238E27FC236}">
                <a16:creationId xmlns:a16="http://schemas.microsoft.com/office/drawing/2014/main" id="{BB0166F8-8381-B645-B852-10EE468FFF5D}"/>
              </a:ext>
            </a:extLst>
          </p:cNvPr>
          <p:cNvSpPr>
            <a:spLocks noGrp="1"/>
          </p:cNvSpPr>
          <p:nvPr>
            <p:ph sz="half" idx="1"/>
          </p:nvPr>
        </p:nvSpPr>
        <p:spPr>
          <a:xfrm>
            <a:off x="982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4" name="Content Placeholder 3">
            <a:extLst>
              <a:ext uri="{FF2B5EF4-FFF2-40B4-BE49-F238E27FC236}">
                <a16:creationId xmlns:a16="http://schemas.microsoft.com/office/drawing/2014/main" id="{400135DE-CC8D-954F-AFF6-AD5894B5973E}"/>
              </a:ext>
            </a:extLst>
          </p:cNvPr>
          <p:cNvSpPr>
            <a:spLocks noGrp="1"/>
          </p:cNvSpPr>
          <p:nvPr>
            <p:ph sz="half" idx="2"/>
          </p:nvPr>
        </p:nvSpPr>
        <p:spPr>
          <a:xfrm>
            <a:off x="6316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23448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E13B9-43B4-C94A-A8E9-EA626310E9FB}"/>
              </a:ext>
            </a:extLst>
          </p:cNvPr>
          <p:cNvSpPr>
            <a:spLocks noGrp="1"/>
          </p:cNvSpPr>
          <p:nvPr>
            <p:ph type="title"/>
          </p:nvPr>
        </p:nvSpPr>
        <p:spPr>
          <a:xfrm>
            <a:off x="982663" y="356071"/>
            <a:ext cx="10515600" cy="1325563"/>
          </a:xfrm>
        </p:spPr>
        <p:txBody>
          <a:bodyPr/>
          <a:lstStyle/>
          <a:p>
            <a:r>
              <a:rPr lang="fi-FI"/>
              <a:t>Muokkaa ots. perustyyl. napsautt.</a:t>
            </a:r>
            <a:endParaRPr lang="en-FI"/>
          </a:p>
        </p:txBody>
      </p:sp>
      <p:sp>
        <p:nvSpPr>
          <p:cNvPr id="3" name="Text Placeholder 2">
            <a:extLst>
              <a:ext uri="{FF2B5EF4-FFF2-40B4-BE49-F238E27FC236}">
                <a16:creationId xmlns:a16="http://schemas.microsoft.com/office/drawing/2014/main" id="{73BB524D-1190-3845-B36F-1DA85D13D3A5}"/>
              </a:ext>
            </a:extLst>
          </p:cNvPr>
          <p:cNvSpPr>
            <a:spLocks noGrp="1"/>
          </p:cNvSpPr>
          <p:nvPr>
            <p:ph type="body" idx="1"/>
          </p:nvPr>
        </p:nvSpPr>
        <p:spPr>
          <a:xfrm>
            <a:off x="984636"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a:extLst>
              <a:ext uri="{FF2B5EF4-FFF2-40B4-BE49-F238E27FC236}">
                <a16:creationId xmlns:a16="http://schemas.microsoft.com/office/drawing/2014/main" id="{D0661FF6-97D1-4644-BAA8-C626ABAB0137}"/>
              </a:ext>
            </a:extLst>
          </p:cNvPr>
          <p:cNvSpPr>
            <a:spLocks noGrp="1"/>
          </p:cNvSpPr>
          <p:nvPr>
            <p:ph sz="half" idx="2"/>
          </p:nvPr>
        </p:nvSpPr>
        <p:spPr>
          <a:xfrm>
            <a:off x="984636"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5" name="Text Placeholder 4">
            <a:extLst>
              <a:ext uri="{FF2B5EF4-FFF2-40B4-BE49-F238E27FC236}">
                <a16:creationId xmlns:a16="http://schemas.microsoft.com/office/drawing/2014/main" id="{1870154A-8E73-B84E-9B6C-615601F72AA6}"/>
              </a:ext>
            </a:extLst>
          </p:cNvPr>
          <p:cNvSpPr>
            <a:spLocks noGrp="1"/>
          </p:cNvSpPr>
          <p:nvPr>
            <p:ph type="body" sz="quarter" idx="3"/>
          </p:nvPr>
        </p:nvSpPr>
        <p:spPr>
          <a:xfrm>
            <a:off x="6317048"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a:extLst>
              <a:ext uri="{FF2B5EF4-FFF2-40B4-BE49-F238E27FC236}">
                <a16:creationId xmlns:a16="http://schemas.microsoft.com/office/drawing/2014/main" id="{CE99E5D0-3FAD-614F-A35A-F45099E87F2F}"/>
              </a:ext>
            </a:extLst>
          </p:cNvPr>
          <p:cNvSpPr>
            <a:spLocks noGrp="1"/>
          </p:cNvSpPr>
          <p:nvPr>
            <p:ph sz="quarter" idx="4"/>
          </p:nvPr>
        </p:nvSpPr>
        <p:spPr>
          <a:xfrm>
            <a:off x="6317048"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387095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EC50C-05EB-534C-9963-8F2BE7ED462D}"/>
              </a:ext>
            </a:extLst>
          </p:cNvPr>
          <p:cNvSpPr>
            <a:spLocks noGrp="1"/>
          </p:cNvSpPr>
          <p:nvPr>
            <p:ph type="title"/>
          </p:nvPr>
        </p:nvSpPr>
        <p:spPr>
          <a:xfrm>
            <a:off x="982663" y="1211263"/>
            <a:ext cx="10515600" cy="685753"/>
          </a:xfrm>
        </p:spPr>
        <p:txBody>
          <a:bodyPr/>
          <a:lstStyle/>
          <a:p>
            <a:r>
              <a:rPr lang="fi-FI"/>
              <a:t>Muokkaa ots. perustyyl. napsautt.</a:t>
            </a:r>
            <a:endParaRPr lang="en-FI"/>
          </a:p>
        </p:txBody>
      </p:sp>
    </p:spTree>
    <p:extLst>
      <p:ext uri="{BB962C8B-B14F-4D97-AF65-F5344CB8AC3E}">
        <p14:creationId xmlns:p14="http://schemas.microsoft.com/office/powerpoint/2010/main" val="3214556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012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ukautettu asettelu">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4C7717-E9A7-4648-BFB1-3927A76D6530}"/>
              </a:ext>
            </a:extLst>
          </p:cNvPr>
          <p:cNvSpPr/>
          <p:nvPr/>
        </p:nvSpPr>
        <p:spPr>
          <a:xfrm>
            <a:off x="1305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4" name="Picture 3">
            <a:extLst>
              <a:ext uri="{FF2B5EF4-FFF2-40B4-BE49-F238E27FC236}">
                <a16:creationId xmlns:a16="http://schemas.microsoft.com/office/drawing/2014/main" id="{43D137EC-8A68-0248-9B58-363493D2E391}"/>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4643543" y="0"/>
            <a:ext cx="2904915" cy="1124744"/>
          </a:xfrm>
          <a:prstGeom prst="rect">
            <a:avLst/>
          </a:prstGeom>
        </p:spPr>
      </p:pic>
      <p:sp>
        <p:nvSpPr>
          <p:cNvPr id="5" name="Title 1">
            <a:extLst>
              <a:ext uri="{FF2B5EF4-FFF2-40B4-BE49-F238E27FC236}">
                <a16:creationId xmlns:a16="http://schemas.microsoft.com/office/drawing/2014/main" id="{A16F191E-FAB9-2849-88DF-3AC7EDCA427D}"/>
              </a:ext>
            </a:extLst>
          </p:cNvPr>
          <p:cNvSpPr>
            <a:spLocks noGrp="1"/>
          </p:cNvSpPr>
          <p:nvPr>
            <p:ph type="title"/>
          </p:nvPr>
        </p:nvSpPr>
        <p:spPr>
          <a:xfrm>
            <a:off x="838200" y="1484784"/>
            <a:ext cx="10515600" cy="1728192"/>
          </a:xfrm>
        </p:spPr>
        <p:txBody>
          <a:bodyPr anchor="b">
            <a:normAutofit/>
          </a:bodyPr>
          <a:lstStyle>
            <a:lvl1pPr algn="ctr">
              <a:defRPr sz="3000" baseline="0">
                <a:solidFill>
                  <a:schemeClr val="bg1"/>
                </a:solidFill>
              </a:defRPr>
            </a:lvl1pPr>
          </a:lstStyle>
          <a:p>
            <a:r>
              <a:rPr lang="fi-FI"/>
              <a:t>Muokkaa ots. perustyyl. napsautt.</a:t>
            </a:r>
            <a:endParaRPr lang="en-FI"/>
          </a:p>
        </p:txBody>
      </p:sp>
    </p:spTree>
    <p:extLst>
      <p:ext uri="{BB962C8B-B14F-4D97-AF65-F5344CB8AC3E}">
        <p14:creationId xmlns:p14="http://schemas.microsoft.com/office/powerpoint/2010/main" val="416650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ED9D2AC-D47A-1049-A1EB-D361C64CF4C6}"/>
              </a:ext>
            </a:extLst>
          </p:cNvPr>
          <p:cNvSpPr/>
          <p:nvPr/>
        </p:nvSpPr>
        <p:spPr>
          <a:xfrm>
            <a:off x="1954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itle 1">
            <a:extLst>
              <a:ext uri="{FF2B5EF4-FFF2-40B4-BE49-F238E27FC236}">
                <a16:creationId xmlns:a16="http://schemas.microsoft.com/office/drawing/2014/main" id="{F5DC3298-41FD-024C-ADB0-9DD478135033}"/>
              </a:ext>
            </a:extLst>
          </p:cNvPr>
          <p:cNvSpPr>
            <a:spLocks noGrp="1"/>
          </p:cNvSpPr>
          <p:nvPr>
            <p:ph type="title"/>
          </p:nvPr>
        </p:nvSpPr>
        <p:spPr>
          <a:xfrm>
            <a:off x="1235869" y="415862"/>
            <a:ext cx="9720264" cy="1728192"/>
          </a:xfrm>
        </p:spPr>
        <p:txBody>
          <a:bodyPr anchor="b">
            <a:normAutofit/>
          </a:bodyPr>
          <a:lstStyle>
            <a:lvl1pPr algn="ctr">
              <a:defRPr sz="2500" b="0" baseline="0">
                <a:solidFill>
                  <a:schemeClr val="bg1"/>
                </a:solidFill>
              </a:defRPr>
            </a:lvl1pPr>
          </a:lstStyle>
          <a:p>
            <a:r>
              <a:rPr lang="fi-FI"/>
              <a:t>Muokkaa ots. perustyyl. napsautt.</a:t>
            </a:r>
            <a:endParaRPr lang="en-FI"/>
          </a:p>
        </p:txBody>
      </p:sp>
      <p:sp>
        <p:nvSpPr>
          <p:cNvPr id="5" name="Text Placeholder 4">
            <a:extLst>
              <a:ext uri="{FF2B5EF4-FFF2-40B4-BE49-F238E27FC236}">
                <a16:creationId xmlns:a16="http://schemas.microsoft.com/office/drawing/2014/main" id="{99558C3E-611B-E542-A9E8-7768A2365AB3}"/>
              </a:ext>
            </a:extLst>
          </p:cNvPr>
          <p:cNvSpPr>
            <a:spLocks noGrp="1"/>
          </p:cNvSpPr>
          <p:nvPr>
            <p:ph type="body" sz="quarter" idx="10"/>
          </p:nvPr>
        </p:nvSpPr>
        <p:spPr>
          <a:xfrm>
            <a:off x="1523492" y="3612833"/>
            <a:ext cx="9145016" cy="3056527"/>
          </a:xfrm>
        </p:spPr>
        <p:txBody>
          <a:bodyPr/>
          <a:lstStyle>
            <a:lvl1pPr>
              <a:buClr>
                <a:schemeClr val="bg1"/>
              </a:buClr>
              <a:buFont typeface="Courier New" panose="02070309020205020404" pitchFamily="49" charset="0"/>
              <a:buChar char="o"/>
              <a:defRPr sz="2200" b="1">
                <a:solidFill>
                  <a:schemeClr val="bg1"/>
                </a:solidFill>
              </a:defRPr>
            </a:lvl1pPr>
            <a:lvl2pPr>
              <a:buClr>
                <a:schemeClr val="bg1"/>
              </a:buClr>
              <a:buFont typeface="Courier New" panose="02070309020205020404" pitchFamily="49" charset="0"/>
              <a:buChar char="o"/>
              <a:defRPr sz="2000" b="1">
                <a:solidFill>
                  <a:schemeClr val="bg1"/>
                </a:solidFill>
              </a:defRPr>
            </a:lvl2pPr>
            <a:lvl3pPr>
              <a:buClr>
                <a:schemeClr val="bg1"/>
              </a:buClr>
              <a:buFont typeface="Courier New" panose="02070309020205020404" pitchFamily="49" charset="0"/>
              <a:buChar char="o"/>
              <a:defRPr sz="2000" b="1">
                <a:solidFill>
                  <a:schemeClr val="bg1"/>
                </a:solidFill>
              </a:defRPr>
            </a:lvl3pPr>
            <a:lvl4pPr>
              <a:buClr>
                <a:schemeClr val="bg1"/>
              </a:buClr>
              <a:buFont typeface="Courier New" panose="02070309020205020404" pitchFamily="49" charset="0"/>
              <a:buChar char="o"/>
              <a:defRPr sz="2000" b="1">
                <a:solidFill>
                  <a:schemeClr val="bg1"/>
                </a:solidFill>
              </a:defRPr>
            </a:lvl4pPr>
            <a:lvl5pPr>
              <a:buClr>
                <a:schemeClr val="bg1"/>
              </a:buClr>
              <a:buFont typeface="Courier New" panose="02070309020205020404" pitchFamily="49" charset="0"/>
              <a:buChar char="o"/>
              <a:defRPr sz="2000" b="1">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Text Placeholder 11">
            <a:extLst>
              <a:ext uri="{FF2B5EF4-FFF2-40B4-BE49-F238E27FC236}">
                <a16:creationId xmlns:a16="http://schemas.microsoft.com/office/drawing/2014/main" id="{2027CEE8-5F29-5B46-8C82-1F36C2257780}"/>
              </a:ext>
            </a:extLst>
          </p:cNvPr>
          <p:cNvSpPr>
            <a:spLocks noGrp="1"/>
          </p:cNvSpPr>
          <p:nvPr>
            <p:ph type="body" sz="quarter" idx="11"/>
          </p:nvPr>
        </p:nvSpPr>
        <p:spPr>
          <a:xfrm>
            <a:off x="1235869" y="2433969"/>
            <a:ext cx="9720263" cy="544512"/>
          </a:xfrm>
        </p:spPr>
        <p:txBody>
          <a:bodyPr/>
          <a:lstStyle>
            <a:lvl1pPr algn="ctr">
              <a:buFontTx/>
              <a:buNone/>
              <a:defRPr sz="3200" b="1">
                <a:solidFill>
                  <a:schemeClr val="bg1"/>
                </a:solidFill>
              </a:defRPr>
            </a:lvl1pPr>
          </a:lstStyle>
          <a:p>
            <a:pPr lvl="0"/>
            <a:r>
              <a:rPr lang="fi-FI"/>
              <a:t>Muokkaa tekstin perustyylejä napsauttamalla</a:t>
            </a:r>
          </a:p>
        </p:txBody>
      </p:sp>
    </p:spTree>
    <p:extLst>
      <p:ext uri="{BB962C8B-B14F-4D97-AF65-F5344CB8AC3E}">
        <p14:creationId xmlns:p14="http://schemas.microsoft.com/office/powerpoint/2010/main" val="230299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KANSI">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7BE3B9-7DCF-D541-8EE5-0F3E1BA96652}"/>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Logo, company name&#10;&#10;Description automatically generated">
            <a:extLst>
              <a:ext uri="{FF2B5EF4-FFF2-40B4-BE49-F238E27FC236}">
                <a16:creationId xmlns:a16="http://schemas.microsoft.com/office/drawing/2014/main" id="{7910E586-AF65-324E-929D-7C0421AC8869}"/>
              </a:ext>
            </a:extLst>
          </p:cNvPr>
          <p:cNvPicPr>
            <a:picLocks noChangeAspect="1"/>
          </p:cNvPicPr>
          <p:nvPr/>
        </p:nvPicPr>
        <p:blipFill>
          <a:blip r:embed="rId2"/>
          <a:stretch>
            <a:fillRect/>
          </a:stretch>
        </p:blipFill>
        <p:spPr>
          <a:xfrm>
            <a:off x="3340376" y="355843"/>
            <a:ext cx="5511248" cy="4634459"/>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815487" y="4833140"/>
            <a:ext cx="10561027" cy="1371600"/>
          </a:xfrm>
        </p:spPr>
        <p:txBody>
          <a:bodyPr anchor="ctr">
            <a:noAutofit/>
          </a:bodyPr>
          <a:lstStyle>
            <a:lvl1pPr algn="ctr">
              <a:defRPr sz="5500">
                <a:solidFill>
                  <a:schemeClr val="accent1"/>
                </a:solidFill>
              </a:defRPr>
            </a:lvl1pPr>
          </a:lstStyle>
          <a:p>
            <a:r>
              <a:rPr lang="fi-FI" noProof="0"/>
              <a:t>Muokkaa ots. perustyyl. napsautt.</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1897785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6C3739-5DA8-1D40-BB21-0BDF4D316AB0}"/>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p:spPr>
        <p:txBody>
          <a:bodyPr/>
          <a:lstStyle>
            <a:lvl1pPr>
              <a:defRPr sz="2800">
                <a:solidFill>
                  <a:schemeClr val="bg1"/>
                </a:solidFill>
              </a:defRPr>
            </a:lvl1pPr>
          </a:lstStyle>
          <a:p>
            <a:r>
              <a:rPr lang="fi-FI" noProof="0"/>
              <a:t>Muokkaa ots. perustyyl. napsautt.</a:t>
            </a:r>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Tree>
    <p:extLst>
      <p:ext uri="{BB962C8B-B14F-4D97-AF65-F5344CB8AC3E}">
        <p14:creationId xmlns:p14="http://schemas.microsoft.com/office/powerpoint/2010/main" val="3790906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theme" Target="../theme/theme2.xml"/><Relationship Id="rId2" Type="http://schemas.openxmlformats.org/officeDocument/2006/relationships/slideLayout" Target="../slideLayouts/slideLayout9.xml"/><Relationship Id="rId16" Type="http://schemas.openxmlformats.org/officeDocument/2006/relationships/slideLayout" Target="../slideLayouts/slideLayout23.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671E0E-A70B-B249-849D-13B069C8F60B}"/>
              </a:ext>
            </a:extLst>
          </p:cNvPr>
          <p:cNvSpPr>
            <a:spLocks noGrp="1"/>
          </p:cNvSpPr>
          <p:nvPr>
            <p:ph type="title"/>
          </p:nvPr>
        </p:nvSpPr>
        <p:spPr>
          <a:xfrm>
            <a:off x="838200" y="399331"/>
            <a:ext cx="9683663" cy="685753"/>
          </a:xfrm>
          <a:prstGeom prst="rect">
            <a:avLst/>
          </a:prstGeom>
        </p:spPr>
        <p:txBody>
          <a:bodyPr vert="horz" lIns="0" tIns="0" rIns="0" bIns="0" rtlCol="0" anchor="t" anchorCtr="0">
            <a:normAutofit/>
          </a:bodyPr>
          <a:lstStyle/>
          <a:p>
            <a:r>
              <a:rPr lang="fi-FI" noProof="0" dirty="0"/>
              <a:t>Muokkaa </a:t>
            </a:r>
            <a:r>
              <a:rPr lang="fi-FI" noProof="0" dirty="0" err="1"/>
              <a:t>ots</a:t>
            </a:r>
            <a:r>
              <a:rPr lang="fi-FI" noProof="0" dirty="0"/>
              <a:t>. </a:t>
            </a:r>
            <a:r>
              <a:rPr lang="fi-FI" noProof="0" dirty="0" err="1"/>
              <a:t>perustyyl</a:t>
            </a:r>
            <a:r>
              <a:rPr lang="fi-FI" noProof="0" dirty="0"/>
              <a:t>. </a:t>
            </a:r>
            <a:r>
              <a:rPr lang="fi-FI" noProof="0" dirty="0" err="1"/>
              <a:t>napsautt</a:t>
            </a:r>
            <a:r>
              <a:rPr lang="fi-FI" noProof="0" dirty="0"/>
              <a:t>.</a:t>
            </a:r>
            <a:endParaRPr lang="sv-SE" noProof="0" dirty="0"/>
          </a:p>
        </p:txBody>
      </p:sp>
      <p:sp>
        <p:nvSpPr>
          <p:cNvPr id="3" name="Text Placeholder 2">
            <a:extLst>
              <a:ext uri="{FF2B5EF4-FFF2-40B4-BE49-F238E27FC236}">
                <a16:creationId xmlns:a16="http://schemas.microsoft.com/office/drawing/2014/main" id="{1F15FF42-6E91-FA40-AE5D-05D6DABA526B}"/>
              </a:ext>
            </a:extLst>
          </p:cNvPr>
          <p:cNvSpPr>
            <a:spLocks noGrp="1"/>
          </p:cNvSpPr>
          <p:nvPr>
            <p:ph type="body" idx="1"/>
          </p:nvPr>
        </p:nvSpPr>
        <p:spPr>
          <a:xfrm>
            <a:off x="994538" y="1603332"/>
            <a:ext cx="10515600" cy="4512460"/>
          </a:xfrm>
          <a:prstGeom prst="rect">
            <a:avLst/>
          </a:prstGeom>
        </p:spPr>
        <p:txBody>
          <a:bodyPr vert="horz" lIns="91440" tIns="45720" rIns="91440" bIns="45720" rtlCol="0">
            <a:normAutofit/>
          </a:bodyPr>
          <a:lstStyle/>
          <a:p>
            <a:pPr lvl="0"/>
            <a:r>
              <a:rPr lang="fi-FI" noProof="0" dirty="0"/>
              <a:t>Muokkaa tekstin perustyylejä napsauttamalla</a:t>
            </a:r>
          </a:p>
          <a:p>
            <a:pPr lvl="1"/>
            <a:r>
              <a:rPr lang="fi-FI" noProof="0" dirty="0"/>
              <a:t>toinen taso</a:t>
            </a:r>
          </a:p>
          <a:p>
            <a:pPr lvl="2"/>
            <a:r>
              <a:rPr lang="fi-FI" noProof="0" dirty="0"/>
              <a:t>kolmas taso</a:t>
            </a:r>
          </a:p>
          <a:p>
            <a:pPr lvl="3"/>
            <a:r>
              <a:rPr lang="fi-FI" noProof="0" dirty="0"/>
              <a:t>neljäs taso</a:t>
            </a:r>
          </a:p>
          <a:p>
            <a:pPr lvl="4"/>
            <a:r>
              <a:rPr lang="fi-FI" noProof="0" dirty="0"/>
              <a:t>viides taso</a:t>
            </a:r>
            <a:endParaRPr lang="sv-SE" noProof="0" dirty="0"/>
          </a:p>
        </p:txBody>
      </p:sp>
      <p:sp>
        <p:nvSpPr>
          <p:cNvPr id="7" name="Rectangle 6">
            <a:extLst>
              <a:ext uri="{FF2B5EF4-FFF2-40B4-BE49-F238E27FC236}">
                <a16:creationId xmlns:a16="http://schemas.microsoft.com/office/drawing/2014/main" id="{5642C8C3-8B2F-4941-B88D-3DC6F246853E}"/>
              </a:ext>
            </a:extLst>
          </p:cNvPr>
          <p:cNvSpPr/>
          <p:nvPr/>
        </p:nvSpPr>
        <p:spPr>
          <a:xfrm>
            <a:off x="0" y="6381328"/>
            <a:ext cx="12192000" cy="476672"/>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TextBox 7">
            <a:extLst>
              <a:ext uri="{FF2B5EF4-FFF2-40B4-BE49-F238E27FC236}">
                <a16:creationId xmlns:a16="http://schemas.microsoft.com/office/drawing/2014/main" id="{C2F71440-6C71-234B-85DA-35B580CAA917}"/>
              </a:ext>
            </a:extLst>
          </p:cNvPr>
          <p:cNvSpPr txBox="1"/>
          <p:nvPr/>
        </p:nvSpPr>
        <p:spPr>
          <a:xfrm>
            <a:off x="1199456" y="6477318"/>
            <a:ext cx="3600400" cy="284693"/>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50" baseline="0" dirty="0">
                <a:solidFill>
                  <a:schemeClr val="bg1"/>
                </a:solidFill>
                <a:latin typeface="Verdana" panose="020B0604030504040204" pitchFamily="34" charset="0"/>
                <a:cs typeface="SignaOT-LightIta" panose="020B0504030101020102" pitchFamily="34" charset="77"/>
              </a:rPr>
              <a:t>Suoja 2022｜6.-7.5.2022</a:t>
            </a:r>
          </a:p>
        </p:txBody>
      </p:sp>
      <p:pic>
        <p:nvPicPr>
          <p:cNvPr id="9" name="Picture 8">
            <a:extLst>
              <a:ext uri="{FF2B5EF4-FFF2-40B4-BE49-F238E27FC236}">
                <a16:creationId xmlns:a16="http://schemas.microsoft.com/office/drawing/2014/main" id="{7CF8B078-DDCA-8C40-BC57-59F8224381D1}"/>
              </a:ext>
            </a:extLst>
          </p:cNvPr>
          <p:cNvPicPr>
            <a:picLocks noChangeAspect="1"/>
          </p:cNvPicPr>
          <p:nvPr/>
        </p:nvPicPr>
        <p:blipFill>
          <a:blip r:embed="rId9"/>
          <a:srcRect/>
          <a:stretch/>
        </p:blipFill>
        <p:spPr>
          <a:xfrm>
            <a:off x="10433491" y="6218435"/>
            <a:ext cx="1350597" cy="522933"/>
          </a:xfrm>
          <a:prstGeom prst="rect">
            <a:avLst/>
          </a:prstGeom>
        </p:spPr>
      </p:pic>
      <p:pic>
        <p:nvPicPr>
          <p:cNvPr id="5" name="Kuva 4">
            <a:extLst>
              <a:ext uri="{FF2B5EF4-FFF2-40B4-BE49-F238E27FC236}">
                <a16:creationId xmlns:a16="http://schemas.microsoft.com/office/drawing/2014/main" id="{C3214688-537B-4528-B6FE-1B8FFD093879}"/>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765389" y="0"/>
            <a:ext cx="1350598" cy="1132839"/>
          </a:xfrm>
          <a:prstGeom prst="rect">
            <a:avLst/>
          </a:prstGeom>
        </p:spPr>
      </p:pic>
    </p:spTree>
    <p:extLst>
      <p:ext uri="{BB962C8B-B14F-4D97-AF65-F5344CB8AC3E}">
        <p14:creationId xmlns:p14="http://schemas.microsoft.com/office/powerpoint/2010/main" val="1199903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marL="892175" indent="-892175" algn="l" defTabSz="914400" rtl="0" eaLnBrk="1" fontAlgn="b" latinLnBrk="0" hangingPunct="1">
        <a:lnSpc>
          <a:spcPct val="90000"/>
        </a:lnSpc>
        <a:spcBef>
          <a:spcPct val="0"/>
        </a:spcBef>
        <a:buNone/>
        <a:tabLst/>
        <a:defRPr sz="2800" b="1" i="0" kern="1200" baseline="0">
          <a:solidFill>
            <a:srgbClr val="D71436"/>
          </a:solidFill>
          <a:latin typeface="Verdana" panose="020B0604030504040204" pitchFamily="34" charset="0"/>
          <a:ea typeface="+mj-ea"/>
          <a:cs typeface="+mj-cs"/>
        </a:defRPr>
      </a:lvl1pPr>
    </p:titleStyle>
    <p:bodyStyle>
      <a:lvl1pPr marL="363538" indent="-363538" algn="l" defTabSz="914400" rtl="0" eaLnBrk="1" latinLnBrk="0" hangingPunct="1">
        <a:lnSpc>
          <a:spcPct val="90000"/>
        </a:lnSpc>
        <a:spcBef>
          <a:spcPts val="1000"/>
        </a:spcBef>
        <a:buClr>
          <a:srgbClr val="D71436"/>
        </a:buClr>
        <a:buSzPct val="100000"/>
        <a:buFont typeface="Courier New" panose="02070309020205020404" pitchFamily="49" charset="0"/>
        <a:buChar char="o"/>
        <a:tabLst/>
        <a:defRPr sz="2400" kern="1200" baseline="0">
          <a:solidFill>
            <a:schemeClr val="tx1"/>
          </a:solidFill>
          <a:latin typeface="Verdana" panose="020B0604030504040204" pitchFamily="34" charset="0"/>
          <a:ea typeface="+mn-ea"/>
          <a:cs typeface="+mn-cs"/>
        </a:defRPr>
      </a:lvl1pPr>
      <a:lvl2pPr marL="715963" indent="-352425"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2000" kern="1200" baseline="0">
          <a:solidFill>
            <a:schemeClr val="tx1"/>
          </a:solidFill>
          <a:latin typeface="Verdana" panose="020B0604030504040204" pitchFamily="34" charset="0"/>
          <a:ea typeface="+mn-ea"/>
          <a:cs typeface="+mn-cs"/>
        </a:defRPr>
      </a:lvl2pPr>
      <a:lvl3pPr marL="1069975" indent="-354013"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1800" kern="1200" baseline="0">
          <a:solidFill>
            <a:schemeClr val="tx1"/>
          </a:solidFill>
          <a:latin typeface="Verdana" panose="020B0604030504040204" pitchFamily="34" charset="0"/>
          <a:ea typeface="+mn-ea"/>
          <a:cs typeface="+mn-cs"/>
        </a:defRPr>
      </a:lvl3pPr>
      <a:lvl4pPr marL="1422400" indent="-352425"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1800" kern="1200" baseline="0">
          <a:solidFill>
            <a:schemeClr val="tx1"/>
          </a:solidFill>
          <a:latin typeface="Verdana" panose="020B0604030504040204" pitchFamily="34" charset="0"/>
          <a:ea typeface="+mn-ea"/>
          <a:cs typeface="+mn-cs"/>
        </a:defRPr>
      </a:lvl4pPr>
      <a:lvl5pPr marL="1822450" indent="-400050"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18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19">
          <p15:clr>
            <a:srgbClr val="F26B43"/>
          </p15:clr>
        </p15:guide>
        <p15:guide id="2" orient="horz" pos="754">
          <p15:clr>
            <a:srgbClr val="F26B43"/>
          </p15:clr>
        </p15:guide>
        <p15:guide id="3" orient="horz" pos="4201">
          <p15:clr>
            <a:srgbClr val="F26B43"/>
          </p15:clr>
        </p15:guide>
        <p15:guide id="4" pos="742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73FF0-1A14-0D4B-BDF6-29763526C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a:t>Muokkaa ots. perustyyl. napsautt.</a:t>
            </a:r>
            <a:endParaRPr lang="fi-FI" noProof="0" dirty="0"/>
          </a:p>
        </p:txBody>
      </p:sp>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4" name="TextBox 3">
            <a:extLst>
              <a:ext uri="{FF2B5EF4-FFF2-40B4-BE49-F238E27FC236}">
                <a16:creationId xmlns:a16="http://schemas.microsoft.com/office/drawing/2014/main" id="{87BA43F0-4796-3548-B09F-2023ADCCE521}"/>
              </a:ext>
            </a:extLst>
          </p:cNvPr>
          <p:cNvSpPr txBox="1"/>
          <p:nvPr/>
        </p:nvSpPr>
        <p:spPr>
          <a:xfrm>
            <a:off x="786443" y="6229757"/>
            <a:ext cx="3600400" cy="30777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i="0" baseline="0" noProof="1">
                <a:solidFill>
                  <a:schemeClr val="tx1"/>
                </a:solidFill>
                <a:latin typeface="Arial" panose="020B0604020202020204" pitchFamily="34" charset="0"/>
                <a:cs typeface="Arial" panose="020B0604020202020204" pitchFamily="34" charset="0"/>
              </a:rPr>
              <a:t>Suoja 2022｜6.-7.5.</a:t>
            </a:r>
          </a:p>
        </p:txBody>
      </p:sp>
    </p:spTree>
    <p:extLst>
      <p:ext uri="{BB962C8B-B14F-4D97-AF65-F5344CB8AC3E}">
        <p14:creationId xmlns:p14="http://schemas.microsoft.com/office/powerpoint/2010/main" val="70134407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5" r:id="rId16"/>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hyperlink" Target="https://rednet.punainenristi.fi/system/files/page/Suoja_Suojelu_ja_yhdenvertaisuus.pdf" TargetMode="Externa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hyperlink" Target="https://www.lyyti.in/Suoja_2022_tilannekuvakysely_6348/se" TargetMode="External"/><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C6C76-4850-A347-9CCC-5BDEA952B000}"/>
              </a:ext>
            </a:extLst>
          </p:cNvPr>
          <p:cNvSpPr>
            <a:spLocks noGrp="1"/>
          </p:cNvSpPr>
          <p:nvPr>
            <p:ph type="ctrTitle"/>
          </p:nvPr>
        </p:nvSpPr>
        <p:spPr/>
        <p:txBody>
          <a:bodyPr>
            <a:normAutofit/>
          </a:bodyPr>
          <a:lstStyle/>
          <a:p>
            <a:r>
              <a:rPr lang="fi-FI" dirty="0" err="1"/>
              <a:t>Övning</a:t>
            </a:r>
            <a:endParaRPr lang="fi-FI" dirty="0"/>
          </a:p>
        </p:txBody>
      </p:sp>
    </p:spTree>
    <p:extLst>
      <p:ext uri="{BB962C8B-B14F-4D97-AF65-F5344CB8AC3E}">
        <p14:creationId xmlns:p14="http://schemas.microsoft.com/office/powerpoint/2010/main" val="428246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277000-56FB-4F56-9334-8ED79A8EA531}"/>
              </a:ext>
            </a:extLst>
          </p:cNvPr>
          <p:cNvSpPr>
            <a:spLocks noGrp="1"/>
          </p:cNvSpPr>
          <p:nvPr>
            <p:ph type="title"/>
          </p:nvPr>
        </p:nvSpPr>
        <p:spPr/>
        <p:txBody>
          <a:bodyPr/>
          <a:lstStyle/>
          <a:p>
            <a:pPr algn="l" rtl="0"/>
            <a:r>
              <a:rPr lang="sv-fi" b="1" i="0" u="none" baseline="0"/>
              <a:t>Transitboende</a:t>
            </a:r>
          </a:p>
        </p:txBody>
      </p:sp>
      <p:sp>
        <p:nvSpPr>
          <p:cNvPr id="3" name="Tekstin paikkamerkki 2">
            <a:extLst>
              <a:ext uri="{FF2B5EF4-FFF2-40B4-BE49-F238E27FC236}">
                <a16:creationId xmlns:a16="http://schemas.microsoft.com/office/drawing/2014/main" id="{9C112E87-504B-4FCB-B1C9-07C456EC002C}"/>
              </a:ext>
            </a:extLst>
          </p:cNvPr>
          <p:cNvSpPr>
            <a:spLocks noGrp="1"/>
          </p:cNvSpPr>
          <p:nvPr>
            <p:ph type="body" idx="14"/>
          </p:nvPr>
        </p:nvSpPr>
        <p:spPr>
          <a:xfrm>
            <a:off x="838199" y="1796902"/>
            <a:ext cx="10515600" cy="3436949"/>
          </a:xfrm>
        </p:spPr>
        <p:txBody>
          <a:bodyPr/>
          <a:lstStyle/>
          <a:p>
            <a:pPr algn="l" rtl="0"/>
            <a:r>
              <a:rPr lang="sv-fi" b="0" i="0" u="none" baseline="0"/>
              <a:t>Transitboende är avsett för situationer där man snabbt måste hitta inkvarteringslokaler eftersom de befintliga asylförläggningarnas nödinkvarteringsplatser är fulla. Det kan vara en underordnad del av en asylförläggning, en separat enhet eller en självständig enhet. En enhet för transitboende är dock inte en permanent förläggning. </a:t>
            </a:r>
          </a:p>
          <a:p>
            <a:pPr algn="l" rtl="0"/>
            <a:r>
              <a:rPr lang="sv-fi" b="0" i="0" u="none" baseline="0"/>
              <a:t>Personer som placerats på en enhet för transitboende är registrerade som asylsökande. Transitboende ska vara en så kortvarig lösning som möjligt för asylsökande, innan de kan flytta till en asylförläggning. </a:t>
            </a:r>
          </a:p>
          <a:p>
            <a:endParaRPr lang="sv-fi" dirty="0"/>
          </a:p>
        </p:txBody>
      </p:sp>
      <p:sp>
        <p:nvSpPr>
          <p:cNvPr id="4" name="Suorakulmio 3">
            <a:extLst>
              <a:ext uri="{FF2B5EF4-FFF2-40B4-BE49-F238E27FC236}">
                <a16:creationId xmlns:a16="http://schemas.microsoft.com/office/drawing/2014/main" id="{9BAE5C23-E1BD-4ACF-94CA-178690928D88}"/>
              </a:ext>
            </a:extLst>
          </p:cNvPr>
          <p:cNvSpPr/>
          <p:nvPr/>
        </p:nvSpPr>
        <p:spPr>
          <a:xfrm>
            <a:off x="340242" y="238575"/>
            <a:ext cx="1818167" cy="5847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sv-fi" b="0" i="0" u="none" baseline="0"/>
              <a:t>Mer information</a:t>
            </a:r>
          </a:p>
        </p:txBody>
      </p:sp>
    </p:spTree>
    <p:extLst>
      <p:ext uri="{BB962C8B-B14F-4D97-AF65-F5344CB8AC3E}">
        <p14:creationId xmlns:p14="http://schemas.microsoft.com/office/powerpoint/2010/main" val="3610715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617530-C03D-4E51-BD63-5136F126B2A3}"/>
              </a:ext>
            </a:extLst>
          </p:cNvPr>
          <p:cNvSpPr>
            <a:spLocks noGrp="1"/>
          </p:cNvSpPr>
          <p:nvPr>
            <p:ph type="title"/>
          </p:nvPr>
        </p:nvSpPr>
        <p:spPr/>
        <p:txBody>
          <a:bodyPr/>
          <a:lstStyle/>
          <a:p>
            <a:pPr algn="l" rtl="0"/>
            <a:r>
              <a:rPr lang="sv-fi" b="1" i="0" u="none" baseline="0"/>
              <a:t>Beredskapsplan</a:t>
            </a:r>
          </a:p>
        </p:txBody>
      </p:sp>
      <p:sp>
        <p:nvSpPr>
          <p:cNvPr id="3" name="Tekstin paikkamerkki 2">
            <a:extLst>
              <a:ext uri="{FF2B5EF4-FFF2-40B4-BE49-F238E27FC236}">
                <a16:creationId xmlns:a16="http://schemas.microsoft.com/office/drawing/2014/main" id="{7D0E4FF2-CFA6-4694-8BB9-3FD973F3FEFB}"/>
              </a:ext>
            </a:extLst>
          </p:cNvPr>
          <p:cNvSpPr>
            <a:spLocks noGrp="1"/>
          </p:cNvSpPr>
          <p:nvPr>
            <p:ph type="body" sz="quarter" idx="11"/>
          </p:nvPr>
        </p:nvSpPr>
        <p:spPr/>
        <p:txBody>
          <a:bodyPr/>
          <a:lstStyle/>
          <a:p>
            <a:pPr algn="l" rtl="0"/>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Varje distrikt har en beredskapsplan gällande omfattande flyktinginvandring. </a:t>
            </a:r>
          </a:p>
          <a:p>
            <a:pPr algn="l" rtl="0"/>
            <a:r>
              <a:rPr lang="sv-fi" b="0" i="0" u="none" baseline="0"/>
              <a:t>I planen </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preciseras bl.a. hur transitboende</a:t>
            </a:r>
            <a:r>
              <a:rPr lang="sv-fi" b="0" i="0" u="none" baseline="0"/>
              <a:t> eller annat </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boende ordnas, vilka resurser det kräver och vilka roller anställda, frivilliga och andra organisationer har.</a:t>
            </a:r>
          </a:p>
          <a:p>
            <a:pPr algn="l" rtl="0"/>
            <a:r>
              <a:rPr lang="sv-fi" b="0" i="0" u="none" baseline="0"/>
              <a:t>V</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erksamheten beror på om distriktet redan har en asylförläggning.</a:t>
            </a:r>
          </a:p>
          <a:p>
            <a:pPr algn="l" rtl="0"/>
            <a:r>
              <a:rPr lang="sv-fi" b="0" i="0" u="none" baseline="0"/>
              <a:t>Även avdelningarna kan ha en beredskapsplan gällande omfattande flyktinginvandring i vilken avdelningens verksamhet och uppgifter har planerats på förhand.</a:t>
            </a:r>
          </a:p>
        </p:txBody>
      </p:sp>
      <p:sp>
        <p:nvSpPr>
          <p:cNvPr id="4" name="Suorakulmio 3">
            <a:extLst>
              <a:ext uri="{FF2B5EF4-FFF2-40B4-BE49-F238E27FC236}">
                <a16:creationId xmlns:a16="http://schemas.microsoft.com/office/drawing/2014/main" id="{89A58FB4-3F43-4A9C-9BC2-55E9005C4ED0}"/>
              </a:ext>
            </a:extLst>
          </p:cNvPr>
          <p:cNvSpPr/>
          <p:nvPr/>
        </p:nvSpPr>
        <p:spPr>
          <a:xfrm>
            <a:off x="340242" y="238575"/>
            <a:ext cx="1818167" cy="5847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sv-fi" b="0" i="0" u="none" baseline="0"/>
              <a:t>Mer information</a:t>
            </a:r>
          </a:p>
        </p:txBody>
      </p:sp>
    </p:spTree>
    <p:extLst>
      <p:ext uri="{BB962C8B-B14F-4D97-AF65-F5344CB8AC3E}">
        <p14:creationId xmlns:p14="http://schemas.microsoft.com/office/powerpoint/2010/main" val="978081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D87D44F6-6F22-414B-A413-FDDCCC1679F7}"/>
              </a:ext>
            </a:extLst>
          </p:cNvPr>
          <p:cNvSpPr>
            <a:spLocks noGrp="1"/>
          </p:cNvSpPr>
          <p:nvPr>
            <p:ph type="title"/>
          </p:nvPr>
        </p:nvSpPr>
        <p:spPr/>
        <p:txBody>
          <a:bodyPr>
            <a:normAutofit/>
          </a:bodyPr>
          <a:lstStyle/>
          <a:p>
            <a:pPr algn="l" rtl="0"/>
            <a:r>
              <a:rPr lang="sv-fi" b="1" i="0" u="none" baseline="0">
                <a:highlight>
                  <a:srgbClr val="FFFF00"/>
                </a:highlight>
              </a:rPr>
              <a:t>XX</a:t>
            </a:r>
            <a:r>
              <a:rPr lang="sv-fi" b="1" i="0" u="none" baseline="0"/>
              <a:t> avdelning får larm</a:t>
            </a:r>
          </a:p>
        </p:txBody>
      </p:sp>
      <p:sp>
        <p:nvSpPr>
          <p:cNvPr id="2" name="Tekstin paikkamerkki 1">
            <a:extLst>
              <a:ext uri="{FF2B5EF4-FFF2-40B4-BE49-F238E27FC236}">
                <a16:creationId xmlns:a16="http://schemas.microsoft.com/office/drawing/2014/main" id="{5675FA6E-C9F5-47ED-BF02-9817F583222E}"/>
              </a:ext>
            </a:extLst>
          </p:cNvPr>
          <p:cNvSpPr>
            <a:spLocks noGrp="1"/>
          </p:cNvSpPr>
          <p:nvPr>
            <p:ph type="body" idx="14"/>
          </p:nvPr>
        </p:nvSpPr>
        <p:spPr/>
        <p:txBody>
          <a:bodyPr/>
          <a:lstStyle/>
          <a:p>
            <a:pPr algn="l" rtl="0"/>
            <a:r>
              <a:rPr lang="sv-fi" b="0" i="0" u="none" baseline="0"/>
              <a:t>Distriktet svarar för inrättandet av en enhet för transitboende. Distriktet kontaktar avdelningens ordförande. Särskilt i början då man inte har hunnit rekrytera några anställda till enheten är det viktigt att få med frivilliga. Enheten grundas på en lägercentral som ligger i närheten.</a:t>
            </a:r>
          </a:p>
        </p:txBody>
      </p:sp>
    </p:spTree>
    <p:extLst>
      <p:ext uri="{BB962C8B-B14F-4D97-AF65-F5344CB8AC3E}">
        <p14:creationId xmlns:p14="http://schemas.microsoft.com/office/powerpoint/2010/main" val="1071800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3763E2-A4C2-40FA-8FB5-4384B04D00BA}"/>
              </a:ext>
            </a:extLst>
          </p:cNvPr>
          <p:cNvSpPr>
            <a:spLocks noGrp="1"/>
          </p:cNvSpPr>
          <p:nvPr>
            <p:ph type="title"/>
          </p:nvPr>
        </p:nvSpPr>
        <p:spPr/>
        <p:txBody>
          <a:bodyPr/>
          <a:lstStyle/>
          <a:p>
            <a:pPr algn="l" rtl="0"/>
            <a:r>
              <a:rPr lang="sv-fi" b="1" i="0" u="none" baseline="0" dirty="0"/>
              <a:t>Uppgift 1: Röda Korsets uppgifter i en situation med omfattande flyktinginvandring</a:t>
            </a:r>
            <a:br>
              <a:rPr lang="sv-fi" dirty="0"/>
            </a:br>
            <a:endParaRPr lang="sv-fi" dirty="0"/>
          </a:p>
        </p:txBody>
      </p:sp>
      <p:sp>
        <p:nvSpPr>
          <p:cNvPr id="3" name="Tekstin paikkamerkki 2">
            <a:extLst>
              <a:ext uri="{FF2B5EF4-FFF2-40B4-BE49-F238E27FC236}">
                <a16:creationId xmlns:a16="http://schemas.microsoft.com/office/drawing/2014/main" id="{FF2EE05A-8ECF-4373-9C12-78434041E288}"/>
              </a:ext>
            </a:extLst>
          </p:cNvPr>
          <p:cNvSpPr>
            <a:spLocks noGrp="1"/>
          </p:cNvSpPr>
          <p:nvPr>
            <p:ph idx="1"/>
          </p:nvPr>
        </p:nvSpPr>
        <p:spPr/>
        <p:txBody>
          <a:bodyPr/>
          <a:lstStyle/>
          <a:p>
            <a:pPr marL="0" indent="0" algn="l" rtl="0">
              <a:buNone/>
            </a:pPr>
            <a:r>
              <a:rPr lang="sv-fi" b="0" i="0" u="none" baseline="0"/>
              <a:t>Nedan följer en lista över uppgifter som myndigheten ofta ber Röda Korset om vid en akut hjälpsituation.</a:t>
            </a:r>
          </a:p>
          <a:p>
            <a:pPr marL="0" indent="0" algn="l" rtl="0">
              <a:buNone/>
            </a:pPr>
            <a:r>
              <a:rPr lang="sv-fi" b="0" i="0" u="none" baseline="0"/>
              <a:t>Vilka av uppgifterna är sådana som troligen behövs vid inrättandet av en enhet för transitboende? </a:t>
            </a:r>
          </a:p>
          <a:p>
            <a:pPr marL="0" indent="0" algn="l" rtl="0">
              <a:buNone/>
            </a:pPr>
            <a:r>
              <a:rPr lang="sv-fi" b="0" i="0" u="none" baseline="0"/>
              <a:t>Vilka av uppgifterna behövs när man arbetar som stöd för de evakuerade?</a:t>
            </a:r>
          </a:p>
        </p:txBody>
      </p:sp>
    </p:spTree>
    <p:extLst>
      <p:ext uri="{BB962C8B-B14F-4D97-AF65-F5344CB8AC3E}">
        <p14:creationId xmlns:p14="http://schemas.microsoft.com/office/powerpoint/2010/main" val="1753642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AB785616-C675-4C28-ACAC-F7621A3BA039}"/>
              </a:ext>
            </a:extLst>
          </p:cNvPr>
          <p:cNvSpPr txBox="1">
            <a:spLocks/>
          </p:cNvSpPr>
          <p:nvPr/>
        </p:nvSpPr>
        <p:spPr bwMode="auto">
          <a:xfrm>
            <a:off x="380526" y="216916"/>
            <a:ext cx="8891811" cy="948086"/>
          </a:xfrm>
          <a:prstGeom prst="rect">
            <a:avLst/>
          </a:prstGeom>
        </p:spPr>
        <p:txBody>
          <a:bodyPr vert="horz" lIns="0" tIns="0" rIns="0" bIns="0" rtlCol="0" anchor="b" anchorCtr="0">
            <a:normAutofit/>
          </a:bodyPr>
          <a:lstStyle>
            <a:lvl1pPr marL="892175" indent="-892175" fontAlgn="b">
              <a:lnSpc>
                <a:spcPct val="90000"/>
              </a:lnSpc>
              <a:spcBef>
                <a:spcPct val="0"/>
              </a:spcBef>
              <a:buNone/>
              <a:tabLst/>
              <a:defRPr sz="3200" b="1" i="0" baseline="0">
                <a:solidFill>
                  <a:srgbClr val="D71436"/>
                </a:solidFill>
                <a:latin typeface="Verdana" panose="020B0604030504040204" pitchFamily="34" charset="0"/>
                <a:ea typeface="+mj-ea"/>
                <a:cs typeface="+mj-cs"/>
              </a:defRPr>
            </a:lvl1pPr>
            <a:lvl2pPr algn="l" defTabSz="944550" rtl="0" eaLnBrk="0" fontAlgn="base" hangingPunct="0">
              <a:spcBef>
                <a:spcPct val="0"/>
              </a:spcBef>
              <a:spcAft>
                <a:spcPct val="0"/>
              </a:spcAft>
              <a:defRPr sz="2902">
                <a:solidFill>
                  <a:schemeClr val="tx2"/>
                </a:solidFill>
                <a:latin typeface="Verdana" pitchFamily="34" charset="0"/>
              </a:defRPr>
            </a:lvl2pPr>
            <a:lvl3pPr algn="l" defTabSz="944550" rtl="0" eaLnBrk="0" fontAlgn="base" hangingPunct="0">
              <a:spcBef>
                <a:spcPct val="0"/>
              </a:spcBef>
              <a:spcAft>
                <a:spcPct val="0"/>
              </a:spcAft>
              <a:defRPr sz="2902">
                <a:solidFill>
                  <a:schemeClr val="tx2"/>
                </a:solidFill>
                <a:latin typeface="Verdana" pitchFamily="34" charset="0"/>
              </a:defRPr>
            </a:lvl3pPr>
            <a:lvl4pPr algn="l" defTabSz="944550" rtl="0" eaLnBrk="0" fontAlgn="base" hangingPunct="0">
              <a:spcBef>
                <a:spcPct val="0"/>
              </a:spcBef>
              <a:spcAft>
                <a:spcPct val="0"/>
              </a:spcAft>
              <a:defRPr sz="2902">
                <a:solidFill>
                  <a:schemeClr val="tx2"/>
                </a:solidFill>
                <a:latin typeface="Verdana" pitchFamily="34" charset="0"/>
              </a:defRPr>
            </a:lvl4pPr>
            <a:lvl5pPr algn="l" defTabSz="944550" rtl="0" eaLnBrk="0" fontAlgn="base" hangingPunct="0">
              <a:spcBef>
                <a:spcPct val="0"/>
              </a:spcBef>
              <a:spcAft>
                <a:spcPct val="0"/>
              </a:spcAft>
              <a:defRPr sz="2902">
                <a:solidFill>
                  <a:schemeClr val="tx2"/>
                </a:solidFill>
                <a:latin typeface="Verdana" pitchFamily="34" charset="0"/>
              </a:defRPr>
            </a:lvl5pPr>
            <a:lvl6pPr marL="414680" algn="l" defTabSz="944550" rtl="0" fontAlgn="base">
              <a:spcBef>
                <a:spcPct val="0"/>
              </a:spcBef>
              <a:spcAft>
                <a:spcPct val="0"/>
              </a:spcAft>
              <a:defRPr sz="2902">
                <a:solidFill>
                  <a:schemeClr val="tx2"/>
                </a:solidFill>
                <a:latin typeface="Verdana" pitchFamily="34" charset="0"/>
              </a:defRPr>
            </a:lvl6pPr>
            <a:lvl7pPr marL="829361" algn="l" defTabSz="944550" rtl="0" fontAlgn="base">
              <a:spcBef>
                <a:spcPct val="0"/>
              </a:spcBef>
              <a:spcAft>
                <a:spcPct val="0"/>
              </a:spcAft>
              <a:defRPr sz="2902">
                <a:solidFill>
                  <a:schemeClr val="tx2"/>
                </a:solidFill>
                <a:latin typeface="Verdana" pitchFamily="34" charset="0"/>
              </a:defRPr>
            </a:lvl7pPr>
            <a:lvl8pPr marL="1244041" algn="l" defTabSz="944550" rtl="0" fontAlgn="base">
              <a:spcBef>
                <a:spcPct val="0"/>
              </a:spcBef>
              <a:spcAft>
                <a:spcPct val="0"/>
              </a:spcAft>
              <a:defRPr sz="2902">
                <a:solidFill>
                  <a:schemeClr val="tx2"/>
                </a:solidFill>
                <a:latin typeface="Verdana" pitchFamily="34" charset="0"/>
              </a:defRPr>
            </a:lvl8pPr>
            <a:lvl9pPr marL="1658722" algn="l" defTabSz="944550" rtl="0" fontAlgn="base">
              <a:spcBef>
                <a:spcPct val="0"/>
              </a:spcBef>
              <a:spcAft>
                <a:spcPct val="0"/>
              </a:spcAft>
              <a:defRPr sz="2902">
                <a:solidFill>
                  <a:schemeClr val="tx2"/>
                </a:solidFill>
                <a:latin typeface="Verdana" pitchFamily="34" charset="0"/>
              </a:defRPr>
            </a:lvl9pPr>
          </a:lstStyle>
          <a:p>
            <a:pPr algn="l" rtl="0"/>
            <a:r>
              <a:rPr lang="sv-fi" sz="2800" b="1" i="0" u="none" baseline="0"/>
              <a:t>Röda Korsets uppgifter vid olyckor och störningar i Finland</a:t>
            </a:r>
            <a:endParaRPr lang="sv-fi" sz="2800" dirty="0"/>
          </a:p>
        </p:txBody>
      </p:sp>
      <p:sp>
        <p:nvSpPr>
          <p:cNvPr id="24" name="Rounded Rectangle 15">
            <a:extLst>
              <a:ext uri="{FF2B5EF4-FFF2-40B4-BE49-F238E27FC236}">
                <a16:creationId xmlns:a16="http://schemas.microsoft.com/office/drawing/2014/main" id="{A2BA3365-EC10-47A7-A85D-879DE4DBF38D}"/>
              </a:ext>
            </a:extLst>
          </p:cNvPr>
          <p:cNvSpPr/>
          <p:nvPr/>
        </p:nvSpPr>
        <p:spPr>
          <a:xfrm>
            <a:off x="6167992" y="1418238"/>
            <a:ext cx="4913204" cy="1843007"/>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HÄLSOVÅRD</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Utförs av frivilliga: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Första hjälpen</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Hälsorådgivning</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Professionellt:</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Yrkeskunnig personal (från primärvård till kirurgisk behandling)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Mobila hälsoenheter (hälsovårdare och/eller sjukskötare och/eller läkare, efter behov)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5" name="Rounded Rectangle 17">
            <a:extLst>
              <a:ext uri="{FF2B5EF4-FFF2-40B4-BE49-F238E27FC236}">
                <a16:creationId xmlns:a16="http://schemas.microsoft.com/office/drawing/2014/main" id="{C0D99C3F-9EC6-4CEE-B8EF-944AE484C888}"/>
              </a:ext>
            </a:extLst>
          </p:cNvPr>
          <p:cNvSpPr/>
          <p:nvPr/>
        </p:nvSpPr>
        <p:spPr>
          <a:xfrm>
            <a:off x="1213953" y="3435750"/>
            <a:ext cx="4887120" cy="761680"/>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(NÖD)INKVARTERING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Ordna nödinkvartering i tält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Skaffa lokaler för inkvartering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Arbeta i lokaler som anvisats av myndigheterna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6" name="Rounded Rectangle 18">
            <a:extLst>
              <a:ext uri="{FF2B5EF4-FFF2-40B4-BE49-F238E27FC236}">
                <a16:creationId xmlns:a16="http://schemas.microsoft.com/office/drawing/2014/main" id="{2B4EB472-EAE0-4BDB-93F4-436703EEC05B}"/>
              </a:ext>
            </a:extLst>
          </p:cNvPr>
          <p:cNvSpPr/>
          <p:nvPr/>
        </p:nvSpPr>
        <p:spPr>
          <a:xfrm>
            <a:off x="1213953" y="5079388"/>
            <a:ext cx="4913204" cy="1091405"/>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INFORMATIONSFÖRMEDLING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Informering om läget</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Information till hjälpbehövande om rättigheter (skyldigheter) och tillgänglig hjälp</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Identifiering och analys av risker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Lägesbild</a:t>
            </a:r>
          </a:p>
        </p:txBody>
      </p:sp>
      <p:sp>
        <p:nvSpPr>
          <p:cNvPr id="27" name="Rounded Rectangle 22">
            <a:extLst>
              <a:ext uri="{FF2B5EF4-FFF2-40B4-BE49-F238E27FC236}">
                <a16:creationId xmlns:a16="http://schemas.microsoft.com/office/drawing/2014/main" id="{48B9E14E-2619-44C5-9DB1-78BBB550F14C}"/>
              </a:ext>
            </a:extLst>
          </p:cNvPr>
          <p:cNvSpPr/>
          <p:nvPr/>
        </p:nvSpPr>
        <p:spPr>
          <a:xfrm>
            <a:off x="1213953" y="2285311"/>
            <a:ext cx="4887121" cy="1091405"/>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FF0000"/>
                </a:solidFill>
                <a:effectLst/>
                <a:uLnTx/>
                <a:uFillTx/>
                <a:latin typeface="Verdana"/>
                <a:ea typeface="+mn-ea"/>
                <a:cs typeface="+mn-cs"/>
              </a:rPr>
              <a:t> </a:t>
            </a:r>
            <a:r>
              <a:rPr kumimoji="0" lang="sv-fi" sz="1088" b="1" i="0" u="none" strike="noStrike" kern="0" cap="none" spc="0" normalizeH="0" baseline="0">
                <a:ln>
                  <a:noFill/>
                </a:ln>
                <a:solidFill>
                  <a:srgbClr val="000000"/>
                </a:solidFill>
                <a:effectLst/>
                <a:uLnTx/>
                <a:uFillTx/>
                <a:latin typeface="Verdana"/>
                <a:ea typeface="+mn-ea"/>
                <a:cs typeface="+mn-cs"/>
              </a:rPr>
              <a:t>MATSERVERING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Matservering på olycksplatsen till de hjälpande, offren och anhöriga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Livsmedelsutdelning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Anordnande av matservice</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Möjliggörande av självständig matlagning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8" name="Rounded Rectangle 35">
            <a:extLst>
              <a:ext uri="{FF2B5EF4-FFF2-40B4-BE49-F238E27FC236}">
                <a16:creationId xmlns:a16="http://schemas.microsoft.com/office/drawing/2014/main" id="{C1FCBF95-AA90-4F78-A3F0-67C96F4BA4CE}"/>
              </a:ext>
            </a:extLst>
          </p:cNvPr>
          <p:cNvSpPr/>
          <p:nvPr/>
        </p:nvSpPr>
        <p:spPr>
          <a:xfrm>
            <a:off x="1213954" y="4260769"/>
            <a:ext cx="4899394" cy="761680"/>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all" spc="0" normalizeH="0" baseline="0">
                <a:ln>
                  <a:noFill/>
                </a:ln>
                <a:solidFill>
                  <a:srgbClr val="000000"/>
                </a:solidFill>
                <a:effectLst/>
                <a:uLnTx/>
                <a:uFillTx/>
                <a:latin typeface="Verdana"/>
                <a:ea typeface="+mn-ea"/>
                <a:cs typeface="+mn-cs"/>
              </a:rPr>
              <a:t>Evakueringar/Förflyttning av befolkning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Evakuera personer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Registrering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Personefterforskning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9" name="Rounded Rectangle 7">
            <a:extLst>
              <a:ext uri="{FF2B5EF4-FFF2-40B4-BE49-F238E27FC236}">
                <a16:creationId xmlns:a16="http://schemas.microsoft.com/office/drawing/2014/main" id="{42EFD132-8BE4-4FBF-8EA6-9A25C26E6CB2}"/>
              </a:ext>
            </a:extLst>
          </p:cNvPr>
          <p:cNvSpPr/>
          <p:nvPr/>
        </p:nvSpPr>
        <p:spPr>
          <a:xfrm>
            <a:off x="6201110" y="3273766"/>
            <a:ext cx="4913204" cy="1847327"/>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PSYKOSOCIALT STÖD</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Utförs av frivilliga: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Psykiskt stöd, närvaro och lyssnande samt vägledning för fortsatt hjälp vid behov</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Avlastningssamtal för frivilliga</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Professionellt:</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Psykosocialt stöd vid olycks- och störningssituationer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Fortsatt vård och krisstöd efter olyckor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30" name="Rounded Rectangle 8">
            <a:extLst>
              <a:ext uri="{FF2B5EF4-FFF2-40B4-BE49-F238E27FC236}">
                <a16:creationId xmlns:a16="http://schemas.microsoft.com/office/drawing/2014/main" id="{7722BC9B-157E-469B-9EC2-65561893AC88}"/>
              </a:ext>
            </a:extLst>
          </p:cNvPr>
          <p:cNvSpPr/>
          <p:nvPr/>
        </p:nvSpPr>
        <p:spPr>
          <a:xfrm>
            <a:off x="6201110" y="5147780"/>
            <a:ext cx="4913204" cy="1023013"/>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SAMORDNING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Samordning av organisationer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Samordning av internationellt bistånd</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Fungera som hjälpkanal till företag och medborgare</a:t>
            </a:r>
          </a:p>
        </p:txBody>
      </p:sp>
      <p:sp>
        <p:nvSpPr>
          <p:cNvPr id="31" name="Rounded Rectangle 9">
            <a:extLst>
              <a:ext uri="{FF2B5EF4-FFF2-40B4-BE49-F238E27FC236}">
                <a16:creationId xmlns:a16="http://schemas.microsoft.com/office/drawing/2014/main" id="{0F7F15E6-97EB-4255-BEB7-18628A1A9146}"/>
              </a:ext>
            </a:extLst>
          </p:cNvPr>
          <p:cNvSpPr/>
          <p:nvPr/>
        </p:nvSpPr>
        <p:spPr>
          <a:xfrm>
            <a:off x="1227076" y="1412776"/>
            <a:ext cx="4887121" cy="827114"/>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FF0000"/>
                </a:solidFill>
                <a:effectLst/>
                <a:uLnTx/>
                <a:uFillTx/>
                <a:latin typeface="Verdana"/>
                <a:ea typeface="+mn-ea"/>
                <a:cs typeface="+mn-cs"/>
              </a:rPr>
              <a:t> </a:t>
            </a:r>
            <a:r>
              <a:rPr kumimoji="0" lang="sv-fi" sz="1088" b="1" i="0" u="none" strike="noStrike" kern="0" cap="none" spc="0" normalizeH="0" baseline="0">
                <a:ln>
                  <a:noFill/>
                </a:ln>
                <a:solidFill>
                  <a:srgbClr val="000000"/>
                </a:solidFill>
                <a:effectLst/>
                <a:uLnTx/>
                <a:uFillTx/>
                <a:latin typeface="Verdana"/>
                <a:ea typeface="+mn-ea"/>
                <a:cs typeface="+mn-cs"/>
              </a:rPr>
              <a:t>HJÄLP I HEMLANDET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Hjälp i enskilda akuta situationer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Hjälpen kan innebära psykiskt stöd, vägledning och rådgivning, praktisk hjälp, talkoarbete och ekonomisk hjälp</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Tree>
    <p:extLst>
      <p:ext uri="{BB962C8B-B14F-4D97-AF65-F5344CB8AC3E}">
        <p14:creationId xmlns:p14="http://schemas.microsoft.com/office/powerpoint/2010/main" val="955753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8D1A7D-DB79-4589-BBB1-DDA0B220928F}"/>
              </a:ext>
            </a:extLst>
          </p:cNvPr>
          <p:cNvSpPr>
            <a:spLocks noGrp="1"/>
          </p:cNvSpPr>
          <p:nvPr>
            <p:ph type="title"/>
          </p:nvPr>
        </p:nvSpPr>
        <p:spPr/>
        <p:txBody>
          <a:bodyPr/>
          <a:lstStyle/>
          <a:p>
            <a:pPr algn="l" rtl="0"/>
            <a:r>
              <a:rPr lang="sv-fi" b="1" i="0" u="none" baseline="0"/>
              <a:t>Uppgift 2: larma frivilliga</a:t>
            </a:r>
            <a:br>
              <a:rPr lang="sv-fi"/>
            </a:br>
            <a:endParaRPr lang="sv-fi" dirty="0"/>
          </a:p>
        </p:txBody>
      </p:sp>
      <p:sp>
        <p:nvSpPr>
          <p:cNvPr id="3" name="Sisällön paikkamerkki 2">
            <a:extLst>
              <a:ext uri="{FF2B5EF4-FFF2-40B4-BE49-F238E27FC236}">
                <a16:creationId xmlns:a16="http://schemas.microsoft.com/office/drawing/2014/main" id="{9B1C1E48-CE4E-48FB-B030-6BD20184ACF1}"/>
              </a:ext>
            </a:extLst>
          </p:cNvPr>
          <p:cNvSpPr>
            <a:spLocks noGrp="1"/>
          </p:cNvSpPr>
          <p:nvPr>
            <p:ph idx="1"/>
          </p:nvPr>
        </p:nvSpPr>
        <p:spPr/>
        <p:txBody>
          <a:bodyPr>
            <a:normAutofit/>
          </a:bodyPr>
          <a:lstStyle/>
          <a:p>
            <a:pPr marL="0" indent="0" algn="l" rtl="0">
              <a:buNone/>
            </a:pPr>
            <a:r>
              <a:rPr lang="sv-fi" b="0" i="0" u="none" baseline="0"/>
              <a:t>Hur många frivilliga från den egna avdelningen tror ni att ni skulle få med för att hjälpa för de följande två veckorna?</a:t>
            </a:r>
          </a:p>
          <a:p>
            <a:pPr marL="0" indent="0" algn="l" rtl="0">
              <a:buNone/>
            </a:pPr>
            <a:r>
              <a:rPr lang="sv-fi" b="0" i="0" u="none" baseline="0"/>
              <a:t>Hur många frivilliga till skulle ni kunna få med från grannavdelningar eller andra organisationer i området?</a:t>
            </a:r>
          </a:p>
        </p:txBody>
      </p:sp>
    </p:spTree>
    <p:extLst>
      <p:ext uri="{BB962C8B-B14F-4D97-AF65-F5344CB8AC3E}">
        <p14:creationId xmlns:p14="http://schemas.microsoft.com/office/powerpoint/2010/main" val="1044011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85896F-7C28-4D80-A642-99BE0757296A}"/>
              </a:ext>
            </a:extLst>
          </p:cNvPr>
          <p:cNvSpPr>
            <a:spLocks noGrp="1"/>
          </p:cNvSpPr>
          <p:nvPr>
            <p:ph type="title"/>
          </p:nvPr>
        </p:nvSpPr>
        <p:spPr/>
        <p:txBody>
          <a:bodyPr/>
          <a:lstStyle/>
          <a:p>
            <a:pPr algn="l" rtl="0"/>
            <a:r>
              <a:rPr lang="sv-fi" b="1" i="0" u="none" baseline="0"/>
              <a:t>Uppgift 3: ur de hjälpbehövandes perspektiv</a:t>
            </a:r>
            <a:br>
              <a:rPr lang="sv-fi"/>
            </a:br>
            <a:endParaRPr lang="sv-fi" dirty="0"/>
          </a:p>
        </p:txBody>
      </p:sp>
      <p:sp>
        <p:nvSpPr>
          <p:cNvPr id="4" name="Tekstin paikkamerkki 3">
            <a:extLst>
              <a:ext uri="{FF2B5EF4-FFF2-40B4-BE49-F238E27FC236}">
                <a16:creationId xmlns:a16="http://schemas.microsoft.com/office/drawing/2014/main" id="{A3FE610C-95B1-4AFC-9CCD-9C82FFCE95E1}"/>
              </a:ext>
            </a:extLst>
          </p:cNvPr>
          <p:cNvSpPr>
            <a:spLocks noGrp="1"/>
          </p:cNvSpPr>
          <p:nvPr>
            <p:ph idx="1"/>
          </p:nvPr>
        </p:nvSpPr>
        <p:spPr/>
        <p:txBody>
          <a:bodyPr/>
          <a:lstStyle/>
          <a:p>
            <a:pPr marL="0" indent="0" algn="l" rtl="0">
              <a:buNone/>
            </a:pPr>
            <a:r>
              <a:rPr lang="sv-fi" b="0" i="0" u="none" baseline="0"/>
              <a:t>Vilka hjälpbehov skulle de som flytt från Ukraina kunna ha?</a:t>
            </a:r>
          </a:p>
          <a:p>
            <a:pPr marL="0" indent="0" algn="l" rtl="0">
              <a:buNone/>
            </a:pPr>
            <a:r>
              <a:rPr lang="sv-fi" b="0" i="0" u="none" baseline="0"/>
              <a:t>Vilken typ av hjälp vill de inte få?</a:t>
            </a:r>
          </a:p>
          <a:p>
            <a:pPr marL="0" indent="0" algn="l" rtl="0">
              <a:buNone/>
            </a:pPr>
            <a:r>
              <a:rPr lang="sv-fi" b="0" i="0" u="none" baseline="0"/>
              <a:t>Vad skulle få dem att känna sig välkomna och trygga i ett nytt land?</a:t>
            </a:r>
          </a:p>
        </p:txBody>
      </p:sp>
    </p:spTree>
    <p:extLst>
      <p:ext uri="{BB962C8B-B14F-4D97-AF65-F5344CB8AC3E}">
        <p14:creationId xmlns:p14="http://schemas.microsoft.com/office/powerpoint/2010/main" val="2650762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2C2A1B-E944-4396-B2BE-740919FA8B31}"/>
              </a:ext>
            </a:extLst>
          </p:cNvPr>
          <p:cNvSpPr>
            <a:spLocks noGrp="1"/>
          </p:cNvSpPr>
          <p:nvPr>
            <p:ph type="title"/>
          </p:nvPr>
        </p:nvSpPr>
        <p:spPr/>
        <p:txBody>
          <a:bodyPr/>
          <a:lstStyle/>
          <a:p>
            <a:pPr algn="l" rtl="0"/>
            <a:r>
              <a:rPr lang="sv-fi" b="0" i="0" u="none" baseline="0"/>
              <a:t>I kommunens beredskapsplan för omfattande flyktinginvandring har lägercentralen definierats som en möjlig plats för en enhet för transitboende eller en asylförläggning, och det finns därför en färdig utrymmesplan för den. Distriktet avtalar snabbt om användningen av lokalerna. Distriktets anställda och frivilliga börjar förbereda lokalerna för att de skulle kunna tas i bruk. </a:t>
            </a:r>
          </a:p>
        </p:txBody>
      </p:sp>
    </p:spTree>
    <p:extLst>
      <p:ext uri="{BB962C8B-B14F-4D97-AF65-F5344CB8AC3E}">
        <p14:creationId xmlns:p14="http://schemas.microsoft.com/office/powerpoint/2010/main" val="2169702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6335CE-8526-4D26-8676-9CE4BDC564F9}"/>
              </a:ext>
            </a:extLst>
          </p:cNvPr>
          <p:cNvSpPr>
            <a:spLocks noGrp="1"/>
          </p:cNvSpPr>
          <p:nvPr>
            <p:ph type="title"/>
          </p:nvPr>
        </p:nvSpPr>
        <p:spPr/>
        <p:txBody>
          <a:bodyPr/>
          <a:lstStyle/>
          <a:p>
            <a:pPr algn="l" rtl="0"/>
            <a:r>
              <a:rPr lang="sv-fi" b="1" i="0" u="none" baseline="0"/>
              <a:t>Uppgifter</a:t>
            </a:r>
          </a:p>
        </p:txBody>
      </p:sp>
      <p:sp>
        <p:nvSpPr>
          <p:cNvPr id="3" name="Sisällön paikkamerkki 2">
            <a:extLst>
              <a:ext uri="{FF2B5EF4-FFF2-40B4-BE49-F238E27FC236}">
                <a16:creationId xmlns:a16="http://schemas.microsoft.com/office/drawing/2014/main" id="{39A5BD13-D48E-44D3-9908-1B50A70BD5BF}"/>
              </a:ext>
            </a:extLst>
          </p:cNvPr>
          <p:cNvSpPr>
            <a:spLocks noGrp="1"/>
          </p:cNvSpPr>
          <p:nvPr>
            <p:ph type="body" sz="quarter" idx="11"/>
          </p:nvPr>
        </p:nvSpPr>
        <p:spPr/>
        <p:txBody>
          <a:bodyPr/>
          <a:lstStyle/>
          <a:p>
            <a:pPr algn="l" rtl="0"/>
            <a:r>
              <a:rPr lang="sv-fi" sz="2800" b="0" i="0" u="none" baseline="0"/>
              <a:t>I början behövs frivilliga för</a:t>
            </a:r>
          </a:p>
          <a:p>
            <a:pPr lvl="1" algn="l" rtl="0"/>
            <a:r>
              <a:rPr lang="sv-fi" sz="2400" b="0" i="0" u="none" baseline="0"/>
              <a:t>förberedning av rummen och andra lokaler för att de ska kunna tas i bruk</a:t>
            </a:r>
          </a:p>
          <a:p>
            <a:pPr lvl="1" algn="l" rtl="0"/>
            <a:r>
              <a:rPr lang="sv-fi" sz="2400" b="0" i="0" u="none" baseline="0"/>
              <a:t>mottagning av invånarna samt för första omsorgen och första hjälpen</a:t>
            </a:r>
          </a:p>
          <a:p>
            <a:pPr lvl="1" algn="l" rtl="0"/>
            <a:r>
              <a:rPr lang="sv-fi" sz="2400" b="0" i="0" u="none" baseline="0"/>
              <a:t>planering av inkvarteringsarrangemang</a:t>
            </a:r>
          </a:p>
          <a:p>
            <a:pPr lvl="1" algn="l" rtl="0"/>
            <a:r>
              <a:rPr lang="sv-fi" sz="2400" b="0" i="0" u="none" baseline="0"/>
              <a:t>guidning och presentation av platserna</a:t>
            </a:r>
          </a:p>
          <a:p>
            <a:pPr lvl="1" algn="l" rtl="0"/>
            <a:r>
              <a:rPr lang="sv-fi" sz="2400" b="0" i="0" u="none" baseline="0"/>
              <a:t>hjälp med matservering</a:t>
            </a:r>
          </a:p>
          <a:p>
            <a:pPr lvl="1" algn="l" rtl="0"/>
            <a:endParaRPr lang="sv-fi" dirty="0"/>
          </a:p>
        </p:txBody>
      </p:sp>
    </p:spTree>
    <p:extLst>
      <p:ext uri="{BB962C8B-B14F-4D97-AF65-F5344CB8AC3E}">
        <p14:creationId xmlns:p14="http://schemas.microsoft.com/office/powerpoint/2010/main" val="4154185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BDEA26-66D0-45B4-84A3-CADB2D00AD94}"/>
              </a:ext>
            </a:extLst>
          </p:cNvPr>
          <p:cNvSpPr>
            <a:spLocks noGrp="1"/>
          </p:cNvSpPr>
          <p:nvPr>
            <p:ph type="title"/>
          </p:nvPr>
        </p:nvSpPr>
        <p:spPr/>
        <p:txBody>
          <a:bodyPr/>
          <a:lstStyle/>
          <a:p>
            <a:pPr algn="l" rtl="0"/>
            <a:r>
              <a:rPr lang="sv-fi" b="1" i="0" u="none" baseline="0"/>
              <a:t>Uppgift 4: organisering av verksamheten</a:t>
            </a:r>
            <a:br>
              <a:rPr lang="sv-fi"/>
            </a:br>
            <a:endParaRPr lang="sv-fi" dirty="0"/>
          </a:p>
        </p:txBody>
      </p:sp>
      <p:sp>
        <p:nvSpPr>
          <p:cNvPr id="3" name="Tekstin paikkamerkki 2">
            <a:extLst>
              <a:ext uri="{FF2B5EF4-FFF2-40B4-BE49-F238E27FC236}">
                <a16:creationId xmlns:a16="http://schemas.microsoft.com/office/drawing/2014/main" id="{DA8859C9-0607-4E4A-98AC-6073590E57FD}"/>
              </a:ext>
            </a:extLst>
          </p:cNvPr>
          <p:cNvSpPr>
            <a:spLocks noGrp="1"/>
          </p:cNvSpPr>
          <p:nvPr>
            <p:ph idx="1"/>
          </p:nvPr>
        </p:nvSpPr>
        <p:spPr/>
        <p:txBody>
          <a:bodyPr>
            <a:normAutofit/>
          </a:bodyPr>
          <a:lstStyle/>
          <a:p>
            <a:pPr marL="0" indent="0" algn="l" rtl="0">
              <a:buNone/>
            </a:pPr>
            <a:r>
              <a:rPr lang="sv-fi" b="0" i="0" u="none" baseline="0"/>
              <a:t>Planera hur ni fördelar uppgifterna till de frivilliga som finns tillgängliga Hur många frivilliga behövs för olika uppgifter under de första dagarna?</a:t>
            </a:r>
          </a:p>
          <a:p>
            <a:pPr marL="0" indent="0" algn="l" rtl="0">
              <a:buNone/>
            </a:pPr>
            <a:r>
              <a:rPr lang="sv-fi" b="0" i="0" u="none" baseline="0"/>
              <a:t>Kom ihåg att ni alltid kan berätta för myndigheterna eller distriktets anställda att det inte finns tillräckligt med frivilliga för att sköta alla uppgifter.</a:t>
            </a:r>
          </a:p>
        </p:txBody>
      </p:sp>
    </p:spTree>
    <p:extLst>
      <p:ext uri="{BB962C8B-B14F-4D97-AF65-F5344CB8AC3E}">
        <p14:creationId xmlns:p14="http://schemas.microsoft.com/office/powerpoint/2010/main" val="4033042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4352CA57-81E2-453A-B688-D7A92889C697}"/>
              </a:ext>
            </a:extLst>
          </p:cNvPr>
          <p:cNvSpPr>
            <a:spLocks noGrp="1"/>
          </p:cNvSpPr>
          <p:nvPr>
            <p:ph type="ctrTitle"/>
          </p:nvPr>
        </p:nvSpPr>
        <p:spPr/>
        <p:txBody>
          <a:bodyPr/>
          <a:lstStyle/>
          <a:p>
            <a:pPr rtl="0"/>
            <a:r>
              <a:rPr lang="sv-fi" b="1" i="0" u="none" baseline="0"/>
              <a:t>Välkommen!</a:t>
            </a:r>
          </a:p>
        </p:txBody>
      </p:sp>
    </p:spTree>
    <p:extLst>
      <p:ext uri="{BB962C8B-B14F-4D97-AF65-F5344CB8AC3E}">
        <p14:creationId xmlns:p14="http://schemas.microsoft.com/office/powerpoint/2010/main" val="109661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BAB7C1-44A3-43B7-9955-BE2D998DF6E0}"/>
              </a:ext>
            </a:extLst>
          </p:cNvPr>
          <p:cNvSpPr>
            <a:spLocks noGrp="1"/>
          </p:cNvSpPr>
          <p:nvPr>
            <p:ph type="title"/>
          </p:nvPr>
        </p:nvSpPr>
        <p:spPr>
          <a:xfrm>
            <a:off x="838200" y="611813"/>
            <a:ext cx="10515600" cy="1325563"/>
          </a:xfrm>
        </p:spPr>
        <p:txBody>
          <a:bodyPr>
            <a:normAutofit/>
          </a:bodyPr>
          <a:lstStyle/>
          <a:p>
            <a:pPr algn="l" rtl="0"/>
            <a:r>
              <a:rPr lang="sv-fi" b="1" i="0" u="none" baseline="0"/>
              <a:t>Uppgift 5: spontana frivilliga</a:t>
            </a:r>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a:xfrm>
            <a:off x="838200" y="1937376"/>
            <a:ext cx="10515600" cy="3646029"/>
          </a:xfrm>
        </p:spPr>
        <p:txBody>
          <a:bodyPr/>
          <a:lstStyle/>
          <a:p>
            <a:pPr marL="0" indent="0" algn="l" rtl="0">
              <a:buNone/>
            </a:pPr>
            <a:r>
              <a:rPr lang="sv-fi" b="0" i="0" u="none" baseline="0"/>
              <a:t>10 personer som bor i närheten kontaktar Röda Korset. De har hört om situationen och vill gärna hjälpa till.</a:t>
            </a:r>
          </a:p>
          <a:p>
            <a:pPr marL="0" indent="0" algn="l" rtl="0">
              <a:buNone/>
            </a:pPr>
            <a:r>
              <a:rPr lang="sv-fi" b="0" i="0" u="none" baseline="0"/>
              <a:t>Vilka är för- och nackdelarna med att ta med spontana frivilliga?</a:t>
            </a:r>
          </a:p>
          <a:p>
            <a:pPr marL="0" indent="0" algn="l" rtl="0">
              <a:buNone/>
            </a:pPr>
            <a:r>
              <a:rPr lang="sv-fi" b="0" i="0" u="none" baseline="0"/>
              <a:t>Vilka uppgifter kan man ge till nya frivilliga?</a:t>
            </a:r>
          </a:p>
          <a:p>
            <a:pPr marL="0" indent="0" algn="l" rtl="0">
              <a:buNone/>
            </a:pPr>
            <a:r>
              <a:rPr lang="sv-fi" b="0" i="0" u="none" baseline="0"/>
              <a:t>Vad måste man särskilt ta hänsyn till när spontana frivilliga deltar i verksamheten?</a:t>
            </a:r>
          </a:p>
        </p:txBody>
      </p:sp>
    </p:spTree>
    <p:extLst>
      <p:ext uri="{BB962C8B-B14F-4D97-AF65-F5344CB8AC3E}">
        <p14:creationId xmlns:p14="http://schemas.microsoft.com/office/powerpoint/2010/main" val="2725099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BDEA26-66D0-45B4-84A3-CADB2D00AD94}"/>
              </a:ext>
            </a:extLst>
          </p:cNvPr>
          <p:cNvSpPr>
            <a:spLocks noGrp="1"/>
          </p:cNvSpPr>
          <p:nvPr>
            <p:ph type="title"/>
          </p:nvPr>
        </p:nvSpPr>
        <p:spPr/>
        <p:txBody>
          <a:bodyPr/>
          <a:lstStyle/>
          <a:p>
            <a:pPr algn="l" rtl="0"/>
            <a:r>
              <a:rPr lang="sv-fi" b="1" i="0" u="none" baseline="0"/>
              <a:t>Uppgift 6: förberedelser</a:t>
            </a:r>
            <a:br>
              <a:rPr lang="sv-fi"/>
            </a:br>
            <a:endParaRPr lang="sv-fi" dirty="0"/>
          </a:p>
        </p:txBody>
      </p:sp>
      <p:sp>
        <p:nvSpPr>
          <p:cNvPr id="3" name="Tekstin paikkamerkki 2">
            <a:extLst>
              <a:ext uri="{FF2B5EF4-FFF2-40B4-BE49-F238E27FC236}">
                <a16:creationId xmlns:a16="http://schemas.microsoft.com/office/drawing/2014/main" id="{DA8859C9-0607-4E4A-98AC-6073590E57FD}"/>
              </a:ext>
            </a:extLst>
          </p:cNvPr>
          <p:cNvSpPr>
            <a:spLocks noGrp="1"/>
          </p:cNvSpPr>
          <p:nvPr>
            <p:ph idx="1"/>
          </p:nvPr>
        </p:nvSpPr>
        <p:spPr/>
        <p:txBody>
          <a:bodyPr>
            <a:normAutofit/>
          </a:bodyPr>
          <a:lstStyle/>
          <a:p>
            <a:pPr marL="0" indent="0" algn="l" rtl="0">
              <a:buNone/>
            </a:pPr>
            <a:r>
              <a:rPr lang="sv-fi" b="0" i="0" u="none" baseline="0"/>
              <a:t>Lägercentralens rum förbereds för nya invånare. Gör en lista över saker som de skulle kunna behöva under det första dygnet.</a:t>
            </a:r>
          </a:p>
          <a:p>
            <a:pPr marL="0" indent="0" algn="l" rtl="0">
              <a:buNone/>
            </a:pPr>
            <a:r>
              <a:rPr lang="sv-fi" b="0" i="0" u="none" baseline="0"/>
              <a:t>Varifrån kan ni få dessa saker?</a:t>
            </a:r>
          </a:p>
        </p:txBody>
      </p:sp>
    </p:spTree>
    <p:extLst>
      <p:ext uri="{BB962C8B-B14F-4D97-AF65-F5344CB8AC3E}">
        <p14:creationId xmlns:p14="http://schemas.microsoft.com/office/powerpoint/2010/main" val="2833676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283877-9BC3-496C-BC12-01F642801042}"/>
              </a:ext>
            </a:extLst>
          </p:cNvPr>
          <p:cNvSpPr>
            <a:spLocks noGrp="1"/>
          </p:cNvSpPr>
          <p:nvPr>
            <p:ph type="title"/>
          </p:nvPr>
        </p:nvSpPr>
        <p:spPr/>
        <p:txBody>
          <a:bodyPr/>
          <a:lstStyle/>
          <a:p>
            <a:pPr algn="l" rtl="0"/>
            <a:r>
              <a:rPr lang="sv-fi" b="1" i="0" u="none" baseline="0"/>
              <a:t>Invånarna flyttar in</a:t>
            </a:r>
          </a:p>
        </p:txBody>
      </p:sp>
      <p:sp>
        <p:nvSpPr>
          <p:cNvPr id="3" name="Sisällön paikkamerkki 2">
            <a:extLst>
              <a:ext uri="{FF2B5EF4-FFF2-40B4-BE49-F238E27FC236}">
                <a16:creationId xmlns:a16="http://schemas.microsoft.com/office/drawing/2014/main" id="{5EA19C7A-8EA8-415F-84C1-8221A94AA6E9}"/>
              </a:ext>
            </a:extLst>
          </p:cNvPr>
          <p:cNvSpPr>
            <a:spLocks noGrp="1"/>
          </p:cNvSpPr>
          <p:nvPr>
            <p:ph type="body" idx="14"/>
          </p:nvPr>
        </p:nvSpPr>
        <p:spPr/>
        <p:txBody>
          <a:bodyPr>
            <a:normAutofit/>
          </a:bodyPr>
          <a:lstStyle/>
          <a:p>
            <a:pPr algn="l" rtl="0"/>
            <a:r>
              <a:rPr lang="sv-fi" b="0" i="0" u="none" baseline="0"/>
              <a:t>De registreras och guidas till sina rum enligt inkvarteringsordningen. Frivilliga presenterar centralens lokaler. </a:t>
            </a:r>
          </a:p>
        </p:txBody>
      </p:sp>
    </p:spTree>
    <p:extLst>
      <p:ext uri="{BB962C8B-B14F-4D97-AF65-F5344CB8AC3E}">
        <p14:creationId xmlns:p14="http://schemas.microsoft.com/office/powerpoint/2010/main" val="3633249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2BF49F-33BD-40F9-A656-65D076E52F0B}"/>
              </a:ext>
            </a:extLst>
          </p:cNvPr>
          <p:cNvSpPr>
            <a:spLocks noGrp="1"/>
          </p:cNvSpPr>
          <p:nvPr>
            <p:ph type="title"/>
          </p:nvPr>
        </p:nvSpPr>
        <p:spPr/>
        <p:txBody>
          <a:bodyPr/>
          <a:lstStyle/>
          <a:p>
            <a:pPr algn="l" rtl="0"/>
            <a:r>
              <a:rPr lang="sv-fi" b="1" i="0" u="none" baseline="0"/>
              <a:t>Finns det plåster?</a:t>
            </a:r>
          </a:p>
        </p:txBody>
      </p:sp>
      <p:sp>
        <p:nvSpPr>
          <p:cNvPr id="3" name="Sisällön paikkamerkki 2">
            <a:extLst>
              <a:ext uri="{FF2B5EF4-FFF2-40B4-BE49-F238E27FC236}">
                <a16:creationId xmlns:a16="http://schemas.microsoft.com/office/drawing/2014/main" id="{961470C4-6EBC-4C77-9E13-A9ABA65D15DE}"/>
              </a:ext>
            </a:extLst>
          </p:cNvPr>
          <p:cNvSpPr>
            <a:spLocks noGrp="1"/>
          </p:cNvSpPr>
          <p:nvPr>
            <p:ph type="body" sz="quarter" idx="11"/>
          </p:nvPr>
        </p:nvSpPr>
        <p:spPr/>
        <p:txBody>
          <a:bodyPr/>
          <a:lstStyle/>
          <a:p>
            <a:pPr algn="l" rtl="0"/>
            <a:r>
              <a:rPr lang="sv-fi" b="0" i="0" u="none" baseline="0"/>
              <a:t>Det visar sig att några av de evakuerade behöver första hjälpen.</a:t>
            </a:r>
          </a:p>
          <a:p>
            <a:pPr lvl="1" algn="l" rtl="0"/>
            <a:r>
              <a:rPr lang="sv-fi" b="0" i="0" u="none" baseline="0"/>
              <a:t>En har ramlat och har ytliga skrapsår på handflatorna och knäna.</a:t>
            </a:r>
          </a:p>
          <a:p>
            <a:pPr lvl="1" algn="l" rtl="0"/>
            <a:r>
              <a:rPr lang="sv-fi" b="0" i="0" u="none" baseline="0"/>
              <a:t>En har stukat sin fot för ett dygn sedan, men ankeln är fortfarande svullen och gör mycket ont.</a:t>
            </a:r>
          </a:p>
          <a:p>
            <a:pPr algn="l" rtl="0"/>
            <a:r>
              <a:rPr lang="sv-fi" b="0" i="0" u="none" baseline="0"/>
              <a:t>En timme efter ankomst får en invånare ont i huvudet.</a:t>
            </a:r>
          </a:p>
          <a:p>
            <a:endParaRPr lang="sv-fi" dirty="0"/>
          </a:p>
        </p:txBody>
      </p:sp>
    </p:spTree>
    <p:extLst>
      <p:ext uri="{BB962C8B-B14F-4D97-AF65-F5344CB8AC3E}">
        <p14:creationId xmlns:p14="http://schemas.microsoft.com/office/powerpoint/2010/main" val="4226076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05A8C4-6CE9-40F3-BC7A-C78EC194D0C1}"/>
              </a:ext>
            </a:extLst>
          </p:cNvPr>
          <p:cNvSpPr>
            <a:spLocks noGrp="1"/>
          </p:cNvSpPr>
          <p:nvPr>
            <p:ph type="title"/>
          </p:nvPr>
        </p:nvSpPr>
        <p:spPr/>
        <p:txBody>
          <a:bodyPr/>
          <a:lstStyle/>
          <a:p>
            <a:pPr algn="l" rtl="0"/>
            <a:r>
              <a:rPr lang="sv-fi" b="1" i="0" u="none" baseline="0"/>
              <a:t>Uppgift 7: första hjälpen</a:t>
            </a:r>
            <a:br>
              <a:rPr lang="sv-fi"/>
            </a:br>
            <a:endParaRPr lang="sv-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lgn="l" rtl="0">
              <a:buNone/>
            </a:pPr>
            <a:r>
              <a:rPr lang="sv-fi" b="0" i="0" u="none" baseline="0"/>
              <a:t>Kan ni ge första hjälpen till dem som behöver?</a:t>
            </a:r>
          </a:p>
          <a:p>
            <a:pPr marL="0" indent="0" algn="l" rtl="0">
              <a:buNone/>
            </a:pPr>
            <a:r>
              <a:rPr lang="sv-fi" b="0" i="0" u="none" baseline="0"/>
              <a:t>Har ni tillräckligt med utrustning och kunnande? </a:t>
            </a:r>
          </a:p>
          <a:p>
            <a:pPr marL="0" indent="0" algn="l" rtl="0">
              <a:buNone/>
            </a:pPr>
            <a:r>
              <a:rPr lang="sv-fi" b="0" i="0" u="none" baseline="0"/>
              <a:t>Hur organiserar ni första hjälpen?</a:t>
            </a:r>
          </a:p>
        </p:txBody>
      </p:sp>
    </p:spTree>
    <p:extLst>
      <p:ext uri="{BB962C8B-B14F-4D97-AF65-F5344CB8AC3E}">
        <p14:creationId xmlns:p14="http://schemas.microsoft.com/office/powerpoint/2010/main" val="2084493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05A8C4-6CE9-40F3-BC7A-C78EC194D0C1}"/>
              </a:ext>
            </a:extLst>
          </p:cNvPr>
          <p:cNvSpPr>
            <a:spLocks noGrp="1"/>
          </p:cNvSpPr>
          <p:nvPr>
            <p:ph type="title"/>
          </p:nvPr>
        </p:nvSpPr>
        <p:spPr/>
        <p:txBody>
          <a:bodyPr/>
          <a:lstStyle/>
          <a:p>
            <a:pPr algn="l" rtl="0"/>
            <a:r>
              <a:rPr lang="sv-fi" b="1" i="0" u="none" baseline="0"/>
              <a:t>Uppgift 8: kläder</a:t>
            </a:r>
            <a:br>
              <a:rPr lang="sv-fi"/>
            </a:br>
            <a:endParaRPr lang="sv-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lgn="l" rtl="0">
              <a:buNone/>
            </a:pPr>
            <a:r>
              <a:rPr lang="sv-fi" b="0" i="0" u="none" baseline="0"/>
              <a:t>Det visar sig att de flesta som flyttat till enheten knappt har några kläder med sig. </a:t>
            </a:r>
          </a:p>
          <a:p>
            <a:pPr marL="0" indent="0" algn="l" rtl="0">
              <a:buNone/>
            </a:pPr>
            <a:r>
              <a:rPr lang="sv-fi" b="0" i="0" u="none" baseline="0"/>
              <a:t>Varifrån skaffar ni kläder till dem som behöver?</a:t>
            </a:r>
          </a:p>
          <a:p>
            <a:pPr marL="0" indent="0" algn="l" rtl="0">
              <a:buNone/>
            </a:pPr>
            <a:r>
              <a:rPr lang="sv-fi" b="0" i="0" u="none" baseline="0"/>
              <a:t>Hur kan katastroffonden användas för att skaffa kläder?</a:t>
            </a:r>
          </a:p>
        </p:txBody>
      </p:sp>
    </p:spTree>
    <p:extLst>
      <p:ext uri="{BB962C8B-B14F-4D97-AF65-F5344CB8AC3E}">
        <p14:creationId xmlns:p14="http://schemas.microsoft.com/office/powerpoint/2010/main" val="41008023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05A8C4-6CE9-40F3-BC7A-C78EC194D0C1}"/>
              </a:ext>
            </a:extLst>
          </p:cNvPr>
          <p:cNvSpPr>
            <a:spLocks noGrp="1"/>
          </p:cNvSpPr>
          <p:nvPr>
            <p:ph type="title"/>
          </p:nvPr>
        </p:nvSpPr>
        <p:spPr/>
        <p:txBody>
          <a:bodyPr/>
          <a:lstStyle/>
          <a:p>
            <a:pPr algn="l" rtl="0"/>
            <a:r>
              <a:rPr lang="sv-fi" b="1" i="0" u="none" baseline="0"/>
              <a:t>Uppgift 9: barn</a:t>
            </a:r>
            <a:br>
              <a:rPr lang="sv-fi"/>
            </a:br>
            <a:endParaRPr lang="sv-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lgn="l" rtl="0">
              <a:buNone/>
            </a:pPr>
            <a:r>
              <a:rPr lang="sv-fi" b="0" i="0" u="none" baseline="0"/>
              <a:t>Bland dem som har flyttat till enheten finns många barn och ungdomar. </a:t>
            </a:r>
          </a:p>
          <a:p>
            <a:pPr marL="0" indent="0" algn="l" rtl="0">
              <a:buNone/>
            </a:pPr>
            <a:r>
              <a:rPr lang="sv-fi" b="0" i="0" u="none" baseline="0"/>
              <a:t>Vad ska man iaktta när man arbetar med dem?</a:t>
            </a:r>
          </a:p>
          <a:p>
            <a:pPr marL="0" indent="0" algn="l" rtl="0">
              <a:buNone/>
            </a:pPr>
            <a:r>
              <a:rPr lang="sv-fi" b="0" i="0" u="none" baseline="0"/>
              <a:t>Är det möjligt att arrangera ett barnvänligt utrymme?</a:t>
            </a:r>
          </a:p>
        </p:txBody>
      </p:sp>
    </p:spTree>
    <p:extLst>
      <p:ext uri="{BB962C8B-B14F-4D97-AF65-F5344CB8AC3E}">
        <p14:creationId xmlns:p14="http://schemas.microsoft.com/office/powerpoint/2010/main" val="1283775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AA8E54-8BFA-47C9-9BC4-826E4F1185D3}"/>
              </a:ext>
            </a:extLst>
          </p:cNvPr>
          <p:cNvSpPr>
            <a:spLocks noGrp="1"/>
          </p:cNvSpPr>
          <p:nvPr>
            <p:ph type="title"/>
          </p:nvPr>
        </p:nvSpPr>
        <p:spPr/>
        <p:txBody>
          <a:bodyPr/>
          <a:lstStyle/>
          <a:p>
            <a:pPr algn="l" rtl="0"/>
            <a:r>
              <a:rPr lang="sv-fi" b="1" i="0" u="none" baseline="0"/>
              <a:t>Uppgift 10: pressmeddelande</a:t>
            </a:r>
          </a:p>
        </p:txBody>
      </p:sp>
      <p:sp>
        <p:nvSpPr>
          <p:cNvPr id="3" name="Tekstin paikkamerkki 2">
            <a:extLst>
              <a:ext uri="{FF2B5EF4-FFF2-40B4-BE49-F238E27FC236}">
                <a16:creationId xmlns:a16="http://schemas.microsoft.com/office/drawing/2014/main" id="{2323CE4F-E6EE-4534-A002-777FAEC96AA8}"/>
              </a:ext>
            </a:extLst>
          </p:cNvPr>
          <p:cNvSpPr>
            <a:spLocks noGrp="1"/>
          </p:cNvSpPr>
          <p:nvPr>
            <p:ph idx="1"/>
          </p:nvPr>
        </p:nvSpPr>
        <p:spPr/>
        <p:txBody>
          <a:bodyPr/>
          <a:lstStyle/>
          <a:p>
            <a:pPr marL="0" indent="0" algn="l" rtl="0">
              <a:buNone/>
            </a:pPr>
            <a:r>
              <a:rPr lang="sv-fi" b="0" i="0" u="none" baseline="0"/>
              <a:t>Det ska uträttas ett pressmeddelande till medierna om verksamheten vid enheten för transitboende.</a:t>
            </a:r>
          </a:p>
          <a:p>
            <a:pPr marL="0" indent="0" algn="l" rtl="0">
              <a:buNone/>
            </a:pPr>
            <a:r>
              <a:rPr lang="sv-fi" b="0" i="0" u="none" baseline="0"/>
              <a:t>Gör en lista över de tre till fem viktigaste sakerna i Röda Korsets verksamhet som ni vill lyfta fram vid presskonferensen.</a:t>
            </a:r>
          </a:p>
        </p:txBody>
      </p:sp>
    </p:spTree>
    <p:extLst>
      <p:ext uri="{BB962C8B-B14F-4D97-AF65-F5344CB8AC3E}">
        <p14:creationId xmlns:p14="http://schemas.microsoft.com/office/powerpoint/2010/main" val="743192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C3C627-8E5D-4E6E-8AA6-FB6630FCC3F0}"/>
              </a:ext>
            </a:extLst>
          </p:cNvPr>
          <p:cNvSpPr>
            <a:spLocks noGrp="1"/>
          </p:cNvSpPr>
          <p:nvPr>
            <p:ph type="title"/>
          </p:nvPr>
        </p:nvSpPr>
        <p:spPr/>
        <p:txBody>
          <a:bodyPr/>
          <a:lstStyle/>
          <a:p>
            <a:pPr algn="l" rtl="0"/>
            <a:r>
              <a:rPr lang="sv-fi" b="1" i="0" u="none" baseline="0"/>
              <a:t>Uppgift 11: psykiskt stöd</a:t>
            </a:r>
            <a:br>
              <a:rPr lang="sv-fi"/>
            </a:br>
            <a:endParaRPr lang="sv-fi" dirty="0"/>
          </a:p>
        </p:txBody>
      </p:sp>
      <p:sp>
        <p:nvSpPr>
          <p:cNvPr id="3" name="Tekstin paikkamerkki 2">
            <a:extLst>
              <a:ext uri="{FF2B5EF4-FFF2-40B4-BE49-F238E27FC236}">
                <a16:creationId xmlns:a16="http://schemas.microsoft.com/office/drawing/2014/main" id="{5FEB9049-5CEB-4265-A386-0E288901B51A}"/>
              </a:ext>
            </a:extLst>
          </p:cNvPr>
          <p:cNvSpPr>
            <a:spLocks noGrp="1"/>
          </p:cNvSpPr>
          <p:nvPr>
            <p:ph idx="1"/>
          </p:nvPr>
        </p:nvSpPr>
        <p:spPr/>
        <p:txBody>
          <a:bodyPr/>
          <a:lstStyle/>
          <a:p>
            <a:pPr marL="0" indent="0" algn="l" rtl="0">
              <a:buNone/>
            </a:pPr>
            <a:r>
              <a:rPr lang="sv-fi" b="0" i="0" u="none" baseline="0"/>
              <a:t>Hurdana saker är det bra att uppmärksamma när man ger psykiskt stöd?</a:t>
            </a:r>
          </a:p>
          <a:p>
            <a:pPr marL="0" indent="0" algn="l" rtl="0">
              <a:buNone/>
            </a:pPr>
            <a:r>
              <a:rPr lang="sv-fi" b="0" i="0" u="none" baseline="0"/>
              <a:t>Hur ger man psykiskt stöd om man inte har ett gemensamt språk? </a:t>
            </a:r>
          </a:p>
        </p:txBody>
      </p:sp>
    </p:spTree>
    <p:extLst>
      <p:ext uri="{BB962C8B-B14F-4D97-AF65-F5344CB8AC3E}">
        <p14:creationId xmlns:p14="http://schemas.microsoft.com/office/powerpoint/2010/main" val="1042253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D4484B-0BE7-4ED5-9EF5-3AB9A1E89BB8}"/>
              </a:ext>
            </a:extLst>
          </p:cNvPr>
          <p:cNvSpPr>
            <a:spLocks noGrp="1"/>
          </p:cNvSpPr>
          <p:nvPr>
            <p:ph type="title"/>
          </p:nvPr>
        </p:nvSpPr>
        <p:spPr/>
        <p:txBody>
          <a:bodyPr/>
          <a:lstStyle/>
          <a:p>
            <a:pPr algn="l" rtl="0"/>
            <a:r>
              <a:rPr lang="sv-fi" b="1" i="0" u="none" baseline="0"/>
              <a:t>Verksamheten fortsätter</a:t>
            </a:r>
          </a:p>
        </p:txBody>
      </p:sp>
      <p:sp>
        <p:nvSpPr>
          <p:cNvPr id="3" name="Tekstin paikkamerkki 2">
            <a:extLst>
              <a:ext uri="{FF2B5EF4-FFF2-40B4-BE49-F238E27FC236}">
                <a16:creationId xmlns:a16="http://schemas.microsoft.com/office/drawing/2014/main" id="{771053AE-2967-4888-BF95-F67921862B7E}"/>
              </a:ext>
            </a:extLst>
          </p:cNvPr>
          <p:cNvSpPr>
            <a:spLocks noGrp="1"/>
          </p:cNvSpPr>
          <p:nvPr>
            <p:ph type="body" sz="quarter" idx="11"/>
          </p:nvPr>
        </p:nvSpPr>
        <p:spPr/>
        <p:txBody>
          <a:bodyPr/>
          <a:lstStyle/>
          <a:p>
            <a:pPr algn="l" rtl="0"/>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När transitboendets verksamhet fortsätter kan frivilliga behövas för</a:t>
            </a:r>
          </a:p>
          <a:p>
            <a:pPr lvl="1" algn="l" rtl="0"/>
            <a:r>
              <a:rPr lang="sv-fi" b="0" i="0" u="none" baseline="0"/>
              <a:t>f</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örsta omsorg och första hjälpen som stöd för hälsovårdaren</a:t>
            </a:r>
          </a:p>
          <a:p>
            <a:pPr lvl="1" algn="l" rtl="0"/>
            <a:r>
              <a:rPr lang="sv-fi" b="0" i="0" u="none" baseline="0"/>
              <a:t>p</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sykiskt stöd (utbildade frivilliga inom psykiskt stöd)</a:t>
            </a:r>
          </a:p>
          <a:p>
            <a:pPr lvl="1" algn="l" rtl="0"/>
            <a:r>
              <a:rPr lang="sv-fi" b="0" i="0" u="none" baseline="0"/>
              <a:t>a</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nskaffning, mottagning, sortering och organisering av donerade föremål och kläder</a:t>
            </a:r>
          </a:p>
          <a:p>
            <a:pPr lvl="1" algn="l" rtl="0"/>
            <a:r>
              <a:rPr lang="sv-fi" b="0" i="0" u="none" baseline="0"/>
              <a:t>a</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ssistans vid nödvändiga transporter</a:t>
            </a:r>
          </a:p>
          <a:p>
            <a:pPr lvl="1" algn="l" rtl="0"/>
            <a:r>
              <a:rPr lang="sv-fi" b="0" i="0" u="none" baseline="0"/>
              <a:t>n</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attjour</a:t>
            </a:r>
          </a:p>
          <a:p>
            <a:pPr lvl="1" algn="l" rtl="0"/>
            <a:r>
              <a:rPr lang="sv-fi" b="0" i="0" u="none" baseline="0"/>
              <a:t>u</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ppgifter som anknyter till informationsförmedling</a:t>
            </a:r>
          </a:p>
          <a:p>
            <a:pPr lvl="1" algn="l" rtl="0"/>
            <a:r>
              <a:rPr lang="sv-fi" b="0" i="0" u="none" baseline="0"/>
              <a:t>a</a:t>
            </a:r>
            <a:r>
              <a:rPr lang="sv-fi" b="0" i="0" u="none" baseline="0">
                <a:effectLst/>
                <a:latin typeface="Arial" panose="020B0604020202020204" pitchFamily="34" charset="0"/>
                <a:ea typeface="Arial" panose="020B0604020202020204" pitchFamily="34" charset="0"/>
                <a:cs typeface="Arial" panose="020B0604020202020204" pitchFamily="34" charset="0"/>
                <a:sym typeface="Arial" panose="020B0604020202020204" pitchFamily="34" charset="0"/>
              </a:rPr>
              <a:t>tt ordna fritidsverksamhet</a:t>
            </a:r>
            <a:endParaRPr lang="sv-fi" dirty="0"/>
          </a:p>
          <a:p>
            <a:endParaRPr lang="sv-fi" dirty="0"/>
          </a:p>
        </p:txBody>
      </p:sp>
    </p:spTree>
    <p:extLst>
      <p:ext uri="{BB962C8B-B14F-4D97-AF65-F5344CB8AC3E}">
        <p14:creationId xmlns:p14="http://schemas.microsoft.com/office/powerpoint/2010/main" val="3311202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57189"/>
            <a:ext cx="7886700" cy="1133499"/>
          </a:xfrm>
        </p:spPr>
        <p:txBody>
          <a:bodyPr>
            <a:normAutofit/>
          </a:bodyPr>
          <a:lstStyle/>
          <a:p>
            <a:pPr algn="ctr" rtl="0">
              <a:lnSpc>
                <a:spcPct val="90000"/>
              </a:lnSpc>
            </a:pPr>
            <a:r>
              <a:rPr lang="sv-fi" b="1" i="0" u="none" baseline="0"/>
              <a:t>Övningens program</a:t>
            </a:r>
            <a:endParaRPr lang="sv-fi" dirty="0"/>
          </a:p>
        </p:txBody>
      </p:sp>
      <p:graphicFrame>
        <p:nvGraphicFramePr>
          <p:cNvPr id="7" name="Content Placeholder 2">
            <a:extLst>
              <a:ext uri="{FF2B5EF4-FFF2-40B4-BE49-F238E27FC236}">
                <a16:creationId xmlns:a16="http://schemas.microsoft.com/office/drawing/2014/main" id="{035FEE9A-8D3F-4181-AE40-6D9FB847D404}"/>
              </a:ext>
            </a:extLst>
          </p:cNvPr>
          <p:cNvGraphicFramePr>
            <a:graphicFrameLocks noGrp="1"/>
          </p:cNvGraphicFramePr>
          <p:nvPr>
            <p:ph idx="1"/>
          </p:nvPr>
        </p:nvGraphicFramePr>
        <p:xfrm>
          <a:off x="2152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8454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BA1A81-F99A-49F7-86CC-E66DF69C6883}"/>
              </a:ext>
            </a:extLst>
          </p:cNvPr>
          <p:cNvSpPr>
            <a:spLocks noGrp="1"/>
          </p:cNvSpPr>
          <p:nvPr>
            <p:ph type="title"/>
          </p:nvPr>
        </p:nvSpPr>
        <p:spPr/>
        <p:txBody>
          <a:bodyPr/>
          <a:lstStyle/>
          <a:p>
            <a:pPr algn="l" rtl="0"/>
            <a:r>
              <a:rPr lang="sv-fi" b="1" i="0" u="none" baseline="0"/>
              <a:t>Uppgift 12: donerade föremål</a:t>
            </a:r>
            <a:br>
              <a:rPr lang="sv-fi"/>
            </a:br>
            <a:endParaRPr lang="sv-fi" dirty="0"/>
          </a:p>
        </p:txBody>
      </p:sp>
      <p:sp>
        <p:nvSpPr>
          <p:cNvPr id="3" name="Tekstin paikkamerkki 2">
            <a:extLst>
              <a:ext uri="{FF2B5EF4-FFF2-40B4-BE49-F238E27FC236}">
                <a16:creationId xmlns:a16="http://schemas.microsoft.com/office/drawing/2014/main" id="{EDED5A0A-EF1F-4199-8100-535EF03161F6}"/>
              </a:ext>
            </a:extLst>
          </p:cNvPr>
          <p:cNvSpPr>
            <a:spLocks noGrp="1"/>
          </p:cNvSpPr>
          <p:nvPr>
            <p:ph idx="1"/>
          </p:nvPr>
        </p:nvSpPr>
        <p:spPr>
          <a:xfrm>
            <a:off x="838200" y="2147777"/>
            <a:ext cx="10515600" cy="3435628"/>
          </a:xfrm>
        </p:spPr>
        <p:txBody>
          <a:bodyPr>
            <a:normAutofit/>
          </a:bodyPr>
          <a:lstStyle/>
          <a:p>
            <a:pPr marL="0" indent="0" algn="l" rtl="0">
              <a:buNone/>
            </a:pPr>
            <a:r>
              <a:rPr lang="sv-fi" b="0" i="0" u="none" baseline="0"/>
              <a:t>Människor kontaktar avdelningen och distriktet och vill donera kläder, föremål för hemmet, leksaker, torra livsmedel och olika tjänster. </a:t>
            </a:r>
          </a:p>
          <a:p>
            <a:pPr marL="0" indent="0" algn="l" rtl="0">
              <a:buNone/>
            </a:pPr>
            <a:r>
              <a:rPr lang="sv-fi" b="0" i="0" u="none" baseline="0"/>
              <a:t>Hur reagerar ni på dessa meddelanden?</a:t>
            </a:r>
          </a:p>
          <a:p>
            <a:pPr marL="0" indent="0" algn="l" rtl="0">
              <a:buNone/>
            </a:pPr>
            <a:r>
              <a:rPr lang="sv-fi" b="0" i="0" u="none" baseline="0"/>
              <a:t>Om en varuinsamling arrangeras, hur borde den organiseras för att donerade föremål skulle vara till nytta och för att insamlingen inte skulle kräva för mycket resurser?</a:t>
            </a:r>
          </a:p>
        </p:txBody>
      </p:sp>
    </p:spTree>
    <p:extLst>
      <p:ext uri="{BB962C8B-B14F-4D97-AF65-F5344CB8AC3E}">
        <p14:creationId xmlns:p14="http://schemas.microsoft.com/office/powerpoint/2010/main" val="4211275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1DE57F-5B75-46FA-894D-441DBA0F34BD}"/>
              </a:ext>
            </a:extLst>
          </p:cNvPr>
          <p:cNvSpPr>
            <a:spLocks noGrp="1"/>
          </p:cNvSpPr>
          <p:nvPr>
            <p:ph type="title"/>
          </p:nvPr>
        </p:nvSpPr>
        <p:spPr/>
        <p:txBody>
          <a:bodyPr/>
          <a:lstStyle/>
          <a:p>
            <a:pPr algn="l" rtl="0"/>
            <a:r>
              <a:rPr lang="sv-fi" b="1" i="0" u="none" baseline="0"/>
              <a:t>Jämlikhet och skydd</a:t>
            </a:r>
          </a:p>
        </p:txBody>
      </p:sp>
      <p:sp>
        <p:nvSpPr>
          <p:cNvPr id="3" name="Tekstin paikkamerkki 2">
            <a:extLst>
              <a:ext uri="{FF2B5EF4-FFF2-40B4-BE49-F238E27FC236}">
                <a16:creationId xmlns:a16="http://schemas.microsoft.com/office/drawing/2014/main" id="{8AD79060-3F42-426A-BEC1-78C2E4042F35}"/>
              </a:ext>
            </a:extLst>
          </p:cNvPr>
          <p:cNvSpPr>
            <a:spLocks noGrp="1"/>
          </p:cNvSpPr>
          <p:nvPr>
            <p:ph type="body" sz="quarter" idx="11"/>
          </p:nvPr>
        </p:nvSpPr>
        <p:spPr/>
        <p:txBody>
          <a:bodyPr/>
          <a:lstStyle/>
          <a:p>
            <a:pPr algn="l" rtl="0"/>
            <a:r>
              <a:rPr lang="sv-fi" b="0" i="0" u="none" baseline="0"/>
              <a:t>Bland människor som söker internationellt skydd finns ofta människor i en särskilt sårbar position</a:t>
            </a:r>
          </a:p>
          <a:p>
            <a:pPr lvl="1" algn="l" rtl="0"/>
            <a:r>
              <a:rPr lang="sv-fi" b="0" i="0" u="none" baseline="0"/>
              <a:t>Barn</a:t>
            </a:r>
          </a:p>
          <a:p>
            <a:pPr lvl="1" algn="l" rtl="0"/>
            <a:r>
              <a:rPr lang="sv-fi" b="0" i="0" u="none" baseline="0"/>
              <a:t>Äldre</a:t>
            </a:r>
          </a:p>
          <a:p>
            <a:pPr lvl="1" algn="l" rtl="0"/>
            <a:r>
              <a:rPr lang="sv-fi" b="0" i="0" u="none" baseline="0"/>
              <a:t>Funktionsnedsatta</a:t>
            </a:r>
          </a:p>
          <a:p>
            <a:pPr lvl="1" algn="l" rtl="0"/>
            <a:r>
              <a:rPr lang="sv-fi" b="0" i="0" u="none" baseline="0"/>
              <a:t>Människor som har blivit utsatta för våld eller utnyttjande</a:t>
            </a:r>
          </a:p>
          <a:p>
            <a:pPr algn="l" rtl="0"/>
            <a:r>
              <a:rPr lang="sv-fi" b="0" i="0" u="none" baseline="0"/>
              <a:t>Man ska fästa särskild uppmärksamhet på deras behov och säkerhet</a:t>
            </a:r>
          </a:p>
          <a:p>
            <a:pPr algn="l" rtl="0"/>
            <a:r>
              <a:rPr lang="sv-fi" b="0" i="0" u="none" baseline="0"/>
              <a:t>Bekanta er med </a:t>
            </a:r>
            <a:r>
              <a:rPr lang="sv-fi" b="0" i="0" u="none" baseline="0">
                <a:hlinkClick r:id="rId2"/>
              </a:rPr>
              <a:t>ISOT-anvisningen</a:t>
            </a:r>
            <a:r>
              <a:rPr lang="sv-fi" b="0" i="0" u="none" baseline="0"/>
              <a:t> som har upprättats för evakueringssituationer.</a:t>
            </a:r>
            <a:endParaRPr lang="sv-fi" dirty="0"/>
          </a:p>
          <a:p>
            <a:endParaRPr lang="sv-fi" dirty="0"/>
          </a:p>
        </p:txBody>
      </p:sp>
    </p:spTree>
    <p:extLst>
      <p:ext uri="{BB962C8B-B14F-4D97-AF65-F5344CB8AC3E}">
        <p14:creationId xmlns:p14="http://schemas.microsoft.com/office/powerpoint/2010/main" val="4138644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634A1-31CB-490B-96F0-9F7BCD04500F}"/>
              </a:ext>
            </a:extLst>
          </p:cNvPr>
          <p:cNvSpPr>
            <a:spLocks noGrp="1"/>
          </p:cNvSpPr>
          <p:nvPr>
            <p:ph type="title"/>
          </p:nvPr>
        </p:nvSpPr>
        <p:spPr/>
        <p:txBody>
          <a:bodyPr/>
          <a:lstStyle/>
          <a:p>
            <a:pPr algn="l" rtl="0"/>
            <a:r>
              <a:rPr lang="sv-fi" b="1" i="0" u="none" baseline="0"/>
              <a:t>Uppgift 13: skydd</a:t>
            </a:r>
          </a:p>
        </p:txBody>
      </p:sp>
      <p:sp>
        <p:nvSpPr>
          <p:cNvPr id="3" name="Sisällön paikkamerkki 2">
            <a:extLst>
              <a:ext uri="{FF2B5EF4-FFF2-40B4-BE49-F238E27FC236}">
                <a16:creationId xmlns:a16="http://schemas.microsoft.com/office/drawing/2014/main" id="{8B128888-A8AC-4DE8-A1DF-BE99364DA167}"/>
              </a:ext>
            </a:extLst>
          </p:cNvPr>
          <p:cNvSpPr>
            <a:spLocks noGrp="1"/>
          </p:cNvSpPr>
          <p:nvPr>
            <p:ph idx="1"/>
          </p:nvPr>
        </p:nvSpPr>
        <p:spPr/>
        <p:txBody>
          <a:bodyPr/>
          <a:lstStyle/>
          <a:p>
            <a:pPr marL="0" indent="0" algn="l" rtl="0">
              <a:buNone/>
            </a:pPr>
            <a:r>
              <a:rPr lang="sv-fi" b="0" i="0" u="none" baseline="0"/>
              <a:t>Vad ska man uppmärksamma när man arbetar med människor i en särskilt sårbar situation?</a:t>
            </a:r>
          </a:p>
          <a:p>
            <a:pPr marL="0" indent="0" algn="l" rtl="0">
              <a:buNone/>
            </a:pPr>
            <a:r>
              <a:rPr lang="sv-fi" b="0" i="0" u="none" baseline="0"/>
              <a:t>Hur säkerställer man att alla har lika bra möjligheter att få hjälp?</a:t>
            </a:r>
          </a:p>
          <a:p>
            <a:pPr marL="0" indent="0" algn="l" rtl="0">
              <a:buNone/>
            </a:pPr>
            <a:r>
              <a:rPr lang="sv-fi" b="0" i="0" u="none" baseline="0"/>
              <a:t>Vad ska man göra om det finns misstankar om t.ex. våld?</a:t>
            </a:r>
          </a:p>
        </p:txBody>
      </p:sp>
    </p:spTree>
    <p:extLst>
      <p:ext uri="{BB962C8B-B14F-4D97-AF65-F5344CB8AC3E}">
        <p14:creationId xmlns:p14="http://schemas.microsoft.com/office/powerpoint/2010/main" val="12019025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BA1A81-F99A-49F7-86CC-E66DF69C6883}"/>
              </a:ext>
            </a:extLst>
          </p:cNvPr>
          <p:cNvSpPr>
            <a:spLocks noGrp="1"/>
          </p:cNvSpPr>
          <p:nvPr>
            <p:ph type="title"/>
          </p:nvPr>
        </p:nvSpPr>
        <p:spPr/>
        <p:txBody>
          <a:bodyPr/>
          <a:lstStyle/>
          <a:p>
            <a:pPr algn="l" rtl="0"/>
            <a:r>
              <a:rPr lang="sv-fi" b="1" i="0" u="none" baseline="0"/>
              <a:t>Uppgift 14: Att orka som frivillig</a:t>
            </a:r>
            <a:br>
              <a:rPr lang="sv-fi"/>
            </a:br>
            <a:endParaRPr lang="sv-fi" dirty="0"/>
          </a:p>
        </p:txBody>
      </p:sp>
      <p:sp>
        <p:nvSpPr>
          <p:cNvPr id="3" name="Tekstin paikkamerkki 2">
            <a:extLst>
              <a:ext uri="{FF2B5EF4-FFF2-40B4-BE49-F238E27FC236}">
                <a16:creationId xmlns:a16="http://schemas.microsoft.com/office/drawing/2014/main" id="{EDED5A0A-EF1F-4199-8100-535EF03161F6}"/>
              </a:ext>
            </a:extLst>
          </p:cNvPr>
          <p:cNvSpPr>
            <a:spLocks noGrp="1"/>
          </p:cNvSpPr>
          <p:nvPr>
            <p:ph idx="1"/>
          </p:nvPr>
        </p:nvSpPr>
        <p:spPr/>
        <p:txBody>
          <a:bodyPr>
            <a:normAutofit/>
          </a:bodyPr>
          <a:lstStyle/>
          <a:p>
            <a:pPr marL="0" indent="0" algn="l" rtl="0">
              <a:buNone/>
            </a:pPr>
            <a:r>
              <a:rPr lang="sv-fi" b="0" i="0" u="none" baseline="0"/>
              <a:t>Hur ser man till att de frivilliga orkar och återhämtar sig under och efter hjälpsituationen?</a:t>
            </a:r>
          </a:p>
        </p:txBody>
      </p:sp>
    </p:spTree>
    <p:extLst>
      <p:ext uri="{BB962C8B-B14F-4D97-AF65-F5344CB8AC3E}">
        <p14:creationId xmlns:p14="http://schemas.microsoft.com/office/powerpoint/2010/main" val="16171753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568ED1-D7E0-4177-BD6F-40F2295B8B99}"/>
              </a:ext>
            </a:extLst>
          </p:cNvPr>
          <p:cNvSpPr>
            <a:spLocks noGrp="1"/>
          </p:cNvSpPr>
          <p:nvPr>
            <p:ph type="title"/>
          </p:nvPr>
        </p:nvSpPr>
        <p:spPr/>
        <p:txBody>
          <a:bodyPr/>
          <a:lstStyle/>
          <a:p>
            <a:pPr algn="l" rtl="0"/>
            <a:r>
              <a:rPr lang="sv-fi" b="1" i="0" u="none" baseline="0"/>
              <a:t>Uppgift 15: stöd för integration</a:t>
            </a:r>
          </a:p>
        </p:txBody>
      </p:sp>
      <p:sp>
        <p:nvSpPr>
          <p:cNvPr id="3" name="Sisällön paikkamerkki 2">
            <a:extLst>
              <a:ext uri="{FF2B5EF4-FFF2-40B4-BE49-F238E27FC236}">
                <a16:creationId xmlns:a16="http://schemas.microsoft.com/office/drawing/2014/main" id="{BF530554-E0A6-48E6-93B6-44E4BACF3DC5}"/>
              </a:ext>
            </a:extLst>
          </p:cNvPr>
          <p:cNvSpPr>
            <a:spLocks noGrp="1"/>
          </p:cNvSpPr>
          <p:nvPr>
            <p:ph idx="1"/>
          </p:nvPr>
        </p:nvSpPr>
        <p:spPr/>
        <p:txBody>
          <a:bodyPr/>
          <a:lstStyle/>
          <a:p>
            <a:pPr marL="0" indent="0" algn="l" rtl="0">
              <a:buNone/>
            </a:pPr>
            <a:r>
              <a:rPr lang="sv-fi" b="0" i="0" u="none" baseline="0"/>
              <a:t>Invånarna bor i transitboendet i ungefär några veckor och flyttar sedan till asylförläggningen som ligger i närheten.</a:t>
            </a:r>
          </a:p>
          <a:p>
            <a:pPr marL="0" indent="0" algn="l" rtl="0">
              <a:buNone/>
            </a:pPr>
            <a:r>
              <a:rPr lang="sv-fi" b="0" i="0" u="none" baseline="0"/>
              <a:t>Vilken typ av integrationsstödjande verksamhet skulle man kunna arrangera för dem?</a:t>
            </a:r>
          </a:p>
          <a:p>
            <a:pPr marL="0" indent="0" algn="l" rtl="0">
              <a:buNone/>
            </a:pPr>
            <a:r>
              <a:rPr lang="sv-fi" b="0" i="0" u="none" baseline="0"/>
              <a:t>Har avdelningen redan sådan verksamhet som de skulle kunna delta i?</a:t>
            </a:r>
          </a:p>
        </p:txBody>
      </p:sp>
    </p:spTree>
    <p:extLst>
      <p:ext uri="{BB962C8B-B14F-4D97-AF65-F5344CB8AC3E}">
        <p14:creationId xmlns:p14="http://schemas.microsoft.com/office/powerpoint/2010/main" val="33397365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4FDA7D-B212-49DC-A354-E54519A3E47A}"/>
              </a:ext>
            </a:extLst>
          </p:cNvPr>
          <p:cNvSpPr>
            <a:spLocks noGrp="1"/>
          </p:cNvSpPr>
          <p:nvPr>
            <p:ph type="title"/>
          </p:nvPr>
        </p:nvSpPr>
        <p:spPr/>
        <p:txBody>
          <a:bodyPr/>
          <a:lstStyle/>
          <a:p>
            <a:pPr algn="l" rtl="0"/>
            <a:r>
              <a:rPr lang="sv-fi" b="1" i="0" u="none" baseline="0"/>
              <a:t>Lägesbild</a:t>
            </a:r>
          </a:p>
        </p:txBody>
      </p:sp>
      <p:sp>
        <p:nvSpPr>
          <p:cNvPr id="3" name="Sisällön paikkamerkki 2">
            <a:extLst>
              <a:ext uri="{FF2B5EF4-FFF2-40B4-BE49-F238E27FC236}">
                <a16:creationId xmlns:a16="http://schemas.microsoft.com/office/drawing/2014/main" id="{7EA8C245-7160-4804-ADB9-F7EDD581D731}"/>
              </a:ext>
            </a:extLst>
          </p:cNvPr>
          <p:cNvSpPr>
            <a:spLocks noGrp="1"/>
          </p:cNvSpPr>
          <p:nvPr>
            <p:ph type="body" idx="14"/>
          </p:nvPr>
        </p:nvSpPr>
        <p:spPr/>
        <p:txBody>
          <a:bodyPr/>
          <a:lstStyle/>
          <a:p>
            <a:pPr algn="l" rtl="0"/>
            <a:r>
              <a:rPr lang="sv-fi" b="0" i="0" u="none" baseline="0"/>
              <a:t>Det pågår samtidigt flera olika evakueringssituationer i Finland. Röda Korset börjar samla in en enhetlig lägesbild för att göra det lättare att bedöma resursernas tillräcklighet under de kommande veckorna. Myndigheterna vill också ha en noggrannare helhetsbild av Röda Korsets verksamhet.</a:t>
            </a:r>
          </a:p>
          <a:p>
            <a:endParaRPr lang="sv-fi" dirty="0"/>
          </a:p>
        </p:txBody>
      </p:sp>
    </p:spTree>
    <p:extLst>
      <p:ext uri="{BB962C8B-B14F-4D97-AF65-F5344CB8AC3E}">
        <p14:creationId xmlns:p14="http://schemas.microsoft.com/office/powerpoint/2010/main" val="3316432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FAB9AD-F261-4754-9615-1350BB9C941D}"/>
              </a:ext>
            </a:extLst>
          </p:cNvPr>
          <p:cNvSpPr>
            <a:spLocks noGrp="1"/>
          </p:cNvSpPr>
          <p:nvPr>
            <p:ph type="title"/>
          </p:nvPr>
        </p:nvSpPr>
        <p:spPr/>
        <p:txBody>
          <a:bodyPr/>
          <a:lstStyle/>
          <a:p>
            <a:r>
              <a:rPr lang="sv-fi" b="1" i="0" u="none" baseline="0" dirty="0"/>
              <a:t>Uppgift 16: enkät över lägesbild</a:t>
            </a:r>
            <a:br>
              <a:rPr lang="sv-fi" b="1" i="0" u="none" baseline="0" dirty="0"/>
            </a:br>
            <a:endParaRPr lang="fi-FI" dirty="0"/>
          </a:p>
        </p:txBody>
      </p:sp>
      <p:sp>
        <p:nvSpPr>
          <p:cNvPr id="3" name="Tekstin paikkamerkki 2">
            <a:extLst>
              <a:ext uri="{FF2B5EF4-FFF2-40B4-BE49-F238E27FC236}">
                <a16:creationId xmlns:a16="http://schemas.microsoft.com/office/drawing/2014/main" id="{34B701A9-DAD8-4CE0-AE87-95CA32ECE6CA}"/>
              </a:ext>
            </a:extLst>
          </p:cNvPr>
          <p:cNvSpPr>
            <a:spLocks noGrp="1"/>
          </p:cNvSpPr>
          <p:nvPr>
            <p:ph idx="1"/>
          </p:nvPr>
        </p:nvSpPr>
        <p:spPr/>
        <p:txBody>
          <a:bodyPr/>
          <a:lstStyle/>
          <a:p>
            <a:pPr marL="0" indent="0" algn="l" rtl="0">
              <a:buNone/>
            </a:pPr>
            <a:r>
              <a:rPr lang="sv-fi" b="1" i="0" u="none" baseline="0" dirty="0"/>
              <a:t>Fyll i enkäten över lägesbild via den här länken: </a:t>
            </a:r>
          </a:p>
          <a:p>
            <a:pPr marL="0" indent="0">
              <a:buNone/>
            </a:pPr>
            <a:r>
              <a:rPr lang="fi-FI" sz="2400" u="sng" dirty="0">
                <a:solidFill>
                  <a:srgbClr val="000000"/>
                </a:solidFill>
                <a:effectLst/>
                <a:latin typeface="Verdana" panose="020B0604030504040204" pitchFamily="34" charset="0"/>
                <a:ea typeface="Calibri" panose="020F0502020204030204" pitchFamily="34" charset="0"/>
                <a:cs typeface="Arial" panose="020B0604020202020204" pitchFamily="34" charset="0"/>
                <a:hlinkClick r:id="rId3"/>
              </a:rPr>
              <a:t>https://www.lyyti.in/Suoja_2022_tilannekuvakysely_6348/se</a:t>
            </a:r>
            <a:r>
              <a:rPr lang="fi-FI" sz="2400" dirty="0">
                <a:solidFill>
                  <a:srgbClr val="000000"/>
                </a:solidFill>
                <a:latin typeface="Calibri" panose="020F0502020204030204" pitchFamily="34" charset="0"/>
                <a:ea typeface="Calibri" panose="020F0502020204030204" pitchFamily="34" charset="0"/>
              </a:rPr>
              <a:t> </a:t>
            </a:r>
            <a:endParaRPr lang="sv-fi" sz="3600" b="1" i="0" u="none" baseline="0" dirty="0"/>
          </a:p>
          <a:p>
            <a:pPr marL="457200" lvl="1" indent="0" algn="l" rtl="0">
              <a:buNone/>
            </a:pPr>
            <a:endParaRPr lang="sv-fi" dirty="0"/>
          </a:p>
        </p:txBody>
      </p:sp>
    </p:spTree>
    <p:extLst>
      <p:ext uri="{BB962C8B-B14F-4D97-AF65-F5344CB8AC3E}">
        <p14:creationId xmlns:p14="http://schemas.microsoft.com/office/powerpoint/2010/main" val="17373634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E5DB8D-6752-4852-814F-FA9329F8549F}"/>
              </a:ext>
            </a:extLst>
          </p:cNvPr>
          <p:cNvSpPr>
            <a:spLocks noGrp="1"/>
          </p:cNvSpPr>
          <p:nvPr>
            <p:ph type="title"/>
          </p:nvPr>
        </p:nvSpPr>
        <p:spPr>
          <a:xfrm>
            <a:off x="4755367" y="2913656"/>
            <a:ext cx="2681266" cy="1030687"/>
          </a:xfrm>
        </p:spPr>
        <p:txBody>
          <a:bodyPr>
            <a:normAutofit/>
          </a:bodyPr>
          <a:lstStyle/>
          <a:p>
            <a:pPr algn="l" rtl="0"/>
            <a:r>
              <a:rPr lang="sv-fi" sz="4000" b="1" i="0" u="none" baseline="0"/>
              <a:t>Insatser</a:t>
            </a:r>
          </a:p>
        </p:txBody>
      </p:sp>
    </p:spTree>
    <p:extLst>
      <p:ext uri="{BB962C8B-B14F-4D97-AF65-F5344CB8AC3E}">
        <p14:creationId xmlns:p14="http://schemas.microsoft.com/office/powerpoint/2010/main" val="19686932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D0A036-5448-4D9B-9DE4-97EEE0C44503}"/>
              </a:ext>
            </a:extLst>
          </p:cNvPr>
          <p:cNvSpPr>
            <a:spLocks noGrp="1"/>
          </p:cNvSpPr>
          <p:nvPr>
            <p:ph type="title"/>
          </p:nvPr>
        </p:nvSpPr>
        <p:spPr/>
        <p:txBody>
          <a:bodyPr>
            <a:normAutofit fontScale="90000"/>
          </a:bodyPr>
          <a:lstStyle/>
          <a:p>
            <a:pPr algn="l" rtl="0"/>
            <a:r>
              <a:rPr lang="sv-fi" b="1" i="0" u="none" baseline="0"/>
              <a:t>Insats: evakueringsvagnar</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type="body" sz="quarter" idx="11"/>
          </p:nvPr>
        </p:nvSpPr>
        <p:spPr/>
        <p:txBody>
          <a:bodyPr vert="horz" lIns="91440" tIns="45720" rIns="91440" bIns="45720" rtlCol="0" anchor="t">
            <a:normAutofit fontScale="92500"/>
          </a:bodyPr>
          <a:lstStyle/>
          <a:p>
            <a:pPr marL="363220" indent="-363220" algn="l" rtl="0"/>
            <a:r>
              <a:rPr lang="sv-fi" b="0" i="0" u="none" baseline="0">
                <a:latin typeface="Verdana"/>
                <a:ea typeface="Verdana"/>
                <a:cs typeface="Verdana"/>
                <a:sym typeface="Verdana"/>
              </a:rPr>
              <a:t>14 EEC-vagnar (Emergency Evacuation Center) har placerats ut över hela Finland.</a:t>
            </a:r>
            <a:endParaRPr lang="sv-fi" dirty="0">
              <a:latin typeface="Verdana"/>
              <a:ea typeface="Verdana"/>
            </a:endParaRPr>
          </a:p>
          <a:p>
            <a:pPr marL="363220" indent="-363220" algn="l" rtl="0"/>
            <a:r>
              <a:rPr lang="sv-fi" b="0" i="0" u="none" baseline="0">
                <a:latin typeface="Verdana"/>
                <a:ea typeface="Verdana"/>
                <a:cs typeface="Verdana"/>
                <a:sym typeface="Verdana"/>
              </a:rPr>
              <a:t>Evakueringscentret består av två tält packade i en släpvagn och tillhörande utrustning.</a:t>
            </a:r>
          </a:p>
          <a:p>
            <a:pPr marL="363220" indent="-363220" algn="l" rtl="0"/>
            <a:r>
              <a:rPr lang="sv-fi" b="0" i="0" u="none" baseline="0">
                <a:latin typeface="Verdana"/>
                <a:ea typeface="Verdana"/>
                <a:cs typeface="Verdana"/>
                <a:sym typeface="Verdana"/>
              </a:rPr>
              <a:t>Kan man behöva tälten i denna situation?</a:t>
            </a:r>
          </a:p>
          <a:p>
            <a:pPr marL="363220" indent="-363220" algn="l" rtl="0"/>
            <a:r>
              <a:rPr lang="sv-fi" b="0" i="0" u="none" baseline="0">
                <a:latin typeface="Verdana"/>
                <a:ea typeface="Verdana"/>
                <a:cs typeface="Verdana"/>
                <a:sym typeface="Verdana"/>
              </a:rPr>
              <a:t>Tälten kan även användas till annan verksamhet vid avdelningen, och samtidigt får man bra övning i att sätta upp dem. Var skulle ni kunna använda EEC-vagnen i den normala verksamheten?</a:t>
            </a:r>
          </a:p>
        </p:txBody>
      </p:sp>
    </p:spTree>
    <p:extLst>
      <p:ext uri="{BB962C8B-B14F-4D97-AF65-F5344CB8AC3E}">
        <p14:creationId xmlns:p14="http://schemas.microsoft.com/office/powerpoint/2010/main" val="11572784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2AC54B-9BD1-4E07-B9B0-B7568B543F32}"/>
              </a:ext>
            </a:extLst>
          </p:cNvPr>
          <p:cNvSpPr>
            <a:spLocks noGrp="1"/>
          </p:cNvSpPr>
          <p:nvPr>
            <p:ph type="title"/>
          </p:nvPr>
        </p:nvSpPr>
        <p:spPr/>
        <p:txBody>
          <a:bodyPr>
            <a:normAutofit fontScale="90000"/>
          </a:bodyPr>
          <a:lstStyle/>
          <a:p>
            <a:pPr algn="l" rtl="0"/>
            <a:r>
              <a:rPr lang="sv-fi" b="1" i="0" u="none" baseline="0"/>
              <a:t>Insats: sociala medier</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type="body" sz="quarter" idx="11"/>
          </p:nvPr>
        </p:nvSpPr>
        <p:spPr/>
        <p:txBody>
          <a:bodyPr/>
          <a:lstStyle/>
          <a:p>
            <a:pPr algn="l" rtl="0"/>
            <a:r>
              <a:rPr lang="sv-fi" b="0" i="0" u="none" baseline="0"/>
              <a:t>Sociala medier, särskilt Facebook, är fortfarande en viktig kommunikationskanal.</a:t>
            </a:r>
          </a:p>
          <a:p>
            <a:pPr algn="l" rtl="0"/>
            <a:r>
              <a:rPr lang="sv-fi" b="0" i="0" u="none" baseline="0"/>
              <a:t>De möjliggör kommunikation som når alla och många letar först efter information i dem om något överraskande händer.</a:t>
            </a:r>
          </a:p>
          <a:p>
            <a:pPr algn="l" rtl="0"/>
            <a:r>
              <a:rPr lang="sv-fi" b="0" i="0" u="none" baseline="0"/>
              <a:t>Vem alla har inloggningsuppgifter till avdelningens sociala medier? </a:t>
            </a:r>
          </a:p>
          <a:p>
            <a:pPr algn="l" rtl="0"/>
            <a:r>
              <a:rPr lang="sv-fi" b="0" i="0" u="none" baseline="0"/>
              <a:t>Utarbeta en uppdatering för sociala medierna, där ni berättar om situationen och Röda Korsets verksamhet. Hurdan bild kan man ta för uppdateringen?</a:t>
            </a:r>
          </a:p>
        </p:txBody>
      </p:sp>
    </p:spTree>
    <p:extLst>
      <p:ext uri="{BB962C8B-B14F-4D97-AF65-F5344CB8AC3E}">
        <p14:creationId xmlns:p14="http://schemas.microsoft.com/office/powerpoint/2010/main" val="1628521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C202D2-3EF6-415A-BD43-ADD6BFD052FF}"/>
              </a:ext>
            </a:extLst>
          </p:cNvPr>
          <p:cNvSpPr>
            <a:spLocks noGrp="1"/>
          </p:cNvSpPr>
          <p:nvPr>
            <p:ph type="title"/>
          </p:nvPr>
        </p:nvSpPr>
        <p:spPr/>
        <p:txBody>
          <a:bodyPr>
            <a:normAutofit/>
          </a:bodyPr>
          <a:lstStyle/>
          <a:p>
            <a:pPr algn="l" rtl="0"/>
            <a:r>
              <a:rPr lang="sv-fi" b="1" i="0" u="none" baseline="0"/>
              <a:t>Praktiska saker</a:t>
            </a:r>
          </a:p>
        </p:txBody>
      </p:sp>
      <p:sp>
        <p:nvSpPr>
          <p:cNvPr id="3" name="Sisällön paikkamerkki 2">
            <a:extLst>
              <a:ext uri="{FF2B5EF4-FFF2-40B4-BE49-F238E27FC236}">
                <a16:creationId xmlns:a16="http://schemas.microsoft.com/office/drawing/2014/main" id="{D2E03E8D-9740-4626-B57C-589F98B1252C}"/>
              </a:ext>
            </a:extLst>
          </p:cNvPr>
          <p:cNvSpPr>
            <a:spLocks noGrp="1"/>
          </p:cNvSpPr>
          <p:nvPr>
            <p:ph type="body" sz="quarter" idx="11"/>
          </p:nvPr>
        </p:nvSpPr>
        <p:spPr/>
        <p:txBody>
          <a:bodyPr>
            <a:normAutofit/>
          </a:bodyPr>
          <a:lstStyle/>
          <a:p>
            <a:pPr algn="l" rtl="0"/>
            <a:r>
              <a:rPr lang="sv-fi" b="0" i="0" u="none" baseline="0"/>
              <a:t>Säkerhet</a:t>
            </a:r>
          </a:p>
          <a:p>
            <a:pPr lvl="1" algn="l" rtl="0"/>
            <a:r>
              <a:rPr lang="sv-fi" b="0" i="0" u="none" baseline="0"/>
              <a:t>Nödutgångar</a:t>
            </a:r>
          </a:p>
          <a:p>
            <a:pPr lvl="1" algn="l" rtl="0"/>
            <a:r>
              <a:rPr lang="sv-fi" b="0" i="0" u="none" baseline="0"/>
              <a:t>Utrustning för första släckningsinsatsen, första hjälpen m.m.</a:t>
            </a:r>
          </a:p>
          <a:p>
            <a:pPr lvl="1" algn="l" rtl="0"/>
            <a:r>
              <a:rPr lang="sv-fi" b="0" i="0" u="none" baseline="0"/>
              <a:t>Samlingsplats</a:t>
            </a:r>
          </a:p>
          <a:p>
            <a:pPr algn="l" rtl="0"/>
            <a:r>
              <a:rPr lang="sv-fi" b="0" i="0" u="none" baseline="0"/>
              <a:t>Toaletter</a:t>
            </a:r>
          </a:p>
          <a:p>
            <a:pPr algn="l" rtl="0"/>
            <a:r>
              <a:rPr lang="sv-fi" b="0" i="0" u="none" baseline="0"/>
              <a:t>Tidtabell, pauser</a:t>
            </a:r>
          </a:p>
          <a:p>
            <a:pPr algn="l" rtl="0"/>
            <a:r>
              <a:rPr lang="sv-fi" b="0" i="0" u="none" baseline="0"/>
              <a:t>Hälsosäkerhet</a:t>
            </a:r>
          </a:p>
        </p:txBody>
      </p:sp>
    </p:spTree>
    <p:extLst>
      <p:ext uri="{BB962C8B-B14F-4D97-AF65-F5344CB8AC3E}">
        <p14:creationId xmlns:p14="http://schemas.microsoft.com/office/powerpoint/2010/main" val="11442432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856193-1166-4E46-8E4D-CB3DADF7AAFE}"/>
              </a:ext>
            </a:extLst>
          </p:cNvPr>
          <p:cNvSpPr>
            <a:spLocks noGrp="1"/>
          </p:cNvSpPr>
          <p:nvPr>
            <p:ph type="title"/>
          </p:nvPr>
        </p:nvSpPr>
        <p:spPr/>
        <p:txBody>
          <a:bodyPr>
            <a:normAutofit fontScale="90000"/>
          </a:bodyPr>
          <a:lstStyle/>
          <a:p>
            <a:pPr algn="l" rtl="0"/>
            <a:r>
              <a:rPr lang="sv-fi" b="1" i="0" u="none" baseline="0"/>
              <a:t>Insats: en frivillig skadar sig</a:t>
            </a:r>
            <a:br>
              <a:rPr lang="sv-fi"/>
            </a:br>
            <a:endParaRPr lang="sv-fi" dirty="0"/>
          </a:p>
        </p:txBody>
      </p:sp>
      <p:sp>
        <p:nvSpPr>
          <p:cNvPr id="3" name="Tekstin paikkamerkki 2">
            <a:extLst>
              <a:ext uri="{FF2B5EF4-FFF2-40B4-BE49-F238E27FC236}">
                <a16:creationId xmlns:a16="http://schemas.microsoft.com/office/drawing/2014/main" id="{EE438FC9-E2C6-4FD8-B8B9-9575364B31D7}"/>
              </a:ext>
            </a:extLst>
          </p:cNvPr>
          <p:cNvSpPr>
            <a:spLocks noGrp="1"/>
          </p:cNvSpPr>
          <p:nvPr>
            <p:ph type="body" sz="quarter" idx="11"/>
          </p:nvPr>
        </p:nvSpPr>
        <p:spPr/>
        <p:txBody>
          <a:bodyPr/>
          <a:lstStyle/>
          <a:p>
            <a:pPr algn="l" rtl="0"/>
            <a:r>
              <a:rPr lang="sv-fi" b="0" i="0" u="none" baseline="0"/>
              <a:t>Hett kaffe spills på en frivillig under ett provianteringsuppdrag. En brännskada med en större blåsa uppstår i den ena handflatan.</a:t>
            </a:r>
          </a:p>
          <a:p>
            <a:pPr algn="l" rtl="0"/>
            <a:r>
              <a:rPr lang="sv-fi" b="0" i="0" u="none" baseline="0"/>
              <a:t>Vad är omedelbara första hjälpen-åtgärder?</a:t>
            </a:r>
          </a:p>
          <a:p>
            <a:pPr algn="l" rtl="0"/>
            <a:r>
              <a:rPr lang="sv-fi" b="0" i="0" u="none" baseline="0"/>
              <a:t>Vart hänvisar ni den frivilliga för eftervård?</a:t>
            </a:r>
          </a:p>
          <a:p>
            <a:pPr algn="l" rtl="0"/>
            <a:r>
              <a:rPr lang="sv-fi" b="0" i="0" u="none" baseline="0"/>
              <a:t>Den frivilliga har ingen egen försäkring, hur hänvisar ni hen med Röda Korsets försäkring?</a:t>
            </a:r>
          </a:p>
        </p:txBody>
      </p:sp>
    </p:spTree>
    <p:extLst>
      <p:ext uri="{BB962C8B-B14F-4D97-AF65-F5344CB8AC3E}">
        <p14:creationId xmlns:p14="http://schemas.microsoft.com/office/powerpoint/2010/main" val="31150647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51AD1D-0064-4D6D-81C5-38C3DC68D119}"/>
              </a:ext>
            </a:extLst>
          </p:cNvPr>
          <p:cNvSpPr>
            <a:spLocks noGrp="1"/>
          </p:cNvSpPr>
          <p:nvPr>
            <p:ph type="title"/>
          </p:nvPr>
        </p:nvSpPr>
        <p:spPr/>
        <p:txBody>
          <a:bodyPr>
            <a:normAutofit fontScale="90000"/>
          </a:bodyPr>
          <a:lstStyle/>
          <a:p>
            <a:pPr algn="l" rtl="0"/>
            <a:r>
              <a:rPr lang="sv-fi" b="1" i="0" u="none" baseline="0"/>
              <a:t>Insats: Oma Röda Korset</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type="body" sz="quarter" idx="11"/>
          </p:nvPr>
        </p:nvSpPr>
        <p:spPr/>
        <p:txBody>
          <a:bodyPr/>
          <a:lstStyle/>
          <a:p>
            <a:pPr algn="l" rtl="0">
              <a:defRPr/>
            </a:pPr>
            <a:r>
              <a:rPr lang="sv-fi" b="0" i="0" u="none" baseline="0"/>
              <a:t>Oma Röda Korset är ett sätt att nå ut till fler frivilliga, om en plötslig hjälpsituation är stor eller pågår länge.</a:t>
            </a:r>
          </a:p>
          <a:p>
            <a:pPr algn="l" rtl="0">
              <a:defRPr/>
            </a:pPr>
            <a:r>
              <a:rPr lang="sv-fi" b="0" i="0" u="none" baseline="0"/>
              <a:t>Hur kan ni dra nytta av Oma när ni behöver fler frivilliga hjälpare?</a:t>
            </a:r>
          </a:p>
          <a:p>
            <a:pPr algn="l" rtl="0">
              <a:defRPr/>
            </a:pPr>
            <a:r>
              <a:rPr lang="sv-fi" b="0" i="0" u="none" baseline="0"/>
              <a:t>Hur informerar ni avdelningens alla frivilliga via Oma?</a:t>
            </a:r>
          </a:p>
          <a:p>
            <a:pPr algn="l" rtl="0">
              <a:defRPr/>
            </a:pPr>
            <a:r>
              <a:rPr lang="sv-fi" b="0" i="0" u="none" baseline="0"/>
              <a:t>Skulle ni kunna använda grupperna i Oma?</a:t>
            </a:r>
          </a:p>
        </p:txBody>
      </p:sp>
    </p:spTree>
    <p:extLst>
      <p:ext uri="{BB962C8B-B14F-4D97-AF65-F5344CB8AC3E}">
        <p14:creationId xmlns:p14="http://schemas.microsoft.com/office/powerpoint/2010/main" val="31909677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358D47-7242-4DB2-8D57-6145C347ADEB}"/>
              </a:ext>
            </a:extLst>
          </p:cNvPr>
          <p:cNvSpPr>
            <a:spLocks noGrp="1"/>
          </p:cNvSpPr>
          <p:nvPr>
            <p:ph type="title"/>
          </p:nvPr>
        </p:nvSpPr>
        <p:spPr/>
        <p:txBody>
          <a:bodyPr/>
          <a:lstStyle/>
          <a:p>
            <a:pPr rtl="0"/>
            <a:r>
              <a:rPr lang="sv-fi" b="1" i="0" u="none" baseline="0"/>
              <a:t>Övningen avslutas</a:t>
            </a:r>
          </a:p>
        </p:txBody>
      </p:sp>
    </p:spTree>
    <p:extLst>
      <p:ext uri="{BB962C8B-B14F-4D97-AF65-F5344CB8AC3E}">
        <p14:creationId xmlns:p14="http://schemas.microsoft.com/office/powerpoint/2010/main" val="31723383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051860-0CFD-4898-BB32-BB50655A1BB6}"/>
              </a:ext>
            </a:extLst>
          </p:cNvPr>
          <p:cNvSpPr>
            <a:spLocks noGrp="1"/>
          </p:cNvSpPr>
          <p:nvPr>
            <p:ph type="title"/>
          </p:nvPr>
        </p:nvSpPr>
        <p:spPr/>
        <p:txBody>
          <a:bodyPr>
            <a:normAutofit/>
          </a:bodyPr>
          <a:lstStyle/>
          <a:p>
            <a:pPr algn="l" rtl="0"/>
            <a:r>
              <a:rPr lang="sv-fi" b="1" i="0" u="none" baseline="0"/>
              <a:t>Avlastning</a:t>
            </a:r>
          </a:p>
        </p:txBody>
      </p:sp>
      <p:sp>
        <p:nvSpPr>
          <p:cNvPr id="3" name="Sisällön paikkamerkki 2">
            <a:extLst>
              <a:ext uri="{FF2B5EF4-FFF2-40B4-BE49-F238E27FC236}">
                <a16:creationId xmlns:a16="http://schemas.microsoft.com/office/drawing/2014/main" id="{4E9AB715-727E-4DD7-9290-365CFF4200AB}"/>
              </a:ext>
            </a:extLst>
          </p:cNvPr>
          <p:cNvSpPr>
            <a:spLocks noGrp="1"/>
          </p:cNvSpPr>
          <p:nvPr>
            <p:ph type="body" sz="quarter" idx="11"/>
          </p:nvPr>
        </p:nvSpPr>
        <p:spPr/>
        <p:txBody>
          <a:bodyPr/>
          <a:lstStyle/>
          <a:p>
            <a:pPr algn="l" rtl="0"/>
            <a:r>
              <a:rPr lang="sv-fi" b="0" i="0" u="none" baseline="0"/>
              <a:t>Gör en genomgång av känslorna, så att alla kan dela sina tankar efter övningen.</a:t>
            </a:r>
          </a:p>
          <a:p>
            <a:pPr algn="l" rtl="0"/>
            <a:r>
              <a:rPr lang="sv-fi" b="0" i="0" u="none" baseline="0"/>
              <a:t>Vilka tankar eller känslor väcktes?</a:t>
            </a:r>
          </a:p>
          <a:p>
            <a:pPr algn="l" rtl="0"/>
            <a:r>
              <a:rPr lang="sv-fi" b="0" i="0" u="none" baseline="0"/>
              <a:t>Är det någon fråga som blev kvar i tankarna?</a:t>
            </a:r>
          </a:p>
        </p:txBody>
      </p:sp>
    </p:spTree>
    <p:extLst>
      <p:ext uri="{BB962C8B-B14F-4D97-AF65-F5344CB8AC3E}">
        <p14:creationId xmlns:p14="http://schemas.microsoft.com/office/powerpoint/2010/main" val="19602144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64A46269-D899-4F51-A702-951C255961AC}"/>
              </a:ext>
            </a:extLst>
          </p:cNvPr>
          <p:cNvSpPr>
            <a:spLocks noGrp="1"/>
          </p:cNvSpPr>
          <p:nvPr>
            <p:ph type="title"/>
          </p:nvPr>
        </p:nvSpPr>
        <p:spPr/>
        <p:txBody>
          <a:bodyPr/>
          <a:lstStyle/>
          <a:p>
            <a:r>
              <a:rPr lang="sv-fi" b="1" i="0" u="none" baseline="0" dirty="0"/>
              <a:t>Avslutande diskussion</a:t>
            </a:r>
            <a:endParaRPr lang="fi-FI" dirty="0"/>
          </a:p>
        </p:txBody>
      </p:sp>
      <p:sp>
        <p:nvSpPr>
          <p:cNvPr id="3" name="Tekstin paikkamerkki 2">
            <a:extLst>
              <a:ext uri="{FF2B5EF4-FFF2-40B4-BE49-F238E27FC236}">
                <a16:creationId xmlns:a16="http://schemas.microsoft.com/office/drawing/2014/main" id="{DC5FB194-5E62-423B-9B7B-92C192E8B4F3}"/>
              </a:ext>
            </a:extLst>
          </p:cNvPr>
          <p:cNvSpPr>
            <a:spLocks noGrp="1"/>
          </p:cNvSpPr>
          <p:nvPr>
            <p:ph type="body" sz="quarter" idx="11"/>
          </p:nvPr>
        </p:nvSpPr>
        <p:spPr/>
        <p:txBody>
          <a:bodyPr/>
          <a:lstStyle/>
          <a:p>
            <a:pPr algn="l" rtl="0"/>
            <a:r>
              <a:rPr lang="sv-fi" i="0" u="none" baseline="0" dirty="0"/>
              <a:t>Välj tre saker som fungerar bra på avdelningen och som skulle hjälpa verksamheten i en evakueringssituation.</a:t>
            </a:r>
          </a:p>
          <a:p>
            <a:pPr algn="l" rtl="0"/>
            <a:r>
              <a:rPr lang="sv-fi" i="0" u="none" baseline="0" dirty="0"/>
              <a:t>Välj tre saker som avdelningen borde utveckla för att förbättra verksamheten i evakueringssituationer.</a:t>
            </a:r>
          </a:p>
          <a:p>
            <a:pPr lvl="1" algn="l" rtl="0"/>
            <a:r>
              <a:rPr lang="sv-fi" i="0" u="none" baseline="0" dirty="0"/>
              <a:t>Vilka konkreta saker borde göras för att uppnå detta mål?</a:t>
            </a:r>
          </a:p>
          <a:p>
            <a:pPr lvl="1" algn="l" rtl="0"/>
            <a:r>
              <a:rPr lang="sv-fi" i="0" u="none" baseline="0" dirty="0"/>
              <a:t>Vem kan ta ansvaret för att utveckla sakerna?</a:t>
            </a:r>
          </a:p>
          <a:p>
            <a:pPr lvl="1" algn="l" rtl="0"/>
            <a:r>
              <a:rPr lang="sv-fi" i="0" u="none" baseline="0" dirty="0"/>
              <a:t>Inom vilken tidsram sker utvecklingen?</a:t>
            </a:r>
          </a:p>
          <a:p>
            <a:pPr algn="l" rtl="0"/>
            <a:r>
              <a:rPr lang="sv-fi" i="0" u="none" baseline="0" dirty="0"/>
              <a:t>Lärde man sig ännu något annat i övningen som inte ännu kommit fram?</a:t>
            </a:r>
          </a:p>
          <a:p>
            <a:pPr algn="l" rtl="0"/>
            <a:r>
              <a:rPr lang="sv-fi" i="0" u="none" baseline="0" dirty="0"/>
              <a:t>Kom överens om vem som ansvarar för att skicka feedbackenkäten efter övningen.</a:t>
            </a:r>
          </a:p>
        </p:txBody>
      </p:sp>
    </p:spTree>
    <p:extLst>
      <p:ext uri="{BB962C8B-B14F-4D97-AF65-F5344CB8AC3E}">
        <p14:creationId xmlns:p14="http://schemas.microsoft.com/office/powerpoint/2010/main" val="108717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n paikkamerkki 5">
            <a:extLst>
              <a:ext uri="{FF2B5EF4-FFF2-40B4-BE49-F238E27FC236}">
                <a16:creationId xmlns:a16="http://schemas.microsoft.com/office/drawing/2014/main" id="{C032534E-93E2-4434-BF51-D89F04B9D6E9}"/>
              </a:ext>
            </a:extLst>
          </p:cNvPr>
          <p:cNvSpPr>
            <a:spLocks noGrp="1"/>
          </p:cNvSpPr>
          <p:nvPr>
            <p:ph type="body" idx="14"/>
          </p:nvPr>
        </p:nvSpPr>
        <p:spPr>
          <a:xfrm>
            <a:off x="839788" y="1478757"/>
            <a:ext cx="5181602" cy="3500630"/>
          </a:xfrm>
        </p:spPr>
        <p:txBody>
          <a:bodyPr/>
          <a:lstStyle/>
          <a:p>
            <a:pPr marL="457200" indent="-457200" algn="l" rtl="0">
              <a:buFont typeface="+mj-lt"/>
              <a:buAutoNum type="arabicPeriod"/>
            </a:pPr>
            <a:r>
              <a:rPr lang="sv-fi" sz="2000" b="0" i="0" u="none" baseline="0" dirty="0"/>
              <a:t>Röda Korset är en effektiv och snabb hjälpkanal.</a:t>
            </a:r>
          </a:p>
          <a:p>
            <a:pPr marL="457200" indent="-457200" algn="l" rtl="0">
              <a:buFont typeface="+mj-lt"/>
              <a:buAutoNum type="arabicPeriod"/>
            </a:pPr>
            <a:r>
              <a:rPr lang="sv-fi" sz="2000" b="0" i="0" u="none" baseline="0" dirty="0"/>
              <a:t>Röda Korset använder alla sina resurser på ett mångsidigt och flexibelt sätt i beredskapssituationer.</a:t>
            </a:r>
          </a:p>
          <a:p>
            <a:pPr marL="457200" indent="-457200" algn="l" rtl="0">
              <a:buFont typeface="+mj-lt"/>
              <a:buAutoNum type="arabicPeriod"/>
            </a:pPr>
            <a:r>
              <a:rPr lang="sv-fi" sz="2000" b="0" i="0" u="none" baseline="0" dirty="0"/>
              <a:t>Röda Korset kan leda beredskapssituationer och upprätthålla en lägesbild</a:t>
            </a:r>
          </a:p>
          <a:p>
            <a:pPr algn="l" rtl="0"/>
            <a:r>
              <a:rPr lang="sv-fi" sz="2000" b="0" i="0" u="none" baseline="0" dirty="0">
                <a:highlight>
                  <a:srgbClr val="FFFF00"/>
                </a:highlight>
              </a:rPr>
              <a:t>Här kan du lägga till avdelningens egna mål</a:t>
            </a:r>
          </a:p>
          <a:p>
            <a:endParaRPr lang="fi-FI" sz="2000" dirty="0"/>
          </a:p>
        </p:txBody>
      </p:sp>
      <p:sp>
        <p:nvSpPr>
          <p:cNvPr id="7" name="Tekstin paikkamerkki 6">
            <a:extLst>
              <a:ext uri="{FF2B5EF4-FFF2-40B4-BE49-F238E27FC236}">
                <a16:creationId xmlns:a16="http://schemas.microsoft.com/office/drawing/2014/main" id="{D0374A98-F0E6-4136-8B66-AF895904101C}"/>
              </a:ext>
            </a:extLst>
          </p:cNvPr>
          <p:cNvSpPr>
            <a:spLocks noGrp="1"/>
          </p:cNvSpPr>
          <p:nvPr>
            <p:ph type="body" idx="15"/>
          </p:nvPr>
        </p:nvSpPr>
        <p:spPr>
          <a:xfrm>
            <a:off x="6189688" y="1477430"/>
            <a:ext cx="5181602" cy="3011351"/>
          </a:xfrm>
        </p:spPr>
        <p:txBody>
          <a:bodyPr/>
          <a:lstStyle/>
          <a:p>
            <a:pPr marL="457200" indent="-457200" algn="l" rtl="0">
              <a:buFont typeface="+mj-lt"/>
              <a:buAutoNum type="arabicPeriod"/>
            </a:pPr>
            <a:r>
              <a:rPr lang="sv-fi" sz="2000" b="0" i="0" u="none" baseline="0" dirty="0"/>
              <a:t>Bilda en förståelse för avdelningens resurser, styrkor och utvecklingsområden i evakueringssituationer</a:t>
            </a:r>
          </a:p>
          <a:p>
            <a:pPr marL="457200" indent="-457200" algn="l" rtl="0">
              <a:buFont typeface="+mj-lt"/>
              <a:buAutoNum type="arabicPeriod"/>
            </a:pPr>
            <a:r>
              <a:rPr lang="sv-fi" sz="2000" b="0" i="0" u="none" baseline="0" dirty="0">
                <a:solidFill>
                  <a:srgbClr val="000000"/>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Planera avdelningens verksamhet i evakueringssituationer, bl.a. användning av lokaler, användning av tid, arbetsfördelning, resursutnyttjande, ledarskap</a:t>
            </a:r>
          </a:p>
          <a:p>
            <a:pPr marL="457200" indent="-457200" algn="l" rtl="0">
              <a:buFont typeface="+mj-lt"/>
              <a:buAutoNum type="arabicPeriod"/>
            </a:pPr>
            <a:r>
              <a:rPr lang="sv-fi" sz="2000" b="0" i="0" u="none" baseline="0" dirty="0">
                <a:solidFill>
                  <a:srgbClr val="000000"/>
                </a:solidFill>
                <a:effectLst/>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Svara effektivt på oväntade situatione</a:t>
            </a:r>
            <a:r>
              <a:rPr lang="sv-fi" sz="2000" b="0" i="0" u="none" baseline="0" dirty="0">
                <a:solidFill>
                  <a:srgbClr val="000000"/>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r eller nya hjälpbegäran</a:t>
            </a:r>
          </a:p>
        </p:txBody>
      </p:sp>
      <p:sp>
        <p:nvSpPr>
          <p:cNvPr id="9" name="Tekstin paikkamerkki 8">
            <a:extLst>
              <a:ext uri="{FF2B5EF4-FFF2-40B4-BE49-F238E27FC236}">
                <a16:creationId xmlns:a16="http://schemas.microsoft.com/office/drawing/2014/main" id="{49D19822-4F77-4194-AB46-7A9371887103}"/>
              </a:ext>
            </a:extLst>
          </p:cNvPr>
          <p:cNvSpPr>
            <a:spLocks noGrp="1"/>
          </p:cNvSpPr>
          <p:nvPr>
            <p:ph type="body" idx="1"/>
          </p:nvPr>
        </p:nvSpPr>
        <p:spPr>
          <a:xfrm>
            <a:off x="839788" y="653518"/>
            <a:ext cx="5180013" cy="823912"/>
          </a:xfrm>
        </p:spPr>
        <p:txBody>
          <a:bodyPr/>
          <a:lstStyle/>
          <a:p>
            <a:r>
              <a:rPr lang="sv-fi" b="1" i="0" u="none" baseline="0" dirty="0"/>
              <a:t>Mål för Skydd 2022 </a:t>
            </a:r>
            <a:endParaRPr lang="fi-FI" dirty="0"/>
          </a:p>
        </p:txBody>
      </p:sp>
      <p:sp>
        <p:nvSpPr>
          <p:cNvPr id="11" name="Tekstin paikkamerkki 10">
            <a:extLst>
              <a:ext uri="{FF2B5EF4-FFF2-40B4-BE49-F238E27FC236}">
                <a16:creationId xmlns:a16="http://schemas.microsoft.com/office/drawing/2014/main" id="{A1D36DB3-7C8E-47DB-B890-E31CBC719AAE}"/>
              </a:ext>
            </a:extLst>
          </p:cNvPr>
          <p:cNvSpPr>
            <a:spLocks noGrp="1"/>
          </p:cNvSpPr>
          <p:nvPr>
            <p:ph type="body" sz="quarter" idx="3"/>
          </p:nvPr>
        </p:nvSpPr>
        <p:spPr>
          <a:xfrm>
            <a:off x="6096000" y="653518"/>
            <a:ext cx="5180012" cy="823912"/>
          </a:xfrm>
        </p:spPr>
        <p:txBody>
          <a:bodyPr/>
          <a:lstStyle/>
          <a:p>
            <a:r>
              <a:rPr lang="sv-fi" b="1" i="0" u="none" baseline="0" dirty="0"/>
              <a:t>Målen för bordsövningen:</a:t>
            </a:r>
          </a:p>
        </p:txBody>
      </p:sp>
    </p:spTree>
    <p:extLst>
      <p:ext uri="{BB962C8B-B14F-4D97-AF65-F5344CB8AC3E}">
        <p14:creationId xmlns:p14="http://schemas.microsoft.com/office/powerpoint/2010/main" val="116665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6665A2-7C59-47F5-8D34-FF12AA1857F5}"/>
              </a:ext>
            </a:extLst>
          </p:cNvPr>
          <p:cNvSpPr>
            <a:spLocks noGrp="1"/>
          </p:cNvSpPr>
          <p:nvPr>
            <p:ph type="title"/>
          </p:nvPr>
        </p:nvSpPr>
        <p:spPr>
          <a:xfrm>
            <a:off x="838200" y="348511"/>
            <a:ext cx="10515600" cy="781750"/>
          </a:xfrm>
        </p:spPr>
        <p:txBody>
          <a:bodyPr/>
          <a:lstStyle/>
          <a:p>
            <a:pPr algn="l" rtl="0"/>
            <a:r>
              <a:rPr lang="sv-fi" b="1" i="0" u="none" baseline="0"/>
              <a:t>Anvisningar för övningen</a:t>
            </a:r>
          </a:p>
        </p:txBody>
      </p:sp>
      <p:sp>
        <p:nvSpPr>
          <p:cNvPr id="3" name="Sisällön paikkamerkki 2">
            <a:extLst>
              <a:ext uri="{FF2B5EF4-FFF2-40B4-BE49-F238E27FC236}">
                <a16:creationId xmlns:a16="http://schemas.microsoft.com/office/drawing/2014/main" id="{E3D1E5AE-BCAE-4DE7-93AC-473A33E9A1FD}"/>
              </a:ext>
            </a:extLst>
          </p:cNvPr>
          <p:cNvSpPr>
            <a:spLocks noGrp="1"/>
          </p:cNvSpPr>
          <p:nvPr>
            <p:ph type="body" sz="quarter" idx="11"/>
          </p:nvPr>
        </p:nvSpPr>
        <p:spPr>
          <a:xfrm>
            <a:off x="838200" y="1307805"/>
            <a:ext cx="10515600" cy="4199860"/>
          </a:xfrm>
        </p:spPr>
        <p:txBody>
          <a:bodyPr>
            <a:noAutofit/>
          </a:bodyPr>
          <a:lstStyle/>
          <a:p>
            <a:pPr marL="457200" indent="-457200" algn="l" rtl="0">
              <a:buFont typeface="+mj-lt"/>
              <a:buAutoNum type="arabicPeriod"/>
            </a:pPr>
            <a:r>
              <a:rPr lang="sv-fi" sz="2200" b="0" i="0" u="none" baseline="0" dirty="0"/>
              <a:t>Övningen grundar sig löst på den pågående konflikten i Ukraina och den omfattande flyktinginvandringen som den orsakat.</a:t>
            </a:r>
          </a:p>
          <a:p>
            <a:pPr marL="457200" indent="-457200" algn="l" rtl="0">
              <a:buFont typeface="+mj-lt"/>
              <a:buAutoNum type="arabicPeriod"/>
            </a:pPr>
            <a:r>
              <a:rPr lang="sv-fi" sz="2200" b="0" i="0" u="none" baseline="0" dirty="0"/>
              <a:t>Just nu stöder avdelningarna de evakuerade på många olika sätt. Om din avdelning redan har verksamhet som beskrivs i den här övningen, gå igenom hur verksamheten </a:t>
            </a:r>
            <a:r>
              <a:rPr lang="sv-fi" sz="2200" b="0" i="0" u="none" baseline="0" dirty="0" err="1"/>
              <a:t>hittils</a:t>
            </a:r>
            <a:r>
              <a:rPr lang="sv-fi" sz="2200" b="0" i="0" u="none" baseline="0" dirty="0"/>
              <a:t> har lyckats och hur den skulle kunna utvecklas.</a:t>
            </a:r>
          </a:p>
          <a:p>
            <a:pPr marL="457200" indent="-457200" algn="l" rtl="0">
              <a:buFont typeface="+mj-lt"/>
              <a:buAutoNum type="arabicPeriod"/>
            </a:pPr>
            <a:r>
              <a:rPr lang="sv-fi" sz="2200" b="0" i="0" u="none" baseline="0" dirty="0"/>
              <a:t>Du representerar dig själv som avdelningens/föreningens aktör. </a:t>
            </a:r>
          </a:p>
          <a:p>
            <a:pPr marL="457200" indent="-457200" algn="l" rtl="0">
              <a:buFont typeface="+mj-lt"/>
              <a:buAutoNum type="arabicPeriod"/>
            </a:pPr>
            <a:r>
              <a:rPr lang="sv-fi" sz="2200" b="0" i="0" u="none" baseline="0" dirty="0"/>
              <a:t>Det finns alltid felaktigheter och misstag med i spelet, fastna inte i små detaljer. </a:t>
            </a:r>
          </a:p>
          <a:p>
            <a:pPr marL="457200" indent="-457200" algn="l" rtl="0">
              <a:buFont typeface="+mj-lt"/>
              <a:buAutoNum type="arabicPeriod"/>
            </a:pPr>
            <a:r>
              <a:rPr lang="sv-fi" sz="2200" b="0" i="0" u="none" baseline="0" dirty="0"/>
              <a:t>Under övningen ges uppgifter att reflektera över, som man funderar på i grupp. </a:t>
            </a:r>
          </a:p>
          <a:p>
            <a:pPr marL="457200" indent="-457200" algn="l" rtl="0">
              <a:buFont typeface="+mj-lt"/>
              <a:buAutoNum type="arabicPeriod"/>
            </a:pPr>
            <a:r>
              <a:rPr lang="sv-fi" sz="2200" b="0" i="0" u="none" baseline="0" dirty="0"/>
              <a:t>Delta, men ge utrymme även för de andra.  Lyssna och hör!</a:t>
            </a:r>
          </a:p>
        </p:txBody>
      </p:sp>
    </p:spTree>
    <p:extLst>
      <p:ext uri="{BB962C8B-B14F-4D97-AF65-F5344CB8AC3E}">
        <p14:creationId xmlns:p14="http://schemas.microsoft.com/office/powerpoint/2010/main" val="288556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59E2D9-4EE3-40B2-BBA9-124E11292830}"/>
              </a:ext>
            </a:extLst>
          </p:cNvPr>
          <p:cNvSpPr>
            <a:spLocks noGrp="1"/>
          </p:cNvSpPr>
          <p:nvPr>
            <p:ph type="title"/>
          </p:nvPr>
        </p:nvSpPr>
        <p:spPr/>
        <p:txBody>
          <a:bodyPr/>
          <a:lstStyle/>
          <a:p>
            <a:pPr algn="l" rtl="0"/>
            <a:r>
              <a:rPr lang="sv-fi" b="1" i="0" u="none" baseline="0"/>
              <a:t>Orientering och lär känna varandra</a:t>
            </a:r>
          </a:p>
        </p:txBody>
      </p:sp>
      <p:sp>
        <p:nvSpPr>
          <p:cNvPr id="3" name="Tekstin paikkamerkki 2">
            <a:extLst>
              <a:ext uri="{FF2B5EF4-FFF2-40B4-BE49-F238E27FC236}">
                <a16:creationId xmlns:a16="http://schemas.microsoft.com/office/drawing/2014/main" id="{235548A9-0869-4B1F-9A99-53EA3298CCCF}"/>
              </a:ext>
            </a:extLst>
          </p:cNvPr>
          <p:cNvSpPr>
            <a:spLocks noGrp="1"/>
          </p:cNvSpPr>
          <p:nvPr>
            <p:ph idx="1"/>
          </p:nvPr>
        </p:nvSpPr>
        <p:spPr/>
        <p:txBody>
          <a:bodyPr/>
          <a:lstStyle/>
          <a:p>
            <a:pPr marL="0" indent="0" algn="l" rtl="0">
              <a:buNone/>
            </a:pPr>
            <a:r>
              <a:rPr lang="sv-fi" b="0" i="0" u="none" baseline="0"/>
              <a:t>Om du var tvungen att fly från ditt hem, vad skulle vara den viktigaste saken som du skulle ta med dig?</a:t>
            </a:r>
          </a:p>
          <a:p>
            <a:pPr marL="0" indent="0" algn="l" rtl="0">
              <a:buNone/>
            </a:pPr>
            <a:r>
              <a:rPr lang="sv-fi" b="0" i="0" u="none" baseline="0"/>
              <a:t>Berätta ditt svar och namn för de andra, din roll på avdelningen och vilka förväntningar du har på övningen.</a:t>
            </a:r>
          </a:p>
        </p:txBody>
      </p:sp>
    </p:spTree>
    <p:extLst>
      <p:ext uri="{BB962C8B-B14F-4D97-AF65-F5344CB8AC3E}">
        <p14:creationId xmlns:p14="http://schemas.microsoft.com/office/powerpoint/2010/main" val="2253497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623CFA-64DD-457C-B24B-7034FF5A8348}"/>
              </a:ext>
            </a:extLst>
          </p:cNvPr>
          <p:cNvSpPr>
            <a:spLocks noGrp="1"/>
          </p:cNvSpPr>
          <p:nvPr>
            <p:ph type="title"/>
          </p:nvPr>
        </p:nvSpPr>
        <p:spPr/>
        <p:txBody>
          <a:bodyPr/>
          <a:lstStyle/>
          <a:p>
            <a:pPr algn="l" rtl="0"/>
            <a:r>
              <a:rPr lang="sv-fi" b="0" i="0" u="none" baseline="0"/>
              <a:t>På grund av konflikten i Ukraina har ungefär 5 miljoner människor flytt från landet. En stor del stannar kvar i grannländerna, men en del fortsätter vidare – också till Finland. När antalet människor som kommer till Finland ökar blir de nuvarande asylförläggningarna fulla, och man hinner inte inrätta nya förläggningar tillräckligt snabbt. </a:t>
            </a:r>
            <a:endParaRPr lang="sv-fi" dirty="0">
              <a:highlight>
                <a:srgbClr val="FFFF00"/>
              </a:highlight>
            </a:endParaRPr>
          </a:p>
        </p:txBody>
      </p:sp>
    </p:spTree>
    <p:extLst>
      <p:ext uri="{BB962C8B-B14F-4D97-AF65-F5344CB8AC3E}">
        <p14:creationId xmlns:p14="http://schemas.microsoft.com/office/powerpoint/2010/main" val="3098047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AECA381-8D39-49F9-ABD6-AA0BD007A61E}"/>
              </a:ext>
            </a:extLst>
          </p:cNvPr>
          <p:cNvSpPr>
            <a:spLocks noGrp="1"/>
          </p:cNvSpPr>
          <p:nvPr>
            <p:ph type="title"/>
          </p:nvPr>
        </p:nvSpPr>
        <p:spPr/>
        <p:txBody>
          <a:bodyPr/>
          <a:lstStyle/>
          <a:p>
            <a:pPr algn="l" rtl="0"/>
            <a:r>
              <a:rPr lang="sv-fi" b="0" i="0" u="none" baseline="0"/>
              <a:t>Migrationsverket ger Röda Korset ett uppdrag att inrätta en enhet för transitboende </a:t>
            </a:r>
            <a:r>
              <a:rPr lang="sv-fi" b="0" i="0" u="none" baseline="0">
                <a:highlight>
                  <a:srgbClr val="FFFF00"/>
                </a:highlight>
              </a:rPr>
              <a:t>i kommunen</a:t>
            </a:r>
            <a:r>
              <a:rPr lang="sv-fi" b="0" i="0" u="none" baseline="0"/>
              <a:t>. Enheten för transitboende ska vara verksam tills en asylförläggning har hunnit inrättas i grannkommunen. Det ska bli 70 platser i enheten. De första invånarna flyttar till enheten om fyra dagar. </a:t>
            </a:r>
          </a:p>
        </p:txBody>
      </p:sp>
    </p:spTree>
    <p:extLst>
      <p:ext uri="{BB962C8B-B14F-4D97-AF65-F5344CB8AC3E}">
        <p14:creationId xmlns:p14="http://schemas.microsoft.com/office/powerpoint/2010/main" val="2666386165"/>
      </p:ext>
    </p:extLst>
  </p:cSld>
  <p:clrMapOvr>
    <a:masterClrMapping/>
  </p:clrMapOvr>
</p:sld>
</file>

<file path=ppt/theme/theme1.xml><?xml version="1.0" encoding="utf-8"?>
<a:theme xmlns:a="http://schemas.openxmlformats.org/drawingml/2006/main" name="SPR uus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R uusi" id="{23A873DC-1F27-49E1-8CBE-0D335E85325B}" vid="{A66C0E47-3856-48C7-B972-D70D06C92B03}"/>
    </a:ext>
  </a:extLst>
</a:theme>
</file>

<file path=ppt/theme/theme2.xml><?xml version="1.0" encoding="utf-8"?>
<a:theme xmlns:a="http://schemas.openxmlformats.org/drawingml/2006/main" name="Suoja 2022">
  <a:themeElements>
    <a:clrScheme name="Custom 1">
      <a:dk1>
        <a:srgbClr val="000000"/>
      </a:dk1>
      <a:lt1>
        <a:srgbClr val="FFFFFF"/>
      </a:lt1>
      <a:dk2>
        <a:srgbClr val="C3DFF6"/>
      </a:dk2>
      <a:lt2>
        <a:srgbClr val="56A0D3"/>
      </a:lt2>
      <a:accent1>
        <a:srgbClr val="FF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oja 2022" id="{4B83EF74-96BE-4AE6-810F-9318A66C7C42}" vid="{E64AF8B9-2874-4A49-837D-81E8EB476E37}"/>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6586A1BFB0D8514EA19DAEE68CBAF545" ma:contentTypeVersion="9" ma:contentTypeDescription="Skapa ett nytt dokument." ma:contentTypeScope="" ma:versionID="0d7d01d4f2e3d6ec8828fde5453e1560">
  <xsd:schema xmlns:xsd="http://www.w3.org/2001/XMLSchema" xmlns:xs="http://www.w3.org/2001/XMLSchema" xmlns:p="http://schemas.microsoft.com/office/2006/metadata/properties" xmlns:ns2="00942aac-1c47-4211-a590-fd85b1b7843c" targetNamespace="http://schemas.microsoft.com/office/2006/metadata/properties" ma:root="true" ma:fieldsID="2968e3e722b21100c3ee0c638ac03005" ns2:_="">
    <xsd:import namespace="00942aac-1c47-4211-a590-fd85b1b784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942aac-1c47-4211-a590-fd85b1b784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8F55B98-8F4C-4DA2-9AC6-314985F36B00}">
  <ds:schemaRefs>
    <ds:schemaRef ds:uri="http://schemas.microsoft.com/sharepoint/v3/contenttype/forms"/>
  </ds:schemaRefs>
</ds:datastoreItem>
</file>

<file path=customXml/itemProps2.xml><?xml version="1.0" encoding="utf-8"?>
<ds:datastoreItem xmlns:ds="http://schemas.openxmlformats.org/officeDocument/2006/customXml" ds:itemID="{28B78442-CB3C-4110-B560-FA14CB7C2A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942aac-1c47-4211-a590-fd85b1b784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498D4B-0B49-4500-83CD-3D50BFBCBDBB}">
  <ds:schemaRefs>
    <ds:schemaRef ds:uri="http://schemas.microsoft.com/office/2006/documentManagement/types"/>
    <ds:schemaRef ds:uri="http://purl.org/dc/terms/"/>
    <ds:schemaRef ds:uri="http://purl.org/dc/elements/1.1/"/>
    <ds:schemaRef ds:uri="http://purl.org/dc/dcmitype/"/>
    <ds:schemaRef ds:uri="http://schemas.microsoft.com/office/2006/metadata/properties"/>
    <ds:schemaRef ds:uri="http://www.w3.org/XML/1998/namespace"/>
    <ds:schemaRef ds:uri="00942aac-1c47-4211-a590-fd85b1b7843c"/>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1192</TotalTime>
  <Words>4152</Words>
  <Application>Microsoft Office PowerPoint</Application>
  <PresentationFormat>Laajakuva</PresentationFormat>
  <Paragraphs>346</Paragraphs>
  <Slides>44</Slides>
  <Notes>33</Notes>
  <HiddenSlides>0</HiddenSlides>
  <MMClips>0</MMClips>
  <ScaleCrop>false</ScaleCrop>
  <HeadingPairs>
    <vt:vector size="6" baseType="variant">
      <vt:variant>
        <vt:lpstr>Käytetyt fontit</vt:lpstr>
      </vt:variant>
      <vt:variant>
        <vt:i4>7</vt:i4>
      </vt:variant>
      <vt:variant>
        <vt:lpstr>Teema</vt:lpstr>
      </vt:variant>
      <vt:variant>
        <vt:i4>2</vt:i4>
      </vt:variant>
      <vt:variant>
        <vt:lpstr>Dian otsikot</vt:lpstr>
      </vt:variant>
      <vt:variant>
        <vt:i4>44</vt:i4>
      </vt:variant>
    </vt:vector>
  </HeadingPairs>
  <TitlesOfParts>
    <vt:vector size="53" baseType="lpstr">
      <vt:lpstr>Arial</vt:lpstr>
      <vt:lpstr>Calibri</vt:lpstr>
      <vt:lpstr>Courier New</vt:lpstr>
      <vt:lpstr>Georgia</vt:lpstr>
      <vt:lpstr>Gill Sans MT</vt:lpstr>
      <vt:lpstr>Verdana</vt:lpstr>
      <vt:lpstr>Wingdings</vt:lpstr>
      <vt:lpstr>SPR uusi</vt:lpstr>
      <vt:lpstr>Suoja 2022</vt:lpstr>
      <vt:lpstr>Övning</vt:lpstr>
      <vt:lpstr>Välkommen!</vt:lpstr>
      <vt:lpstr>Övningens program</vt:lpstr>
      <vt:lpstr>Praktiska saker</vt:lpstr>
      <vt:lpstr>PowerPoint-esitys</vt:lpstr>
      <vt:lpstr>Anvisningar för övningen</vt:lpstr>
      <vt:lpstr>Orientering och lär känna varandra</vt:lpstr>
      <vt:lpstr>På grund av konflikten i Ukraina har ungefär 5 miljoner människor flytt från landet. En stor del stannar kvar i grannländerna, men en del fortsätter vidare – också till Finland. När antalet människor som kommer till Finland ökar blir de nuvarande asylförläggningarna fulla, och man hinner inte inrätta nya förläggningar tillräckligt snabbt. </vt:lpstr>
      <vt:lpstr>Migrationsverket ger Röda Korset ett uppdrag att inrätta en enhet för transitboende i kommunen. Enheten för transitboende ska vara verksam tills en asylförläggning har hunnit inrättas i grannkommunen. Det ska bli 70 platser i enheten. De första invånarna flyttar till enheten om fyra dagar. </vt:lpstr>
      <vt:lpstr>Transitboende</vt:lpstr>
      <vt:lpstr>Beredskapsplan</vt:lpstr>
      <vt:lpstr>XX avdelning får larm</vt:lpstr>
      <vt:lpstr>Uppgift 1: Röda Korsets uppgifter i en situation med omfattande flyktinginvandring </vt:lpstr>
      <vt:lpstr>PowerPoint-esitys</vt:lpstr>
      <vt:lpstr>Uppgift 2: larma frivilliga </vt:lpstr>
      <vt:lpstr>Uppgift 3: ur de hjälpbehövandes perspektiv </vt:lpstr>
      <vt:lpstr>I kommunens beredskapsplan för omfattande flyktinginvandring har lägercentralen definierats som en möjlig plats för en enhet för transitboende eller en asylförläggning, och det finns därför en färdig utrymmesplan för den. Distriktet avtalar snabbt om användningen av lokalerna. Distriktets anställda och frivilliga börjar förbereda lokalerna för att de skulle kunna tas i bruk. </vt:lpstr>
      <vt:lpstr>Uppgifter</vt:lpstr>
      <vt:lpstr>Uppgift 4: organisering av verksamheten </vt:lpstr>
      <vt:lpstr>Uppgift 5: spontana frivilliga</vt:lpstr>
      <vt:lpstr>Uppgift 6: förberedelser </vt:lpstr>
      <vt:lpstr>Invånarna flyttar in</vt:lpstr>
      <vt:lpstr>Finns det plåster?</vt:lpstr>
      <vt:lpstr>Uppgift 7: första hjälpen </vt:lpstr>
      <vt:lpstr>Uppgift 8: kläder </vt:lpstr>
      <vt:lpstr>Uppgift 9: barn </vt:lpstr>
      <vt:lpstr>Uppgift 10: pressmeddelande</vt:lpstr>
      <vt:lpstr>Uppgift 11: psykiskt stöd </vt:lpstr>
      <vt:lpstr>Verksamheten fortsätter</vt:lpstr>
      <vt:lpstr>Uppgift 12: donerade föremål </vt:lpstr>
      <vt:lpstr>Jämlikhet och skydd</vt:lpstr>
      <vt:lpstr>Uppgift 13: skydd</vt:lpstr>
      <vt:lpstr>Uppgift 14: Att orka som frivillig </vt:lpstr>
      <vt:lpstr>Uppgift 15: stöd för integration</vt:lpstr>
      <vt:lpstr>Lägesbild</vt:lpstr>
      <vt:lpstr>Uppgift 16: enkät över lägesbild </vt:lpstr>
      <vt:lpstr>Insatser</vt:lpstr>
      <vt:lpstr>Insats: evakueringsvagnar </vt:lpstr>
      <vt:lpstr>Insats: sociala medier </vt:lpstr>
      <vt:lpstr>Insats: en frivillig skadar sig </vt:lpstr>
      <vt:lpstr>Insats: Oma Röda Korset </vt:lpstr>
      <vt:lpstr>Övningen avslutas</vt:lpstr>
      <vt:lpstr>Avlastning</vt:lpstr>
      <vt:lpstr>Avslutande diskussion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Kuitunen Maaria</dc:creator>
  <cp:lastModifiedBy>Kuitunen Maaria</cp:lastModifiedBy>
  <cp:revision>13</cp:revision>
  <dcterms:created xsi:type="dcterms:W3CDTF">2022-01-17T14:33:22Z</dcterms:created>
  <dcterms:modified xsi:type="dcterms:W3CDTF">2022-04-29T11:47:55Z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0x0101006586A1BFB0D8514EA19DAEE68CBAF545</vt:lpwstr>
  </property>
  <property fmtid="{D5CDD505-2E9C-101B-9397-08002B2CF9AE}" pid="3" name="xd_Signature">
    <vt:bool>false</vt:bool>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ies>
</file>