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65" r:id="rId5"/>
    <p:sldId id="292" r:id="rId6"/>
    <p:sldId id="263" r:id="rId7"/>
    <p:sldId id="2050096992" r:id="rId8"/>
    <p:sldId id="2050096965" r:id="rId9"/>
    <p:sldId id="268" r:id="rId10"/>
    <p:sldId id="284" r:id="rId11"/>
    <p:sldId id="279" r:id="rId12"/>
    <p:sldId id="2050096990" r:id="rId13"/>
    <p:sldId id="2050096947" r:id="rId14"/>
    <p:sldId id="2050096950" r:id="rId15"/>
    <p:sldId id="2050096951" r:id="rId16"/>
    <p:sldId id="2050096955" r:id="rId17"/>
    <p:sldId id="2050096952" r:id="rId18"/>
    <p:sldId id="2050096963" r:id="rId19"/>
    <p:sldId id="366" r:id="rId20"/>
    <p:sldId id="2050096991" r:id="rId21"/>
    <p:sldId id="2050096987" r:id="rId22"/>
    <p:sldId id="2050096986" r:id="rId23"/>
    <p:sldId id="2050096985" r:id="rId24"/>
    <p:sldId id="287" r:id="rId25"/>
    <p:sldId id="288" r:id="rId26"/>
    <p:sldId id="2050097000" r:id="rId27"/>
    <p:sldId id="2050097001" r:id="rId28"/>
    <p:sldId id="2050097004" r:id="rId29"/>
    <p:sldId id="2050097002" r:id="rId30"/>
    <p:sldId id="2050097005" r:id="rId31"/>
    <p:sldId id="2050097003" r:id="rId32"/>
    <p:sldId id="2050096994" r:id="rId33"/>
    <p:sldId id="289" r:id="rId34"/>
    <p:sldId id="2050096996" r:id="rId35"/>
    <p:sldId id="2050096995" r:id="rId36"/>
    <p:sldId id="2050096999" r:id="rId37"/>
    <p:sldId id="267" r:id="rId3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EE7783-8D0B-D906-5BA9-4FA7086FFF0F}" name="Erpestad Maija" initials="EM" userId="S::maija.erpestad@redcross.fi::33690bf8-06f7-4536-9c64-6dda1b4c5945" providerId="AD"/>
  <p188:author id="{3039D8C5-C044-C89D-1418-BF0CEC7DEF8A}" name="Ylipoussu Mimmu" initials="YM" userId="S::mimmu.ylipoussu@redcross.fi::118d5e35-f880-4d81-864f-d34a3c3c688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5C8B2-5056-4992-A2F0-1914F507D011}" v="6" dt="2023-04-04T08:22:07.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86ED7-E594-284A-BCB0-7DD2E0F5F816}" type="datetimeFigureOut">
              <a:rPr lang="fi-FI" smtClean="0"/>
              <a:t>4.4.2023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5</a:t>
            </a:fld>
            <a:endParaRPr lang="fi-FI"/>
          </a:p>
        </p:txBody>
      </p:sp>
    </p:spTree>
    <p:extLst>
      <p:ext uri="{BB962C8B-B14F-4D97-AF65-F5344CB8AC3E}">
        <p14:creationId xmlns:p14="http://schemas.microsoft.com/office/powerpoint/2010/main" val="200873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26</a:t>
            </a:fld>
            <a:endParaRPr lang="fi-FI"/>
          </a:p>
        </p:txBody>
      </p:sp>
    </p:spTree>
    <p:extLst>
      <p:ext uri="{BB962C8B-B14F-4D97-AF65-F5344CB8AC3E}">
        <p14:creationId xmlns:p14="http://schemas.microsoft.com/office/powerpoint/2010/main" val="176000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27</a:t>
            </a:fld>
            <a:endParaRPr lang="fi-FI"/>
          </a:p>
        </p:txBody>
      </p:sp>
    </p:spTree>
    <p:extLst>
      <p:ext uri="{BB962C8B-B14F-4D97-AF65-F5344CB8AC3E}">
        <p14:creationId xmlns:p14="http://schemas.microsoft.com/office/powerpoint/2010/main" val="3873968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32</a:t>
            </a:fld>
            <a:endParaRPr lang="fi-FI"/>
          </a:p>
        </p:txBody>
      </p:sp>
    </p:spTree>
    <p:extLst>
      <p:ext uri="{BB962C8B-B14F-4D97-AF65-F5344CB8AC3E}">
        <p14:creationId xmlns:p14="http://schemas.microsoft.com/office/powerpoint/2010/main" val="179327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33</a:t>
            </a:fld>
            <a:endParaRPr lang="fi-FI"/>
          </a:p>
        </p:txBody>
      </p:sp>
    </p:spTree>
    <p:extLst>
      <p:ext uri="{BB962C8B-B14F-4D97-AF65-F5344CB8AC3E}">
        <p14:creationId xmlns:p14="http://schemas.microsoft.com/office/powerpoint/2010/main" val="46847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D9D1C9AF-C8A2-E248-9C2D-AAFE8E0C60B5}" type="slidenum">
              <a:rPr lang="fi-FI" smtClean="0"/>
              <a:t>34</a:t>
            </a:fld>
            <a:endParaRPr lang="fi-FI"/>
          </a:p>
        </p:txBody>
      </p:sp>
    </p:spTree>
    <p:extLst>
      <p:ext uri="{BB962C8B-B14F-4D97-AF65-F5344CB8AC3E}">
        <p14:creationId xmlns:p14="http://schemas.microsoft.com/office/powerpoint/2010/main" val="382145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D9D1C9AF-C8A2-E248-9C2D-AAFE8E0C60B5}" type="slidenum">
              <a:rPr lang="fi-FI" smtClean="0"/>
              <a:t>6</a:t>
            </a:fld>
            <a:endParaRPr lang="fi-FI"/>
          </a:p>
        </p:txBody>
      </p:sp>
    </p:spTree>
    <p:extLst>
      <p:ext uri="{BB962C8B-B14F-4D97-AF65-F5344CB8AC3E}">
        <p14:creationId xmlns:p14="http://schemas.microsoft.com/office/powerpoint/2010/main" val="147426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538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289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12</a:t>
            </a:fld>
            <a:endParaRPr lang="fi-FI"/>
          </a:p>
        </p:txBody>
      </p:sp>
    </p:spTree>
    <p:extLst>
      <p:ext uri="{BB962C8B-B14F-4D97-AF65-F5344CB8AC3E}">
        <p14:creationId xmlns:p14="http://schemas.microsoft.com/office/powerpoint/2010/main" val="404929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C9AF-C8A2-E248-9C2D-AAFE8E0C60B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593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15</a:t>
            </a:fld>
            <a:endParaRPr lang="fi-FI"/>
          </a:p>
        </p:txBody>
      </p:sp>
    </p:spTree>
    <p:extLst>
      <p:ext uri="{BB962C8B-B14F-4D97-AF65-F5344CB8AC3E}">
        <p14:creationId xmlns:p14="http://schemas.microsoft.com/office/powerpoint/2010/main" val="297563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24</a:t>
            </a:fld>
            <a:endParaRPr lang="fi-FI"/>
          </a:p>
        </p:txBody>
      </p:sp>
    </p:spTree>
    <p:extLst>
      <p:ext uri="{BB962C8B-B14F-4D97-AF65-F5344CB8AC3E}">
        <p14:creationId xmlns:p14="http://schemas.microsoft.com/office/powerpoint/2010/main" val="338210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D9D1C9AF-C8A2-E248-9C2D-AAFE8E0C60B5}" type="slidenum">
              <a:rPr lang="fi-FI" smtClean="0"/>
              <a:t>25</a:t>
            </a:fld>
            <a:endParaRPr lang="fi-FI"/>
          </a:p>
        </p:txBody>
      </p:sp>
    </p:spTree>
    <p:extLst>
      <p:ext uri="{BB962C8B-B14F-4D97-AF65-F5344CB8AC3E}">
        <p14:creationId xmlns:p14="http://schemas.microsoft.com/office/powerpoint/2010/main" val="2682675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Click</a:t>
            </a:r>
            <a:r>
              <a:rPr lang="fi-FI" noProof="0"/>
              <a:t> to </a:t>
            </a:r>
            <a:r>
              <a:rPr lang="fi-FI" noProof="0" err="1"/>
              <a:t>edit</a:t>
            </a:r>
            <a:r>
              <a:rPr lang="fi-FI" noProof="0"/>
              <a:t> Master </a:t>
            </a:r>
            <a:r>
              <a:rPr lang="fi-FI" noProof="0" err="1"/>
              <a:t>subtitle</a:t>
            </a:r>
            <a:r>
              <a:rPr lang="fi-FI" noProof="0"/>
              <a:t> </a:t>
            </a:r>
            <a:r>
              <a:rPr lang="fi-FI" noProof="0" err="1"/>
              <a:t>style</a:t>
            </a:r>
            <a:endParaRPr lang="fi-FI" noProof="0"/>
          </a:p>
          <a:p>
            <a:pPr lvl="1"/>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ISTA JA KUV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763489"/>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082700"/>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E3FD0F4A-62D2-D935-BC88-590E264F576D}"/>
              </a:ext>
            </a:extLst>
          </p:cNvPr>
          <p:cNvSpPr>
            <a:spLocks noGrp="1"/>
          </p:cNvSpPr>
          <p:nvPr>
            <p:ph type="pic" sz="quarter" idx="12"/>
          </p:nvPr>
        </p:nvSpPr>
        <p:spPr>
          <a:xfrm>
            <a:off x="6265863" y="763121"/>
            <a:ext cx="5083175" cy="4852988"/>
          </a:xfrm>
        </p:spPr>
        <p:txBody>
          <a:bodyPr/>
          <a:lstStyle/>
          <a:p>
            <a:endParaRPr lang="fi-FI"/>
          </a:p>
        </p:txBody>
      </p:sp>
    </p:spTree>
    <p:extLst>
      <p:ext uri="{BB962C8B-B14F-4D97-AF65-F5344CB8AC3E}">
        <p14:creationId xmlns:p14="http://schemas.microsoft.com/office/powerpoint/2010/main" val="174672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Font typeface="Arial" panose="020B0604020202020204" pitchFamily="34" charset="0"/>
              <a:buNone/>
              <a:defRPr sz="2300" b="0" i="0">
                <a:latin typeface="Georgia" panose="02040502050405020303" pitchFamily="18" charset="0"/>
              </a:defRPr>
            </a:lvl1pPr>
            <a:lvl2pPr marL="457200" indent="0">
              <a:buFont typeface="Arial" panose="020B0604020202020204" pitchFamily="34" charse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a:p>
            <a:pPr lvl="2"/>
            <a:r>
              <a:rPr lang="fi-FI" noProof="0"/>
              <a:t>	</a:t>
            </a:r>
          </a:p>
          <a:p>
            <a:pPr lvl="1"/>
            <a:r>
              <a:rPr lang="fi-FI" noProof="0"/>
              <a:t>		</a:t>
            </a:r>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614705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LMIJAKO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1430214"/>
            <a:ext cx="4068792" cy="5427786"/>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1430215"/>
            <a:ext cx="4068792" cy="5427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1430214"/>
            <a:ext cx="4068792" cy="5427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Tree>
    <p:extLst>
      <p:ext uri="{BB962C8B-B14F-4D97-AF65-F5344CB8AC3E}">
        <p14:creationId xmlns:p14="http://schemas.microsoft.com/office/powerpoint/2010/main" val="354933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Tree>
    <p:extLst>
      <p:ext uri="{BB962C8B-B14F-4D97-AF65-F5344CB8AC3E}">
        <p14:creationId xmlns:p14="http://schemas.microsoft.com/office/powerpoint/2010/main" val="2072938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1"/>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MIJAKO KÄYTTÖESIMERKKI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2300" b="0">
                <a:solidFill>
                  <a:schemeClr val="bg1"/>
                </a:solidFill>
                <a:latin typeface="Georgia" panose="02040502050405020303" pitchFamily="18" charset="0"/>
              </a:defRPr>
            </a:lvl3pPr>
            <a:lvl4pPr marL="1371600" indent="0">
              <a:buNone/>
              <a:defRPr sz="2300" b="0">
                <a:solidFill>
                  <a:schemeClr val="bg1"/>
                </a:solidFill>
                <a:latin typeface="Georgia" panose="02040502050405020303" pitchFamily="18" charset="0"/>
              </a:defRPr>
            </a:lvl4pPr>
            <a:lvl5pPr marL="1828800" indent="0">
              <a:buNone/>
              <a:defRPr sz="2300" b="0">
                <a:solidFill>
                  <a:schemeClr val="bg1"/>
                </a:solidFill>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492305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2300" b="0">
                <a:latin typeface="Georgia" panose="02040502050405020303" pitchFamily="18" charset="0"/>
              </a:defRPr>
            </a:lvl3pPr>
            <a:lvl4pPr marL="1371600" indent="0">
              <a:buNone/>
              <a:defRPr sz="2300" b="0">
                <a:latin typeface="Georgia" panose="02040502050405020303" pitchFamily="18" charset="0"/>
              </a:defRPr>
            </a:lvl4pPr>
            <a:lvl5pPr marL="1828800" indent="0">
              <a:buNone/>
              <a:defRPr sz="2300" b="0">
                <a:latin typeface="Georgia" panose="02040502050405020303" pitchFamily="18" charset="0"/>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2543301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7641D-3D15-1AA0-95DF-CD9D42FFE6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650" t="14608" r="30824" b="32688"/>
          <a:stretch/>
        </p:blipFill>
        <p:spPr>
          <a:xfrm>
            <a:off x="-3096" y="0"/>
            <a:ext cx="12198191" cy="6858000"/>
          </a:xfrm>
          <a:prstGeom prst="rect">
            <a:avLst/>
          </a:prstGeom>
        </p:spPr>
      </p:pic>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7" name="Title 1">
            <a:extLst>
              <a:ext uri="{FF2B5EF4-FFF2-40B4-BE49-F238E27FC236}">
                <a16:creationId xmlns:a16="http://schemas.microsoft.com/office/drawing/2014/main" id="{DC6D6EFD-CA23-ED3F-2613-7D17BDA51009}"/>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18" name="Subtitle 2">
            <a:extLst>
              <a:ext uri="{FF2B5EF4-FFF2-40B4-BE49-F238E27FC236}">
                <a16:creationId xmlns:a16="http://schemas.microsoft.com/office/drawing/2014/main" id="{41D5C1B7-F23F-FCAF-9CB6-47CA1E3BE5AB}"/>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err="1"/>
              <a:t>Click</a:t>
            </a:r>
            <a:r>
              <a:rPr lang="fi-FI"/>
              <a:t> </a:t>
            </a:r>
            <a:r>
              <a:rPr lang="fi-FI" noProof="0"/>
              <a:t>to</a:t>
            </a:r>
            <a:r>
              <a:rPr lang="fi-FI"/>
              <a:t> </a:t>
            </a:r>
            <a:r>
              <a:rPr lang="fi-FI" err="1"/>
              <a:t>edit</a:t>
            </a:r>
            <a:r>
              <a:rPr lang="fi-FI"/>
              <a:t> Master </a:t>
            </a:r>
            <a:r>
              <a:rPr lang="fi-FI" err="1"/>
              <a:t>subtitle</a:t>
            </a:r>
            <a:r>
              <a:rPr lang="fi-FI"/>
              <a:t> </a:t>
            </a:r>
            <a:r>
              <a:rPr lang="fi-FI" err="1"/>
              <a:t>style</a:t>
            </a:r>
            <a:endParaRPr lang="fi-FI"/>
          </a:p>
          <a:p>
            <a:pPr lvl="1"/>
            <a:endParaRPr lang="fi-FI"/>
          </a:p>
        </p:txBody>
      </p:sp>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HTIAJAKO BULLET LISTA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6398596" y="59419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6399389" y="1913405"/>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2861670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HTIAJAKO BULLET LISTA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37334" y="-1"/>
            <a:ext cx="6054666"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76280" y="621087"/>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77073" y="1940298"/>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98620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AHTIAJAKO BULLET LISTA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1596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3953435" cy="6858000"/>
          </a:xfrm>
        </p:spPr>
        <p:txBody>
          <a:bodyPr/>
          <a:lstStyle/>
          <a:p>
            <a:endParaRPr lang="fi-FI" noProof="0"/>
          </a:p>
        </p:txBody>
      </p:sp>
      <p:sp>
        <p:nvSpPr>
          <p:cNvPr id="8" name="Text Placeholder 4">
            <a:extLst>
              <a:ext uri="{FF2B5EF4-FFF2-40B4-BE49-F238E27FC236}">
                <a16:creationId xmlns:a16="http://schemas.microsoft.com/office/drawing/2014/main" id="{2DFA2BD3-67AE-CE40-81F5-ED91F374525A}"/>
              </a:ext>
            </a:extLst>
          </p:cNvPr>
          <p:cNvSpPr>
            <a:spLocks noGrp="1"/>
          </p:cNvSpPr>
          <p:nvPr>
            <p:ph type="body" sz="quarter" idx="3"/>
          </p:nvPr>
        </p:nvSpPr>
        <p:spPr>
          <a:xfrm>
            <a:off x="4516007" y="795899"/>
            <a:ext cx="7114112"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Text Placeholder 4">
            <a:extLst>
              <a:ext uri="{FF2B5EF4-FFF2-40B4-BE49-F238E27FC236}">
                <a16:creationId xmlns:a16="http://schemas.microsoft.com/office/drawing/2014/main" id="{0AA2085A-3AF4-184B-AC8F-B15DE1750187}"/>
              </a:ext>
            </a:extLst>
          </p:cNvPr>
          <p:cNvSpPr>
            <a:spLocks noGrp="1"/>
          </p:cNvSpPr>
          <p:nvPr>
            <p:ph type="body" sz="quarter" idx="16"/>
          </p:nvPr>
        </p:nvSpPr>
        <p:spPr>
          <a:xfrm>
            <a:off x="4517594" y="2115110"/>
            <a:ext cx="7114112"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3745458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a:p>
            <a:pPr lvl="1"/>
            <a:endParaRPr lang="en-GB"/>
          </a:p>
        </p:txBody>
      </p:sp>
    </p:spTree>
    <p:extLst>
      <p:ext uri="{BB962C8B-B14F-4D97-AF65-F5344CB8AC3E}">
        <p14:creationId xmlns:p14="http://schemas.microsoft.com/office/powerpoint/2010/main" val="3556509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661983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702252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0035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solidFill>
                  <a:schemeClr val="bg1"/>
                </a:solidFill>
              </a:defRPr>
            </a:lvl2pPr>
            <a:lvl3pPr marL="914400" indent="0">
              <a:buNone/>
              <a:defRPr sz="3000" b="1">
                <a:solidFill>
                  <a:schemeClr val="bg1"/>
                </a:solidFill>
              </a:defRPr>
            </a:lvl3pPr>
            <a:lvl4pPr marL="1371600" indent="0">
              <a:buNone/>
              <a:defRPr sz="3000" b="1">
                <a:solidFill>
                  <a:schemeClr val="bg1"/>
                </a:solidFill>
              </a:defRPr>
            </a:lvl4pPr>
            <a:lvl5pPr marL="1828800" indent="0">
              <a:buNone/>
              <a:defRPr sz="3000" b="1">
                <a:solidFill>
                  <a:schemeClr val="bg1"/>
                </a:solidFill>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1468596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6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en-GB"/>
              <a:t>Second level</a:t>
            </a:r>
          </a:p>
          <a:p>
            <a:pPr lvl="2"/>
            <a:r>
              <a:rPr lang="en-GB"/>
              <a:t>Third level</a:t>
            </a:r>
          </a:p>
          <a:p>
            <a:pPr lvl="3"/>
            <a:r>
              <a:rPr lang="en-GB"/>
              <a:t>Fourth level</a:t>
            </a:r>
          </a:p>
          <a:p>
            <a:pPr lvl="4"/>
            <a:r>
              <a:rPr lang="en-GB"/>
              <a:t>Fifth level</a:t>
            </a:r>
            <a:endParaRPr lang="fi-FI"/>
          </a:p>
          <a:p>
            <a:pPr lvl="0"/>
            <a:endParaRPr lang="fi-FI" noProof="0"/>
          </a:p>
          <a:p>
            <a:pPr lvl="1"/>
            <a:endParaRPr lang="fi-FI" noProof="0"/>
          </a:p>
        </p:txBody>
      </p:sp>
    </p:spTree>
    <p:extLst>
      <p:ext uri="{BB962C8B-B14F-4D97-AF65-F5344CB8AC3E}">
        <p14:creationId xmlns:p14="http://schemas.microsoft.com/office/powerpoint/2010/main" val="2799813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RMAA TAUSTA">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50832939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389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581004" y="1729259"/>
            <a:ext cx="5431738" cy="4308027"/>
          </a:xfrm>
          <a:prstGeom prst="rect">
            <a:avLst/>
          </a:prstGeo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86499" y="1729259"/>
            <a:ext cx="5431739" cy="4308027"/>
          </a:xfrm>
          <a:prstGeom prst="rect">
            <a:avLst/>
          </a:prstGeo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p:cNvSpPr>
            <a:spLocks noGrp="1" noChangeArrowheads="1"/>
          </p:cNvSpPr>
          <p:nvPr>
            <p:ph type="dt" sz="half" idx="10"/>
          </p:nvPr>
        </p:nvSpPr>
        <p:spPr>
          <a:xfrm>
            <a:off x="6300528" y="6341094"/>
            <a:ext cx="2539396" cy="456433"/>
          </a:xfrm>
          <a:prstGeom prst="rect">
            <a:avLst/>
          </a:prstGeom>
        </p:spPr>
        <p:txBody>
          <a:bodyPr/>
          <a:lstStyle>
            <a:lvl1pPr eaLnBrk="1" hangingPunct="1">
              <a:defRPr>
                <a:latin typeface="Times New Roman" pitchFamily="18" charset="0"/>
              </a:defRPr>
            </a:lvl1pPr>
          </a:lstStyle>
          <a:p>
            <a:pPr>
              <a:defRPr/>
            </a:pPr>
            <a:endParaRPr lang="fi-FI"/>
          </a:p>
        </p:txBody>
      </p:sp>
    </p:spTree>
    <p:extLst>
      <p:ext uri="{BB962C8B-B14F-4D97-AF65-F5344CB8AC3E}">
        <p14:creationId xmlns:p14="http://schemas.microsoft.com/office/powerpoint/2010/main" val="3934423721"/>
      </p:ext>
    </p:extLst>
  </p:cSld>
  <p:clrMapOvr>
    <a:masterClrMapping/>
  </p:clrMapOvr>
  <p:transition>
    <p:cover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1745" name="Rectangle 1"/>
          <p:cNvSpPr>
            <a:spLocks noGrp="1" noChangeArrowheads="1"/>
          </p:cNvSpPr>
          <p:nvPr>
            <p:ph idx="1"/>
          </p:nvPr>
        </p:nvSpPr>
        <p:spPr bwMode="auto">
          <a:xfrm>
            <a:off x="629872" y="3621662"/>
            <a:ext cx="675697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r>
              <a:rPr lang="fi-FI"/>
              <a:t>Rednet.punainenristi.fi/yleiskokous2014</a:t>
            </a:r>
          </a:p>
        </p:txBody>
      </p:sp>
    </p:spTree>
    <p:extLst>
      <p:ext uri="{BB962C8B-B14F-4D97-AF65-F5344CB8AC3E}">
        <p14:creationId xmlns:p14="http://schemas.microsoft.com/office/powerpoint/2010/main" val="2925208767"/>
      </p:ext>
    </p:extLst>
  </p:cSld>
  <p:clrMapOvr>
    <a:masterClrMapping/>
  </p:clrMapOvr>
  <p:transition>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680498"/>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317115"/>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b="0" noProof="0"/>
          </a:p>
          <a:p>
            <a:pPr lvl="3"/>
            <a:endParaRPr lang="fi-FI" noProof="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1867410"/>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Tree>
    <p:extLst>
      <p:ext uri="{BB962C8B-B14F-4D97-AF65-F5344CB8AC3E}">
        <p14:creationId xmlns:p14="http://schemas.microsoft.com/office/powerpoint/2010/main" val="141473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750836"/>
            <a:ext cx="10515600" cy="781750"/>
          </a:xfrm>
          <a:prstGeom prst="rect">
            <a:avLst/>
          </a:prstGeom>
        </p:spPr>
        <p:txBody>
          <a:bodyPr/>
          <a:lstStyle>
            <a:lvl1pPr>
              <a:lnSpc>
                <a:spcPct val="100000"/>
              </a:lnSpc>
              <a:defRPr sz="3000"/>
            </a:lvl1p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1933819"/>
            <a:ext cx="10515600" cy="2944813"/>
          </a:xfrm>
        </p:spPr>
        <p:txBody>
          <a:bodyPr/>
          <a:lstStyle>
            <a:lvl1pPr>
              <a:defRPr sz="2400"/>
            </a:lvl1pPr>
            <a:lvl2pPr>
              <a:defRPr sz="2000"/>
            </a:lvl2pPr>
            <a:lvl3pPr>
              <a:defRPr sz="1900"/>
            </a:lvl3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Tree>
    <p:extLst>
      <p:ext uri="{BB962C8B-B14F-4D97-AF65-F5344CB8AC3E}">
        <p14:creationId xmlns:p14="http://schemas.microsoft.com/office/powerpoint/2010/main" val="35754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10725"/>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10725"/>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b="0" noProof="0"/>
          </a:p>
          <a:p>
            <a:pPr lvl="2"/>
            <a:endParaRPr lang="fi-FI" noProof="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129936"/>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endParaRPr lang="fi-FI" noProof="0"/>
          </a:p>
        </p:txBody>
      </p:sp>
    </p:spTree>
    <p:extLst>
      <p:ext uri="{BB962C8B-B14F-4D97-AF65-F5344CB8AC3E}">
        <p14:creationId xmlns:p14="http://schemas.microsoft.com/office/powerpoint/2010/main" val="346746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857618"/>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857618"/>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176829"/>
            <a:ext cx="5157787"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176829"/>
            <a:ext cx="5181601" cy="3534125"/>
          </a:xfrm>
        </p:spPr>
        <p:txBody>
          <a:bodyPr/>
          <a:lstStyle>
            <a:lvl1pPr>
              <a:defRPr sz="2400"/>
            </a:lvl1pPr>
            <a:lvl2pPr>
              <a:defRPr sz="2000"/>
            </a:lvl2pPr>
            <a:lvl3pPr>
              <a:defRPr sz="1900"/>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Tree>
    <p:extLst>
      <p:ext uri="{BB962C8B-B14F-4D97-AF65-F5344CB8AC3E}">
        <p14:creationId xmlns:p14="http://schemas.microsoft.com/office/powerpoint/2010/main" val="1211514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err="1"/>
              <a:t>Click</a:t>
            </a:r>
            <a:r>
              <a:rPr lang="fi-FI" noProof="0"/>
              <a:t> to </a:t>
            </a:r>
            <a:r>
              <a:rPr lang="fi-FI" noProof="0" err="1"/>
              <a:t>edit</a:t>
            </a:r>
            <a:r>
              <a:rPr lang="fi-FI" noProof="0"/>
              <a:t> Master </a:t>
            </a:r>
            <a:r>
              <a:rPr lang="fi-FI" noProof="0" err="1"/>
              <a:t>text</a:t>
            </a:r>
            <a:r>
              <a:rPr lang="fi-FI" noProof="0"/>
              <a:t> </a:t>
            </a:r>
            <a:r>
              <a:rPr lang="fi-FI" noProof="0" err="1"/>
              <a:t>styles</a:t>
            </a:r>
            <a:endParaRPr lang="fi-FI" noProof="0"/>
          </a:p>
          <a:p>
            <a:pPr lvl="1"/>
            <a:r>
              <a:rPr lang="fi-FI" noProof="0"/>
              <a:t>Second </a:t>
            </a:r>
            <a:r>
              <a:rPr lang="fi-FI" noProof="0" err="1"/>
              <a:t>level</a:t>
            </a:r>
            <a:endParaRPr lang="fi-FI" noProof="0"/>
          </a:p>
          <a:p>
            <a:pPr lvl="2"/>
            <a:r>
              <a:rPr lang="fi-FI" noProof="0"/>
              <a:t>Third </a:t>
            </a:r>
            <a:r>
              <a:rPr lang="fi-FI" noProof="0" err="1"/>
              <a:t>level</a:t>
            </a:r>
            <a:endParaRPr lang="fi-FI" noProof="0"/>
          </a:p>
          <a:p>
            <a:pPr lvl="3"/>
            <a:r>
              <a:rPr lang="fi-FI" noProof="0" err="1"/>
              <a:t>Fourth</a:t>
            </a:r>
            <a:r>
              <a:rPr lang="fi-FI" noProof="0"/>
              <a:t> </a:t>
            </a:r>
            <a:r>
              <a:rPr lang="fi-FI" noProof="0" err="1"/>
              <a:t>level</a:t>
            </a:r>
            <a:endParaRPr lang="fi-FI" noProof="0"/>
          </a:p>
          <a:p>
            <a:pPr lvl="4"/>
            <a:r>
              <a:rPr lang="fi-FI" noProof="0" err="1"/>
              <a:t>Fifth</a:t>
            </a:r>
            <a:r>
              <a:rPr lang="fi-FI" noProof="0"/>
              <a:t> </a:t>
            </a:r>
            <a:r>
              <a:rPr lang="fi-FI" noProof="0" err="1"/>
              <a:t>level</a:t>
            </a:r>
            <a:endParaRPr lang="fi-FI" noProof="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6392083"/>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Yleiskokous｜ Joensuu｜ 10.–11.6.</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2" r:id="rId5"/>
    <p:sldLayoutId id="2147483664" r:id="rId6"/>
    <p:sldLayoutId id="2147483665" r:id="rId7"/>
    <p:sldLayoutId id="2147483653" r:id="rId8"/>
    <p:sldLayoutId id="2147483692" r:id="rId9"/>
    <p:sldLayoutId id="2147483703" r:id="rId10"/>
    <p:sldLayoutId id="2147483667" r:id="rId11"/>
    <p:sldLayoutId id="2147483699" r:id="rId12"/>
    <p:sldLayoutId id="2147483668" r:id="rId13"/>
    <p:sldLayoutId id="2147483669" r:id="rId14"/>
    <p:sldLayoutId id="2147483670" r:id="rId15"/>
    <p:sldLayoutId id="2147483691" r:id="rId16"/>
    <p:sldLayoutId id="2147483672" r:id="rId17"/>
    <p:sldLayoutId id="2147483671" r:id="rId18"/>
    <p:sldLayoutId id="2147483673" r:id="rId19"/>
    <p:sldLayoutId id="2147483701" r:id="rId20"/>
    <p:sldLayoutId id="2147483702" r:id="rId21"/>
    <p:sldLayoutId id="2147483704" r:id="rId22"/>
    <p:sldLayoutId id="2147483674" r:id="rId23"/>
    <p:sldLayoutId id="2147483675" r:id="rId24"/>
    <p:sldLayoutId id="2147483676" r:id="rId25"/>
    <p:sldLayoutId id="2147483678" r:id="rId26"/>
    <p:sldLayoutId id="2147483679" r:id="rId27"/>
    <p:sldLayoutId id="2147483681" r:id="rId28"/>
    <p:sldLayoutId id="2147483680" r:id="rId29"/>
    <p:sldLayoutId id="2147483684" r:id="rId30"/>
    <p:sldLayoutId id="2147483686" r:id="rId31"/>
    <p:sldLayoutId id="2147483705" r:id="rId32"/>
    <p:sldLayoutId id="2147483687" r:id="rId33"/>
    <p:sldLayoutId id="2147483688" r:id="rId34"/>
    <p:sldLayoutId id="2147483689" r:id="rId35"/>
    <p:sldLayoutId id="2147483706" r:id="rId36"/>
    <p:sldLayoutId id="2147483707" r:id="rId37"/>
    <p:sldLayoutId id="2147483708" r:id="rId38"/>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rednet.punainenristi.fi/yleiskokous2023"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rednet.punainenristi.fi/node/26573"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rednet.punainenristi.fi/turvallisemman_tilan_periaatteet"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rednet.punainenristi.fi/system/files/group/Tietosuojaseloste_tapahtumaosallistujat.pdf" TargetMode="Externa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kulttuuritehdas.fi/"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0E8D-3504-1D60-7C8C-8B28D9348B99}"/>
              </a:ext>
            </a:extLst>
          </p:cNvPr>
          <p:cNvSpPr>
            <a:spLocks noGrp="1"/>
          </p:cNvSpPr>
          <p:nvPr>
            <p:ph type="ctrTitle"/>
          </p:nvPr>
        </p:nvSpPr>
        <p:spPr>
          <a:xfrm>
            <a:off x="1524000" y="571831"/>
            <a:ext cx="9144000" cy="2681191"/>
          </a:xfrm>
        </p:spPr>
        <p:txBody>
          <a:bodyPr/>
          <a:lstStyle/>
          <a:p>
            <a:r>
              <a:rPr lang="en-FI"/>
              <a:t>Yleiskokous 2023</a:t>
            </a:r>
            <a:br>
              <a:rPr lang="fi-FI"/>
            </a:br>
            <a:r>
              <a:rPr lang="fi-FI" altLang="x-none" sz="5000" b="1" i="0" kern="1200">
                <a:latin typeface="Arial" panose="020B0604020202020204" pitchFamily="34" charset="0"/>
                <a:ea typeface="+mj-ea"/>
                <a:cs typeface="Arial" panose="020B0604020202020204" pitchFamily="34" charset="0"/>
              </a:rPr>
              <a:t>10. - 11.6.2023 </a:t>
            </a:r>
            <a:r>
              <a:rPr lang="fi-FI" altLang="x-none" sz="5000"/>
              <a:t>Joensuu</a:t>
            </a:r>
            <a:endParaRPr lang="en-FI" sz="5000"/>
          </a:p>
        </p:txBody>
      </p:sp>
      <p:sp>
        <p:nvSpPr>
          <p:cNvPr id="3" name="Subtitle 2">
            <a:extLst>
              <a:ext uri="{FF2B5EF4-FFF2-40B4-BE49-F238E27FC236}">
                <a16:creationId xmlns:a16="http://schemas.microsoft.com/office/drawing/2014/main" id="{47DEECF3-E61E-E10A-E11B-D64C1436A040}"/>
              </a:ext>
            </a:extLst>
          </p:cNvPr>
          <p:cNvSpPr>
            <a:spLocks noGrp="1"/>
          </p:cNvSpPr>
          <p:nvPr>
            <p:ph type="subTitle" idx="1"/>
          </p:nvPr>
        </p:nvSpPr>
        <p:spPr>
          <a:xfrm>
            <a:off x="1524000" y="3598385"/>
            <a:ext cx="9144000" cy="728421"/>
          </a:xfrm>
        </p:spPr>
        <p:txBody>
          <a:bodyPr/>
          <a:lstStyle/>
          <a:p>
            <a:r>
              <a:rPr lang="fi-FI"/>
              <a:t>Perehdytysmateriaali kaikille osallistujille </a:t>
            </a:r>
            <a:endParaRPr lang="en-FI"/>
          </a:p>
        </p:txBody>
      </p:sp>
    </p:spTree>
    <p:extLst>
      <p:ext uri="{BB962C8B-B14F-4D97-AF65-F5344CB8AC3E}">
        <p14:creationId xmlns:p14="http://schemas.microsoft.com/office/powerpoint/2010/main" val="299070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DDCC-56AB-45A8-8A4F-17A34B5F55D8}"/>
              </a:ext>
            </a:extLst>
          </p:cNvPr>
          <p:cNvSpPr>
            <a:spLocks noGrp="1"/>
          </p:cNvSpPr>
          <p:nvPr>
            <p:ph type="ctrTitle"/>
          </p:nvPr>
        </p:nvSpPr>
        <p:spPr>
          <a:xfrm>
            <a:off x="677047" y="391202"/>
            <a:ext cx="9144000" cy="2681050"/>
          </a:xfrm>
        </p:spPr>
        <p:txBody>
          <a:bodyPr vert="horz" lIns="91435" tIns="45717" rIns="91435" bIns="45717" rtlCol="0" anchor="ctr">
            <a:normAutofit/>
          </a:bodyPr>
          <a:lstStyle/>
          <a:p>
            <a:br>
              <a:rPr lang="en-US" sz="5400">
                <a:solidFill>
                  <a:schemeClr val="tx1"/>
                </a:solidFill>
                <a:latin typeface="+mj-lt"/>
                <a:cs typeface="+mj-cs"/>
              </a:rPr>
            </a:br>
            <a:r>
              <a:rPr lang="en-US" sz="5400" err="1"/>
              <a:t>Toimintalinjauksen</a:t>
            </a:r>
            <a:r>
              <a:rPr lang="en-US" sz="5400"/>
              <a:t> </a:t>
            </a:r>
            <a:r>
              <a:rPr lang="en-US" sz="5400" err="1"/>
              <a:t>painopisteet</a:t>
            </a:r>
            <a:endParaRPr lang="en-US" sz="5400"/>
          </a:p>
        </p:txBody>
      </p:sp>
    </p:spTree>
    <p:extLst>
      <p:ext uri="{BB962C8B-B14F-4D97-AF65-F5344CB8AC3E}">
        <p14:creationId xmlns:p14="http://schemas.microsoft.com/office/powerpoint/2010/main" val="183850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FA0AA604-8811-4172-8CB3-1DD08D666462}"/>
              </a:ext>
            </a:extLst>
          </p:cNvPr>
          <p:cNvSpPr txBox="1"/>
          <p:nvPr/>
        </p:nvSpPr>
        <p:spPr>
          <a:xfrm>
            <a:off x="310702" y="46298"/>
            <a:ext cx="5985332" cy="1899812"/>
          </a:xfrm>
          <a:prstGeom prst="rect">
            <a:avLst/>
          </a:prstGeom>
        </p:spPr>
        <p:txBody>
          <a:bodyPr vert="horz" lIns="91435" tIns="45717" rIns="91435" bIns="45717" rtlCol="0" anchor="ctr">
            <a:normAutofit/>
          </a:bodyPr>
          <a:lstStyle/>
          <a:p>
            <a:pPr defTabSz="914269">
              <a:lnSpc>
                <a:spcPct val="90000"/>
              </a:lnSpc>
              <a:spcAft>
                <a:spcPts val="600"/>
              </a:spcAft>
              <a:defRPr/>
            </a:pPr>
            <a:r>
              <a:rPr lang="en-US" altLang="en-US" sz="3999" err="1">
                <a:solidFill>
                  <a:srgbClr val="000000"/>
                </a:solidFill>
                <a:latin typeface="Arial" panose="020B0604020202020204" pitchFamily="34" charset="0"/>
                <a:cs typeface="Arial" panose="020B0604020202020204" pitchFamily="34" charset="0"/>
              </a:rPr>
              <a:t>Apu</a:t>
            </a:r>
            <a:r>
              <a:rPr lang="en-US" altLang="en-US" sz="3999">
                <a:solidFill>
                  <a:srgbClr val="000000"/>
                </a:solidFill>
                <a:latin typeface="Arial" panose="020B0604020202020204" pitchFamily="34" charset="0"/>
                <a:cs typeface="Arial" panose="020B0604020202020204" pitchFamily="34" charset="0"/>
              </a:rPr>
              <a:t> </a:t>
            </a:r>
            <a:r>
              <a:rPr lang="en-US" altLang="en-US" sz="3999" err="1">
                <a:solidFill>
                  <a:srgbClr val="000000"/>
                </a:solidFill>
                <a:latin typeface="Arial" panose="020B0604020202020204" pitchFamily="34" charset="0"/>
                <a:cs typeface="Arial" panose="020B0604020202020204" pitchFamily="34" charset="0"/>
              </a:rPr>
              <a:t>löytyy</a:t>
            </a:r>
            <a:r>
              <a:rPr lang="en-US" altLang="en-US" sz="3999">
                <a:solidFill>
                  <a:srgbClr val="000000"/>
                </a:solidFill>
                <a:latin typeface="Arial" panose="020B0604020202020204" pitchFamily="34" charset="0"/>
                <a:cs typeface="Arial" panose="020B0604020202020204" pitchFamily="34" charset="0"/>
              </a:rPr>
              <a:t> </a:t>
            </a:r>
            <a:r>
              <a:rPr lang="en-US" altLang="en-US" sz="3999" err="1">
                <a:solidFill>
                  <a:srgbClr val="000000"/>
                </a:solidFill>
                <a:latin typeface="Arial" panose="020B0604020202020204" pitchFamily="34" charset="0"/>
                <a:cs typeface="Arial" panose="020B0604020202020204" pitchFamily="34" charset="0"/>
              </a:rPr>
              <a:t>läheltä</a:t>
            </a:r>
            <a:endParaRPr lang="en-US" altLang="en-US" sz="3999">
              <a:solidFill>
                <a:srgbClr val="000000"/>
              </a:solidFill>
              <a:latin typeface="Arial" panose="020B0604020202020204" pitchFamily="34" charset="0"/>
              <a:cs typeface="Arial" panose="020B0604020202020204" pitchFamily="34" charset="0"/>
            </a:endParaRPr>
          </a:p>
        </p:txBody>
      </p:sp>
      <p:sp>
        <p:nvSpPr>
          <p:cNvPr id="2" name="Tekstin paikkamerkki 1">
            <a:extLst>
              <a:ext uri="{FF2B5EF4-FFF2-40B4-BE49-F238E27FC236}">
                <a16:creationId xmlns:a16="http://schemas.microsoft.com/office/drawing/2014/main" id="{E2CBFAC8-A2E2-4C94-B498-2792EC9772AF}"/>
              </a:ext>
            </a:extLst>
          </p:cNvPr>
          <p:cNvSpPr>
            <a:spLocks noGrp="1"/>
          </p:cNvSpPr>
          <p:nvPr>
            <p:ph type="body" idx="14"/>
          </p:nvPr>
        </p:nvSpPr>
        <p:spPr>
          <a:xfrm>
            <a:off x="310702" y="1517573"/>
            <a:ext cx="5562764" cy="4442463"/>
          </a:xfrm>
        </p:spPr>
        <p:txBody>
          <a:bodyPr vert="horz" lIns="91435" tIns="45717" rIns="91435" bIns="45717" rtlCol="0" anchor="ctr">
            <a:normAutofit fontScale="92500"/>
          </a:bodyPr>
          <a:lstStyle/>
          <a:p>
            <a:r>
              <a:rPr lang="en-US" sz="2000" err="1">
                <a:latin typeface="Arial" panose="020B0604020202020204" pitchFamily="34" charset="0"/>
              </a:rPr>
              <a:t>Suomen</a:t>
            </a:r>
            <a:r>
              <a:rPr lang="en-US" sz="2000">
                <a:latin typeface="Arial" panose="020B0604020202020204" pitchFamily="34" charset="0"/>
              </a:rPr>
              <a:t> </a:t>
            </a:r>
            <a:r>
              <a:rPr lang="en-US" sz="2000" err="1">
                <a:latin typeface="Arial" panose="020B0604020202020204" pitchFamily="34" charset="0"/>
              </a:rPr>
              <a:t>Punainen</a:t>
            </a:r>
            <a:r>
              <a:rPr lang="en-US" sz="2000">
                <a:latin typeface="Arial" panose="020B0604020202020204" pitchFamily="34" charset="0"/>
              </a:rPr>
              <a:t> </a:t>
            </a:r>
            <a:r>
              <a:rPr lang="en-US" sz="2000" err="1">
                <a:latin typeface="Arial" panose="020B0604020202020204" pitchFamily="34" charset="0"/>
              </a:rPr>
              <a:t>Risti</a:t>
            </a:r>
            <a:r>
              <a:rPr lang="en-US" sz="2000">
                <a:latin typeface="Arial" panose="020B0604020202020204" pitchFamily="34" charset="0"/>
              </a:rPr>
              <a:t> on </a:t>
            </a:r>
            <a:r>
              <a:rPr lang="en-US" sz="2000" b="1" err="1">
                <a:latin typeface="Arial" panose="020B0604020202020204" pitchFamily="34" charset="0"/>
              </a:rPr>
              <a:t>johtava</a:t>
            </a:r>
            <a:r>
              <a:rPr lang="en-US" sz="2000" b="1">
                <a:latin typeface="Arial" panose="020B0604020202020204" pitchFamily="34" charset="0"/>
              </a:rPr>
              <a:t> </a:t>
            </a:r>
            <a:r>
              <a:rPr lang="en-US" sz="2000" b="1" err="1">
                <a:latin typeface="Arial" panose="020B0604020202020204" pitchFamily="34" charset="0"/>
              </a:rPr>
              <a:t>valmiusjärjestö</a:t>
            </a:r>
            <a:r>
              <a:rPr lang="en-US" sz="2000">
                <a:latin typeface="Arial" panose="020B0604020202020204" pitchFamily="34" charset="0"/>
              </a:rPr>
              <a:t>, </a:t>
            </a:r>
            <a:r>
              <a:rPr lang="en-US" sz="2000" err="1">
                <a:latin typeface="Arial" panose="020B0604020202020204" pitchFamily="34" charset="0"/>
              </a:rPr>
              <a:t>jonka</a:t>
            </a:r>
            <a:r>
              <a:rPr lang="en-US" sz="2000">
                <a:latin typeface="Arial" panose="020B0604020202020204" pitchFamily="34" charset="0"/>
              </a:rPr>
              <a:t> </a:t>
            </a:r>
            <a:r>
              <a:rPr lang="en-US" sz="2000" err="1">
                <a:latin typeface="Arial" panose="020B0604020202020204" pitchFamily="34" charset="0"/>
              </a:rPr>
              <a:t>kaikki</a:t>
            </a:r>
            <a:r>
              <a:rPr lang="en-US" sz="2000">
                <a:latin typeface="Arial" panose="020B0604020202020204" pitchFamily="34" charset="0"/>
              </a:rPr>
              <a:t> </a:t>
            </a:r>
            <a:r>
              <a:rPr lang="en-US" sz="2000" err="1">
                <a:latin typeface="Arial" panose="020B0604020202020204" pitchFamily="34" charset="0"/>
              </a:rPr>
              <a:t>toiminta</a:t>
            </a:r>
            <a:r>
              <a:rPr lang="en-US" sz="2000">
                <a:latin typeface="Arial" panose="020B0604020202020204" pitchFamily="34" charset="0"/>
              </a:rPr>
              <a:t> </a:t>
            </a:r>
            <a:r>
              <a:rPr lang="en-US" sz="2000" err="1">
                <a:latin typeface="Arial" panose="020B0604020202020204" pitchFamily="34" charset="0"/>
              </a:rPr>
              <a:t>tukee</a:t>
            </a:r>
            <a:r>
              <a:rPr lang="en-US" sz="2000">
                <a:latin typeface="Arial" panose="020B0604020202020204" pitchFamily="34" charset="0"/>
              </a:rPr>
              <a:t> </a:t>
            </a:r>
            <a:r>
              <a:rPr lang="en-US" sz="2000" err="1">
                <a:latin typeface="Arial" panose="020B0604020202020204" pitchFamily="34" charset="0"/>
              </a:rPr>
              <a:t>auttamisvalmiutta</a:t>
            </a:r>
            <a:r>
              <a:rPr lang="en-US" sz="2000">
                <a:latin typeface="Arial" panose="020B0604020202020204" pitchFamily="34" charset="0"/>
              </a:rPr>
              <a:t>. </a:t>
            </a:r>
          </a:p>
          <a:p>
            <a:endParaRPr lang="en-US" sz="2000">
              <a:latin typeface="Arial" panose="020B0604020202020204" pitchFamily="34" charset="0"/>
            </a:endParaRPr>
          </a:p>
          <a:p>
            <a:r>
              <a:rPr lang="en-US" sz="2000" err="1">
                <a:latin typeface="Arial" panose="020B0604020202020204" pitchFamily="34" charset="0"/>
              </a:rPr>
              <a:t>Suomen</a:t>
            </a:r>
            <a:r>
              <a:rPr lang="en-US" sz="2000">
                <a:latin typeface="Arial" panose="020B0604020202020204" pitchFamily="34" charset="0"/>
              </a:rPr>
              <a:t> </a:t>
            </a:r>
            <a:r>
              <a:rPr lang="en-US" sz="2000" err="1">
                <a:latin typeface="Arial" panose="020B0604020202020204" pitchFamily="34" charset="0"/>
              </a:rPr>
              <a:t>Punaisen</a:t>
            </a:r>
            <a:r>
              <a:rPr lang="en-US" sz="2000">
                <a:latin typeface="Arial" panose="020B0604020202020204" pitchFamily="34" charset="0"/>
              </a:rPr>
              <a:t> </a:t>
            </a:r>
            <a:r>
              <a:rPr lang="en-US" sz="2000" err="1">
                <a:latin typeface="Arial" panose="020B0604020202020204" pitchFamily="34" charset="0"/>
              </a:rPr>
              <a:t>Ristin</a:t>
            </a:r>
            <a:r>
              <a:rPr lang="en-US" sz="2000">
                <a:latin typeface="Arial" panose="020B0604020202020204" pitchFamily="34" charset="0"/>
              </a:rPr>
              <a:t> </a:t>
            </a:r>
            <a:r>
              <a:rPr lang="en-US" sz="2000" err="1">
                <a:latin typeface="Arial" panose="020B0604020202020204" pitchFamily="34" charset="0"/>
              </a:rPr>
              <a:t>auttamisen</a:t>
            </a:r>
            <a:r>
              <a:rPr lang="en-US" sz="2000">
                <a:latin typeface="Arial" panose="020B0604020202020204" pitchFamily="34" charset="0"/>
              </a:rPr>
              <a:t> </a:t>
            </a:r>
            <a:r>
              <a:rPr lang="en-US" sz="2000" err="1">
                <a:latin typeface="Arial" panose="020B0604020202020204" pitchFamily="34" charset="0"/>
              </a:rPr>
              <a:t>perusta</a:t>
            </a:r>
            <a:r>
              <a:rPr lang="en-US" sz="2000">
                <a:latin typeface="Arial" panose="020B0604020202020204" pitchFamily="34" charset="0"/>
              </a:rPr>
              <a:t> on </a:t>
            </a:r>
            <a:r>
              <a:rPr lang="en-US" sz="2000" err="1">
                <a:latin typeface="Arial" panose="020B0604020202020204" pitchFamily="34" charset="0"/>
              </a:rPr>
              <a:t>vahvassa</a:t>
            </a:r>
            <a:r>
              <a:rPr lang="en-US" sz="2000">
                <a:latin typeface="Arial" panose="020B0604020202020204" pitchFamily="34" charset="0"/>
              </a:rPr>
              <a:t> </a:t>
            </a:r>
            <a:r>
              <a:rPr lang="en-US" sz="2000" err="1">
                <a:latin typeface="Arial" panose="020B0604020202020204" pitchFamily="34" charset="0"/>
              </a:rPr>
              <a:t>paikalliseen</a:t>
            </a:r>
            <a:r>
              <a:rPr lang="en-US" sz="2000">
                <a:latin typeface="Arial" panose="020B0604020202020204" pitchFamily="34" charset="0"/>
              </a:rPr>
              <a:t> </a:t>
            </a:r>
            <a:r>
              <a:rPr lang="en-US" sz="2000" err="1">
                <a:latin typeface="Arial" panose="020B0604020202020204" pitchFamily="34" charset="0"/>
              </a:rPr>
              <a:t>vapaaehtoistoimintaan</a:t>
            </a:r>
            <a:r>
              <a:rPr lang="en-US" sz="2000">
                <a:latin typeface="Arial" panose="020B0604020202020204" pitchFamily="34" charset="0"/>
              </a:rPr>
              <a:t> </a:t>
            </a:r>
            <a:r>
              <a:rPr lang="en-US" sz="2000" err="1">
                <a:latin typeface="Arial" panose="020B0604020202020204" pitchFamily="34" charset="0"/>
              </a:rPr>
              <a:t>perustuvassa</a:t>
            </a:r>
            <a:r>
              <a:rPr lang="en-US" sz="2000">
                <a:latin typeface="Arial" panose="020B0604020202020204" pitchFamily="34" charset="0"/>
              </a:rPr>
              <a:t> </a:t>
            </a:r>
            <a:r>
              <a:rPr lang="en-US" sz="2000" err="1">
                <a:latin typeface="Arial" panose="020B0604020202020204" pitchFamily="34" charset="0"/>
              </a:rPr>
              <a:t>valmiudessa</a:t>
            </a:r>
            <a:r>
              <a:rPr lang="en-US" sz="2000">
                <a:latin typeface="Arial" panose="020B0604020202020204" pitchFamily="34" charset="0"/>
              </a:rPr>
              <a:t>. </a:t>
            </a:r>
            <a:r>
              <a:rPr lang="en-US" sz="2000" err="1">
                <a:latin typeface="Arial" panose="020B0604020202020204" pitchFamily="34" charset="0"/>
              </a:rPr>
              <a:t>Apumme</a:t>
            </a:r>
            <a:r>
              <a:rPr lang="en-US" sz="2000">
                <a:latin typeface="Arial" panose="020B0604020202020204" pitchFamily="34" charset="0"/>
              </a:rPr>
              <a:t> </a:t>
            </a:r>
            <a:r>
              <a:rPr lang="en-US" sz="2000" err="1">
                <a:latin typeface="Arial" panose="020B0604020202020204" pitchFamily="34" charset="0"/>
              </a:rPr>
              <a:t>tavoittaa</a:t>
            </a:r>
            <a:r>
              <a:rPr lang="en-US" sz="2000">
                <a:latin typeface="Arial" panose="020B0604020202020204" pitchFamily="34" charset="0"/>
              </a:rPr>
              <a:t> </a:t>
            </a:r>
            <a:r>
              <a:rPr lang="en-US" sz="2000" err="1">
                <a:latin typeface="Arial" panose="020B0604020202020204" pitchFamily="34" charset="0"/>
              </a:rPr>
              <a:t>erityisesti</a:t>
            </a:r>
            <a:r>
              <a:rPr lang="en-US" sz="2000">
                <a:latin typeface="Arial" panose="020B0604020202020204" pitchFamily="34" charset="0"/>
              </a:rPr>
              <a:t> </a:t>
            </a:r>
            <a:r>
              <a:rPr lang="en-US" sz="2000" err="1">
                <a:latin typeface="Arial" panose="020B0604020202020204" pitchFamily="34" charset="0"/>
              </a:rPr>
              <a:t>heikoimmassa</a:t>
            </a:r>
            <a:r>
              <a:rPr lang="en-US" sz="2000">
                <a:latin typeface="Arial" panose="020B0604020202020204" pitchFamily="34" charset="0"/>
              </a:rPr>
              <a:t> </a:t>
            </a:r>
            <a:r>
              <a:rPr lang="en-US" sz="2000" err="1">
                <a:latin typeface="Arial" panose="020B0604020202020204" pitchFamily="34" charset="0"/>
              </a:rPr>
              <a:t>asemassa</a:t>
            </a:r>
            <a:r>
              <a:rPr lang="en-US" sz="2000">
                <a:latin typeface="Arial" panose="020B0604020202020204" pitchFamily="34" charset="0"/>
              </a:rPr>
              <a:t> </a:t>
            </a:r>
            <a:r>
              <a:rPr lang="en-US" sz="2000" err="1">
                <a:latin typeface="Arial" panose="020B0604020202020204" pitchFamily="34" charset="0"/>
              </a:rPr>
              <a:t>olevia</a:t>
            </a:r>
            <a:r>
              <a:rPr lang="en-US" sz="2000">
                <a:latin typeface="Arial" panose="020B0604020202020204" pitchFamily="34" charset="0"/>
              </a:rPr>
              <a:t> </a:t>
            </a:r>
            <a:r>
              <a:rPr lang="en-US" sz="2000" err="1">
                <a:latin typeface="Arial" panose="020B0604020202020204" pitchFamily="34" charset="0"/>
              </a:rPr>
              <a:t>ihmisiä</a:t>
            </a:r>
            <a:r>
              <a:rPr lang="en-US" sz="2000">
                <a:latin typeface="Arial" panose="020B0604020202020204" pitchFamily="34" charset="0"/>
              </a:rPr>
              <a:t>. </a:t>
            </a:r>
          </a:p>
          <a:p>
            <a:endParaRPr lang="en-US" sz="2000">
              <a:latin typeface="Arial" panose="020B0604020202020204" pitchFamily="34" charset="0"/>
            </a:endParaRPr>
          </a:p>
          <a:p>
            <a:r>
              <a:rPr lang="en-US" sz="2000" err="1">
                <a:latin typeface="Arial" panose="020B0604020202020204" pitchFamily="34" charset="0"/>
              </a:rPr>
              <a:t>Toimimme</a:t>
            </a:r>
            <a:r>
              <a:rPr lang="en-US" sz="2000">
                <a:latin typeface="Arial" panose="020B0604020202020204" pitchFamily="34" charset="0"/>
              </a:rPr>
              <a:t> </a:t>
            </a:r>
            <a:r>
              <a:rPr lang="en-US" sz="2000" err="1">
                <a:latin typeface="Arial" panose="020B0604020202020204" pitchFamily="34" charset="0"/>
              </a:rPr>
              <a:t>yhtenäisenä</a:t>
            </a:r>
            <a:r>
              <a:rPr lang="en-US" sz="2000">
                <a:latin typeface="Arial" panose="020B0604020202020204" pitchFamily="34" charset="0"/>
              </a:rPr>
              <a:t> </a:t>
            </a:r>
            <a:r>
              <a:rPr lang="en-US" sz="2000" err="1">
                <a:latin typeface="Arial" panose="020B0604020202020204" pitchFamily="34" charset="0"/>
              </a:rPr>
              <a:t>Punaisena</a:t>
            </a:r>
            <a:r>
              <a:rPr lang="en-US" sz="2000">
                <a:latin typeface="Arial" panose="020B0604020202020204" pitchFamily="34" charset="0"/>
              </a:rPr>
              <a:t> </a:t>
            </a:r>
            <a:r>
              <a:rPr lang="en-US" sz="2000" err="1">
                <a:latin typeface="Arial" panose="020B0604020202020204" pitchFamily="34" charset="0"/>
              </a:rPr>
              <a:t>Ristinä</a:t>
            </a:r>
            <a:r>
              <a:rPr lang="en-US" sz="2000">
                <a:latin typeface="Arial" panose="020B0604020202020204" pitchFamily="34" charset="0"/>
              </a:rPr>
              <a:t>, </a:t>
            </a:r>
            <a:r>
              <a:rPr lang="en-US" sz="2000" err="1">
                <a:latin typeface="Arial" panose="020B0604020202020204" pitchFamily="34" charset="0"/>
              </a:rPr>
              <a:t>joka</a:t>
            </a:r>
            <a:r>
              <a:rPr lang="en-US" sz="2000">
                <a:latin typeface="Arial" panose="020B0604020202020204" pitchFamily="34" charset="0"/>
              </a:rPr>
              <a:t> </a:t>
            </a:r>
            <a:r>
              <a:rPr lang="en-US" sz="2000" err="1">
                <a:latin typeface="Arial" panose="020B0604020202020204" pitchFamily="34" charset="0"/>
              </a:rPr>
              <a:t>toimii</a:t>
            </a:r>
            <a:r>
              <a:rPr lang="en-US" sz="2000">
                <a:latin typeface="Arial" panose="020B0604020202020204" pitchFamily="34" charset="0"/>
              </a:rPr>
              <a:t> </a:t>
            </a:r>
            <a:r>
              <a:rPr lang="en-US" sz="2000" err="1">
                <a:latin typeface="Arial" panose="020B0604020202020204" pitchFamily="34" charset="0"/>
              </a:rPr>
              <a:t>tarvittaessa</a:t>
            </a:r>
            <a:r>
              <a:rPr lang="en-US" sz="2000">
                <a:latin typeface="Arial" panose="020B0604020202020204" pitchFamily="34" charset="0"/>
              </a:rPr>
              <a:t> </a:t>
            </a:r>
            <a:r>
              <a:rPr lang="en-US" sz="2000" err="1">
                <a:latin typeface="Arial" panose="020B0604020202020204" pitchFamily="34" charset="0"/>
              </a:rPr>
              <a:t>nopeasti</a:t>
            </a:r>
            <a:r>
              <a:rPr lang="en-US" sz="2000">
                <a:latin typeface="Arial" panose="020B0604020202020204" pitchFamily="34" charset="0"/>
              </a:rPr>
              <a:t> ja </a:t>
            </a:r>
            <a:r>
              <a:rPr lang="en-US" sz="2000" err="1">
                <a:latin typeface="Arial" panose="020B0604020202020204" pitchFamily="34" charset="0"/>
              </a:rPr>
              <a:t>tehokkaasti</a:t>
            </a:r>
            <a:r>
              <a:rPr lang="en-US" sz="2000">
                <a:latin typeface="Arial" panose="020B0604020202020204" pitchFamily="34" charset="0"/>
              </a:rPr>
              <a:t> </a:t>
            </a:r>
            <a:r>
              <a:rPr lang="en-US" sz="2000" err="1">
                <a:latin typeface="Arial" panose="020B0604020202020204" pitchFamily="34" charset="0"/>
              </a:rPr>
              <a:t>sekä</a:t>
            </a:r>
            <a:r>
              <a:rPr lang="en-US" sz="2000">
                <a:latin typeface="Arial" panose="020B0604020202020204" pitchFamily="34" charset="0"/>
              </a:rPr>
              <a:t> </a:t>
            </a:r>
            <a:r>
              <a:rPr lang="en-US" sz="2000" err="1">
                <a:latin typeface="Arial" panose="020B0604020202020204" pitchFamily="34" charset="0"/>
              </a:rPr>
              <a:t>Suomessa</a:t>
            </a:r>
            <a:r>
              <a:rPr lang="en-US" sz="2000">
                <a:latin typeface="Arial" panose="020B0604020202020204" pitchFamily="34" charset="0"/>
              </a:rPr>
              <a:t> </a:t>
            </a:r>
            <a:r>
              <a:rPr lang="en-US" sz="2000" err="1">
                <a:latin typeface="Arial" panose="020B0604020202020204" pitchFamily="34" charset="0"/>
              </a:rPr>
              <a:t>että</a:t>
            </a:r>
            <a:r>
              <a:rPr lang="en-US" sz="2000">
                <a:latin typeface="Arial" panose="020B0604020202020204" pitchFamily="34" charset="0"/>
              </a:rPr>
              <a:t> </a:t>
            </a:r>
            <a:r>
              <a:rPr lang="en-US" sz="2000" err="1">
                <a:latin typeface="Arial" panose="020B0604020202020204" pitchFamily="34" charset="0"/>
              </a:rPr>
              <a:t>kansainvälisesti</a:t>
            </a:r>
            <a:r>
              <a:rPr lang="en-US" sz="2000">
                <a:latin typeface="Arial" panose="020B0604020202020204" pitchFamily="34" charset="0"/>
              </a:rPr>
              <a:t>. </a:t>
            </a:r>
            <a:r>
              <a:rPr lang="en-US" sz="2000" err="1">
                <a:latin typeface="Arial" panose="020B0604020202020204" pitchFamily="34" charset="0"/>
              </a:rPr>
              <a:t>Punaisella</a:t>
            </a:r>
            <a:r>
              <a:rPr lang="en-US" sz="2000">
                <a:latin typeface="Arial" panose="020B0604020202020204" pitchFamily="34" charset="0"/>
              </a:rPr>
              <a:t> </a:t>
            </a:r>
            <a:r>
              <a:rPr lang="en-US" sz="2000" err="1">
                <a:latin typeface="Arial" panose="020B0604020202020204" pitchFamily="34" charset="0"/>
              </a:rPr>
              <a:t>Ristillä</a:t>
            </a:r>
            <a:r>
              <a:rPr lang="en-US" sz="2000">
                <a:latin typeface="Arial" panose="020B0604020202020204" pitchFamily="34" charset="0"/>
              </a:rPr>
              <a:t> on </a:t>
            </a:r>
            <a:r>
              <a:rPr lang="en-US" sz="2000" err="1">
                <a:latin typeface="Arial" panose="020B0604020202020204" pitchFamily="34" charset="0"/>
              </a:rPr>
              <a:t>erityinen</a:t>
            </a:r>
            <a:r>
              <a:rPr lang="en-US" sz="2000">
                <a:latin typeface="Arial" panose="020B0604020202020204" pitchFamily="34" charset="0"/>
              </a:rPr>
              <a:t> </a:t>
            </a:r>
            <a:r>
              <a:rPr lang="en-US" sz="2000" err="1">
                <a:latin typeface="Arial" panose="020B0604020202020204" pitchFamily="34" charset="0"/>
              </a:rPr>
              <a:t>rooli</a:t>
            </a:r>
            <a:r>
              <a:rPr lang="en-US" sz="2000">
                <a:latin typeface="Arial" panose="020B0604020202020204" pitchFamily="34" charset="0"/>
              </a:rPr>
              <a:t> </a:t>
            </a:r>
            <a:r>
              <a:rPr lang="en-US" sz="2000" err="1">
                <a:latin typeface="Arial" panose="020B0604020202020204" pitchFamily="34" charset="0"/>
              </a:rPr>
              <a:t>avustaa</a:t>
            </a:r>
            <a:r>
              <a:rPr lang="en-US" sz="2000">
                <a:latin typeface="Arial" panose="020B0604020202020204" pitchFamily="34" charset="0"/>
              </a:rPr>
              <a:t> </a:t>
            </a:r>
            <a:r>
              <a:rPr lang="en-US" sz="2000" err="1">
                <a:latin typeface="Arial" panose="020B0604020202020204" pitchFamily="34" charset="0"/>
              </a:rPr>
              <a:t>viranomaisten</a:t>
            </a:r>
            <a:r>
              <a:rPr lang="en-US" sz="2000">
                <a:latin typeface="Arial" panose="020B0604020202020204" pitchFamily="34" charset="0"/>
              </a:rPr>
              <a:t> </a:t>
            </a:r>
            <a:r>
              <a:rPr lang="en-US" sz="2000" err="1">
                <a:latin typeface="Arial" panose="020B0604020202020204" pitchFamily="34" charset="0"/>
              </a:rPr>
              <a:t>työtä</a:t>
            </a:r>
            <a:r>
              <a:rPr lang="en-US" sz="2000">
                <a:latin typeface="Arial" panose="020B0604020202020204" pitchFamily="34" charset="0"/>
              </a:rPr>
              <a:t> </a:t>
            </a:r>
            <a:r>
              <a:rPr lang="en-US" sz="2000" err="1">
                <a:latin typeface="Arial" panose="020B0604020202020204" pitchFamily="34" charset="0"/>
              </a:rPr>
              <a:t>äkillisissä</a:t>
            </a:r>
            <a:r>
              <a:rPr lang="en-US" sz="2000">
                <a:latin typeface="Arial" panose="020B0604020202020204" pitchFamily="34" charset="0"/>
              </a:rPr>
              <a:t> </a:t>
            </a:r>
            <a:r>
              <a:rPr lang="en-US" sz="2000" err="1">
                <a:latin typeface="Arial" panose="020B0604020202020204" pitchFamily="34" charset="0"/>
              </a:rPr>
              <a:t>onnettomuus</a:t>
            </a:r>
            <a:r>
              <a:rPr lang="en-US" sz="2000">
                <a:latin typeface="Arial" panose="020B0604020202020204" pitchFamily="34" charset="0"/>
              </a:rPr>
              <a:t>- tai </a:t>
            </a:r>
            <a:r>
              <a:rPr lang="en-US" sz="2000" err="1">
                <a:latin typeface="Arial" panose="020B0604020202020204" pitchFamily="34" charset="0"/>
              </a:rPr>
              <a:t>häiriötilanteissa</a:t>
            </a:r>
            <a:endParaRPr lang="en-US" sz="2000">
              <a:latin typeface="Arial" panose="020B0604020202020204" pitchFamily="34" charset="0"/>
            </a:endParaRPr>
          </a:p>
        </p:txBody>
      </p:sp>
      <p:pic>
        <p:nvPicPr>
          <p:cNvPr id="6" name="Kuvan paikkamerkki 5" descr="Kuva, joka sisältää kohteen henkilö, sisä&#10;&#10;Kuvaus luotu automaattisesti">
            <a:extLst>
              <a:ext uri="{FF2B5EF4-FFF2-40B4-BE49-F238E27FC236}">
                <a16:creationId xmlns:a16="http://schemas.microsoft.com/office/drawing/2014/main" id="{C8A7A5D7-3236-44C7-B7EC-36178BA3E878}"/>
              </a:ext>
            </a:extLst>
          </p:cNvPr>
          <p:cNvPicPr>
            <a:picLocks noGrp="1" noChangeAspect="1"/>
          </p:cNvPicPr>
          <p:nvPr>
            <p:ph type="pic" sz="quarter" idx="15"/>
          </p:nvPr>
        </p:nvPicPr>
        <p:blipFill rotWithShape="1">
          <a:blip r:embed="rId3"/>
          <a:srcRect l="20170" r="20170"/>
          <a:stretch/>
        </p:blipFill>
        <p:spPr/>
      </p:pic>
    </p:spTree>
    <p:extLst>
      <p:ext uri="{BB962C8B-B14F-4D97-AF65-F5344CB8AC3E}">
        <p14:creationId xmlns:p14="http://schemas.microsoft.com/office/powerpoint/2010/main" val="421149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30FB81F9-27DF-437D-89DE-EAB412F36D38}"/>
              </a:ext>
            </a:extLst>
          </p:cNvPr>
          <p:cNvSpPr txBox="1"/>
          <p:nvPr/>
        </p:nvSpPr>
        <p:spPr>
          <a:xfrm>
            <a:off x="6466882" y="235876"/>
            <a:ext cx="5084753" cy="1286093"/>
          </a:xfrm>
          <a:prstGeom prst="rect">
            <a:avLst/>
          </a:prstGeom>
        </p:spPr>
        <p:txBody>
          <a:bodyPr vert="horz" lIns="91435" tIns="45717" rIns="91435" bIns="45717" rtlCol="0" anchor="b">
            <a:normAutofit fontScale="85000" lnSpcReduction="20000"/>
          </a:bodyPr>
          <a:lstStyle/>
          <a:p>
            <a:pPr defTabSz="914269">
              <a:lnSpc>
                <a:spcPct val="90000"/>
              </a:lnSpc>
              <a:spcAft>
                <a:spcPts val="600"/>
              </a:spcAft>
              <a:defRPr/>
            </a:pPr>
            <a:r>
              <a:rPr lang="en-US" sz="4099" b="1" err="1">
                <a:solidFill>
                  <a:srgbClr val="000000"/>
                </a:solidFill>
                <a:latin typeface="Arial" panose="020B0604020202020204" pitchFamily="34" charset="0"/>
                <a:cs typeface="Arial" panose="020B0604020202020204" pitchFamily="34" charset="0"/>
              </a:rPr>
              <a:t>Hyvinvoivassa</a:t>
            </a:r>
            <a:r>
              <a:rPr lang="en-US" sz="4099" b="1">
                <a:solidFill>
                  <a:srgbClr val="000000"/>
                </a:solidFill>
                <a:latin typeface="Arial" panose="020B0604020202020204" pitchFamily="34" charset="0"/>
                <a:cs typeface="Arial" panose="020B0604020202020204" pitchFamily="34" charset="0"/>
              </a:rPr>
              <a:t> </a:t>
            </a:r>
            <a:r>
              <a:rPr lang="en-US" sz="4099" b="1" err="1">
                <a:solidFill>
                  <a:srgbClr val="000000"/>
                </a:solidFill>
                <a:latin typeface="Arial" panose="020B0604020202020204" pitchFamily="34" charset="0"/>
                <a:cs typeface="Arial" panose="020B0604020202020204" pitchFamily="34" charset="0"/>
              </a:rPr>
              <a:t>yhteisössä</a:t>
            </a:r>
            <a:r>
              <a:rPr lang="en-US" sz="4099" b="1">
                <a:solidFill>
                  <a:srgbClr val="000000"/>
                </a:solidFill>
                <a:latin typeface="Arial" panose="020B0604020202020204" pitchFamily="34" charset="0"/>
                <a:cs typeface="Arial" panose="020B0604020202020204" pitchFamily="34" charset="0"/>
              </a:rPr>
              <a:t> </a:t>
            </a:r>
            <a:r>
              <a:rPr lang="en-US" sz="4099" b="1" err="1">
                <a:solidFill>
                  <a:srgbClr val="000000"/>
                </a:solidFill>
                <a:latin typeface="Arial" panose="020B0604020202020204" pitchFamily="34" charset="0"/>
                <a:cs typeface="Arial" panose="020B0604020202020204" pitchFamily="34" charset="0"/>
              </a:rPr>
              <a:t>kaikki</a:t>
            </a:r>
            <a:r>
              <a:rPr lang="en-US" sz="4099" b="1">
                <a:solidFill>
                  <a:srgbClr val="000000"/>
                </a:solidFill>
                <a:latin typeface="Arial" panose="020B0604020202020204" pitchFamily="34" charset="0"/>
                <a:cs typeface="Arial" panose="020B0604020202020204" pitchFamily="34" charset="0"/>
              </a:rPr>
              <a:t> </a:t>
            </a:r>
            <a:r>
              <a:rPr lang="en-US" sz="4099" b="1" err="1">
                <a:solidFill>
                  <a:srgbClr val="000000"/>
                </a:solidFill>
                <a:latin typeface="Arial" panose="020B0604020202020204" pitchFamily="34" charset="0"/>
                <a:cs typeface="Arial" panose="020B0604020202020204" pitchFamily="34" charset="0"/>
              </a:rPr>
              <a:t>ovat</a:t>
            </a:r>
            <a:r>
              <a:rPr lang="en-US" sz="4099" b="1">
                <a:solidFill>
                  <a:srgbClr val="000000"/>
                </a:solidFill>
                <a:latin typeface="Arial" panose="020B0604020202020204" pitchFamily="34" charset="0"/>
                <a:cs typeface="Arial" panose="020B0604020202020204" pitchFamily="34" charset="0"/>
              </a:rPr>
              <a:t> </a:t>
            </a:r>
            <a:r>
              <a:rPr lang="en-US" sz="4099" b="1" err="1">
                <a:solidFill>
                  <a:srgbClr val="000000"/>
                </a:solidFill>
                <a:latin typeface="Arial" panose="020B0604020202020204" pitchFamily="34" charset="0"/>
                <a:cs typeface="Arial" panose="020B0604020202020204" pitchFamily="34" charset="0"/>
              </a:rPr>
              <a:t>mukana</a:t>
            </a:r>
            <a:endParaRPr lang="en-US" sz="4099" b="1">
              <a:solidFill>
                <a:srgbClr val="000000"/>
              </a:solidFill>
              <a:latin typeface="Arial" panose="020B0604020202020204" pitchFamily="34" charset="0"/>
              <a:cs typeface="Arial" panose="020B0604020202020204" pitchFamily="34" charset="0"/>
            </a:endParaRPr>
          </a:p>
        </p:txBody>
      </p:sp>
      <p:sp>
        <p:nvSpPr>
          <p:cNvPr id="2" name="Tekstin paikkamerkki 1">
            <a:extLst>
              <a:ext uri="{FF2B5EF4-FFF2-40B4-BE49-F238E27FC236}">
                <a16:creationId xmlns:a16="http://schemas.microsoft.com/office/drawing/2014/main" id="{323F5308-ACC1-4C71-85BD-4BDB10605C44}"/>
              </a:ext>
            </a:extLst>
          </p:cNvPr>
          <p:cNvSpPr>
            <a:spLocks noGrp="1"/>
          </p:cNvSpPr>
          <p:nvPr>
            <p:ph type="body" idx="14"/>
          </p:nvPr>
        </p:nvSpPr>
        <p:spPr>
          <a:xfrm>
            <a:off x="6466882" y="1521969"/>
            <a:ext cx="5562472" cy="5218466"/>
          </a:xfrm>
        </p:spPr>
        <p:txBody>
          <a:bodyPr vert="horz" lIns="91435" tIns="45717" rIns="91435" bIns="45717" rtlCol="0" anchor="ctr">
            <a:normAutofit fontScale="92500" lnSpcReduction="20000"/>
          </a:bodyPr>
          <a:lstStyle/>
          <a:p>
            <a:pPr>
              <a:lnSpc>
                <a:spcPct val="120000"/>
              </a:lnSpc>
            </a:pPr>
            <a:r>
              <a:rPr lang="en-US" sz="1700" err="1">
                <a:latin typeface="Arial" panose="020B0604020202020204" pitchFamily="34" charset="0"/>
              </a:rPr>
              <a:t>Suomen</a:t>
            </a:r>
            <a:r>
              <a:rPr lang="en-US" sz="1700">
                <a:latin typeface="Arial" panose="020B0604020202020204" pitchFamily="34" charset="0"/>
              </a:rPr>
              <a:t> </a:t>
            </a:r>
            <a:r>
              <a:rPr lang="en-US" sz="1700" err="1">
                <a:latin typeface="Arial" panose="020B0604020202020204" pitchFamily="34" charset="0"/>
              </a:rPr>
              <a:t>Punaisen</a:t>
            </a:r>
            <a:r>
              <a:rPr lang="en-US" sz="1700">
                <a:latin typeface="Arial" panose="020B0604020202020204" pitchFamily="34" charset="0"/>
              </a:rPr>
              <a:t> </a:t>
            </a:r>
            <a:r>
              <a:rPr lang="en-US" sz="1700" err="1">
                <a:latin typeface="Arial" panose="020B0604020202020204" pitchFamily="34" charset="0"/>
              </a:rPr>
              <a:t>Ristin</a:t>
            </a:r>
            <a:r>
              <a:rPr lang="en-US" sz="1700">
                <a:latin typeface="Arial" panose="020B0604020202020204" pitchFamily="34" charset="0"/>
              </a:rPr>
              <a:t> </a:t>
            </a:r>
            <a:r>
              <a:rPr lang="en-US" sz="1700" err="1">
                <a:latin typeface="Arial" panose="020B0604020202020204" pitchFamily="34" charset="0"/>
              </a:rPr>
              <a:t>vapaaehtoistoiminta</a:t>
            </a:r>
            <a:r>
              <a:rPr lang="en-US" sz="1700">
                <a:latin typeface="Arial" panose="020B0604020202020204" pitchFamily="34" charset="0"/>
              </a:rPr>
              <a:t> </a:t>
            </a:r>
            <a:r>
              <a:rPr lang="en-US" sz="1700" err="1">
                <a:latin typeface="Arial" panose="020B0604020202020204" pitchFamily="34" charset="0"/>
              </a:rPr>
              <a:t>vahvistaa</a:t>
            </a:r>
            <a:r>
              <a:rPr lang="en-US" sz="1700">
                <a:latin typeface="Arial" panose="020B0604020202020204" pitchFamily="34" charset="0"/>
              </a:rPr>
              <a:t> </a:t>
            </a:r>
            <a:r>
              <a:rPr lang="en-US" sz="1700" err="1">
                <a:latin typeface="Arial" panose="020B0604020202020204" pitchFamily="34" charset="0"/>
              </a:rPr>
              <a:t>osallisuutta</a:t>
            </a:r>
            <a:r>
              <a:rPr lang="en-US" sz="1700">
                <a:latin typeface="Arial" panose="020B0604020202020204" pitchFamily="34" charset="0"/>
              </a:rPr>
              <a:t> ja </a:t>
            </a:r>
            <a:r>
              <a:rPr lang="en-US" sz="1700" err="1">
                <a:latin typeface="Arial" panose="020B0604020202020204" pitchFamily="34" charset="0"/>
              </a:rPr>
              <a:t>yhdenvertaisuutta</a:t>
            </a:r>
            <a:r>
              <a:rPr lang="en-US" sz="1700">
                <a:latin typeface="Arial" panose="020B0604020202020204" pitchFamily="34" charset="0"/>
              </a:rPr>
              <a:t>. </a:t>
            </a:r>
            <a:r>
              <a:rPr lang="en-US" sz="1700" err="1">
                <a:latin typeface="Arial" panose="020B0604020202020204" pitchFamily="34" charset="0"/>
              </a:rPr>
              <a:t>Tavoitteenamme</a:t>
            </a:r>
            <a:r>
              <a:rPr lang="en-US" sz="1700">
                <a:latin typeface="Arial" panose="020B0604020202020204" pitchFamily="34" charset="0"/>
              </a:rPr>
              <a:t> on, </a:t>
            </a:r>
            <a:r>
              <a:rPr lang="en-US" sz="1700" err="1">
                <a:latin typeface="Arial" panose="020B0604020202020204" pitchFamily="34" charset="0"/>
              </a:rPr>
              <a:t>että</a:t>
            </a:r>
            <a:r>
              <a:rPr lang="en-US" sz="1700">
                <a:latin typeface="Arial" panose="020B0604020202020204" pitchFamily="34" charset="0"/>
              </a:rPr>
              <a:t> </a:t>
            </a:r>
            <a:r>
              <a:rPr lang="en-US" sz="1700" err="1">
                <a:latin typeface="Arial" panose="020B0604020202020204" pitchFamily="34" charset="0"/>
              </a:rPr>
              <a:t>yksinäisyys</a:t>
            </a:r>
            <a:r>
              <a:rPr lang="en-US" sz="1700">
                <a:latin typeface="Arial" panose="020B0604020202020204" pitchFamily="34" charset="0"/>
              </a:rPr>
              <a:t> ja </a:t>
            </a:r>
            <a:r>
              <a:rPr lang="en-US" sz="1700" err="1">
                <a:latin typeface="Arial" panose="020B0604020202020204" pitchFamily="34" charset="0"/>
              </a:rPr>
              <a:t>eriarvoisuus</a:t>
            </a:r>
            <a:r>
              <a:rPr lang="en-US" sz="1700">
                <a:latin typeface="Arial" panose="020B0604020202020204" pitchFamily="34" charset="0"/>
              </a:rPr>
              <a:t> </a:t>
            </a:r>
            <a:r>
              <a:rPr lang="en-US" sz="1700" err="1">
                <a:latin typeface="Arial" panose="020B0604020202020204" pitchFamily="34" charset="0"/>
              </a:rPr>
              <a:t>tunnistetaan</a:t>
            </a:r>
            <a:r>
              <a:rPr lang="en-US" sz="1700">
                <a:latin typeface="Arial" panose="020B0604020202020204" pitchFamily="34" charset="0"/>
              </a:rPr>
              <a:t>, </a:t>
            </a:r>
            <a:r>
              <a:rPr lang="en-US" sz="1700" err="1">
                <a:latin typeface="Arial" panose="020B0604020202020204" pitchFamily="34" charset="0"/>
              </a:rPr>
              <a:t>niihin</a:t>
            </a:r>
            <a:r>
              <a:rPr lang="en-US" sz="1700">
                <a:latin typeface="Arial" panose="020B0604020202020204" pitchFamily="34" charset="0"/>
              </a:rPr>
              <a:t> </a:t>
            </a:r>
            <a:r>
              <a:rPr lang="en-US" sz="1700" err="1">
                <a:latin typeface="Arial" panose="020B0604020202020204" pitchFamily="34" charset="0"/>
              </a:rPr>
              <a:t>puututaan</a:t>
            </a:r>
            <a:r>
              <a:rPr lang="en-US" sz="1700">
                <a:latin typeface="Arial" panose="020B0604020202020204" pitchFamily="34" charset="0"/>
              </a:rPr>
              <a:t> ja </a:t>
            </a:r>
            <a:r>
              <a:rPr lang="en-US" sz="1700" err="1">
                <a:latin typeface="Arial" panose="020B0604020202020204" pitchFamily="34" charset="0"/>
              </a:rPr>
              <a:t>niitä</a:t>
            </a:r>
            <a:r>
              <a:rPr lang="en-US" sz="1700">
                <a:latin typeface="Arial" panose="020B0604020202020204" pitchFamily="34" charset="0"/>
              </a:rPr>
              <a:t> </a:t>
            </a:r>
            <a:r>
              <a:rPr lang="en-US" sz="1700" err="1">
                <a:latin typeface="Arial" panose="020B0604020202020204" pitchFamily="34" charset="0"/>
              </a:rPr>
              <a:t>ennaltaehkäistään</a:t>
            </a:r>
            <a:r>
              <a:rPr lang="en-US" sz="1700">
                <a:latin typeface="Arial" panose="020B0604020202020204" pitchFamily="34" charset="0"/>
              </a:rPr>
              <a:t>. </a:t>
            </a:r>
          </a:p>
          <a:p>
            <a:pPr>
              <a:lnSpc>
                <a:spcPct val="120000"/>
              </a:lnSpc>
            </a:pPr>
            <a:endParaRPr lang="en-US" sz="1700">
              <a:latin typeface="Arial" panose="020B0604020202020204" pitchFamily="34" charset="0"/>
            </a:endParaRPr>
          </a:p>
          <a:p>
            <a:pPr>
              <a:lnSpc>
                <a:spcPct val="120000"/>
              </a:lnSpc>
            </a:pPr>
            <a:r>
              <a:rPr lang="en-US" sz="1700" err="1">
                <a:latin typeface="Arial" panose="020B0604020202020204" pitchFamily="34" charset="0"/>
              </a:rPr>
              <a:t>Haluamme</a:t>
            </a:r>
            <a:r>
              <a:rPr lang="en-US" sz="1700">
                <a:latin typeface="Arial" panose="020B0604020202020204" pitchFamily="34" charset="0"/>
              </a:rPr>
              <a:t> olla</a:t>
            </a:r>
            <a:r>
              <a:rPr lang="en-US" sz="1700" b="1">
                <a:latin typeface="Arial" panose="020B0604020202020204" pitchFamily="34" charset="0"/>
              </a:rPr>
              <a:t> </a:t>
            </a:r>
            <a:r>
              <a:rPr lang="en-US" sz="1700" err="1">
                <a:latin typeface="Arial" panose="020B0604020202020204" pitchFamily="34" charset="0"/>
              </a:rPr>
              <a:t>luotettava</a:t>
            </a:r>
            <a:r>
              <a:rPr lang="en-US" sz="1700">
                <a:latin typeface="Arial" panose="020B0604020202020204" pitchFamily="34" charset="0"/>
              </a:rPr>
              <a:t> </a:t>
            </a:r>
            <a:r>
              <a:rPr lang="en-US" sz="1700" err="1">
                <a:latin typeface="Arial" panose="020B0604020202020204" pitchFamily="34" charset="0"/>
              </a:rPr>
              <a:t>kumppani</a:t>
            </a:r>
            <a:r>
              <a:rPr lang="en-US" sz="1700">
                <a:latin typeface="Arial" panose="020B0604020202020204" pitchFamily="34" charset="0"/>
              </a:rPr>
              <a:t> ja </a:t>
            </a:r>
            <a:r>
              <a:rPr lang="en-US" sz="1700" err="1">
                <a:latin typeface="Arial" panose="020B0604020202020204" pitchFamily="34" charset="0"/>
              </a:rPr>
              <a:t>keskeinen</a:t>
            </a:r>
            <a:r>
              <a:rPr lang="en-US" sz="1700">
                <a:latin typeface="Arial" panose="020B0604020202020204" pitchFamily="34" charset="0"/>
              </a:rPr>
              <a:t> </a:t>
            </a:r>
            <a:r>
              <a:rPr lang="en-US" sz="1700" err="1">
                <a:latin typeface="Arial" panose="020B0604020202020204" pitchFamily="34" charset="0"/>
              </a:rPr>
              <a:t>hyvinvoinnin</a:t>
            </a:r>
            <a:r>
              <a:rPr lang="en-US" sz="1700">
                <a:latin typeface="Arial" panose="020B0604020202020204" pitchFamily="34" charset="0"/>
              </a:rPr>
              <a:t>, </a:t>
            </a:r>
            <a:r>
              <a:rPr lang="en-US" sz="1700" err="1">
                <a:latin typeface="Arial" panose="020B0604020202020204" pitchFamily="34" charset="0"/>
              </a:rPr>
              <a:t>terveyden</a:t>
            </a:r>
            <a:r>
              <a:rPr lang="en-US" sz="1700">
                <a:latin typeface="Arial" panose="020B0604020202020204" pitchFamily="34" charset="0"/>
              </a:rPr>
              <a:t> ja </a:t>
            </a:r>
            <a:r>
              <a:rPr lang="en-US" sz="1700" err="1">
                <a:latin typeface="Arial" panose="020B0604020202020204" pitchFamily="34" charset="0"/>
              </a:rPr>
              <a:t>turvallisuuden</a:t>
            </a:r>
            <a:r>
              <a:rPr lang="en-US" sz="1700">
                <a:latin typeface="Arial" panose="020B0604020202020204" pitchFamily="34" charset="0"/>
              </a:rPr>
              <a:t> </a:t>
            </a:r>
            <a:r>
              <a:rPr lang="en-US" sz="1700" err="1">
                <a:latin typeface="Arial" panose="020B0604020202020204" pitchFamily="34" charset="0"/>
              </a:rPr>
              <a:t>edistäjä</a:t>
            </a:r>
            <a:r>
              <a:rPr lang="en-US" sz="1700">
                <a:latin typeface="Arial" panose="020B0604020202020204" pitchFamily="34" charset="0"/>
              </a:rPr>
              <a:t> </a:t>
            </a:r>
            <a:r>
              <a:rPr lang="en-US" sz="1700" err="1">
                <a:latin typeface="Arial" panose="020B0604020202020204" pitchFamily="34" charset="0"/>
              </a:rPr>
              <a:t>uudessa</a:t>
            </a:r>
            <a:r>
              <a:rPr lang="en-US" sz="1700">
                <a:latin typeface="Arial" panose="020B0604020202020204" pitchFamily="34" charset="0"/>
              </a:rPr>
              <a:t> </a:t>
            </a:r>
            <a:r>
              <a:rPr lang="en-US" sz="1700" err="1">
                <a:latin typeface="Arial" panose="020B0604020202020204" pitchFamily="34" charset="0"/>
              </a:rPr>
              <a:t>sosiaali</a:t>
            </a:r>
            <a:r>
              <a:rPr lang="en-US" sz="1700">
                <a:latin typeface="Arial" panose="020B0604020202020204" pitchFamily="34" charset="0"/>
              </a:rPr>
              <a:t>- ja </a:t>
            </a:r>
            <a:r>
              <a:rPr lang="en-US" sz="1700" err="1">
                <a:latin typeface="Arial" panose="020B0604020202020204" pitchFamily="34" charset="0"/>
              </a:rPr>
              <a:t>terveysympäristössä</a:t>
            </a:r>
            <a:r>
              <a:rPr lang="en-US" sz="1700">
                <a:latin typeface="Arial" panose="020B0604020202020204" pitchFamily="34" charset="0"/>
              </a:rPr>
              <a:t>. </a:t>
            </a:r>
            <a:r>
              <a:rPr lang="en-US" sz="1700" err="1">
                <a:latin typeface="Arial" panose="020B0604020202020204" pitchFamily="34" charset="0"/>
              </a:rPr>
              <a:t>Työssämme</a:t>
            </a:r>
            <a:r>
              <a:rPr lang="en-US" sz="1700">
                <a:latin typeface="Arial" panose="020B0604020202020204" pitchFamily="34" charset="0"/>
              </a:rPr>
              <a:t> </a:t>
            </a:r>
            <a:r>
              <a:rPr lang="en-US" sz="1700" err="1">
                <a:latin typeface="Arial" panose="020B0604020202020204" pitchFamily="34" charset="0"/>
              </a:rPr>
              <a:t>terveys</a:t>
            </a:r>
            <a:r>
              <a:rPr lang="en-US" sz="1700">
                <a:latin typeface="Arial" panose="020B0604020202020204" pitchFamily="34" charset="0"/>
              </a:rPr>
              <a:t> </a:t>
            </a:r>
            <a:r>
              <a:rPr lang="en-US" sz="1700" err="1">
                <a:latin typeface="Arial" panose="020B0604020202020204" pitchFamily="34" charset="0"/>
              </a:rPr>
              <a:t>ymmärretään</a:t>
            </a:r>
            <a:r>
              <a:rPr lang="en-US" sz="1700">
                <a:latin typeface="Arial" panose="020B0604020202020204" pitchFamily="34" charset="0"/>
              </a:rPr>
              <a:t> </a:t>
            </a:r>
            <a:r>
              <a:rPr lang="en-US" sz="1700" err="1">
                <a:latin typeface="Arial" panose="020B0604020202020204" pitchFamily="34" charset="0"/>
              </a:rPr>
              <a:t>laajasti</a:t>
            </a:r>
            <a:r>
              <a:rPr lang="en-US" sz="1700">
                <a:latin typeface="Arial" panose="020B0604020202020204" pitchFamily="34" charset="0"/>
              </a:rPr>
              <a:t> </a:t>
            </a:r>
            <a:r>
              <a:rPr lang="en-US" sz="1700" err="1">
                <a:latin typeface="Arial" panose="020B0604020202020204" pitchFamily="34" charset="0"/>
              </a:rPr>
              <a:t>fyysisenä</a:t>
            </a:r>
            <a:r>
              <a:rPr lang="en-US" sz="1700">
                <a:latin typeface="Arial" panose="020B0604020202020204" pitchFamily="34" charset="0"/>
              </a:rPr>
              <a:t>, </a:t>
            </a:r>
            <a:r>
              <a:rPr lang="en-US" sz="1700" err="1">
                <a:latin typeface="Arial" panose="020B0604020202020204" pitchFamily="34" charset="0"/>
              </a:rPr>
              <a:t>psyykkisenä</a:t>
            </a:r>
            <a:r>
              <a:rPr lang="en-US" sz="1700">
                <a:latin typeface="Arial" panose="020B0604020202020204" pitchFamily="34" charset="0"/>
              </a:rPr>
              <a:t>, </a:t>
            </a:r>
            <a:r>
              <a:rPr lang="en-US" sz="1700" err="1">
                <a:latin typeface="Arial" panose="020B0604020202020204" pitchFamily="34" charset="0"/>
              </a:rPr>
              <a:t>kulttuurisena</a:t>
            </a:r>
            <a:r>
              <a:rPr lang="en-US" sz="1700">
                <a:latin typeface="Arial" panose="020B0604020202020204" pitchFamily="34" charset="0"/>
              </a:rPr>
              <a:t> ja </a:t>
            </a:r>
            <a:r>
              <a:rPr lang="en-US" sz="1700" err="1">
                <a:latin typeface="Arial" panose="020B0604020202020204" pitchFamily="34" charset="0"/>
              </a:rPr>
              <a:t>sosiaalisena</a:t>
            </a:r>
            <a:r>
              <a:rPr lang="en-US" sz="1700">
                <a:latin typeface="Arial" panose="020B0604020202020204" pitchFamily="34" charset="0"/>
              </a:rPr>
              <a:t> </a:t>
            </a:r>
            <a:r>
              <a:rPr lang="en-US" sz="1700" err="1">
                <a:latin typeface="Arial" panose="020B0604020202020204" pitchFamily="34" charset="0"/>
              </a:rPr>
              <a:t>hyvinvointina</a:t>
            </a:r>
            <a:r>
              <a:rPr lang="en-US" sz="1700">
                <a:latin typeface="Arial" panose="020B0604020202020204" pitchFamily="34" charset="0"/>
              </a:rPr>
              <a:t>. </a:t>
            </a:r>
            <a:r>
              <a:rPr lang="en-US" sz="1700" err="1">
                <a:latin typeface="Arial" panose="020B0604020202020204" pitchFamily="34" charset="0"/>
              </a:rPr>
              <a:t>Vaikutamme</a:t>
            </a:r>
            <a:r>
              <a:rPr lang="en-US" sz="1700">
                <a:latin typeface="Arial" panose="020B0604020202020204" pitchFamily="34" charset="0"/>
              </a:rPr>
              <a:t> </a:t>
            </a:r>
            <a:r>
              <a:rPr lang="en-US" sz="1700" err="1">
                <a:latin typeface="Arial" panose="020B0604020202020204" pitchFamily="34" charset="0"/>
              </a:rPr>
              <a:t>toiminnallamme</a:t>
            </a:r>
            <a:r>
              <a:rPr lang="en-US" sz="1700">
                <a:latin typeface="Arial" panose="020B0604020202020204" pitchFamily="34" charset="0"/>
              </a:rPr>
              <a:t> </a:t>
            </a:r>
            <a:r>
              <a:rPr lang="en-US" sz="1700" err="1">
                <a:latin typeface="Arial" panose="020B0604020202020204" pitchFamily="34" charset="0"/>
              </a:rPr>
              <a:t>siihen</a:t>
            </a:r>
            <a:r>
              <a:rPr lang="en-US" sz="1700">
                <a:latin typeface="Arial" panose="020B0604020202020204" pitchFamily="34" charset="0"/>
              </a:rPr>
              <a:t>, </a:t>
            </a:r>
            <a:r>
              <a:rPr lang="en-US" sz="1700" err="1">
                <a:latin typeface="Arial" panose="020B0604020202020204" pitchFamily="34" charset="0"/>
              </a:rPr>
              <a:t>että</a:t>
            </a:r>
            <a:r>
              <a:rPr lang="en-US" sz="1700">
                <a:latin typeface="Arial" panose="020B0604020202020204" pitchFamily="34" charset="0"/>
              </a:rPr>
              <a:t> </a:t>
            </a:r>
            <a:r>
              <a:rPr lang="en-US" sz="1700" err="1">
                <a:latin typeface="Arial" panose="020B0604020202020204" pitchFamily="34" charset="0"/>
              </a:rPr>
              <a:t>kaikilla</a:t>
            </a:r>
            <a:r>
              <a:rPr lang="en-US" sz="1700">
                <a:latin typeface="Arial" panose="020B0604020202020204" pitchFamily="34" charset="0"/>
              </a:rPr>
              <a:t> on </a:t>
            </a:r>
            <a:r>
              <a:rPr lang="en-US" sz="1700" err="1">
                <a:latin typeface="Arial" panose="020B0604020202020204" pitchFamily="34" charset="0"/>
              </a:rPr>
              <a:t>yhtäläiset</a:t>
            </a:r>
            <a:r>
              <a:rPr lang="en-US" sz="1700">
                <a:latin typeface="Arial" panose="020B0604020202020204" pitchFamily="34" charset="0"/>
              </a:rPr>
              <a:t> </a:t>
            </a:r>
            <a:r>
              <a:rPr lang="en-US" sz="1700" err="1">
                <a:latin typeface="Arial" panose="020B0604020202020204" pitchFamily="34" charset="0"/>
              </a:rPr>
              <a:t>mahdollisuudet</a:t>
            </a:r>
            <a:r>
              <a:rPr lang="en-US" sz="1700">
                <a:latin typeface="Arial" panose="020B0604020202020204" pitchFamily="34" charset="0"/>
              </a:rPr>
              <a:t> </a:t>
            </a:r>
            <a:r>
              <a:rPr lang="en-US" sz="1700" err="1">
                <a:latin typeface="Arial" panose="020B0604020202020204" pitchFamily="34" charset="0"/>
              </a:rPr>
              <a:t>saada</a:t>
            </a:r>
            <a:r>
              <a:rPr lang="en-US" sz="1700">
                <a:latin typeface="Arial" panose="020B0604020202020204" pitchFamily="34" charset="0"/>
              </a:rPr>
              <a:t> </a:t>
            </a:r>
            <a:r>
              <a:rPr lang="en-US" sz="1700" err="1">
                <a:latin typeface="Arial" panose="020B0604020202020204" pitchFamily="34" charset="0"/>
              </a:rPr>
              <a:t>tarvitsemaansa</a:t>
            </a:r>
            <a:r>
              <a:rPr lang="en-US" sz="1700">
                <a:latin typeface="Arial" panose="020B0604020202020204" pitchFamily="34" charset="0"/>
              </a:rPr>
              <a:t> </a:t>
            </a:r>
            <a:r>
              <a:rPr lang="en-US" sz="1700" err="1">
                <a:latin typeface="Arial" panose="020B0604020202020204" pitchFamily="34" charset="0"/>
              </a:rPr>
              <a:t>apua</a:t>
            </a:r>
            <a:r>
              <a:rPr lang="en-US" sz="1700">
                <a:latin typeface="Arial" panose="020B0604020202020204" pitchFamily="34" charset="0"/>
              </a:rPr>
              <a:t> ja </a:t>
            </a:r>
            <a:r>
              <a:rPr lang="en-US" sz="1700" err="1">
                <a:latin typeface="Arial" panose="020B0604020202020204" pitchFamily="34" charset="0"/>
              </a:rPr>
              <a:t>tukea</a:t>
            </a:r>
            <a:r>
              <a:rPr lang="en-US" sz="1700">
                <a:latin typeface="Arial" panose="020B0604020202020204" pitchFamily="34" charset="0"/>
              </a:rPr>
              <a:t>. </a:t>
            </a:r>
          </a:p>
          <a:p>
            <a:pPr>
              <a:lnSpc>
                <a:spcPct val="120000"/>
              </a:lnSpc>
            </a:pPr>
            <a:endParaRPr lang="en-US" sz="1700">
              <a:latin typeface="Arial" panose="020B0604020202020204" pitchFamily="34" charset="0"/>
            </a:endParaRPr>
          </a:p>
          <a:p>
            <a:pPr>
              <a:lnSpc>
                <a:spcPct val="120000"/>
              </a:lnSpc>
            </a:pPr>
            <a:r>
              <a:rPr lang="en-US" sz="1700" err="1">
                <a:latin typeface="Arial" panose="020B0604020202020204" pitchFamily="34" charset="0"/>
              </a:rPr>
              <a:t>Vahvistamme</a:t>
            </a:r>
            <a:r>
              <a:rPr lang="en-US" sz="1700">
                <a:latin typeface="Arial" panose="020B0604020202020204" pitchFamily="34" charset="0"/>
              </a:rPr>
              <a:t> </a:t>
            </a:r>
            <a:r>
              <a:rPr lang="en-US" sz="1700" err="1">
                <a:latin typeface="Arial" panose="020B0604020202020204" pitchFamily="34" charset="0"/>
              </a:rPr>
              <a:t>toiminnallamme</a:t>
            </a:r>
            <a:r>
              <a:rPr lang="en-US" sz="1700">
                <a:latin typeface="Arial" panose="020B0604020202020204" pitchFamily="34" charset="0"/>
              </a:rPr>
              <a:t> </a:t>
            </a:r>
            <a:r>
              <a:rPr lang="en-US" sz="1700" err="1">
                <a:latin typeface="Arial" panose="020B0604020202020204" pitchFamily="34" charset="0"/>
              </a:rPr>
              <a:t>ihmisten</a:t>
            </a:r>
            <a:r>
              <a:rPr lang="en-US" sz="1700">
                <a:latin typeface="Arial" panose="020B0604020202020204" pitchFamily="34" charset="0"/>
              </a:rPr>
              <a:t> ja </a:t>
            </a:r>
            <a:r>
              <a:rPr lang="en-US" sz="1700" err="1">
                <a:latin typeface="Arial" panose="020B0604020202020204" pitchFamily="34" charset="0"/>
              </a:rPr>
              <a:t>yhteisöjen</a:t>
            </a:r>
            <a:r>
              <a:rPr lang="en-US" sz="1700">
                <a:latin typeface="Arial" panose="020B0604020202020204" pitchFamily="34" charset="0"/>
              </a:rPr>
              <a:t> </a:t>
            </a:r>
            <a:r>
              <a:rPr lang="en-US" sz="1700" err="1">
                <a:latin typeface="Arial" panose="020B0604020202020204" pitchFamily="34" charset="0"/>
              </a:rPr>
              <a:t>kykyä</a:t>
            </a:r>
            <a:r>
              <a:rPr lang="en-US" sz="1700">
                <a:latin typeface="Arial" panose="020B0604020202020204" pitchFamily="34" charset="0"/>
              </a:rPr>
              <a:t> </a:t>
            </a:r>
            <a:r>
              <a:rPr lang="en-US" sz="1700" err="1">
                <a:latin typeface="Arial" panose="020B0604020202020204" pitchFamily="34" charset="0"/>
              </a:rPr>
              <a:t>selviytyä</a:t>
            </a:r>
            <a:r>
              <a:rPr lang="en-US" sz="1700">
                <a:latin typeface="Arial" panose="020B0604020202020204" pitchFamily="34" charset="0"/>
              </a:rPr>
              <a:t> ja </a:t>
            </a:r>
            <a:r>
              <a:rPr lang="en-US" sz="1700" err="1">
                <a:latin typeface="Arial" panose="020B0604020202020204" pitchFamily="34" charset="0"/>
              </a:rPr>
              <a:t>toimia</a:t>
            </a:r>
            <a:r>
              <a:rPr lang="en-US" sz="1700">
                <a:latin typeface="Arial" panose="020B0604020202020204" pitchFamily="34" charset="0"/>
              </a:rPr>
              <a:t> </a:t>
            </a:r>
            <a:r>
              <a:rPr lang="en-US" sz="1700" err="1">
                <a:latin typeface="Arial" panose="020B0604020202020204" pitchFamily="34" charset="0"/>
              </a:rPr>
              <a:t>muuttuvissa</a:t>
            </a:r>
            <a:r>
              <a:rPr lang="en-US" sz="1700">
                <a:latin typeface="Arial" panose="020B0604020202020204" pitchFamily="34" charset="0"/>
              </a:rPr>
              <a:t> </a:t>
            </a:r>
            <a:r>
              <a:rPr lang="en-US" sz="1700" err="1">
                <a:latin typeface="Arial" panose="020B0604020202020204" pitchFamily="34" charset="0"/>
              </a:rPr>
              <a:t>tilanteissa</a:t>
            </a:r>
            <a:r>
              <a:rPr lang="en-US" sz="1700">
                <a:latin typeface="Arial" panose="020B0604020202020204" pitchFamily="34" charset="0"/>
              </a:rPr>
              <a:t>. </a:t>
            </a:r>
            <a:r>
              <a:rPr lang="en-US" sz="1700" err="1">
                <a:latin typeface="Arial" panose="020B0604020202020204" pitchFamily="34" charset="0"/>
              </a:rPr>
              <a:t>Yhteisöperustainen</a:t>
            </a:r>
            <a:r>
              <a:rPr lang="en-US" sz="1700">
                <a:latin typeface="Arial" panose="020B0604020202020204" pitchFamily="34" charset="0"/>
              </a:rPr>
              <a:t> </a:t>
            </a:r>
            <a:r>
              <a:rPr lang="en-US" sz="1700" err="1">
                <a:latin typeface="Arial" panose="020B0604020202020204" pitchFamily="34" charset="0"/>
              </a:rPr>
              <a:t>terveystyö</a:t>
            </a:r>
            <a:r>
              <a:rPr lang="en-US" sz="1700">
                <a:latin typeface="Arial" panose="020B0604020202020204" pitchFamily="34" charset="0"/>
              </a:rPr>
              <a:t> </a:t>
            </a:r>
            <a:r>
              <a:rPr lang="en-US" sz="1700" err="1">
                <a:latin typeface="Arial" panose="020B0604020202020204" pitchFamily="34" charset="0"/>
              </a:rPr>
              <a:t>luo</a:t>
            </a:r>
            <a:r>
              <a:rPr lang="en-US" sz="1700">
                <a:latin typeface="Arial" panose="020B0604020202020204" pitchFamily="34" charset="0"/>
              </a:rPr>
              <a:t> </a:t>
            </a:r>
            <a:r>
              <a:rPr lang="en-US" sz="1700" err="1">
                <a:latin typeface="Arial" panose="020B0604020202020204" pitchFamily="34" charset="0"/>
              </a:rPr>
              <a:t>valmiutta</a:t>
            </a:r>
            <a:r>
              <a:rPr lang="en-US" sz="1700">
                <a:latin typeface="Arial" panose="020B0604020202020204" pitchFamily="34" charset="0"/>
              </a:rPr>
              <a:t> </a:t>
            </a:r>
            <a:r>
              <a:rPr lang="en-US" sz="1700" err="1">
                <a:latin typeface="Arial" panose="020B0604020202020204" pitchFamily="34" charset="0"/>
              </a:rPr>
              <a:t>toimia</a:t>
            </a:r>
            <a:r>
              <a:rPr lang="en-US" sz="1700">
                <a:latin typeface="Arial" panose="020B0604020202020204" pitchFamily="34" charset="0"/>
              </a:rPr>
              <a:t> </a:t>
            </a:r>
            <a:r>
              <a:rPr lang="en-US" sz="1700" err="1">
                <a:latin typeface="Arial" panose="020B0604020202020204" pitchFamily="34" charset="0"/>
              </a:rPr>
              <a:t>myös</a:t>
            </a:r>
            <a:r>
              <a:rPr lang="en-US" sz="1700">
                <a:latin typeface="Arial" panose="020B0604020202020204" pitchFamily="34" charset="0"/>
              </a:rPr>
              <a:t> </a:t>
            </a:r>
            <a:r>
              <a:rPr lang="en-US" sz="1700" err="1">
                <a:latin typeface="Arial" panose="020B0604020202020204" pitchFamily="34" charset="0"/>
              </a:rPr>
              <a:t>kriisi</a:t>
            </a:r>
            <a:r>
              <a:rPr lang="en-US" sz="1700">
                <a:latin typeface="Arial" panose="020B0604020202020204" pitchFamily="34" charset="0"/>
              </a:rPr>
              <a:t>- ja </a:t>
            </a:r>
            <a:r>
              <a:rPr lang="en-US" sz="1700" err="1">
                <a:latin typeface="Arial" panose="020B0604020202020204" pitchFamily="34" charset="0"/>
              </a:rPr>
              <a:t>konfliktitilanteissa</a:t>
            </a:r>
            <a:r>
              <a:rPr lang="en-US" sz="1700">
                <a:latin typeface="Arial" panose="020B0604020202020204" pitchFamily="34" charset="0"/>
              </a:rPr>
              <a:t> </a:t>
            </a:r>
            <a:r>
              <a:rPr lang="en-US" sz="1700" err="1">
                <a:latin typeface="Arial" panose="020B0604020202020204" pitchFamily="34" charset="0"/>
              </a:rPr>
              <a:t>Suomessa</a:t>
            </a:r>
            <a:r>
              <a:rPr lang="en-US" sz="1700">
                <a:latin typeface="Arial" panose="020B0604020202020204" pitchFamily="34" charset="0"/>
              </a:rPr>
              <a:t> ja </a:t>
            </a:r>
            <a:r>
              <a:rPr lang="en-US" sz="1700" err="1">
                <a:latin typeface="Arial" panose="020B0604020202020204" pitchFamily="34" charset="0"/>
              </a:rPr>
              <a:t>maailmalla</a:t>
            </a:r>
            <a:r>
              <a:rPr lang="en-US" sz="1700">
                <a:latin typeface="Arial" panose="020B0604020202020204" pitchFamily="34" charset="0"/>
              </a:rPr>
              <a:t>. </a:t>
            </a:r>
            <a:r>
              <a:rPr lang="en-US" sz="1700" err="1">
                <a:latin typeface="Arial" panose="020B0604020202020204" pitchFamily="34" charset="0"/>
              </a:rPr>
              <a:t>Tavoitteenamme</a:t>
            </a:r>
            <a:r>
              <a:rPr lang="en-US" sz="1700">
                <a:latin typeface="Arial" panose="020B0604020202020204" pitchFamily="34" charset="0"/>
              </a:rPr>
              <a:t> on, </a:t>
            </a:r>
            <a:r>
              <a:rPr lang="en-US" sz="1700" err="1">
                <a:latin typeface="Arial" panose="020B0604020202020204" pitchFamily="34" charset="0"/>
              </a:rPr>
              <a:t>että</a:t>
            </a:r>
            <a:r>
              <a:rPr lang="en-US" sz="1700">
                <a:latin typeface="Arial" panose="020B0604020202020204" pitchFamily="34" charset="0"/>
              </a:rPr>
              <a:t> </a:t>
            </a:r>
            <a:r>
              <a:rPr lang="en-US" sz="1700" err="1">
                <a:latin typeface="Arial" panose="020B0604020202020204" pitchFamily="34" charset="0"/>
              </a:rPr>
              <a:t>jokaisessa</a:t>
            </a:r>
            <a:r>
              <a:rPr lang="en-US" sz="1700">
                <a:latin typeface="Arial" panose="020B0604020202020204" pitchFamily="34" charset="0"/>
              </a:rPr>
              <a:t> </a:t>
            </a:r>
            <a:r>
              <a:rPr lang="en-US" sz="1700" err="1">
                <a:latin typeface="Arial" panose="020B0604020202020204" pitchFamily="34" charset="0"/>
              </a:rPr>
              <a:t>kodissa</a:t>
            </a:r>
            <a:r>
              <a:rPr lang="en-US" sz="1700">
                <a:latin typeface="Arial" panose="020B0604020202020204" pitchFamily="34" charset="0"/>
              </a:rPr>
              <a:t>, </a:t>
            </a:r>
            <a:r>
              <a:rPr lang="en-US" sz="1700" err="1">
                <a:latin typeface="Arial" panose="020B0604020202020204" pitchFamily="34" charset="0"/>
              </a:rPr>
              <a:t>työpaikalla</a:t>
            </a:r>
            <a:r>
              <a:rPr lang="en-US" sz="1700">
                <a:latin typeface="Arial" panose="020B0604020202020204" pitchFamily="34" charset="0"/>
              </a:rPr>
              <a:t> ja </a:t>
            </a:r>
            <a:r>
              <a:rPr lang="en-US" sz="1700" err="1">
                <a:latin typeface="Arial" panose="020B0604020202020204" pitchFamily="34" charset="0"/>
              </a:rPr>
              <a:t>yhteisössä</a:t>
            </a:r>
            <a:r>
              <a:rPr lang="en-US" sz="1700">
                <a:latin typeface="Arial" panose="020B0604020202020204" pitchFamily="34" charset="0"/>
              </a:rPr>
              <a:t> on </a:t>
            </a:r>
            <a:r>
              <a:rPr lang="en-US" sz="1700" err="1">
                <a:latin typeface="Arial" panose="020B0604020202020204" pitchFamily="34" charset="0"/>
              </a:rPr>
              <a:t>ensiaputaitoisia</a:t>
            </a:r>
            <a:r>
              <a:rPr lang="en-US" sz="1700">
                <a:latin typeface="Arial" panose="020B0604020202020204" pitchFamily="34" charset="0"/>
              </a:rPr>
              <a:t> </a:t>
            </a:r>
            <a:r>
              <a:rPr lang="en-US" sz="1700" err="1">
                <a:latin typeface="Arial" panose="020B0604020202020204" pitchFamily="34" charset="0"/>
              </a:rPr>
              <a:t>ihmisiä</a:t>
            </a:r>
            <a:r>
              <a:rPr lang="en-US" sz="1700">
                <a:latin typeface="Arial" panose="020B0604020202020204" pitchFamily="34" charset="0"/>
              </a:rPr>
              <a:t>. </a:t>
            </a:r>
            <a:r>
              <a:rPr lang="en-US" sz="1700" err="1">
                <a:latin typeface="Arial" panose="020B0604020202020204" pitchFamily="34" charset="0"/>
              </a:rPr>
              <a:t>Ensiapu</a:t>
            </a:r>
            <a:r>
              <a:rPr lang="en-US" sz="1700">
                <a:latin typeface="Arial" panose="020B0604020202020204" pitchFamily="34" charset="0"/>
              </a:rPr>
              <a:t>- ja </a:t>
            </a:r>
            <a:r>
              <a:rPr lang="en-US" sz="1700" err="1">
                <a:latin typeface="Arial" panose="020B0604020202020204" pitchFamily="34" charset="0"/>
              </a:rPr>
              <a:t>päivystystoimintamme</a:t>
            </a:r>
            <a:r>
              <a:rPr lang="en-US" sz="1700">
                <a:latin typeface="Arial" panose="020B0604020202020204" pitchFamily="34" charset="0"/>
              </a:rPr>
              <a:t> on </a:t>
            </a:r>
            <a:r>
              <a:rPr lang="en-US" sz="1700" err="1">
                <a:latin typeface="Arial" panose="020B0604020202020204" pitchFamily="34" charset="0"/>
              </a:rPr>
              <a:t>laadukasta</a:t>
            </a:r>
            <a:r>
              <a:rPr lang="en-US" sz="1700">
                <a:latin typeface="Arial" panose="020B0604020202020204" pitchFamily="34" charset="0"/>
              </a:rPr>
              <a:t> ja </a:t>
            </a:r>
            <a:r>
              <a:rPr lang="en-US" sz="1700" err="1">
                <a:latin typeface="Arial" panose="020B0604020202020204" pitchFamily="34" charset="0"/>
              </a:rPr>
              <a:t>tapahtumaturvallisuutta</a:t>
            </a:r>
            <a:r>
              <a:rPr lang="en-US" sz="1700">
                <a:latin typeface="Arial" panose="020B0604020202020204" pitchFamily="34" charset="0"/>
              </a:rPr>
              <a:t> </a:t>
            </a:r>
            <a:r>
              <a:rPr lang="en-US" sz="1700" err="1">
                <a:latin typeface="Arial" panose="020B0604020202020204" pitchFamily="34" charset="0"/>
              </a:rPr>
              <a:t>parantavaa</a:t>
            </a:r>
            <a:r>
              <a:rPr lang="en-US" sz="1700">
                <a:latin typeface="Arial" panose="020B0604020202020204" pitchFamily="34" charset="0"/>
              </a:rPr>
              <a:t>.  </a:t>
            </a:r>
          </a:p>
        </p:txBody>
      </p:sp>
      <p:pic>
        <p:nvPicPr>
          <p:cNvPr id="6" name="Picture Placeholder 15" descr="A baby being held by a person&#10;&#10;Description automatically generated with low confidence">
            <a:extLst>
              <a:ext uri="{FF2B5EF4-FFF2-40B4-BE49-F238E27FC236}">
                <a16:creationId xmlns:a16="http://schemas.microsoft.com/office/drawing/2014/main" id="{982B2A1D-5B4A-4FA2-BD9F-D5A5D47FF84B}"/>
              </a:ext>
            </a:extLst>
          </p:cNvPr>
          <p:cNvPicPr>
            <a:picLocks noGrp="1" noChangeAspect="1"/>
          </p:cNvPicPr>
          <p:nvPr>
            <p:ph type="pic" sz="quarter" idx="15"/>
          </p:nvPr>
        </p:nvPicPr>
        <p:blipFill rotWithShape="1">
          <a:blip r:embed="rId3"/>
          <a:srcRect l="20589" r="20589"/>
          <a:stretch/>
        </p:blipFill>
        <p:spPr>
          <a:prstGeom prst="rect">
            <a:avLst/>
          </a:prstGeom>
          <a:effectLst/>
        </p:spPr>
      </p:pic>
    </p:spTree>
    <p:extLst>
      <p:ext uri="{BB962C8B-B14F-4D97-AF65-F5344CB8AC3E}">
        <p14:creationId xmlns:p14="http://schemas.microsoft.com/office/powerpoint/2010/main" val="3766640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6922C127-F014-45CB-B8F1-8F81BB6CBF1F}"/>
              </a:ext>
            </a:extLst>
          </p:cNvPr>
          <p:cNvSpPr>
            <a:spLocks noGrp="1"/>
          </p:cNvSpPr>
          <p:nvPr>
            <p:ph type="body" idx="14"/>
          </p:nvPr>
        </p:nvSpPr>
        <p:spPr>
          <a:xfrm>
            <a:off x="5715609" y="2517511"/>
            <a:ext cx="5562764" cy="3395430"/>
          </a:xfrm>
        </p:spPr>
        <p:txBody>
          <a:bodyPr vert="horz" lIns="91435" tIns="45717" rIns="91435" bIns="45717" rtlCol="0" anchor="ctr">
            <a:normAutofit/>
          </a:bodyPr>
          <a:lstStyle/>
          <a:p>
            <a:r>
              <a:rPr lang="en-US" err="1">
                <a:latin typeface="Arial" panose="020B0604020202020204" pitchFamily="34" charset="0"/>
              </a:rPr>
              <a:t>Kriisien</a:t>
            </a:r>
            <a:r>
              <a:rPr lang="en-US">
                <a:latin typeface="Arial" panose="020B0604020202020204" pitchFamily="34" charset="0"/>
              </a:rPr>
              <a:t> ja </a:t>
            </a:r>
            <a:r>
              <a:rPr lang="en-US" err="1">
                <a:latin typeface="Arial" panose="020B0604020202020204" pitchFamily="34" charset="0"/>
              </a:rPr>
              <a:t>avun</a:t>
            </a:r>
            <a:r>
              <a:rPr lang="en-US">
                <a:latin typeface="Arial" panose="020B0604020202020204" pitchFamily="34" charset="0"/>
              </a:rPr>
              <a:t> </a:t>
            </a:r>
            <a:r>
              <a:rPr lang="en-US" err="1">
                <a:latin typeface="Arial" panose="020B0604020202020204" pitchFamily="34" charset="0"/>
              </a:rPr>
              <a:t>tarpeen</a:t>
            </a:r>
            <a:r>
              <a:rPr lang="en-US">
                <a:latin typeface="Arial" panose="020B0604020202020204" pitchFamily="34" charset="0"/>
              </a:rPr>
              <a:t> </a:t>
            </a:r>
            <a:r>
              <a:rPr lang="en-US" err="1">
                <a:latin typeface="Arial" panose="020B0604020202020204" pitchFamily="34" charset="0"/>
              </a:rPr>
              <a:t>ennakointi</a:t>
            </a:r>
            <a:endParaRPr lang="en-US">
              <a:latin typeface="Arial" panose="020B0604020202020204" pitchFamily="34" charset="0"/>
            </a:endParaRPr>
          </a:p>
          <a:p>
            <a:r>
              <a:rPr lang="en-US" err="1">
                <a:latin typeface="Arial" panose="020B0604020202020204" pitchFamily="34" charset="0"/>
              </a:rPr>
              <a:t>Verkkoauttamisen</a:t>
            </a:r>
            <a:r>
              <a:rPr lang="en-US">
                <a:latin typeface="Arial" panose="020B0604020202020204" pitchFamily="34" charset="0"/>
              </a:rPr>
              <a:t> </a:t>
            </a:r>
            <a:r>
              <a:rPr lang="en-US" err="1">
                <a:latin typeface="Arial" panose="020B0604020202020204" pitchFamily="34" charset="0"/>
              </a:rPr>
              <a:t>eri</a:t>
            </a:r>
            <a:r>
              <a:rPr lang="en-US">
                <a:latin typeface="Arial" panose="020B0604020202020204" pitchFamily="34" charset="0"/>
              </a:rPr>
              <a:t> </a:t>
            </a:r>
            <a:r>
              <a:rPr lang="en-US" err="1">
                <a:latin typeface="Arial" panose="020B0604020202020204" pitchFamily="34" charset="0"/>
              </a:rPr>
              <a:t>muodot</a:t>
            </a:r>
            <a:endParaRPr lang="en-US">
              <a:latin typeface="Arial" panose="020B0604020202020204" pitchFamily="34" charset="0"/>
            </a:endParaRPr>
          </a:p>
          <a:p>
            <a:r>
              <a:rPr lang="en-US" err="1">
                <a:latin typeface="Arial" panose="020B0604020202020204" pitchFamily="34" charset="0"/>
              </a:rPr>
              <a:t>Yhteistyö</a:t>
            </a:r>
            <a:r>
              <a:rPr lang="en-US">
                <a:latin typeface="Arial" panose="020B0604020202020204" pitchFamily="34" charset="0"/>
              </a:rPr>
              <a:t> </a:t>
            </a:r>
            <a:r>
              <a:rPr lang="en-US" err="1">
                <a:latin typeface="Arial" panose="020B0604020202020204" pitchFamily="34" charset="0"/>
              </a:rPr>
              <a:t>eri</a:t>
            </a:r>
            <a:r>
              <a:rPr lang="en-US">
                <a:latin typeface="Arial" panose="020B0604020202020204" pitchFamily="34" charset="0"/>
              </a:rPr>
              <a:t> </a:t>
            </a:r>
            <a:r>
              <a:rPr lang="en-US" err="1">
                <a:latin typeface="Arial" panose="020B0604020202020204" pitchFamily="34" charset="0"/>
              </a:rPr>
              <a:t>toimijoiden</a:t>
            </a:r>
            <a:r>
              <a:rPr lang="en-US">
                <a:latin typeface="Arial" panose="020B0604020202020204" pitchFamily="34" charset="0"/>
              </a:rPr>
              <a:t> </a:t>
            </a:r>
            <a:r>
              <a:rPr lang="en-US" err="1">
                <a:latin typeface="Arial" panose="020B0604020202020204" pitchFamily="34" charset="0"/>
              </a:rPr>
              <a:t>kanssa</a:t>
            </a:r>
            <a:r>
              <a:rPr lang="en-US">
                <a:latin typeface="Arial" panose="020B0604020202020204" pitchFamily="34" charset="0"/>
              </a:rPr>
              <a:t> </a:t>
            </a:r>
          </a:p>
          <a:p>
            <a:r>
              <a:rPr lang="en-US" err="1">
                <a:latin typeface="Arial" panose="020B0604020202020204" pitchFamily="34" charset="0"/>
              </a:rPr>
              <a:t>Sisäinen</a:t>
            </a:r>
            <a:r>
              <a:rPr lang="en-US">
                <a:latin typeface="Arial" panose="020B0604020202020204" pitchFamily="34" charset="0"/>
              </a:rPr>
              <a:t> ja </a:t>
            </a:r>
            <a:r>
              <a:rPr lang="en-US" err="1">
                <a:latin typeface="Arial" panose="020B0604020202020204" pitchFamily="34" charset="0"/>
              </a:rPr>
              <a:t>yhteistyökumppaneiden</a:t>
            </a:r>
            <a:r>
              <a:rPr lang="en-US">
                <a:latin typeface="Arial" panose="020B0604020202020204" pitchFamily="34" charset="0"/>
              </a:rPr>
              <a:t> </a:t>
            </a:r>
            <a:r>
              <a:rPr lang="en-US" err="1">
                <a:latin typeface="Arial" panose="020B0604020202020204" pitchFamily="34" charset="0"/>
              </a:rPr>
              <a:t>kanssa</a:t>
            </a:r>
            <a:r>
              <a:rPr lang="en-US">
                <a:latin typeface="Arial" panose="020B0604020202020204" pitchFamily="34" charset="0"/>
              </a:rPr>
              <a:t> </a:t>
            </a:r>
            <a:r>
              <a:rPr lang="en-US" err="1">
                <a:latin typeface="Arial" panose="020B0604020202020204" pitchFamily="34" charset="0"/>
              </a:rPr>
              <a:t>tehtävän</a:t>
            </a:r>
            <a:r>
              <a:rPr lang="en-US">
                <a:latin typeface="Arial" panose="020B0604020202020204" pitchFamily="34" charset="0"/>
              </a:rPr>
              <a:t> </a:t>
            </a:r>
            <a:r>
              <a:rPr lang="en-US" err="1">
                <a:latin typeface="Arial" panose="020B0604020202020204" pitchFamily="34" charset="0"/>
              </a:rPr>
              <a:t>toiminnan</a:t>
            </a:r>
            <a:r>
              <a:rPr lang="en-US">
                <a:latin typeface="Arial" panose="020B0604020202020204" pitchFamily="34" charset="0"/>
              </a:rPr>
              <a:t> </a:t>
            </a:r>
            <a:r>
              <a:rPr lang="en-US" err="1">
                <a:latin typeface="Arial" panose="020B0604020202020204" pitchFamily="34" charset="0"/>
              </a:rPr>
              <a:t>koordinaatio</a:t>
            </a:r>
            <a:endParaRPr lang="en-US">
              <a:latin typeface="Arial" panose="020B0604020202020204" pitchFamily="34" charset="0"/>
            </a:endParaRPr>
          </a:p>
        </p:txBody>
      </p:sp>
      <p:sp>
        <p:nvSpPr>
          <p:cNvPr id="2" name="Otsikko 1">
            <a:extLst>
              <a:ext uri="{FF2B5EF4-FFF2-40B4-BE49-F238E27FC236}">
                <a16:creationId xmlns:a16="http://schemas.microsoft.com/office/drawing/2014/main" id="{EF83CE2A-F9BF-4473-8785-652406AC7ACC}"/>
              </a:ext>
            </a:extLst>
          </p:cNvPr>
          <p:cNvSpPr>
            <a:spLocks noGrp="1"/>
          </p:cNvSpPr>
          <p:nvPr>
            <p:ph type="title" idx="4294967295"/>
          </p:nvPr>
        </p:nvSpPr>
        <p:spPr>
          <a:xfrm>
            <a:off x="5715609" y="945061"/>
            <a:ext cx="5888713" cy="1622340"/>
          </a:xfrm>
        </p:spPr>
        <p:txBody>
          <a:bodyPr vert="horz" lIns="91435" tIns="45717" rIns="91435" bIns="45717" rtlCol="0" anchor="ctr">
            <a:noAutofit/>
          </a:bodyPr>
          <a:lstStyle/>
          <a:p>
            <a:r>
              <a:rPr lang="en-US" sz="3600" err="1"/>
              <a:t>Yhteisiä</a:t>
            </a:r>
            <a:r>
              <a:rPr lang="en-US" sz="3600"/>
              <a:t> </a:t>
            </a:r>
            <a:r>
              <a:rPr lang="en-US" sz="3600" err="1"/>
              <a:t>painopisteitä</a:t>
            </a:r>
            <a:br>
              <a:rPr lang="en-US" sz="3600"/>
            </a:br>
            <a:r>
              <a:rPr lang="en-US" sz="3600" err="1"/>
              <a:t>valmiudessa</a:t>
            </a:r>
            <a:r>
              <a:rPr lang="en-US" sz="3600"/>
              <a:t> ja </a:t>
            </a:r>
            <a:r>
              <a:rPr lang="en-US" sz="3600" err="1"/>
              <a:t>hyvinvoinnin</a:t>
            </a:r>
            <a:r>
              <a:rPr lang="en-US" sz="3600"/>
              <a:t> ja </a:t>
            </a:r>
            <a:r>
              <a:rPr lang="en-US" sz="3600" err="1"/>
              <a:t>terveyden</a:t>
            </a:r>
            <a:r>
              <a:rPr lang="en-US" sz="3600"/>
              <a:t> </a:t>
            </a:r>
            <a:r>
              <a:rPr lang="en-US" sz="3600" err="1"/>
              <a:t>edistämisen</a:t>
            </a:r>
            <a:r>
              <a:rPr lang="en-US" sz="3600"/>
              <a:t> </a:t>
            </a:r>
            <a:r>
              <a:rPr lang="en-US" sz="3600" err="1"/>
              <a:t>työssä</a:t>
            </a:r>
            <a:endParaRPr lang="en-US" sz="3600"/>
          </a:p>
        </p:txBody>
      </p:sp>
      <p:pic>
        <p:nvPicPr>
          <p:cNvPr id="4" name="Graphic 63" descr="Kättely">
            <a:extLst>
              <a:ext uri="{FF2B5EF4-FFF2-40B4-BE49-F238E27FC236}">
                <a16:creationId xmlns:a16="http://schemas.microsoft.com/office/drawing/2014/main" id="{67E98414-A472-4F44-B6DF-BD2DDB5777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121" y="1310884"/>
            <a:ext cx="4475296" cy="4475296"/>
          </a:xfrm>
          <a:prstGeom prst="rect">
            <a:avLst/>
          </a:prstGeom>
          <a:effectLst/>
        </p:spPr>
      </p:pic>
    </p:spTree>
    <p:extLst>
      <p:ext uri="{BB962C8B-B14F-4D97-AF65-F5344CB8AC3E}">
        <p14:creationId xmlns:p14="http://schemas.microsoft.com/office/powerpoint/2010/main" val="4086004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8CCDB69-32E4-4A94-A14C-83DF4A46BF0F}"/>
              </a:ext>
            </a:extLst>
          </p:cNvPr>
          <p:cNvSpPr>
            <a:spLocks noGrp="1"/>
          </p:cNvSpPr>
          <p:nvPr>
            <p:ph type="body" idx="14"/>
          </p:nvPr>
        </p:nvSpPr>
        <p:spPr>
          <a:xfrm>
            <a:off x="6383270" y="2265099"/>
            <a:ext cx="5562472" cy="3395430"/>
          </a:xfrm>
        </p:spPr>
        <p:txBody>
          <a:bodyPr vert="horz" lIns="91435" tIns="45717" rIns="91435" bIns="45717" rtlCol="0" anchor="ctr">
            <a:normAutofit fontScale="92500" lnSpcReduction="10000"/>
          </a:bodyPr>
          <a:lstStyle/>
          <a:p>
            <a:r>
              <a:rPr lang="en-US" sz="1700" err="1">
                <a:latin typeface="Arial" panose="020B0604020202020204" pitchFamily="34" charset="0"/>
              </a:rPr>
              <a:t>Suomen</a:t>
            </a:r>
            <a:r>
              <a:rPr lang="en-US" sz="1700">
                <a:latin typeface="Arial" panose="020B0604020202020204" pitchFamily="34" charset="0"/>
              </a:rPr>
              <a:t> </a:t>
            </a:r>
            <a:r>
              <a:rPr lang="en-US" sz="1700" err="1">
                <a:latin typeface="Arial" panose="020B0604020202020204" pitchFamily="34" charset="0"/>
              </a:rPr>
              <a:t>Punaisella</a:t>
            </a:r>
            <a:r>
              <a:rPr lang="en-US" sz="1700">
                <a:latin typeface="Arial" panose="020B0604020202020204" pitchFamily="34" charset="0"/>
              </a:rPr>
              <a:t> </a:t>
            </a:r>
            <a:r>
              <a:rPr lang="en-US" sz="1700" err="1">
                <a:latin typeface="Arial" panose="020B0604020202020204" pitchFamily="34" charset="0"/>
              </a:rPr>
              <a:t>Ristillä</a:t>
            </a:r>
            <a:r>
              <a:rPr lang="en-US" sz="1700">
                <a:latin typeface="Arial" panose="020B0604020202020204" pitchFamily="34" charset="0"/>
              </a:rPr>
              <a:t> on </a:t>
            </a:r>
            <a:r>
              <a:rPr lang="en-US" sz="1700" b="1" err="1">
                <a:latin typeface="Arial" panose="020B0604020202020204" pitchFamily="34" charset="0"/>
              </a:rPr>
              <a:t>laaja</a:t>
            </a:r>
            <a:r>
              <a:rPr lang="en-US" sz="1700" b="1">
                <a:latin typeface="Arial" panose="020B0604020202020204" pitchFamily="34" charset="0"/>
              </a:rPr>
              <a:t> </a:t>
            </a:r>
            <a:r>
              <a:rPr lang="en-US" sz="1700" b="1" err="1">
                <a:latin typeface="Arial" panose="020B0604020202020204" pitchFamily="34" charset="0"/>
              </a:rPr>
              <a:t>tukijoiden</a:t>
            </a:r>
            <a:r>
              <a:rPr lang="en-US" sz="1700" b="1">
                <a:latin typeface="Arial" panose="020B0604020202020204" pitchFamily="34" charset="0"/>
              </a:rPr>
              <a:t> </a:t>
            </a:r>
            <a:r>
              <a:rPr lang="en-US" sz="1700" b="1" err="1">
                <a:latin typeface="Arial" panose="020B0604020202020204" pitchFamily="34" charset="0"/>
              </a:rPr>
              <a:t>joukko</a:t>
            </a:r>
            <a:r>
              <a:rPr lang="en-US" sz="1700">
                <a:latin typeface="Arial" panose="020B0604020202020204" pitchFamily="34" charset="0"/>
              </a:rPr>
              <a:t>, </a:t>
            </a:r>
            <a:r>
              <a:rPr lang="en-US" sz="1700" err="1">
                <a:latin typeface="Arial" panose="020B0604020202020204" pitchFamily="34" charset="0"/>
              </a:rPr>
              <a:t>joka</a:t>
            </a:r>
            <a:r>
              <a:rPr lang="en-US" sz="1700">
                <a:latin typeface="Arial" panose="020B0604020202020204" pitchFamily="34" charset="0"/>
              </a:rPr>
              <a:t> </a:t>
            </a:r>
            <a:r>
              <a:rPr lang="en-US" sz="1700" err="1">
                <a:latin typeface="Arial" panose="020B0604020202020204" pitchFamily="34" charset="0"/>
              </a:rPr>
              <a:t>luottaa</a:t>
            </a:r>
            <a:r>
              <a:rPr lang="en-US" sz="1700">
                <a:latin typeface="Arial" panose="020B0604020202020204" pitchFamily="34" charset="0"/>
              </a:rPr>
              <a:t> </a:t>
            </a:r>
            <a:r>
              <a:rPr lang="en-US" sz="1700" err="1">
                <a:latin typeface="Arial" panose="020B0604020202020204" pitchFamily="34" charset="0"/>
              </a:rPr>
              <a:t>Punaisen</a:t>
            </a:r>
            <a:r>
              <a:rPr lang="en-US" sz="1700">
                <a:latin typeface="Arial" panose="020B0604020202020204" pitchFamily="34" charset="0"/>
              </a:rPr>
              <a:t> </a:t>
            </a:r>
            <a:r>
              <a:rPr lang="en-US" sz="1700" err="1">
                <a:latin typeface="Arial" panose="020B0604020202020204" pitchFamily="34" charset="0"/>
              </a:rPr>
              <a:t>Ristin</a:t>
            </a:r>
            <a:r>
              <a:rPr lang="en-US" sz="1700">
                <a:latin typeface="Arial" panose="020B0604020202020204" pitchFamily="34" charset="0"/>
              </a:rPr>
              <a:t> </a:t>
            </a:r>
            <a:r>
              <a:rPr lang="en-US" sz="1700" err="1">
                <a:latin typeface="Arial" panose="020B0604020202020204" pitchFamily="34" charset="0"/>
              </a:rPr>
              <a:t>toimintaan</a:t>
            </a:r>
            <a:r>
              <a:rPr lang="en-US" sz="1700">
                <a:latin typeface="Arial" panose="020B0604020202020204" pitchFamily="34" charset="0"/>
              </a:rPr>
              <a:t> ja </a:t>
            </a:r>
            <a:r>
              <a:rPr lang="en-US" sz="1700" err="1">
                <a:latin typeface="Arial" panose="020B0604020202020204" pitchFamily="34" charset="0"/>
              </a:rPr>
              <a:t>tuntee</a:t>
            </a:r>
            <a:r>
              <a:rPr lang="en-US" sz="1700">
                <a:latin typeface="Arial" panose="020B0604020202020204" pitchFamily="34" charset="0"/>
              </a:rPr>
              <a:t> </a:t>
            </a:r>
            <a:r>
              <a:rPr lang="en-US" sz="1700" err="1">
                <a:latin typeface="Arial" panose="020B0604020202020204" pitchFamily="34" charset="0"/>
              </a:rPr>
              <a:t>työmme</a:t>
            </a:r>
            <a:r>
              <a:rPr lang="en-US" sz="1700">
                <a:latin typeface="Arial" panose="020B0604020202020204" pitchFamily="34" charset="0"/>
              </a:rPr>
              <a:t> </a:t>
            </a:r>
            <a:r>
              <a:rPr lang="en-US" sz="1700" err="1">
                <a:latin typeface="Arial" panose="020B0604020202020204" pitchFamily="34" charset="0"/>
              </a:rPr>
              <a:t>periaatteet</a:t>
            </a:r>
            <a:r>
              <a:rPr lang="en-US" sz="1700">
                <a:latin typeface="Arial" panose="020B0604020202020204" pitchFamily="34" charset="0"/>
              </a:rPr>
              <a:t> ja </a:t>
            </a:r>
            <a:r>
              <a:rPr lang="en-US" sz="1700" err="1">
                <a:latin typeface="Arial" panose="020B0604020202020204" pitchFamily="34" charset="0"/>
              </a:rPr>
              <a:t>toimintatavat</a:t>
            </a:r>
            <a:r>
              <a:rPr lang="en-US" sz="1700">
                <a:latin typeface="Arial" panose="020B0604020202020204" pitchFamily="34" charset="0"/>
              </a:rPr>
              <a:t>. </a:t>
            </a:r>
          </a:p>
          <a:p>
            <a:endParaRPr lang="en-US" sz="1700">
              <a:latin typeface="Arial" panose="020B0604020202020204" pitchFamily="34" charset="0"/>
            </a:endParaRPr>
          </a:p>
          <a:p>
            <a:r>
              <a:rPr lang="en-US" sz="1700" err="1">
                <a:latin typeface="Arial" panose="020B0604020202020204" pitchFamily="34" charset="0"/>
              </a:rPr>
              <a:t>Luottamuksen</a:t>
            </a:r>
            <a:r>
              <a:rPr lang="en-US" sz="1700">
                <a:latin typeface="Arial" panose="020B0604020202020204" pitchFamily="34" charset="0"/>
              </a:rPr>
              <a:t> </a:t>
            </a:r>
            <a:r>
              <a:rPr lang="en-US" sz="1700" err="1">
                <a:latin typeface="Arial" panose="020B0604020202020204" pitchFamily="34" charset="0"/>
              </a:rPr>
              <a:t>perusta</a:t>
            </a:r>
            <a:r>
              <a:rPr lang="en-US" sz="1700">
                <a:latin typeface="Arial" panose="020B0604020202020204" pitchFamily="34" charset="0"/>
              </a:rPr>
              <a:t> on </a:t>
            </a:r>
            <a:r>
              <a:rPr lang="en-US" sz="1700" err="1">
                <a:latin typeface="Arial" panose="020B0604020202020204" pitchFamily="34" charset="0"/>
              </a:rPr>
              <a:t>näkyvä</a:t>
            </a:r>
            <a:r>
              <a:rPr lang="en-US" sz="1700">
                <a:latin typeface="Arial" panose="020B0604020202020204" pitchFamily="34" charset="0"/>
              </a:rPr>
              <a:t> </a:t>
            </a:r>
            <a:r>
              <a:rPr lang="en-US" sz="1700" err="1">
                <a:latin typeface="Arial" panose="020B0604020202020204" pitchFamily="34" charset="0"/>
              </a:rPr>
              <a:t>paikallistoiminta</a:t>
            </a:r>
            <a:r>
              <a:rPr lang="en-US" sz="1700">
                <a:latin typeface="Arial" panose="020B0604020202020204" pitchFamily="34" charset="0"/>
              </a:rPr>
              <a:t>, </a:t>
            </a:r>
            <a:r>
              <a:rPr lang="en-US" sz="1700" err="1">
                <a:latin typeface="Arial" panose="020B0604020202020204" pitchFamily="34" charset="0"/>
              </a:rPr>
              <a:t>kansainvälinen</a:t>
            </a:r>
            <a:r>
              <a:rPr lang="en-US" sz="1700">
                <a:latin typeface="Arial" panose="020B0604020202020204" pitchFamily="34" charset="0"/>
              </a:rPr>
              <a:t> </a:t>
            </a:r>
            <a:r>
              <a:rPr lang="en-US" sz="1700" err="1">
                <a:latin typeface="Arial" panose="020B0604020202020204" pitchFamily="34" charset="0"/>
              </a:rPr>
              <a:t>avustustyö</a:t>
            </a:r>
            <a:r>
              <a:rPr lang="en-US" sz="1700">
                <a:latin typeface="Arial" panose="020B0604020202020204" pitchFamily="34" charset="0"/>
              </a:rPr>
              <a:t> ja </a:t>
            </a:r>
            <a:r>
              <a:rPr lang="en-US" sz="1700" err="1">
                <a:latin typeface="Arial" panose="020B0604020202020204" pitchFamily="34" charset="0"/>
              </a:rPr>
              <a:t>jatkuva</a:t>
            </a:r>
            <a:r>
              <a:rPr lang="en-US" sz="1700">
                <a:latin typeface="Arial" panose="020B0604020202020204" pitchFamily="34" charset="0"/>
              </a:rPr>
              <a:t> </a:t>
            </a:r>
            <a:r>
              <a:rPr lang="en-US" sz="1700" err="1">
                <a:latin typeface="Arial" panose="020B0604020202020204" pitchFamily="34" charset="0"/>
              </a:rPr>
              <a:t>monipuolinen</a:t>
            </a:r>
            <a:r>
              <a:rPr lang="en-US" sz="1700">
                <a:latin typeface="Arial" panose="020B0604020202020204" pitchFamily="34" charset="0"/>
              </a:rPr>
              <a:t> </a:t>
            </a:r>
            <a:r>
              <a:rPr lang="en-US" sz="1700" err="1">
                <a:latin typeface="Arial" panose="020B0604020202020204" pitchFamily="34" charset="0"/>
              </a:rPr>
              <a:t>viestintä</a:t>
            </a:r>
            <a:r>
              <a:rPr lang="en-US" sz="1700">
                <a:latin typeface="Arial" panose="020B0604020202020204" pitchFamily="34" charset="0"/>
              </a:rPr>
              <a:t>. </a:t>
            </a:r>
          </a:p>
          <a:p>
            <a:endParaRPr lang="en-US" sz="1700">
              <a:latin typeface="Arial" panose="020B0604020202020204" pitchFamily="34" charset="0"/>
            </a:endParaRPr>
          </a:p>
          <a:p>
            <a:r>
              <a:rPr lang="en-US" sz="1700" err="1">
                <a:latin typeface="Arial" panose="020B0604020202020204" pitchFamily="34" charset="0"/>
              </a:rPr>
              <a:t>Suomen</a:t>
            </a:r>
            <a:r>
              <a:rPr lang="en-US" sz="1700">
                <a:latin typeface="Arial" panose="020B0604020202020204" pitchFamily="34" charset="0"/>
              </a:rPr>
              <a:t> </a:t>
            </a:r>
            <a:r>
              <a:rPr lang="en-US" sz="1700" err="1">
                <a:latin typeface="Arial" panose="020B0604020202020204" pitchFamily="34" charset="0"/>
              </a:rPr>
              <a:t>Punainen</a:t>
            </a:r>
            <a:r>
              <a:rPr lang="en-US" sz="1700">
                <a:latin typeface="Arial" panose="020B0604020202020204" pitchFamily="34" charset="0"/>
              </a:rPr>
              <a:t> </a:t>
            </a:r>
            <a:r>
              <a:rPr lang="en-US" sz="1700" err="1">
                <a:latin typeface="Arial" panose="020B0604020202020204" pitchFamily="34" charset="0"/>
              </a:rPr>
              <a:t>Risti</a:t>
            </a:r>
            <a:r>
              <a:rPr lang="en-US" sz="1700">
                <a:latin typeface="Arial" panose="020B0604020202020204" pitchFamily="34" charset="0"/>
              </a:rPr>
              <a:t> </a:t>
            </a:r>
            <a:r>
              <a:rPr lang="en-US" sz="1700" err="1">
                <a:latin typeface="Arial" panose="020B0604020202020204" pitchFamily="34" charset="0"/>
              </a:rPr>
              <a:t>toimii</a:t>
            </a:r>
            <a:r>
              <a:rPr lang="en-US" sz="1700">
                <a:latin typeface="Arial" panose="020B0604020202020204" pitchFamily="34" charset="0"/>
              </a:rPr>
              <a:t> ja </a:t>
            </a:r>
            <a:r>
              <a:rPr lang="en-US" sz="1700" err="1">
                <a:latin typeface="Arial" panose="020B0604020202020204" pitchFamily="34" charset="0"/>
              </a:rPr>
              <a:t>viestii</a:t>
            </a:r>
            <a:r>
              <a:rPr lang="en-US" sz="1700">
                <a:latin typeface="Arial" panose="020B0604020202020204" pitchFamily="34" charset="0"/>
              </a:rPr>
              <a:t> </a:t>
            </a:r>
            <a:r>
              <a:rPr lang="en-US" sz="1700" err="1">
                <a:latin typeface="Arial" panose="020B0604020202020204" pitchFamily="34" charset="0"/>
              </a:rPr>
              <a:t>näkyvästi</a:t>
            </a:r>
            <a:r>
              <a:rPr lang="en-US" sz="1700">
                <a:latin typeface="Arial" panose="020B0604020202020204" pitchFamily="34" charset="0"/>
              </a:rPr>
              <a:t> </a:t>
            </a:r>
            <a:r>
              <a:rPr lang="en-US" sz="1700" err="1">
                <a:latin typeface="Arial" panose="020B0604020202020204" pitchFamily="34" charset="0"/>
              </a:rPr>
              <a:t>inhimillisyyden</a:t>
            </a:r>
            <a:r>
              <a:rPr lang="en-US" sz="1700">
                <a:latin typeface="Arial" panose="020B0604020202020204" pitchFamily="34" charset="0"/>
              </a:rPr>
              <a:t> </a:t>
            </a:r>
            <a:r>
              <a:rPr lang="en-US" sz="1700" err="1">
                <a:latin typeface="Arial" panose="020B0604020202020204" pitchFamily="34" charset="0"/>
              </a:rPr>
              <a:t>puolesta</a:t>
            </a:r>
            <a:r>
              <a:rPr lang="en-US" sz="1700">
                <a:latin typeface="Arial" panose="020B0604020202020204" pitchFamily="34" charset="0"/>
              </a:rPr>
              <a:t> </a:t>
            </a:r>
            <a:r>
              <a:rPr lang="en-US" sz="1700" err="1">
                <a:latin typeface="Arial" panose="020B0604020202020204" pitchFamily="34" charset="0"/>
              </a:rPr>
              <a:t>sekä</a:t>
            </a:r>
            <a:r>
              <a:rPr lang="en-US" sz="1700">
                <a:latin typeface="Arial" panose="020B0604020202020204" pitchFamily="34" charset="0"/>
              </a:rPr>
              <a:t> </a:t>
            </a:r>
            <a:r>
              <a:rPr lang="en-US" sz="1700" err="1">
                <a:latin typeface="Arial" panose="020B0604020202020204" pitchFamily="34" charset="0"/>
              </a:rPr>
              <a:t>tarjoaa</a:t>
            </a:r>
            <a:r>
              <a:rPr lang="en-US" sz="1700">
                <a:latin typeface="Arial" panose="020B0604020202020204" pitchFamily="34" charset="0"/>
              </a:rPr>
              <a:t> </a:t>
            </a:r>
            <a:r>
              <a:rPr lang="en-US" sz="1700" err="1">
                <a:latin typeface="Arial" panose="020B0604020202020204" pitchFamily="34" charset="0"/>
              </a:rPr>
              <a:t>aktiivisesti</a:t>
            </a:r>
            <a:r>
              <a:rPr lang="en-US" sz="1700">
                <a:latin typeface="Arial" panose="020B0604020202020204" pitchFamily="34" charset="0"/>
              </a:rPr>
              <a:t> </a:t>
            </a:r>
            <a:r>
              <a:rPr lang="en-US" sz="1700" err="1">
                <a:latin typeface="Arial" panose="020B0604020202020204" pitchFamily="34" charset="0"/>
              </a:rPr>
              <a:t>ratkaisuja</a:t>
            </a:r>
            <a:r>
              <a:rPr lang="en-US" sz="1700">
                <a:latin typeface="Arial" panose="020B0604020202020204" pitchFamily="34" charset="0"/>
              </a:rPr>
              <a:t> </a:t>
            </a:r>
            <a:r>
              <a:rPr lang="en-US" sz="1700" err="1">
                <a:latin typeface="Arial" panose="020B0604020202020204" pitchFamily="34" charset="0"/>
              </a:rPr>
              <a:t>avun</a:t>
            </a:r>
            <a:r>
              <a:rPr lang="en-US" sz="1700">
                <a:latin typeface="Arial" panose="020B0604020202020204" pitchFamily="34" charset="0"/>
              </a:rPr>
              <a:t> </a:t>
            </a:r>
            <a:r>
              <a:rPr lang="en-US" sz="1700" err="1">
                <a:latin typeface="Arial" panose="020B0604020202020204" pitchFamily="34" charset="0"/>
              </a:rPr>
              <a:t>tarpeessa</a:t>
            </a:r>
            <a:r>
              <a:rPr lang="en-US" sz="1700">
                <a:latin typeface="Arial" panose="020B0604020202020204" pitchFamily="34" charset="0"/>
              </a:rPr>
              <a:t> </a:t>
            </a:r>
            <a:r>
              <a:rPr lang="en-US" sz="1700" err="1">
                <a:latin typeface="Arial" panose="020B0604020202020204" pitchFamily="34" charset="0"/>
              </a:rPr>
              <a:t>olevien</a:t>
            </a:r>
            <a:r>
              <a:rPr lang="en-US" sz="1700">
                <a:latin typeface="Arial" panose="020B0604020202020204" pitchFamily="34" charset="0"/>
              </a:rPr>
              <a:t> </a:t>
            </a:r>
            <a:r>
              <a:rPr lang="en-US" sz="1700" err="1">
                <a:latin typeface="Arial" panose="020B0604020202020204" pitchFamily="34" charset="0"/>
              </a:rPr>
              <a:t>ihmisten</a:t>
            </a:r>
            <a:r>
              <a:rPr lang="en-US" sz="1700">
                <a:latin typeface="Arial" panose="020B0604020202020204" pitchFamily="34" charset="0"/>
              </a:rPr>
              <a:t> </a:t>
            </a:r>
            <a:r>
              <a:rPr lang="en-US" sz="1700" err="1">
                <a:latin typeface="Arial" panose="020B0604020202020204" pitchFamily="34" charset="0"/>
              </a:rPr>
              <a:t>tilanteen</a:t>
            </a:r>
            <a:r>
              <a:rPr lang="en-US" sz="1700">
                <a:latin typeface="Arial" panose="020B0604020202020204" pitchFamily="34" charset="0"/>
              </a:rPr>
              <a:t> </a:t>
            </a:r>
            <a:r>
              <a:rPr lang="en-US" sz="1700" err="1">
                <a:latin typeface="Arial" panose="020B0604020202020204" pitchFamily="34" charset="0"/>
              </a:rPr>
              <a:t>parantamiseksi</a:t>
            </a:r>
            <a:r>
              <a:rPr lang="en-US" sz="1700">
                <a:latin typeface="Arial" panose="020B0604020202020204" pitchFamily="34" charset="0"/>
              </a:rPr>
              <a:t>. </a:t>
            </a:r>
          </a:p>
          <a:p>
            <a:endParaRPr lang="en-US" sz="1700">
              <a:latin typeface="Arial" panose="020B0604020202020204" pitchFamily="34" charset="0"/>
            </a:endParaRPr>
          </a:p>
          <a:p>
            <a:r>
              <a:rPr lang="en-US" sz="1700" err="1">
                <a:latin typeface="Arial" panose="020B0604020202020204" pitchFamily="34" charset="0"/>
              </a:rPr>
              <a:t>Punaisen</a:t>
            </a:r>
            <a:r>
              <a:rPr lang="en-US" sz="1700">
                <a:latin typeface="Arial" panose="020B0604020202020204" pitchFamily="34" charset="0"/>
              </a:rPr>
              <a:t> </a:t>
            </a:r>
            <a:r>
              <a:rPr lang="en-US" sz="1700" err="1">
                <a:latin typeface="Arial" panose="020B0604020202020204" pitchFamily="34" charset="0"/>
              </a:rPr>
              <a:t>Ristin</a:t>
            </a:r>
            <a:r>
              <a:rPr lang="en-US" sz="1700">
                <a:latin typeface="Arial" panose="020B0604020202020204" pitchFamily="34" charset="0"/>
              </a:rPr>
              <a:t> </a:t>
            </a:r>
            <a:r>
              <a:rPr lang="en-US" sz="1700" err="1">
                <a:latin typeface="Arial" panose="020B0604020202020204" pitchFamily="34" charset="0"/>
              </a:rPr>
              <a:t>toiminta</a:t>
            </a:r>
            <a:r>
              <a:rPr lang="en-US" sz="1700">
                <a:latin typeface="Arial" panose="020B0604020202020204" pitchFamily="34" charset="0"/>
              </a:rPr>
              <a:t> </a:t>
            </a:r>
            <a:r>
              <a:rPr lang="en-US" sz="1700" err="1">
                <a:latin typeface="Arial" panose="020B0604020202020204" pitchFamily="34" charset="0"/>
              </a:rPr>
              <a:t>yhdistää</a:t>
            </a:r>
            <a:r>
              <a:rPr lang="en-US" sz="1700">
                <a:latin typeface="Arial" panose="020B0604020202020204" pitchFamily="34" charset="0"/>
              </a:rPr>
              <a:t> </a:t>
            </a:r>
            <a:r>
              <a:rPr lang="en-US" sz="1700" err="1">
                <a:latin typeface="Arial" panose="020B0604020202020204" pitchFamily="34" charset="0"/>
              </a:rPr>
              <a:t>auttajia</a:t>
            </a:r>
            <a:r>
              <a:rPr lang="en-US" sz="1700">
                <a:latin typeface="Arial" panose="020B0604020202020204" pitchFamily="34" charset="0"/>
              </a:rPr>
              <a:t> </a:t>
            </a:r>
            <a:r>
              <a:rPr lang="en-US" sz="1700" err="1">
                <a:latin typeface="Arial" panose="020B0604020202020204" pitchFamily="34" charset="0"/>
              </a:rPr>
              <a:t>erilaisista</a:t>
            </a:r>
            <a:r>
              <a:rPr lang="en-US" sz="1700">
                <a:latin typeface="Arial" panose="020B0604020202020204" pitchFamily="34" charset="0"/>
              </a:rPr>
              <a:t> </a:t>
            </a:r>
            <a:r>
              <a:rPr lang="en-US" sz="1700" err="1">
                <a:latin typeface="Arial" panose="020B0604020202020204" pitchFamily="34" charset="0"/>
              </a:rPr>
              <a:t>taustoista</a:t>
            </a:r>
            <a:r>
              <a:rPr lang="en-US" sz="1700">
                <a:latin typeface="Arial" panose="020B0604020202020204" pitchFamily="34" charset="0"/>
              </a:rPr>
              <a:t>.  </a:t>
            </a:r>
          </a:p>
        </p:txBody>
      </p:sp>
      <p:pic>
        <p:nvPicPr>
          <p:cNvPr id="7" name="Picture 2" descr="Lapsi ja äiti katsovat hymyillen uuniin, jossa paistuu piparkakkuja.">
            <a:extLst>
              <a:ext uri="{FF2B5EF4-FFF2-40B4-BE49-F238E27FC236}">
                <a16:creationId xmlns:a16="http://schemas.microsoft.com/office/drawing/2014/main" id="{7DA3E743-12FD-47CF-B0C1-6AFECB607BB6}"/>
              </a:ext>
            </a:extLst>
          </p:cNvPr>
          <p:cNvPicPr>
            <a:picLocks noGrp="1" noChangeAspect="1" noChangeArrowheads="1"/>
          </p:cNvPicPr>
          <p:nvPr>
            <p:ph type="pic" sz="quarter" idx="15"/>
          </p:nvPr>
        </p:nvPicPr>
        <p:blipFill rotWithShape="1">
          <a:blip r:embed="rId3">
            <a:extLst>
              <a:ext uri="{28A0092B-C50C-407E-A947-70E740481C1C}">
                <a14:useLocalDpi xmlns:a14="http://schemas.microsoft.com/office/drawing/2010/main" val="0"/>
              </a:ext>
            </a:extLst>
          </a:blip>
          <a:srcRect l="26825" r="26825"/>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08FC34A9-7FCE-4612-9178-7C806310D6D9}"/>
              </a:ext>
            </a:extLst>
          </p:cNvPr>
          <p:cNvSpPr txBox="1"/>
          <p:nvPr/>
        </p:nvSpPr>
        <p:spPr>
          <a:xfrm>
            <a:off x="6314093" y="365286"/>
            <a:ext cx="5039430" cy="1899812"/>
          </a:xfrm>
          <a:prstGeom prst="rect">
            <a:avLst/>
          </a:prstGeom>
        </p:spPr>
        <p:txBody>
          <a:bodyPr vert="horz" lIns="91435" tIns="45717" rIns="91435" bIns="45717" rtlCol="0" anchor="ctr">
            <a:normAutofit/>
          </a:bodyPr>
          <a:lstStyle/>
          <a:p>
            <a:pPr defTabSz="914269">
              <a:lnSpc>
                <a:spcPct val="90000"/>
              </a:lnSpc>
              <a:spcAft>
                <a:spcPts val="600"/>
              </a:spcAft>
              <a:defRPr/>
            </a:pPr>
            <a:r>
              <a:rPr lang="en-US" sz="3100" b="1" err="1">
                <a:solidFill>
                  <a:srgbClr val="000000"/>
                </a:solidFill>
                <a:latin typeface="Arial" panose="020B0604020202020204" pitchFamily="34" charset="0"/>
                <a:cs typeface="Arial" panose="020B0604020202020204" pitchFamily="34" charset="0"/>
              </a:rPr>
              <a:t>Luottamusta</a:t>
            </a:r>
            <a:r>
              <a:rPr lang="en-US" sz="3100" b="1">
                <a:solidFill>
                  <a:srgbClr val="000000"/>
                </a:solidFill>
                <a:latin typeface="Arial" panose="020B0604020202020204" pitchFamily="34" charset="0"/>
                <a:cs typeface="Arial" panose="020B0604020202020204" pitchFamily="34" charset="0"/>
              </a:rPr>
              <a:t> ja </a:t>
            </a:r>
            <a:r>
              <a:rPr lang="en-US" sz="3100" b="1" err="1">
                <a:solidFill>
                  <a:srgbClr val="000000"/>
                </a:solidFill>
                <a:latin typeface="Arial" panose="020B0604020202020204" pitchFamily="34" charset="0"/>
                <a:cs typeface="Arial" panose="020B0604020202020204" pitchFamily="34" charset="0"/>
              </a:rPr>
              <a:t>vastuullisuutta</a:t>
            </a:r>
            <a:r>
              <a:rPr lang="en-US" sz="3100" b="1">
                <a:solidFill>
                  <a:srgbClr val="000000"/>
                </a:solidFill>
                <a:latin typeface="Arial" panose="020B0604020202020204" pitchFamily="34" charset="0"/>
                <a:cs typeface="Arial" panose="020B0604020202020204" pitchFamily="34" charset="0"/>
              </a:rPr>
              <a:t> </a:t>
            </a:r>
            <a:r>
              <a:rPr lang="en-US" sz="3100" b="1" err="1">
                <a:solidFill>
                  <a:srgbClr val="000000"/>
                </a:solidFill>
                <a:latin typeface="Arial" panose="020B0604020202020204" pitchFamily="34" charset="0"/>
                <a:cs typeface="Arial" panose="020B0604020202020204" pitchFamily="34" charset="0"/>
              </a:rPr>
              <a:t>rakentava</a:t>
            </a:r>
            <a:r>
              <a:rPr lang="en-US" sz="3100" b="1">
                <a:solidFill>
                  <a:srgbClr val="000000"/>
                </a:solidFill>
                <a:latin typeface="Arial" panose="020B0604020202020204" pitchFamily="34" charset="0"/>
                <a:cs typeface="Arial" panose="020B0604020202020204" pitchFamily="34" charset="0"/>
              </a:rPr>
              <a:t> </a:t>
            </a:r>
            <a:r>
              <a:rPr lang="en-US" sz="3100" b="1" err="1">
                <a:solidFill>
                  <a:srgbClr val="000000"/>
                </a:solidFill>
                <a:latin typeface="Arial" panose="020B0604020202020204" pitchFamily="34" charset="0"/>
                <a:cs typeface="Arial" panose="020B0604020202020204" pitchFamily="34" charset="0"/>
              </a:rPr>
              <a:t>yhteiskunta</a:t>
            </a:r>
            <a:endParaRPr lang="en-US" sz="3100" b="1">
              <a:solidFill>
                <a:srgbClr val="000000"/>
              </a:solidFill>
              <a:latin typeface="Arial" panose="020B0604020202020204" pitchFamily="34" charset="0"/>
              <a:cs typeface="Arial" panose="020B0604020202020204" pitchFamily="34" charset="0"/>
            </a:endParaRPr>
          </a:p>
        </p:txBody>
      </p:sp>
      <p:sp>
        <p:nvSpPr>
          <p:cNvPr id="6" name="Kuvan paikkamerkki 2">
            <a:extLst>
              <a:ext uri="{FF2B5EF4-FFF2-40B4-BE49-F238E27FC236}">
                <a16:creationId xmlns:a16="http://schemas.microsoft.com/office/drawing/2014/main" id="{6377308D-4FA1-4421-A21A-AFE165F84B87}"/>
              </a:ext>
            </a:extLst>
          </p:cNvPr>
          <p:cNvSpPr txBox="1">
            <a:spLocks/>
          </p:cNvSpPr>
          <p:nvPr/>
        </p:nvSpPr>
        <p:spPr>
          <a:xfrm>
            <a:off x="6096000" y="180"/>
            <a:ext cx="6137012" cy="6857641"/>
          </a:xfrm>
          <a:prstGeom prst="rect">
            <a:avLst/>
          </a:prstGeom>
        </p:spPr>
        <p:txBody>
          <a:bodyPr/>
          <a:lstStyle/>
          <a:p>
            <a:pPr defTabSz="914269">
              <a:defRPr/>
            </a:pPr>
            <a:endParaRPr lang="fi-FI">
              <a:solidFill>
                <a:srgbClr val="000000"/>
              </a:solidFill>
              <a:latin typeface="Calibri" panose="020F0502020204030204"/>
            </a:endParaRPr>
          </a:p>
        </p:txBody>
      </p:sp>
    </p:spTree>
    <p:extLst>
      <p:ext uri="{BB962C8B-B14F-4D97-AF65-F5344CB8AC3E}">
        <p14:creationId xmlns:p14="http://schemas.microsoft.com/office/powerpoint/2010/main" val="229900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DDCC-56AB-45A8-8A4F-17A34B5F55D8}"/>
              </a:ext>
            </a:extLst>
          </p:cNvPr>
          <p:cNvSpPr>
            <a:spLocks noGrp="1"/>
          </p:cNvSpPr>
          <p:nvPr>
            <p:ph type="title"/>
          </p:nvPr>
        </p:nvSpPr>
        <p:spPr>
          <a:xfrm>
            <a:off x="644107" y="590704"/>
            <a:ext cx="10515600" cy="781709"/>
          </a:xfrm>
        </p:spPr>
        <p:txBody>
          <a:bodyPr vert="horz" lIns="91435" tIns="45717" rIns="91435" bIns="45717" rtlCol="0" anchor="ctr">
            <a:normAutofit/>
          </a:bodyPr>
          <a:lstStyle/>
          <a:p>
            <a:r>
              <a:rPr lang="en-US" sz="4000" b="0" err="1"/>
              <a:t>Muutokset</a:t>
            </a:r>
            <a:r>
              <a:rPr lang="en-US" sz="4000" b="0"/>
              <a:t> </a:t>
            </a:r>
            <a:r>
              <a:rPr lang="en-US" sz="4000" b="0" err="1"/>
              <a:t>mahdollistava</a:t>
            </a:r>
            <a:r>
              <a:rPr lang="en-US" sz="4000" b="0"/>
              <a:t> </a:t>
            </a:r>
            <a:r>
              <a:rPr lang="en-US" sz="4000" b="0" err="1"/>
              <a:t>toiminta</a:t>
            </a:r>
            <a:endParaRPr lang="en-US" sz="4000" b="0"/>
          </a:p>
        </p:txBody>
      </p:sp>
      <p:sp>
        <p:nvSpPr>
          <p:cNvPr id="3" name="Tekstin paikkamerkki 2">
            <a:extLst>
              <a:ext uri="{FF2B5EF4-FFF2-40B4-BE49-F238E27FC236}">
                <a16:creationId xmlns:a16="http://schemas.microsoft.com/office/drawing/2014/main" id="{46214B76-BD1E-5115-8F4C-DD14D40D35DF}"/>
              </a:ext>
            </a:extLst>
          </p:cNvPr>
          <p:cNvSpPr>
            <a:spLocks noGrp="1"/>
          </p:cNvSpPr>
          <p:nvPr>
            <p:ph type="body" sz="quarter" idx="11"/>
          </p:nvPr>
        </p:nvSpPr>
        <p:spPr>
          <a:xfrm>
            <a:off x="997004" y="1738336"/>
            <a:ext cx="10515600" cy="2944659"/>
          </a:xfrm>
        </p:spPr>
        <p:txBody>
          <a:bodyPr/>
          <a:lstStyle/>
          <a:p>
            <a:r>
              <a:rPr lang="fi-FI" sz="2539"/>
              <a:t>Punainen Risti innostaa ja kutsuu mukaan!</a:t>
            </a:r>
          </a:p>
          <a:p>
            <a:r>
              <a:rPr lang="fi-FI" sz="2539"/>
              <a:t>Oppiminen ja osaaminen mahdollistaa muutoksen</a:t>
            </a:r>
          </a:p>
          <a:p>
            <a:r>
              <a:rPr lang="fi-FI" sz="2539"/>
              <a:t>Yhteistyöllä saamme enemmän aikaan</a:t>
            </a:r>
          </a:p>
          <a:p>
            <a:r>
              <a:rPr lang="fi-FI" sz="2539"/>
              <a:t>Hyödynnämme digitalisaatiota ja johdamme tiedolla</a:t>
            </a:r>
          </a:p>
          <a:p>
            <a:r>
              <a:rPr lang="en-US" sz="2539" err="1"/>
              <a:t>Viestintä</a:t>
            </a:r>
            <a:r>
              <a:rPr lang="en-US" sz="2539"/>
              <a:t> on </a:t>
            </a:r>
            <a:r>
              <a:rPr lang="en-US" sz="2539" err="1"/>
              <a:t>avointa</a:t>
            </a:r>
            <a:r>
              <a:rPr lang="en-US" sz="2539"/>
              <a:t> ja </a:t>
            </a:r>
            <a:r>
              <a:rPr lang="en-US" sz="2539" err="1"/>
              <a:t>monipuolista</a:t>
            </a:r>
            <a:endParaRPr lang="en-US" sz="2539"/>
          </a:p>
          <a:p>
            <a:r>
              <a:rPr lang="en-US" sz="2539" err="1"/>
              <a:t>Punainen</a:t>
            </a:r>
            <a:r>
              <a:rPr lang="en-US" sz="2539"/>
              <a:t> </a:t>
            </a:r>
            <a:r>
              <a:rPr lang="en-US" sz="2539" err="1"/>
              <a:t>Risti</a:t>
            </a:r>
            <a:r>
              <a:rPr lang="en-US" sz="2539"/>
              <a:t> on </a:t>
            </a:r>
            <a:r>
              <a:rPr lang="en-US" sz="2539" err="1"/>
              <a:t>eettinen</a:t>
            </a:r>
            <a:r>
              <a:rPr lang="en-US" sz="2539"/>
              <a:t> ja </a:t>
            </a:r>
            <a:r>
              <a:rPr lang="en-US" sz="2539" err="1"/>
              <a:t>vastuullinen</a:t>
            </a:r>
            <a:r>
              <a:rPr lang="en-US" sz="2539"/>
              <a:t> </a:t>
            </a:r>
            <a:r>
              <a:rPr lang="en-US" sz="2539" err="1"/>
              <a:t>toimija</a:t>
            </a:r>
            <a:endParaRPr lang="en-US" sz="2539"/>
          </a:p>
          <a:p>
            <a:r>
              <a:rPr lang="en-US" sz="2539" err="1"/>
              <a:t>Tasapainoinen</a:t>
            </a:r>
            <a:r>
              <a:rPr lang="en-US" sz="2539"/>
              <a:t> </a:t>
            </a:r>
            <a:r>
              <a:rPr lang="en-US" sz="2539" err="1"/>
              <a:t>talous</a:t>
            </a:r>
            <a:r>
              <a:rPr lang="en-US" sz="2539"/>
              <a:t> </a:t>
            </a:r>
            <a:r>
              <a:rPr lang="en-US" sz="2539" err="1"/>
              <a:t>mahdollistaa</a:t>
            </a:r>
            <a:r>
              <a:rPr lang="en-US" sz="2539"/>
              <a:t> </a:t>
            </a:r>
            <a:r>
              <a:rPr lang="en-US" sz="2539" err="1"/>
              <a:t>Punaisen</a:t>
            </a:r>
            <a:r>
              <a:rPr lang="en-US" sz="2539"/>
              <a:t> </a:t>
            </a:r>
            <a:r>
              <a:rPr lang="en-US" sz="2539" err="1"/>
              <a:t>Ristin</a:t>
            </a:r>
            <a:r>
              <a:rPr lang="en-US" sz="2539"/>
              <a:t> </a:t>
            </a:r>
            <a:r>
              <a:rPr lang="en-US" sz="2539" err="1"/>
              <a:t>toiminnan</a:t>
            </a:r>
            <a:endParaRPr lang="en-US" sz="2539"/>
          </a:p>
          <a:p>
            <a:pPr marL="0" indent="0">
              <a:buNone/>
            </a:pPr>
            <a:endParaRPr lang="en-US" sz="2539"/>
          </a:p>
          <a:p>
            <a:endParaRPr lang="en-US" sz="2539"/>
          </a:p>
          <a:p>
            <a:endParaRPr lang="en-US" sz="2539"/>
          </a:p>
          <a:p>
            <a:endParaRPr lang="en-US" sz="2539"/>
          </a:p>
          <a:p>
            <a:endParaRPr lang="en-US" sz="2539"/>
          </a:p>
          <a:p>
            <a:endParaRPr lang="en-US" sz="2539"/>
          </a:p>
          <a:p>
            <a:endParaRPr lang="fi-FI"/>
          </a:p>
        </p:txBody>
      </p:sp>
    </p:spTree>
    <p:extLst>
      <p:ext uri="{BB962C8B-B14F-4D97-AF65-F5344CB8AC3E}">
        <p14:creationId xmlns:p14="http://schemas.microsoft.com/office/powerpoint/2010/main" val="55543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61">
            <a:extLst>
              <a:ext uri="{FF2B5EF4-FFF2-40B4-BE49-F238E27FC236}">
                <a16:creationId xmlns:a16="http://schemas.microsoft.com/office/drawing/2014/main" id="{11B96860-A8CB-2D3C-5126-9B79BF238A65}"/>
              </a:ext>
            </a:extLst>
          </p:cNvPr>
          <p:cNvSpPr/>
          <p:nvPr/>
        </p:nvSpPr>
        <p:spPr>
          <a:xfrm>
            <a:off x="5245227" y="2690978"/>
            <a:ext cx="1678859" cy="167885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val 1">
            <a:extLst>
              <a:ext uri="{FF2B5EF4-FFF2-40B4-BE49-F238E27FC236}">
                <a16:creationId xmlns:a16="http://schemas.microsoft.com/office/drawing/2014/main" id="{844FCD18-D736-10C1-4482-0B0D69F1025E}"/>
              </a:ext>
            </a:extLst>
          </p:cNvPr>
          <p:cNvSpPr/>
          <p:nvPr/>
        </p:nvSpPr>
        <p:spPr>
          <a:xfrm>
            <a:off x="3543300" y="1088677"/>
            <a:ext cx="5078220" cy="507822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Chevron 2">
            <a:extLst>
              <a:ext uri="{FF2B5EF4-FFF2-40B4-BE49-F238E27FC236}">
                <a16:creationId xmlns:a16="http://schemas.microsoft.com/office/drawing/2014/main" id="{7BADA803-6848-B3DF-89A0-1FEE73D6D73B}"/>
              </a:ext>
            </a:extLst>
          </p:cNvPr>
          <p:cNvSpPr/>
          <p:nvPr/>
        </p:nvSpPr>
        <p:spPr>
          <a:xfrm rot="5400000">
            <a:off x="8495436" y="3463371"/>
            <a:ext cx="252167" cy="27415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4" name="Chevron 3">
            <a:extLst>
              <a:ext uri="{FF2B5EF4-FFF2-40B4-BE49-F238E27FC236}">
                <a16:creationId xmlns:a16="http://schemas.microsoft.com/office/drawing/2014/main" id="{EF1A7040-18E4-6210-2851-4FBD835D600A}"/>
              </a:ext>
            </a:extLst>
          </p:cNvPr>
          <p:cNvSpPr/>
          <p:nvPr/>
        </p:nvSpPr>
        <p:spPr>
          <a:xfrm rot="10800000">
            <a:off x="5979186" y="6018695"/>
            <a:ext cx="252167" cy="27415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5" name="Chevron 4">
            <a:extLst>
              <a:ext uri="{FF2B5EF4-FFF2-40B4-BE49-F238E27FC236}">
                <a16:creationId xmlns:a16="http://schemas.microsoft.com/office/drawing/2014/main" id="{239CA38A-53CD-CB98-A19A-9DEF411C6523}"/>
              </a:ext>
            </a:extLst>
          </p:cNvPr>
          <p:cNvSpPr/>
          <p:nvPr/>
        </p:nvSpPr>
        <p:spPr>
          <a:xfrm rot="19800000">
            <a:off x="4571720" y="1375930"/>
            <a:ext cx="252167" cy="27415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tx1"/>
              </a:solidFill>
            </a:endParaRPr>
          </a:p>
        </p:txBody>
      </p:sp>
      <p:sp>
        <p:nvSpPr>
          <p:cNvPr id="6" name="Rectangle 5">
            <a:extLst>
              <a:ext uri="{FF2B5EF4-FFF2-40B4-BE49-F238E27FC236}">
                <a16:creationId xmlns:a16="http://schemas.microsoft.com/office/drawing/2014/main" id="{B2EF6707-F049-AF94-3395-AB620677E73F}"/>
              </a:ext>
            </a:extLst>
          </p:cNvPr>
          <p:cNvSpPr/>
          <p:nvPr/>
        </p:nvSpPr>
        <p:spPr>
          <a:xfrm>
            <a:off x="2988503" y="1170358"/>
            <a:ext cx="1434908" cy="6454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extBox 6">
            <a:extLst>
              <a:ext uri="{FF2B5EF4-FFF2-40B4-BE49-F238E27FC236}">
                <a16:creationId xmlns:a16="http://schemas.microsoft.com/office/drawing/2014/main" id="{197482AF-7384-61B4-3767-53A6915E2810}"/>
              </a:ext>
            </a:extLst>
          </p:cNvPr>
          <p:cNvSpPr txBox="1"/>
          <p:nvPr/>
        </p:nvSpPr>
        <p:spPr>
          <a:xfrm>
            <a:off x="2985970" y="1229259"/>
            <a:ext cx="1555417" cy="461665"/>
          </a:xfrm>
          <a:prstGeom prst="rect">
            <a:avLst/>
          </a:prstGeom>
          <a:noFill/>
        </p:spPr>
        <p:txBody>
          <a:bodyPr wrap="square">
            <a:spAutoFit/>
          </a:bodyPr>
          <a:lstStyle/>
          <a:p>
            <a:r>
              <a:rPr lang="en-GB" sz="1200" b="1" err="1">
                <a:solidFill>
                  <a:schemeClr val="bg1"/>
                </a:solidFill>
                <a:latin typeface="Arial" panose="020B0604020202020204" pitchFamily="34" charset="0"/>
                <a:cs typeface="Arial" panose="020B0604020202020204" pitchFamily="34" charset="0"/>
              </a:rPr>
              <a:t>Ilmoittautuminen</a:t>
            </a:r>
            <a:r>
              <a:rPr lang="en-GB" sz="1200" b="1">
                <a:solidFill>
                  <a:schemeClr val="bg1"/>
                </a:solidFill>
                <a:latin typeface="Arial" panose="020B0604020202020204" pitchFamily="34" charset="0"/>
                <a:cs typeface="Arial" panose="020B0604020202020204" pitchFamily="34" charset="0"/>
              </a:rPr>
              <a:t> </a:t>
            </a:r>
            <a:r>
              <a:rPr lang="en-GB" sz="1200" b="1" err="1">
                <a:solidFill>
                  <a:schemeClr val="bg1"/>
                </a:solidFill>
                <a:latin typeface="Arial" panose="020B0604020202020204" pitchFamily="34" charset="0"/>
                <a:cs typeface="Arial" panose="020B0604020202020204" pitchFamily="34" charset="0"/>
              </a:rPr>
              <a:t>alkaa</a:t>
            </a:r>
            <a:r>
              <a:rPr lang="en-GB" sz="1200" b="1">
                <a:solidFill>
                  <a:schemeClr val="bg1"/>
                </a:solidFill>
                <a:latin typeface="Arial" panose="020B0604020202020204" pitchFamily="34" charset="0"/>
                <a:cs typeface="Arial" panose="020B0604020202020204" pitchFamily="34" charset="0"/>
              </a:rPr>
              <a:t> 10.2.2023</a:t>
            </a:r>
            <a:endParaRPr lang="en-FI" sz="12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A547076-8025-10A0-80B3-BBFBE3F43EFA}"/>
              </a:ext>
            </a:extLst>
          </p:cNvPr>
          <p:cNvSpPr/>
          <p:nvPr/>
        </p:nvSpPr>
        <p:spPr>
          <a:xfrm>
            <a:off x="476898" y="1170358"/>
            <a:ext cx="2461945" cy="18144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TextBox 8">
            <a:extLst>
              <a:ext uri="{FF2B5EF4-FFF2-40B4-BE49-F238E27FC236}">
                <a16:creationId xmlns:a16="http://schemas.microsoft.com/office/drawing/2014/main" id="{A9761133-5E05-7322-DCBA-D7B89408E3D0}"/>
              </a:ext>
            </a:extLst>
          </p:cNvPr>
          <p:cNvSpPr txBox="1"/>
          <p:nvPr/>
        </p:nvSpPr>
        <p:spPr>
          <a:xfrm>
            <a:off x="559164" y="1229259"/>
            <a:ext cx="2274415" cy="1708160"/>
          </a:xfrm>
          <a:prstGeom prst="rect">
            <a:avLst/>
          </a:prstGeom>
          <a:noFill/>
        </p:spPr>
        <p:txBody>
          <a:bodyPr wrap="square">
            <a:spAutoFit/>
          </a:bodyPr>
          <a:lstStyle/>
          <a:p>
            <a:r>
              <a:rPr lang="en-GB" sz="1050" b="1" err="1">
                <a:latin typeface="Arial" panose="020B0604020202020204" pitchFamily="34" charset="0"/>
                <a:cs typeface="Arial" panose="020B0604020202020204" pitchFamily="34" charset="0"/>
              </a:rPr>
              <a:t>Helmikuu</a:t>
            </a:r>
            <a:r>
              <a:rPr lang="en-GB" sz="1050" b="1">
                <a:latin typeface="Arial" panose="020B0604020202020204" pitchFamily="34" charset="0"/>
                <a:cs typeface="Arial" panose="020B0604020202020204" pitchFamily="34" charset="0"/>
              </a:rPr>
              <a:t> (10.2.2023)</a:t>
            </a:r>
            <a:r>
              <a:rPr lang="en-GB" sz="1050">
                <a:latin typeface="Arial" panose="020B0604020202020204" pitchFamily="34" charset="0"/>
                <a:cs typeface="Arial" panose="020B0604020202020204" pitchFamily="34" charset="0"/>
              </a:rPr>
              <a:t> </a:t>
            </a:r>
          </a:p>
          <a:p>
            <a:endParaRPr lang="en-GB" sz="1050">
              <a:latin typeface="Arial" panose="020B0604020202020204" pitchFamily="34" charset="0"/>
              <a:cs typeface="Arial" panose="020B0604020202020204" pitchFamily="34" charset="0"/>
            </a:endParaRPr>
          </a:p>
          <a:p>
            <a:r>
              <a:rPr lang="en-GB" sz="1050" err="1">
                <a:latin typeface="Arial" panose="020B0604020202020204" pitchFamily="34" charset="0"/>
                <a:cs typeface="Arial" panose="020B0604020202020204" pitchFamily="34" charset="0"/>
              </a:rPr>
              <a:t>Yleiskokouspostitus</a:t>
            </a:r>
            <a:r>
              <a:rPr lang="en-GB" sz="105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050" err="1">
                <a:latin typeface="Arial" panose="020B0604020202020204" pitchFamily="34" charset="0"/>
                <a:cs typeface="Arial" panose="020B0604020202020204" pitchFamily="34" charset="0"/>
              </a:rPr>
              <a:t>Toimintalinjausluonnos</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järjestökierrokselle</a:t>
            </a:r>
            <a:endParaRPr lang="en-GB"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err="1">
                <a:latin typeface="Arial" panose="020B0604020202020204" pitchFamily="34" charset="0"/>
                <a:cs typeface="Arial" panose="020B0604020202020204" pitchFamily="34" charset="0"/>
              </a:rPr>
              <a:t>Äänivaltaisten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edustajien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määrä</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osasto</a:t>
            </a:r>
            <a:endParaRPr lang="en-GB"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err="1">
                <a:latin typeface="Arial" panose="020B0604020202020204" pitchFamily="34" charset="0"/>
                <a:cs typeface="Arial" panose="020B0604020202020204" pitchFamily="34" charset="0"/>
              </a:rPr>
              <a:t>Ilmoittautumis</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ja</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majoittumisohjeistus</a:t>
            </a:r>
            <a:endParaRPr lang="en-GB"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err="1">
                <a:latin typeface="Arial" panose="020B0604020202020204" pitchFamily="34" charset="0"/>
                <a:cs typeface="Arial" panose="020B0604020202020204" pitchFamily="34" charset="0"/>
              </a:rPr>
              <a:t>Valtakirjapohjat</a:t>
            </a:r>
            <a:endParaRPr lang="en-FI" sz="105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DCEEDCD-DDD4-A985-9789-541E942D575A}"/>
              </a:ext>
            </a:extLst>
          </p:cNvPr>
          <p:cNvSpPr/>
          <p:nvPr/>
        </p:nvSpPr>
        <p:spPr>
          <a:xfrm>
            <a:off x="476898" y="3101095"/>
            <a:ext cx="2469803" cy="120165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TextBox 10">
            <a:extLst>
              <a:ext uri="{FF2B5EF4-FFF2-40B4-BE49-F238E27FC236}">
                <a16:creationId xmlns:a16="http://schemas.microsoft.com/office/drawing/2014/main" id="{D65AFDD0-9D00-9A16-645A-ED9F63CC7D49}"/>
              </a:ext>
            </a:extLst>
          </p:cNvPr>
          <p:cNvSpPr txBox="1"/>
          <p:nvPr/>
        </p:nvSpPr>
        <p:spPr>
          <a:xfrm>
            <a:off x="559164" y="3159995"/>
            <a:ext cx="2274415" cy="900246"/>
          </a:xfrm>
          <a:prstGeom prst="rect">
            <a:avLst/>
          </a:prstGeom>
          <a:noFill/>
        </p:spPr>
        <p:txBody>
          <a:bodyPr wrap="square">
            <a:spAutoFit/>
          </a:bodyPr>
          <a:lstStyle/>
          <a:p>
            <a:r>
              <a:rPr lang="en-GB" sz="1050" b="1" err="1">
                <a:latin typeface="Arial" panose="020B0604020202020204" pitchFamily="34" charset="0"/>
                <a:cs typeface="Arial" panose="020B0604020202020204" pitchFamily="34" charset="0"/>
              </a:rPr>
              <a:t>Tammikuu</a:t>
            </a:r>
            <a:endParaRPr lang="en-GB" sz="1050">
              <a:latin typeface="Arial" panose="020B0604020202020204" pitchFamily="34" charset="0"/>
              <a:cs typeface="Arial" panose="020B0604020202020204" pitchFamily="34" charset="0"/>
            </a:endParaRPr>
          </a:p>
          <a:p>
            <a:endParaRPr lang="en-GB" sz="1050">
              <a:latin typeface="Arial" panose="020B0604020202020204" pitchFamily="34" charset="0"/>
              <a:cs typeface="Arial" panose="020B0604020202020204" pitchFamily="34" charset="0"/>
            </a:endParaRPr>
          </a:p>
          <a:p>
            <a:r>
              <a:rPr lang="en-GB" sz="1050" err="1">
                <a:latin typeface="Arial" panose="020B0604020202020204" pitchFamily="34" charset="0"/>
                <a:cs typeface="Arial" panose="020B0604020202020204" pitchFamily="34" charset="0"/>
              </a:rPr>
              <a:t>Hallitus</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vahvistaa</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osastojen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äänivaltaisten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edustajien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määrän</a:t>
            </a:r>
            <a:r>
              <a:rPr lang="en-GB" sz="1050">
                <a:latin typeface="Arial" panose="020B0604020202020204" pitchFamily="34" charset="0"/>
                <a:cs typeface="Arial" panose="020B0604020202020204" pitchFamily="34" charset="0"/>
              </a:rPr>
              <a:t> (31.12.2022 </a:t>
            </a:r>
            <a:r>
              <a:rPr lang="en-GB" sz="1050" err="1">
                <a:latin typeface="Arial" panose="020B0604020202020204" pitchFamily="34" charset="0"/>
                <a:cs typeface="Arial" panose="020B0604020202020204" pitchFamily="34" charset="0"/>
              </a:rPr>
              <a:t>tilanne</a:t>
            </a:r>
            <a:r>
              <a:rPr lang="en-GB" sz="1050">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AFD9AD44-1573-1C73-D9E9-E5758A05F7B2}"/>
              </a:ext>
            </a:extLst>
          </p:cNvPr>
          <p:cNvSpPr/>
          <p:nvPr/>
        </p:nvSpPr>
        <p:spPr>
          <a:xfrm>
            <a:off x="476898" y="4409167"/>
            <a:ext cx="2453330" cy="120165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extBox 12">
            <a:extLst>
              <a:ext uri="{FF2B5EF4-FFF2-40B4-BE49-F238E27FC236}">
                <a16:creationId xmlns:a16="http://schemas.microsoft.com/office/drawing/2014/main" id="{69770682-9CEF-274E-3BAE-BDA57D5BFD39}"/>
              </a:ext>
            </a:extLst>
          </p:cNvPr>
          <p:cNvSpPr txBox="1"/>
          <p:nvPr/>
        </p:nvSpPr>
        <p:spPr>
          <a:xfrm>
            <a:off x="559164" y="4468067"/>
            <a:ext cx="2257942" cy="1061829"/>
          </a:xfrm>
          <a:prstGeom prst="rect">
            <a:avLst/>
          </a:prstGeom>
          <a:noFill/>
        </p:spPr>
        <p:txBody>
          <a:bodyPr wrap="square">
            <a:spAutoFit/>
          </a:bodyPr>
          <a:lstStyle/>
          <a:p>
            <a:r>
              <a:rPr lang="en-GB" sz="1050" b="1" err="1">
                <a:latin typeface="Arial" panose="020B0604020202020204" pitchFamily="34" charset="0"/>
                <a:cs typeface="Arial" panose="020B0604020202020204" pitchFamily="34" charset="0"/>
              </a:rPr>
              <a:t>Marras-­joulukuu</a:t>
            </a:r>
            <a:endParaRPr lang="en-GB" sz="1050">
              <a:latin typeface="Arial" panose="020B0604020202020204" pitchFamily="34" charset="0"/>
              <a:cs typeface="Arial" panose="020B0604020202020204" pitchFamily="34" charset="0"/>
            </a:endParaRPr>
          </a:p>
          <a:p>
            <a:endParaRPr lang="en-GB" sz="1050">
              <a:latin typeface="Arial" panose="020B0604020202020204" pitchFamily="34" charset="0"/>
              <a:cs typeface="Arial" panose="020B0604020202020204" pitchFamily="34" charset="0"/>
            </a:endParaRPr>
          </a:p>
          <a:p>
            <a:r>
              <a:rPr lang="en-GB" sz="1050" err="1">
                <a:latin typeface="Arial" panose="020B0604020202020204" pitchFamily="34" charset="0"/>
                <a:cs typeface="Arial" panose="020B0604020202020204" pitchFamily="34" charset="0"/>
              </a:rPr>
              <a:t>SPR:n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hallituksen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virallinen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ilmoitus</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kokousajasta</a:t>
            </a:r>
            <a:r>
              <a:rPr lang="en-GB" sz="1050">
                <a:latin typeface="Arial" panose="020B0604020202020204" pitchFamily="34" charset="0"/>
                <a:cs typeface="Arial" panose="020B0604020202020204" pitchFamily="34" charset="0"/>
              </a:rPr>
              <a:t> </a:t>
            </a:r>
          </a:p>
          <a:p>
            <a:r>
              <a:rPr lang="en-GB" sz="1050" err="1">
                <a:latin typeface="Arial" panose="020B0604020202020204" pitchFamily="34" charset="0"/>
                <a:cs typeface="Arial" panose="020B0604020202020204" pitchFamily="34" charset="0"/>
              </a:rPr>
              <a:t>ja</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paikasta</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viimeistään</a:t>
            </a:r>
            <a:r>
              <a:rPr lang="en-GB" sz="1050">
                <a:latin typeface="Arial" panose="020B0604020202020204" pitchFamily="34" charset="0"/>
                <a:cs typeface="Arial" panose="020B0604020202020204" pitchFamily="34" charset="0"/>
              </a:rPr>
              <a:t> </a:t>
            </a:r>
          </a:p>
          <a:p>
            <a:r>
              <a:rPr lang="en-GB" sz="1050">
                <a:latin typeface="Arial" panose="020B0604020202020204" pitchFamily="34" charset="0"/>
                <a:cs typeface="Arial" panose="020B0604020202020204" pitchFamily="34" charset="0"/>
              </a:rPr>
              <a:t>4 kk </a:t>
            </a:r>
            <a:r>
              <a:rPr lang="en-GB" sz="1050" err="1">
                <a:latin typeface="Arial" panose="020B0604020202020204" pitchFamily="34" charset="0"/>
                <a:cs typeface="Arial" panose="020B0604020202020204" pitchFamily="34" charset="0"/>
              </a:rPr>
              <a:t>ennen</a:t>
            </a:r>
            <a:r>
              <a:rPr lang="en-GB" sz="1050">
                <a:latin typeface="Arial" panose="020B0604020202020204" pitchFamily="34" charset="0"/>
                <a:cs typeface="Arial" panose="020B0604020202020204" pitchFamily="34" charset="0"/>
              </a:rPr>
              <a:t>)</a:t>
            </a:r>
          </a:p>
        </p:txBody>
      </p:sp>
      <p:sp>
        <p:nvSpPr>
          <p:cNvPr id="14" name="Rectangle 13">
            <a:extLst>
              <a:ext uri="{FF2B5EF4-FFF2-40B4-BE49-F238E27FC236}">
                <a16:creationId xmlns:a16="http://schemas.microsoft.com/office/drawing/2014/main" id="{2EBA2857-8CC3-77B0-CC49-5CD9A3D9ECBE}"/>
              </a:ext>
            </a:extLst>
          </p:cNvPr>
          <p:cNvSpPr/>
          <p:nvPr/>
        </p:nvSpPr>
        <p:spPr>
          <a:xfrm>
            <a:off x="2988503" y="3092846"/>
            <a:ext cx="926138" cy="42984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TextBox 14">
            <a:extLst>
              <a:ext uri="{FF2B5EF4-FFF2-40B4-BE49-F238E27FC236}">
                <a16:creationId xmlns:a16="http://schemas.microsoft.com/office/drawing/2014/main" id="{46961B94-0C73-957D-97CA-20BE4DF42A0D}"/>
              </a:ext>
            </a:extLst>
          </p:cNvPr>
          <p:cNvSpPr txBox="1"/>
          <p:nvPr/>
        </p:nvSpPr>
        <p:spPr>
          <a:xfrm>
            <a:off x="2985970" y="3151746"/>
            <a:ext cx="1555417" cy="276999"/>
          </a:xfrm>
          <a:prstGeom prst="rect">
            <a:avLst/>
          </a:prstGeom>
          <a:noFill/>
        </p:spPr>
        <p:txBody>
          <a:bodyPr wrap="square">
            <a:spAutoFit/>
          </a:bodyPr>
          <a:lstStyle/>
          <a:p>
            <a:r>
              <a:rPr lang="en-GB" sz="1200" b="1">
                <a:solidFill>
                  <a:schemeClr val="bg1"/>
                </a:solidFill>
                <a:latin typeface="Arial" panose="020B0604020202020204" pitchFamily="34" charset="0"/>
                <a:cs typeface="Arial" panose="020B0604020202020204" pitchFamily="34" charset="0"/>
              </a:rPr>
              <a:t>2023</a:t>
            </a:r>
            <a:endParaRPr lang="en-FI" sz="120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CE568B8-1ABE-F0DB-347C-FDBBD7F2138F}"/>
              </a:ext>
            </a:extLst>
          </p:cNvPr>
          <p:cNvSpPr/>
          <p:nvPr/>
        </p:nvSpPr>
        <p:spPr>
          <a:xfrm>
            <a:off x="2972030" y="4403039"/>
            <a:ext cx="926138" cy="42984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7" name="TextBox 16">
            <a:extLst>
              <a:ext uri="{FF2B5EF4-FFF2-40B4-BE49-F238E27FC236}">
                <a16:creationId xmlns:a16="http://schemas.microsoft.com/office/drawing/2014/main" id="{2AAB407D-4FB2-DFD7-2504-8506992E615C}"/>
              </a:ext>
            </a:extLst>
          </p:cNvPr>
          <p:cNvSpPr txBox="1"/>
          <p:nvPr/>
        </p:nvSpPr>
        <p:spPr>
          <a:xfrm>
            <a:off x="2969498" y="4461939"/>
            <a:ext cx="1007750" cy="276999"/>
          </a:xfrm>
          <a:prstGeom prst="rect">
            <a:avLst/>
          </a:prstGeom>
          <a:noFill/>
        </p:spPr>
        <p:txBody>
          <a:bodyPr wrap="square">
            <a:spAutoFit/>
          </a:bodyPr>
          <a:lstStyle/>
          <a:p>
            <a:r>
              <a:rPr lang="en-GB" sz="1200" b="1">
                <a:solidFill>
                  <a:schemeClr val="bg1"/>
                </a:solidFill>
                <a:latin typeface="Arial" panose="020B0604020202020204" pitchFamily="34" charset="0"/>
                <a:cs typeface="Arial" panose="020B0604020202020204" pitchFamily="34" charset="0"/>
              </a:rPr>
              <a:t>2022</a:t>
            </a:r>
            <a:endParaRPr lang="en-FI" sz="120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3B09CA1-C196-2BCD-A045-E8FBC52F3068}"/>
              </a:ext>
            </a:extLst>
          </p:cNvPr>
          <p:cNvSpPr/>
          <p:nvPr/>
        </p:nvSpPr>
        <p:spPr>
          <a:xfrm>
            <a:off x="4069080" y="24178"/>
            <a:ext cx="3806190" cy="89304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9" name="TextBox 18">
            <a:extLst>
              <a:ext uri="{FF2B5EF4-FFF2-40B4-BE49-F238E27FC236}">
                <a16:creationId xmlns:a16="http://schemas.microsoft.com/office/drawing/2014/main" id="{2ED78316-10AF-0CC7-7D87-ADA43C72EFA9}"/>
              </a:ext>
            </a:extLst>
          </p:cNvPr>
          <p:cNvSpPr txBox="1"/>
          <p:nvPr/>
        </p:nvSpPr>
        <p:spPr>
          <a:xfrm>
            <a:off x="4187056" y="83078"/>
            <a:ext cx="3345313" cy="900246"/>
          </a:xfrm>
          <a:prstGeom prst="rect">
            <a:avLst/>
          </a:prstGeom>
          <a:noFill/>
        </p:spPr>
        <p:txBody>
          <a:bodyPr wrap="square">
            <a:spAutoFit/>
          </a:bodyPr>
          <a:lstStyle/>
          <a:p>
            <a:r>
              <a:rPr lang="en-GB" sz="1050" b="1" err="1">
                <a:latin typeface="Arial" panose="020B0604020202020204" pitchFamily="34" charset="0"/>
                <a:cs typeface="Arial" panose="020B0604020202020204" pitchFamily="34" charset="0"/>
              </a:rPr>
              <a:t>Maaliskuu</a:t>
            </a:r>
            <a:r>
              <a:rPr lang="en-GB" sz="1050" b="1">
                <a:latin typeface="Arial" panose="020B0604020202020204" pitchFamily="34" charset="0"/>
                <a:cs typeface="Arial" panose="020B0604020202020204" pitchFamily="34" charset="0"/>
              </a:rPr>
              <a:t> (31.3.2023)</a:t>
            </a:r>
            <a:endParaRPr lang="en-GB" sz="1050">
              <a:latin typeface="Arial" panose="020B0604020202020204" pitchFamily="34" charset="0"/>
              <a:cs typeface="Arial" panose="020B0604020202020204" pitchFamily="34" charset="0"/>
            </a:endParaRPr>
          </a:p>
          <a:p>
            <a:endParaRPr lang="en-GB" sz="1050">
              <a:latin typeface="Arial" panose="020B0604020202020204" pitchFamily="34" charset="0"/>
              <a:cs typeface="Arial" panose="020B0604020202020204" pitchFamily="34" charset="0"/>
            </a:endParaRPr>
          </a:p>
          <a:p>
            <a:r>
              <a:rPr lang="en-GB" sz="1050" err="1">
                <a:latin typeface="Arial" panose="020B0604020202020204" pitchFamily="34" charset="0"/>
                <a:cs typeface="Arial" panose="020B0604020202020204" pitchFamily="34" charset="0"/>
              </a:rPr>
              <a:t>Toimintalinjausluonnoksen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järjestökäsittely</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päättyy</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Sääntömuutosten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kommentointiaika</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päättyy</a:t>
            </a:r>
            <a:endParaRPr lang="en-GB" sz="1050">
              <a:latin typeface="Arial" panose="020B0604020202020204" pitchFamily="34" charset="0"/>
              <a:cs typeface="Arial" panose="020B0604020202020204" pitchFamily="34" charset="0"/>
            </a:endParaRPr>
          </a:p>
          <a:p>
            <a:endParaRPr lang="en-GB" sz="105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E6052CD-77B3-7843-EA05-D872B6C4F2C3}"/>
              </a:ext>
            </a:extLst>
          </p:cNvPr>
          <p:cNvSpPr/>
          <p:nvPr/>
        </p:nvSpPr>
        <p:spPr>
          <a:xfrm>
            <a:off x="8017702" y="1164996"/>
            <a:ext cx="1521167" cy="6454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1" name="TextBox 20">
            <a:extLst>
              <a:ext uri="{FF2B5EF4-FFF2-40B4-BE49-F238E27FC236}">
                <a16:creationId xmlns:a16="http://schemas.microsoft.com/office/drawing/2014/main" id="{0671F52B-055A-CE4A-A5AA-C6F161BC9B02}"/>
              </a:ext>
            </a:extLst>
          </p:cNvPr>
          <p:cNvSpPr txBox="1"/>
          <p:nvPr/>
        </p:nvSpPr>
        <p:spPr>
          <a:xfrm>
            <a:off x="8015170" y="1223897"/>
            <a:ext cx="1555417" cy="461665"/>
          </a:xfrm>
          <a:prstGeom prst="rect">
            <a:avLst/>
          </a:prstGeom>
          <a:noFill/>
        </p:spPr>
        <p:txBody>
          <a:bodyPr wrap="square">
            <a:spAutoFit/>
          </a:bodyPr>
          <a:lstStyle/>
          <a:p>
            <a:r>
              <a:rPr lang="en-GB" sz="1200" b="1" err="1">
                <a:solidFill>
                  <a:schemeClr val="bg1"/>
                </a:solidFill>
                <a:latin typeface="Arial" panose="020B0604020202020204" pitchFamily="34" charset="0"/>
                <a:cs typeface="Arial" panose="020B0604020202020204" pitchFamily="34" charset="0"/>
              </a:rPr>
              <a:t>Ilmoittautuminen</a:t>
            </a:r>
            <a:r>
              <a:rPr lang="en-GB" sz="1200" b="1">
                <a:solidFill>
                  <a:schemeClr val="bg1"/>
                </a:solidFill>
                <a:latin typeface="Arial" panose="020B0604020202020204" pitchFamily="34" charset="0"/>
                <a:cs typeface="Arial" panose="020B0604020202020204" pitchFamily="34" charset="0"/>
              </a:rPr>
              <a:t> </a:t>
            </a:r>
            <a:r>
              <a:rPr lang="en-GB" sz="1200" b="1" err="1">
                <a:solidFill>
                  <a:schemeClr val="bg1"/>
                </a:solidFill>
                <a:latin typeface="Arial" panose="020B0604020202020204" pitchFamily="34" charset="0"/>
                <a:cs typeface="Arial" panose="020B0604020202020204" pitchFamily="34" charset="0"/>
              </a:rPr>
              <a:t>päättyy</a:t>
            </a:r>
            <a:r>
              <a:rPr lang="en-GB" sz="1200" b="1">
                <a:solidFill>
                  <a:schemeClr val="bg1"/>
                </a:solidFill>
                <a:latin typeface="Arial" panose="020B0604020202020204" pitchFamily="34" charset="0"/>
                <a:cs typeface="Arial" panose="020B0604020202020204" pitchFamily="34" charset="0"/>
              </a:rPr>
              <a:t> 30.4.2023</a:t>
            </a:r>
            <a:endParaRPr lang="en-FI" sz="1200">
              <a:solidFill>
                <a:schemeClr val="bg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61F5728-EA2A-D792-D002-472115FAE541}"/>
              </a:ext>
            </a:extLst>
          </p:cNvPr>
          <p:cNvSpPr/>
          <p:nvPr/>
        </p:nvSpPr>
        <p:spPr>
          <a:xfrm>
            <a:off x="9591061" y="1170358"/>
            <a:ext cx="2392670" cy="1282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3" name="TextBox 22">
            <a:extLst>
              <a:ext uri="{FF2B5EF4-FFF2-40B4-BE49-F238E27FC236}">
                <a16:creationId xmlns:a16="http://schemas.microsoft.com/office/drawing/2014/main" id="{1CEE59B3-8A61-3E1E-221A-C41B0CA5D381}"/>
              </a:ext>
            </a:extLst>
          </p:cNvPr>
          <p:cNvSpPr txBox="1"/>
          <p:nvPr/>
        </p:nvSpPr>
        <p:spPr>
          <a:xfrm>
            <a:off x="9668041" y="1229258"/>
            <a:ext cx="2172626" cy="1223412"/>
          </a:xfrm>
          <a:prstGeom prst="rect">
            <a:avLst/>
          </a:prstGeom>
          <a:noFill/>
        </p:spPr>
        <p:txBody>
          <a:bodyPr wrap="square">
            <a:spAutoFit/>
          </a:bodyPr>
          <a:lstStyle/>
          <a:p>
            <a:r>
              <a:rPr lang="en-GB" sz="1050" b="1" err="1">
                <a:latin typeface="Arial" panose="020B0604020202020204" pitchFamily="34" charset="0"/>
                <a:cs typeface="Arial" panose="020B0604020202020204" pitchFamily="34" charset="0"/>
              </a:rPr>
              <a:t>Huhtikuu</a:t>
            </a:r>
            <a:endParaRPr lang="en-GB" sz="1050">
              <a:latin typeface="Arial" panose="020B0604020202020204" pitchFamily="34" charset="0"/>
              <a:cs typeface="Arial" panose="020B0604020202020204" pitchFamily="34" charset="0"/>
            </a:endParaRPr>
          </a:p>
          <a:p>
            <a:endParaRPr lang="en-GB" sz="105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050" err="1">
                <a:latin typeface="Arial" panose="020B0604020202020204" pitchFamily="34" charset="0"/>
                <a:cs typeface="Arial" panose="020B0604020202020204" pitchFamily="34" charset="0"/>
              </a:rPr>
              <a:t>Aloitteiden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jättö</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hallitukselle</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päättyy</a:t>
            </a:r>
            <a:r>
              <a:rPr lang="en-GB" sz="1050">
                <a:latin typeface="Arial" panose="020B0604020202020204" pitchFamily="34" charset="0"/>
                <a:cs typeface="Arial" panose="020B0604020202020204" pitchFamily="34" charset="0"/>
              </a:rPr>
              <a:t> 10.4.2023</a:t>
            </a:r>
          </a:p>
          <a:p>
            <a:pPr marL="171450" indent="-171450">
              <a:buFont typeface="Arial" panose="020B0604020202020204" pitchFamily="34" charset="0"/>
              <a:buChar char="•"/>
            </a:pPr>
            <a:r>
              <a:rPr lang="en-GB" sz="1050" err="1">
                <a:latin typeface="Arial" panose="020B0604020202020204" pitchFamily="34" charset="0"/>
                <a:cs typeface="Arial" panose="020B0604020202020204" pitchFamily="34" charset="0"/>
              </a:rPr>
              <a:t>Ehdokkaiden</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esittämisaika</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vaalitoimikunnalle</a:t>
            </a:r>
            <a:r>
              <a:rPr lang="en-GB" sz="1050">
                <a:latin typeface="Arial" panose="020B0604020202020204" pitchFamily="34" charset="0"/>
                <a:cs typeface="Arial" panose="020B0604020202020204" pitchFamily="34" charset="0"/>
              </a:rPr>
              <a:t> </a:t>
            </a:r>
            <a:r>
              <a:rPr lang="en-GB" sz="1050" err="1">
                <a:latin typeface="Arial" panose="020B0604020202020204" pitchFamily="34" charset="0"/>
                <a:cs typeface="Arial" panose="020B0604020202020204" pitchFamily="34" charset="0"/>
              </a:rPr>
              <a:t>päättyy</a:t>
            </a:r>
            <a:r>
              <a:rPr lang="en-GB" sz="1050">
                <a:latin typeface="Arial" panose="020B0604020202020204" pitchFamily="34" charset="0"/>
                <a:cs typeface="Arial" panose="020B0604020202020204" pitchFamily="34" charset="0"/>
              </a:rPr>
              <a:t> 29.4.2023</a:t>
            </a:r>
            <a:endParaRPr lang="en-FI" sz="105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5755CBE-06F1-68D4-E3D2-5D19C8434532}"/>
              </a:ext>
            </a:extLst>
          </p:cNvPr>
          <p:cNvSpPr/>
          <p:nvPr/>
        </p:nvSpPr>
        <p:spPr>
          <a:xfrm>
            <a:off x="9591061" y="2498226"/>
            <a:ext cx="2392670" cy="2016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5" name="TextBox 24">
            <a:extLst>
              <a:ext uri="{FF2B5EF4-FFF2-40B4-BE49-F238E27FC236}">
                <a16:creationId xmlns:a16="http://schemas.microsoft.com/office/drawing/2014/main" id="{36ECE8E1-E918-E134-8475-E469544C3003}"/>
              </a:ext>
            </a:extLst>
          </p:cNvPr>
          <p:cNvSpPr txBox="1"/>
          <p:nvPr/>
        </p:nvSpPr>
        <p:spPr>
          <a:xfrm>
            <a:off x="9668040" y="2557125"/>
            <a:ext cx="2378753" cy="2031325"/>
          </a:xfrm>
          <a:prstGeom prst="rect">
            <a:avLst/>
          </a:prstGeom>
          <a:noFill/>
        </p:spPr>
        <p:txBody>
          <a:bodyPr wrap="square" lIns="91440" tIns="45720" rIns="91440" bIns="45720" anchor="t">
            <a:spAutoFit/>
          </a:bodyPr>
          <a:lstStyle/>
          <a:p>
            <a:r>
              <a:rPr lang="en-GB" sz="1050" b="1" err="1">
                <a:latin typeface="Arial" panose="020B0604020202020204" pitchFamily="34" charset="0"/>
                <a:cs typeface="Arial" panose="020B0604020202020204" pitchFamily="34" charset="0"/>
              </a:rPr>
              <a:t>Toukokuu</a:t>
            </a:r>
            <a:endParaRPr lang="en-GB" sz="1050">
              <a:latin typeface="Arial" panose="020B0604020202020204" pitchFamily="34" charset="0"/>
              <a:cs typeface="Arial" panose="020B0604020202020204" pitchFamily="34" charset="0"/>
            </a:endParaRPr>
          </a:p>
          <a:p>
            <a:endParaRPr lang="en-GB" sz="1050">
              <a:latin typeface="Arial" panose="020B0604020202020204" pitchFamily="34" charset="0"/>
              <a:cs typeface="Arial" panose="020B0604020202020204" pitchFamily="34" charset="0"/>
            </a:endParaRPr>
          </a:p>
          <a:p>
            <a:r>
              <a:rPr lang="en-GB" sz="1050" err="1">
                <a:latin typeface="Arial"/>
                <a:cs typeface="Arial"/>
              </a:rPr>
              <a:t>Hallituksen</a:t>
            </a:r>
            <a:r>
              <a:rPr lang="en-GB" sz="1050">
                <a:latin typeface="Arial"/>
                <a:cs typeface="Arial"/>
              </a:rPr>
              <a:t> </a:t>
            </a:r>
            <a:r>
              <a:rPr lang="en-GB" sz="1050" err="1">
                <a:latin typeface="Arial"/>
                <a:cs typeface="Arial"/>
              </a:rPr>
              <a:t>kirjallinen</a:t>
            </a:r>
            <a:r>
              <a:rPr lang="en-GB" sz="1050">
                <a:latin typeface="Arial"/>
                <a:cs typeface="Arial"/>
              </a:rPr>
              <a:t> </a:t>
            </a:r>
            <a:r>
              <a:rPr lang="en-GB" sz="1050" err="1">
                <a:latin typeface="Arial"/>
                <a:cs typeface="Arial"/>
              </a:rPr>
              <a:t>kokouskutsu</a:t>
            </a:r>
            <a:r>
              <a:rPr lang="en-GB" sz="1050">
                <a:latin typeface="Arial"/>
                <a:cs typeface="Arial"/>
              </a:rPr>
              <a:t> 10.5.2023</a:t>
            </a:r>
          </a:p>
          <a:p>
            <a:pPr marL="171450" indent="-171450">
              <a:buFont typeface="Arial" panose="020B0604020202020204" pitchFamily="34" charset="0"/>
              <a:buChar char="•"/>
            </a:pPr>
            <a:r>
              <a:rPr lang="en-GB" sz="1050" err="1">
                <a:latin typeface="Arial"/>
                <a:cs typeface="Arial"/>
              </a:rPr>
              <a:t>Kokouksen</a:t>
            </a:r>
            <a:r>
              <a:rPr lang="en-GB" sz="1050">
                <a:latin typeface="Arial"/>
                <a:cs typeface="Arial"/>
              </a:rPr>
              <a:t> </a:t>
            </a:r>
            <a:r>
              <a:rPr lang="en-GB" sz="1050" err="1">
                <a:latin typeface="Arial"/>
                <a:cs typeface="Arial"/>
              </a:rPr>
              <a:t>esityslista</a:t>
            </a:r>
            <a:endParaRPr lang="en-GB" sz="1050">
              <a:latin typeface="Arial"/>
              <a:cs typeface="Arial"/>
            </a:endParaRPr>
          </a:p>
          <a:p>
            <a:pPr marL="171450" indent="-171450">
              <a:buFont typeface="Arial" panose="020B0604020202020204" pitchFamily="34" charset="0"/>
              <a:buChar char="•"/>
            </a:pPr>
            <a:r>
              <a:rPr lang="en-GB" sz="1050" err="1">
                <a:latin typeface="Arial"/>
                <a:cs typeface="Arial"/>
              </a:rPr>
              <a:t>Esitys</a:t>
            </a:r>
            <a:r>
              <a:rPr lang="en-GB" sz="1050">
                <a:latin typeface="Arial"/>
                <a:cs typeface="Arial"/>
              </a:rPr>
              <a:t> </a:t>
            </a:r>
            <a:r>
              <a:rPr lang="en-GB" sz="1050" err="1">
                <a:latin typeface="Arial"/>
                <a:cs typeface="Arial"/>
              </a:rPr>
              <a:t>uudeksi</a:t>
            </a:r>
            <a:r>
              <a:rPr lang="en-GB" sz="1050">
                <a:latin typeface="Arial"/>
                <a:cs typeface="Arial"/>
              </a:rPr>
              <a:t> </a:t>
            </a:r>
            <a:r>
              <a:rPr lang="en-GB" sz="1050" err="1">
                <a:latin typeface="Arial"/>
                <a:cs typeface="Arial"/>
              </a:rPr>
              <a:t>toimintalinjaukseksi</a:t>
            </a:r>
            <a:endParaRPr lang="en-GB" sz="1050">
              <a:latin typeface="Arial"/>
              <a:cs typeface="Arial"/>
            </a:endParaRPr>
          </a:p>
          <a:p>
            <a:pPr marL="171450" indent="-171450">
              <a:buFont typeface="Arial" panose="020B0604020202020204" pitchFamily="34" charset="0"/>
              <a:buChar char="•"/>
            </a:pPr>
            <a:r>
              <a:rPr lang="en-GB" sz="1050" err="1">
                <a:latin typeface="Arial"/>
                <a:cs typeface="Arial"/>
              </a:rPr>
              <a:t>Esitys</a:t>
            </a:r>
            <a:r>
              <a:rPr lang="en-GB" sz="1050">
                <a:latin typeface="Arial"/>
                <a:cs typeface="Arial"/>
              </a:rPr>
              <a:t> </a:t>
            </a:r>
            <a:r>
              <a:rPr lang="en-GB" sz="1050" err="1">
                <a:latin typeface="Arial"/>
                <a:cs typeface="Arial"/>
              </a:rPr>
              <a:t>sääntöjen</a:t>
            </a:r>
            <a:r>
              <a:rPr lang="en-GB" sz="1050">
                <a:latin typeface="Arial"/>
                <a:cs typeface="Arial"/>
              </a:rPr>
              <a:t> </a:t>
            </a:r>
            <a:r>
              <a:rPr lang="en-GB" sz="1050" err="1">
                <a:latin typeface="Arial"/>
                <a:cs typeface="Arial"/>
              </a:rPr>
              <a:t>päivittämiseksi</a:t>
            </a:r>
          </a:p>
          <a:p>
            <a:pPr marL="171450" indent="-171450">
              <a:buFont typeface="Arial" panose="020B0604020202020204" pitchFamily="34" charset="0"/>
              <a:buChar char="•"/>
            </a:pPr>
            <a:r>
              <a:rPr lang="en-GB" sz="1050" err="1">
                <a:latin typeface="Arial"/>
                <a:cs typeface="Arial"/>
              </a:rPr>
              <a:t>Aloitteet</a:t>
            </a:r>
            <a:r>
              <a:rPr lang="en-GB" sz="1050">
                <a:latin typeface="Arial"/>
                <a:cs typeface="Arial"/>
              </a:rPr>
              <a:t> &amp; </a:t>
            </a:r>
            <a:r>
              <a:rPr lang="en-GB" sz="1050" err="1">
                <a:latin typeface="Arial"/>
                <a:cs typeface="Arial"/>
              </a:rPr>
              <a:t>hallituksen</a:t>
            </a:r>
            <a:r>
              <a:rPr lang="en-GB" sz="1050">
                <a:latin typeface="Arial"/>
                <a:cs typeface="Arial"/>
              </a:rPr>
              <a:t> </a:t>
            </a:r>
            <a:r>
              <a:rPr lang="en-GB" sz="1050" err="1">
                <a:latin typeface="Arial"/>
                <a:cs typeface="Arial"/>
              </a:rPr>
              <a:t>vastaukset</a:t>
            </a:r>
            <a:endParaRPr lang="en-GB" sz="1050">
              <a:latin typeface="Arial"/>
              <a:cs typeface="Arial"/>
            </a:endParaRPr>
          </a:p>
          <a:p>
            <a:pPr marL="171450" indent="-171450">
              <a:buFont typeface="Arial" panose="020B0604020202020204" pitchFamily="34" charset="0"/>
              <a:buChar char="•"/>
            </a:pPr>
            <a:r>
              <a:rPr lang="en-GB" sz="1050" err="1">
                <a:latin typeface="Arial"/>
                <a:cs typeface="Arial"/>
              </a:rPr>
              <a:t>Vaalitoimikunnan</a:t>
            </a:r>
            <a:r>
              <a:rPr lang="en-GB" sz="1050">
                <a:latin typeface="Arial"/>
                <a:cs typeface="Arial"/>
              </a:rPr>
              <a:t> </a:t>
            </a:r>
            <a:r>
              <a:rPr lang="en-GB" sz="1050" err="1">
                <a:latin typeface="Arial"/>
                <a:cs typeface="Arial"/>
              </a:rPr>
              <a:t>ehdotus</a:t>
            </a:r>
            <a:r>
              <a:rPr lang="en-GB" sz="1050">
                <a:latin typeface="Arial"/>
                <a:cs typeface="Arial"/>
              </a:rPr>
              <a:t> </a:t>
            </a:r>
            <a:r>
              <a:rPr lang="en-GB" sz="1050" err="1">
                <a:latin typeface="Arial"/>
                <a:cs typeface="Arial"/>
              </a:rPr>
              <a:t>luottamushenkilöiksi</a:t>
            </a:r>
            <a:endParaRPr lang="en-GB" sz="1050">
              <a:latin typeface="Arial"/>
              <a:cs typeface="Arial"/>
            </a:endParaRPr>
          </a:p>
          <a:p>
            <a:pPr marL="171450" indent="-171450">
              <a:buFont typeface="Arial" panose="020B0604020202020204" pitchFamily="34" charset="0"/>
              <a:buChar char="•"/>
            </a:pPr>
            <a:endParaRPr lang="en-FI" sz="1050">
              <a:latin typeface="Arial"/>
              <a:cs typeface="Arial"/>
            </a:endParaRPr>
          </a:p>
        </p:txBody>
      </p:sp>
      <p:sp>
        <p:nvSpPr>
          <p:cNvPr id="26" name="Rectangle 25">
            <a:extLst>
              <a:ext uri="{FF2B5EF4-FFF2-40B4-BE49-F238E27FC236}">
                <a16:creationId xmlns:a16="http://schemas.microsoft.com/office/drawing/2014/main" id="{E83FAD29-8D68-2E3E-7488-DFDEE039E15A}"/>
              </a:ext>
            </a:extLst>
          </p:cNvPr>
          <p:cNvSpPr/>
          <p:nvPr/>
        </p:nvSpPr>
        <p:spPr>
          <a:xfrm>
            <a:off x="8155909" y="4604354"/>
            <a:ext cx="2000784" cy="7806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7" name="TextBox 26">
            <a:extLst>
              <a:ext uri="{FF2B5EF4-FFF2-40B4-BE49-F238E27FC236}">
                <a16:creationId xmlns:a16="http://schemas.microsoft.com/office/drawing/2014/main" id="{97CC8406-0F2D-ABFF-8EE3-8D1AE2E29657}"/>
              </a:ext>
            </a:extLst>
          </p:cNvPr>
          <p:cNvSpPr txBox="1"/>
          <p:nvPr/>
        </p:nvSpPr>
        <p:spPr>
          <a:xfrm>
            <a:off x="8187144" y="4663255"/>
            <a:ext cx="1826060" cy="646331"/>
          </a:xfrm>
          <a:prstGeom prst="rect">
            <a:avLst/>
          </a:prstGeom>
          <a:noFill/>
        </p:spPr>
        <p:txBody>
          <a:bodyPr wrap="square">
            <a:spAutoFit/>
          </a:bodyPr>
          <a:lstStyle/>
          <a:p>
            <a:r>
              <a:rPr lang="en-GB" sz="1200" b="1">
                <a:solidFill>
                  <a:schemeClr val="bg1"/>
                </a:solidFill>
                <a:latin typeface="Arial" panose="020B0604020202020204" pitchFamily="34" charset="0"/>
                <a:cs typeface="Arial" panose="020B0604020202020204" pitchFamily="34" charset="0"/>
              </a:rPr>
              <a:t>YLEISKOKOUS</a:t>
            </a:r>
          </a:p>
          <a:p>
            <a:endParaRPr lang="en-GB" sz="1200" b="1">
              <a:solidFill>
                <a:schemeClr val="bg1"/>
              </a:solidFill>
              <a:latin typeface="Arial" panose="020B0604020202020204" pitchFamily="34" charset="0"/>
              <a:cs typeface="Arial" panose="020B0604020202020204" pitchFamily="34" charset="0"/>
            </a:endParaRPr>
          </a:p>
          <a:p>
            <a:r>
              <a:rPr lang="en-GB" sz="1200" b="1">
                <a:solidFill>
                  <a:schemeClr val="bg1"/>
                </a:solidFill>
                <a:latin typeface="Arial" panose="020B0604020202020204" pitchFamily="34" charset="0"/>
                <a:cs typeface="Arial" panose="020B0604020202020204" pitchFamily="34" charset="0"/>
              </a:rPr>
              <a:t>10.–11.6.2023 Joensuu</a:t>
            </a:r>
            <a:endParaRPr lang="en-FI" sz="120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CC880F98-E4BE-48C1-0108-F1F5049F9506}"/>
              </a:ext>
            </a:extLst>
          </p:cNvPr>
          <p:cNvSpPr txBox="1"/>
          <p:nvPr/>
        </p:nvSpPr>
        <p:spPr>
          <a:xfrm>
            <a:off x="4694996" y="3183181"/>
            <a:ext cx="2820548" cy="867106"/>
          </a:xfrm>
          <a:prstGeom prst="rect">
            <a:avLst/>
          </a:prstGeom>
          <a:solidFill>
            <a:schemeClr val="bg1"/>
          </a:solidFill>
        </p:spPr>
        <p:txBody>
          <a:bodyPr wrap="square" tIns="216000" bIns="216000" anchor="ctr" anchorCtr="0">
            <a:spAutoFit/>
          </a:bodyPr>
          <a:lstStyle/>
          <a:p>
            <a:pPr algn="ctr"/>
            <a:r>
              <a:rPr lang="en-GB" sz="1400" b="1">
                <a:latin typeface="Arial" panose="020B0604020202020204" pitchFamily="34" charset="0"/>
                <a:cs typeface="Arial" panose="020B0604020202020204" pitchFamily="34" charset="0"/>
              </a:rPr>
              <a:t>TOIMINTALINJAUS-</a:t>
            </a:r>
          </a:p>
          <a:p>
            <a:pPr algn="ctr"/>
            <a:r>
              <a:rPr lang="en-GB" sz="1400" b="1">
                <a:latin typeface="Arial" panose="020B0604020202020204" pitchFamily="34" charset="0"/>
                <a:cs typeface="Arial" panose="020B0604020202020204" pitchFamily="34" charset="0"/>
              </a:rPr>
              <a:t>PROSESSI</a:t>
            </a:r>
          </a:p>
        </p:txBody>
      </p:sp>
      <p:sp>
        <p:nvSpPr>
          <p:cNvPr id="31" name="TextBox 30">
            <a:extLst>
              <a:ext uri="{FF2B5EF4-FFF2-40B4-BE49-F238E27FC236}">
                <a16:creationId xmlns:a16="http://schemas.microsoft.com/office/drawing/2014/main" id="{D006CD4E-6446-C4CB-1B36-F8829C16B3B1}"/>
              </a:ext>
            </a:extLst>
          </p:cNvPr>
          <p:cNvSpPr txBox="1"/>
          <p:nvPr/>
        </p:nvSpPr>
        <p:spPr>
          <a:xfrm>
            <a:off x="5601153" y="1559165"/>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maalis</a:t>
            </a:r>
            <a:endParaRPr lang="en-FI" sz="1200">
              <a:solidFill>
                <a:schemeClr val="accent3"/>
              </a:solidFill>
            </a:endParaRPr>
          </a:p>
        </p:txBody>
      </p:sp>
      <p:sp>
        <p:nvSpPr>
          <p:cNvPr id="32" name="TextBox 31">
            <a:extLst>
              <a:ext uri="{FF2B5EF4-FFF2-40B4-BE49-F238E27FC236}">
                <a16:creationId xmlns:a16="http://schemas.microsoft.com/office/drawing/2014/main" id="{1F611E8B-0F99-FC38-D990-9ACE4F17C0F9}"/>
              </a:ext>
            </a:extLst>
          </p:cNvPr>
          <p:cNvSpPr txBox="1"/>
          <p:nvPr/>
        </p:nvSpPr>
        <p:spPr>
          <a:xfrm>
            <a:off x="5585196" y="5363828"/>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syys</a:t>
            </a:r>
            <a:endParaRPr lang="en-FI" sz="1200">
              <a:solidFill>
                <a:schemeClr val="accent3"/>
              </a:solidFill>
            </a:endParaRPr>
          </a:p>
        </p:txBody>
      </p:sp>
      <p:sp>
        <p:nvSpPr>
          <p:cNvPr id="33" name="TextBox 32">
            <a:extLst>
              <a:ext uri="{FF2B5EF4-FFF2-40B4-BE49-F238E27FC236}">
                <a16:creationId xmlns:a16="http://schemas.microsoft.com/office/drawing/2014/main" id="{95AB31D2-3A4E-224D-DD40-B58BA3E30968}"/>
              </a:ext>
            </a:extLst>
          </p:cNvPr>
          <p:cNvSpPr txBox="1"/>
          <p:nvPr/>
        </p:nvSpPr>
        <p:spPr>
          <a:xfrm>
            <a:off x="7293736" y="3391909"/>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kesä</a:t>
            </a:r>
            <a:endParaRPr lang="en-FI" sz="1200">
              <a:solidFill>
                <a:schemeClr val="accent3"/>
              </a:solidFill>
            </a:endParaRPr>
          </a:p>
        </p:txBody>
      </p:sp>
      <p:sp>
        <p:nvSpPr>
          <p:cNvPr id="34" name="TextBox 33">
            <a:extLst>
              <a:ext uri="{FF2B5EF4-FFF2-40B4-BE49-F238E27FC236}">
                <a16:creationId xmlns:a16="http://schemas.microsoft.com/office/drawing/2014/main" id="{EDD20523-D8B0-051D-28A6-C5057A67A7E3}"/>
              </a:ext>
            </a:extLst>
          </p:cNvPr>
          <p:cNvSpPr txBox="1"/>
          <p:nvPr/>
        </p:nvSpPr>
        <p:spPr>
          <a:xfrm>
            <a:off x="3898168" y="3391909"/>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joulu</a:t>
            </a:r>
            <a:endParaRPr lang="en-FI" sz="1200">
              <a:solidFill>
                <a:schemeClr val="accent3"/>
              </a:solidFill>
            </a:endParaRPr>
          </a:p>
        </p:txBody>
      </p:sp>
      <p:sp>
        <p:nvSpPr>
          <p:cNvPr id="35" name="TextBox 34">
            <a:extLst>
              <a:ext uri="{FF2B5EF4-FFF2-40B4-BE49-F238E27FC236}">
                <a16:creationId xmlns:a16="http://schemas.microsoft.com/office/drawing/2014/main" id="{2B1723D8-1600-2A12-75A0-C24A588FD482}"/>
              </a:ext>
            </a:extLst>
          </p:cNvPr>
          <p:cNvSpPr txBox="1"/>
          <p:nvPr/>
        </p:nvSpPr>
        <p:spPr>
          <a:xfrm>
            <a:off x="6450677" y="1973176"/>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huhti</a:t>
            </a:r>
            <a:endParaRPr lang="en-FI" sz="1200">
              <a:solidFill>
                <a:schemeClr val="accent3"/>
              </a:solidFill>
            </a:endParaRPr>
          </a:p>
        </p:txBody>
      </p:sp>
      <p:sp>
        <p:nvSpPr>
          <p:cNvPr id="36" name="TextBox 35">
            <a:extLst>
              <a:ext uri="{FF2B5EF4-FFF2-40B4-BE49-F238E27FC236}">
                <a16:creationId xmlns:a16="http://schemas.microsoft.com/office/drawing/2014/main" id="{234C422D-1520-C7B0-0B21-6F8CC8C32365}"/>
              </a:ext>
            </a:extLst>
          </p:cNvPr>
          <p:cNvSpPr txBox="1"/>
          <p:nvPr/>
        </p:nvSpPr>
        <p:spPr>
          <a:xfrm>
            <a:off x="7023195" y="2646226"/>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touko</a:t>
            </a:r>
            <a:endParaRPr lang="en-FI" sz="1200">
              <a:solidFill>
                <a:schemeClr val="accent3"/>
              </a:solidFill>
            </a:endParaRPr>
          </a:p>
        </p:txBody>
      </p:sp>
      <p:sp>
        <p:nvSpPr>
          <p:cNvPr id="38" name="TextBox 37">
            <a:extLst>
              <a:ext uri="{FF2B5EF4-FFF2-40B4-BE49-F238E27FC236}">
                <a16:creationId xmlns:a16="http://schemas.microsoft.com/office/drawing/2014/main" id="{966C8445-F8E4-59AF-D430-B4374DEB9DB4}"/>
              </a:ext>
            </a:extLst>
          </p:cNvPr>
          <p:cNvSpPr txBox="1"/>
          <p:nvPr/>
        </p:nvSpPr>
        <p:spPr>
          <a:xfrm>
            <a:off x="6511093" y="5041081"/>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elo</a:t>
            </a:r>
            <a:endParaRPr lang="en-FI" sz="1200">
              <a:solidFill>
                <a:schemeClr val="accent3"/>
              </a:solidFill>
            </a:endParaRPr>
          </a:p>
        </p:txBody>
      </p:sp>
      <p:sp>
        <p:nvSpPr>
          <p:cNvPr id="40" name="TextBox 39">
            <a:extLst>
              <a:ext uri="{FF2B5EF4-FFF2-40B4-BE49-F238E27FC236}">
                <a16:creationId xmlns:a16="http://schemas.microsoft.com/office/drawing/2014/main" id="{D04AF64A-314B-808D-757A-265248B2E517}"/>
              </a:ext>
            </a:extLst>
          </p:cNvPr>
          <p:cNvSpPr txBox="1"/>
          <p:nvPr/>
        </p:nvSpPr>
        <p:spPr>
          <a:xfrm>
            <a:off x="4530806" y="1973176"/>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helmi</a:t>
            </a:r>
            <a:endParaRPr lang="en-FI" sz="1200">
              <a:solidFill>
                <a:schemeClr val="accent3"/>
              </a:solidFill>
            </a:endParaRPr>
          </a:p>
        </p:txBody>
      </p:sp>
      <p:sp>
        <p:nvSpPr>
          <p:cNvPr id="41" name="TextBox 40">
            <a:extLst>
              <a:ext uri="{FF2B5EF4-FFF2-40B4-BE49-F238E27FC236}">
                <a16:creationId xmlns:a16="http://schemas.microsoft.com/office/drawing/2014/main" id="{9237A9EF-7F5F-3329-27B2-D216FCC3C6FD}"/>
              </a:ext>
            </a:extLst>
          </p:cNvPr>
          <p:cNvSpPr txBox="1"/>
          <p:nvPr/>
        </p:nvSpPr>
        <p:spPr>
          <a:xfrm>
            <a:off x="4175020" y="2646226"/>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tammi</a:t>
            </a:r>
            <a:endParaRPr lang="en-FI" sz="1200">
              <a:solidFill>
                <a:schemeClr val="accent3"/>
              </a:solidFill>
            </a:endParaRPr>
          </a:p>
        </p:txBody>
      </p:sp>
      <p:sp>
        <p:nvSpPr>
          <p:cNvPr id="43" name="TextBox 42">
            <a:extLst>
              <a:ext uri="{FF2B5EF4-FFF2-40B4-BE49-F238E27FC236}">
                <a16:creationId xmlns:a16="http://schemas.microsoft.com/office/drawing/2014/main" id="{59C935C3-28CC-6F15-85E7-482D8A8FAAE7}"/>
              </a:ext>
            </a:extLst>
          </p:cNvPr>
          <p:cNvSpPr txBox="1"/>
          <p:nvPr/>
        </p:nvSpPr>
        <p:spPr>
          <a:xfrm>
            <a:off x="4174398" y="4267034"/>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marras</a:t>
            </a:r>
            <a:endParaRPr lang="en-FI" sz="1200">
              <a:solidFill>
                <a:schemeClr val="accent3"/>
              </a:solidFill>
            </a:endParaRPr>
          </a:p>
        </p:txBody>
      </p:sp>
      <p:sp>
        <p:nvSpPr>
          <p:cNvPr id="44" name="TextBox 43">
            <a:extLst>
              <a:ext uri="{FF2B5EF4-FFF2-40B4-BE49-F238E27FC236}">
                <a16:creationId xmlns:a16="http://schemas.microsoft.com/office/drawing/2014/main" id="{61A683E6-180D-D1B0-A90C-A7D5B7E9186F}"/>
              </a:ext>
            </a:extLst>
          </p:cNvPr>
          <p:cNvSpPr txBox="1"/>
          <p:nvPr/>
        </p:nvSpPr>
        <p:spPr>
          <a:xfrm>
            <a:off x="7038223" y="4269775"/>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heinä</a:t>
            </a:r>
            <a:endParaRPr lang="en-FI" sz="1200">
              <a:solidFill>
                <a:schemeClr val="accent3"/>
              </a:solidFill>
            </a:endParaRPr>
          </a:p>
        </p:txBody>
      </p:sp>
      <p:sp>
        <p:nvSpPr>
          <p:cNvPr id="45" name="TextBox 44">
            <a:extLst>
              <a:ext uri="{FF2B5EF4-FFF2-40B4-BE49-F238E27FC236}">
                <a16:creationId xmlns:a16="http://schemas.microsoft.com/office/drawing/2014/main" id="{FB808CF4-6E98-CFC0-800F-88FD6CC326CB}"/>
              </a:ext>
            </a:extLst>
          </p:cNvPr>
          <p:cNvSpPr txBox="1"/>
          <p:nvPr/>
        </p:nvSpPr>
        <p:spPr>
          <a:xfrm>
            <a:off x="4612861" y="5041082"/>
            <a:ext cx="988292" cy="276999"/>
          </a:xfrm>
          <a:prstGeom prst="rect">
            <a:avLst/>
          </a:prstGeom>
          <a:noFill/>
        </p:spPr>
        <p:txBody>
          <a:bodyPr wrap="square">
            <a:spAutoFit/>
          </a:bodyPr>
          <a:lstStyle/>
          <a:p>
            <a:pPr algn="ctr"/>
            <a:r>
              <a:rPr lang="en-GB" sz="1200" b="1" err="1">
                <a:solidFill>
                  <a:schemeClr val="accent3"/>
                </a:solidFill>
                <a:latin typeface="Arial" panose="020B0604020202020204" pitchFamily="34" charset="0"/>
                <a:cs typeface="Arial" panose="020B0604020202020204" pitchFamily="34" charset="0"/>
              </a:rPr>
              <a:t>loka</a:t>
            </a:r>
            <a:endParaRPr lang="en-FI" sz="1200">
              <a:solidFill>
                <a:schemeClr val="accent3"/>
              </a:solidFill>
            </a:endParaRPr>
          </a:p>
        </p:txBody>
      </p:sp>
      <p:cxnSp>
        <p:nvCxnSpPr>
          <p:cNvPr id="59" name="Straight Arrow Connector 58">
            <a:extLst>
              <a:ext uri="{FF2B5EF4-FFF2-40B4-BE49-F238E27FC236}">
                <a16:creationId xmlns:a16="http://schemas.microsoft.com/office/drawing/2014/main" id="{CFE109C6-8A16-741F-297C-BC630AE6A65D}"/>
              </a:ext>
            </a:extLst>
          </p:cNvPr>
          <p:cNvCxnSpPr>
            <a:cxnSpLocks/>
          </p:cNvCxnSpPr>
          <p:nvPr/>
        </p:nvCxnSpPr>
        <p:spPr>
          <a:xfrm flipH="1" flipV="1">
            <a:off x="8011487" y="3690909"/>
            <a:ext cx="329464" cy="938663"/>
          </a:xfrm>
          <a:prstGeom prst="straightConnector1">
            <a:avLst/>
          </a:prstGeom>
          <a:ln w="28575">
            <a:solidFill>
              <a:schemeClr val="accent1"/>
            </a:solidFill>
            <a:tailEnd type="triangle"/>
          </a:ln>
        </p:spPr>
        <p:style>
          <a:lnRef idx="1">
            <a:schemeClr val="accent5"/>
          </a:lnRef>
          <a:fillRef idx="0">
            <a:schemeClr val="accent5"/>
          </a:fillRef>
          <a:effectRef idx="0">
            <a:schemeClr val="accent5"/>
          </a:effectRef>
          <a:fontRef idx="minor">
            <a:schemeClr val="tx1"/>
          </a:fontRef>
        </p:style>
      </p:cxnSp>
      <p:sp>
        <p:nvSpPr>
          <p:cNvPr id="67" name="Right Triangle 66">
            <a:extLst>
              <a:ext uri="{FF2B5EF4-FFF2-40B4-BE49-F238E27FC236}">
                <a16:creationId xmlns:a16="http://schemas.microsoft.com/office/drawing/2014/main" id="{E0E2B245-FA51-678E-3C48-A80273AC2083}"/>
              </a:ext>
            </a:extLst>
          </p:cNvPr>
          <p:cNvSpPr/>
          <p:nvPr/>
        </p:nvSpPr>
        <p:spPr>
          <a:xfrm rot="18900000">
            <a:off x="5281837" y="3143277"/>
            <a:ext cx="79808" cy="798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8" name="Right Triangle 67">
            <a:extLst>
              <a:ext uri="{FF2B5EF4-FFF2-40B4-BE49-F238E27FC236}">
                <a16:creationId xmlns:a16="http://schemas.microsoft.com/office/drawing/2014/main" id="{5E712271-1D7F-C432-85BF-FF0AC8C90D70}"/>
              </a:ext>
            </a:extLst>
          </p:cNvPr>
          <p:cNvSpPr/>
          <p:nvPr/>
        </p:nvSpPr>
        <p:spPr>
          <a:xfrm rot="18900000">
            <a:off x="6810070" y="3143277"/>
            <a:ext cx="79808" cy="798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9" name="Right Triangle 68">
            <a:extLst>
              <a:ext uri="{FF2B5EF4-FFF2-40B4-BE49-F238E27FC236}">
                <a16:creationId xmlns:a16="http://schemas.microsoft.com/office/drawing/2014/main" id="{98305AD7-930D-35ED-B789-3C83E3B6F5EC}"/>
              </a:ext>
            </a:extLst>
          </p:cNvPr>
          <p:cNvSpPr/>
          <p:nvPr/>
        </p:nvSpPr>
        <p:spPr>
          <a:xfrm rot="2700000" flipV="1">
            <a:off x="5385913" y="4010404"/>
            <a:ext cx="79808" cy="798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0" name="Right Triangle 69">
            <a:extLst>
              <a:ext uri="{FF2B5EF4-FFF2-40B4-BE49-F238E27FC236}">
                <a16:creationId xmlns:a16="http://schemas.microsoft.com/office/drawing/2014/main" id="{F13CB3C2-C9AD-102D-2519-1C88ABCD6F01}"/>
              </a:ext>
            </a:extLst>
          </p:cNvPr>
          <p:cNvSpPr/>
          <p:nvPr/>
        </p:nvSpPr>
        <p:spPr>
          <a:xfrm rot="2700000" flipV="1">
            <a:off x="6701436" y="4010404"/>
            <a:ext cx="79808" cy="7980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418205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7A08F155-CE2B-8E79-437A-1DEFCA22D147}"/>
              </a:ext>
            </a:extLst>
          </p:cNvPr>
          <p:cNvSpPr>
            <a:spLocks noGrp="1"/>
          </p:cNvSpPr>
          <p:nvPr>
            <p:ph type="body" idx="14"/>
          </p:nvPr>
        </p:nvSpPr>
        <p:spPr/>
        <p:txBody>
          <a:bodyPr/>
          <a:lstStyle/>
          <a:p>
            <a:r>
              <a:rPr lang="en-GB" sz="2600" err="1">
                <a:latin typeface="Arial" panose="020B0604020202020204" pitchFamily="34" charset="0"/>
              </a:rPr>
              <a:t>Järjestön</a:t>
            </a:r>
            <a:r>
              <a:rPr lang="en-GB" sz="2600">
                <a:latin typeface="Arial" panose="020B0604020202020204" pitchFamily="34" charset="0"/>
              </a:rPr>
              <a:t> </a:t>
            </a:r>
            <a:r>
              <a:rPr lang="en-GB" sz="2600" err="1">
                <a:latin typeface="Arial" panose="020B0604020202020204" pitchFamily="34" charset="0"/>
              </a:rPr>
              <a:t>säännöt</a:t>
            </a:r>
            <a:r>
              <a:rPr lang="en-GB" sz="2600">
                <a:latin typeface="Arial" panose="020B0604020202020204" pitchFamily="34" charset="0"/>
              </a:rPr>
              <a:t> </a:t>
            </a:r>
            <a:r>
              <a:rPr lang="en-GB" sz="2600" err="1">
                <a:latin typeface="Arial" panose="020B0604020202020204" pitchFamily="34" charset="0"/>
              </a:rPr>
              <a:t>uusittiin</a:t>
            </a:r>
            <a:r>
              <a:rPr lang="en-GB" sz="2600">
                <a:latin typeface="Arial" panose="020B0604020202020204" pitchFamily="34" charset="0"/>
              </a:rPr>
              <a:t> </a:t>
            </a:r>
            <a:r>
              <a:rPr lang="en-GB" sz="2600" err="1">
                <a:latin typeface="Arial" panose="020B0604020202020204" pitchFamily="34" charset="0"/>
              </a:rPr>
              <a:t>kokonaisuudessaan</a:t>
            </a:r>
            <a:r>
              <a:rPr lang="en-GB" sz="2600">
                <a:latin typeface="Arial" panose="020B0604020202020204" pitchFamily="34" charset="0"/>
              </a:rPr>
              <a:t> </a:t>
            </a:r>
            <a:r>
              <a:rPr lang="en-GB" sz="2600" err="1">
                <a:latin typeface="Arial" panose="020B0604020202020204" pitchFamily="34" charset="0"/>
              </a:rPr>
              <a:t>vuonna</a:t>
            </a:r>
            <a:r>
              <a:rPr lang="en-GB" sz="2600">
                <a:latin typeface="Arial" panose="020B0604020202020204" pitchFamily="34" charset="0"/>
              </a:rPr>
              <a:t> 2017.</a:t>
            </a:r>
            <a:br>
              <a:rPr lang="en-GB" sz="2600">
                <a:latin typeface="Arial" panose="020B0604020202020204" pitchFamily="34" charset="0"/>
              </a:rPr>
            </a:br>
            <a:br>
              <a:rPr lang="en-GB" sz="2600">
                <a:latin typeface="Arial" panose="020B0604020202020204" pitchFamily="34" charset="0"/>
              </a:rPr>
            </a:br>
            <a:r>
              <a:rPr lang="en-GB" sz="2600" err="1">
                <a:latin typeface="Arial" panose="020B0604020202020204" pitchFamily="34" charset="0"/>
              </a:rPr>
              <a:t>Vuoden</a:t>
            </a:r>
            <a:r>
              <a:rPr lang="en-GB" sz="2600">
                <a:latin typeface="Arial" panose="020B0604020202020204" pitchFamily="34" charset="0"/>
              </a:rPr>
              <a:t> 2023 </a:t>
            </a:r>
            <a:r>
              <a:rPr lang="en-GB" sz="2600" err="1">
                <a:latin typeface="Arial" panose="020B0604020202020204" pitchFamily="34" charset="0"/>
              </a:rPr>
              <a:t>yleiskokouksessa</a:t>
            </a:r>
            <a:r>
              <a:rPr lang="en-GB" sz="2600">
                <a:latin typeface="Arial" panose="020B0604020202020204" pitchFamily="34" charset="0"/>
              </a:rPr>
              <a:t> </a:t>
            </a:r>
            <a:r>
              <a:rPr lang="en-GB" sz="2600" err="1">
                <a:latin typeface="Arial" panose="020B0604020202020204" pitchFamily="34" charset="0"/>
              </a:rPr>
              <a:t>esitetään</a:t>
            </a:r>
            <a:r>
              <a:rPr lang="en-GB" sz="2600">
                <a:latin typeface="Arial" panose="020B0604020202020204" pitchFamily="34" charset="0"/>
              </a:rPr>
              <a:t> </a:t>
            </a:r>
            <a:r>
              <a:rPr lang="en-GB" sz="2600" err="1">
                <a:latin typeface="Arial" panose="020B0604020202020204" pitchFamily="34" charset="0"/>
              </a:rPr>
              <a:t>tehtäväksi</a:t>
            </a:r>
            <a:r>
              <a:rPr lang="en-GB" sz="2600">
                <a:latin typeface="Arial" panose="020B0604020202020204" pitchFamily="34" charset="0"/>
              </a:rPr>
              <a:t> </a:t>
            </a:r>
            <a:r>
              <a:rPr lang="en-GB" sz="2600" err="1">
                <a:latin typeface="Arial" panose="020B0604020202020204" pitchFamily="34" charset="0"/>
              </a:rPr>
              <a:t>päivityksiä</a:t>
            </a:r>
            <a:r>
              <a:rPr lang="en-GB" sz="2600">
                <a:solidFill>
                  <a:srgbClr val="FF0000"/>
                </a:solidFill>
                <a:latin typeface="Arial" panose="020B0604020202020204" pitchFamily="34" charset="0"/>
              </a:rPr>
              <a:t> </a:t>
            </a:r>
            <a:r>
              <a:rPr lang="en-GB" sz="2600" err="1">
                <a:latin typeface="Arial" panose="020B0604020202020204" pitchFamily="34" charset="0"/>
              </a:rPr>
              <a:t>erityisesti</a:t>
            </a:r>
            <a:r>
              <a:rPr lang="en-GB" sz="2600">
                <a:latin typeface="Arial" panose="020B0604020202020204" pitchFamily="34" charset="0"/>
              </a:rPr>
              <a:t> </a:t>
            </a:r>
            <a:r>
              <a:rPr lang="en-GB" sz="2600" err="1">
                <a:latin typeface="Arial" panose="020B0604020202020204" pitchFamily="34" charset="0"/>
              </a:rPr>
              <a:t>etäkokouksiin</a:t>
            </a:r>
            <a:r>
              <a:rPr lang="en-GB" sz="2600">
                <a:latin typeface="Arial" panose="020B0604020202020204" pitchFamily="34" charset="0"/>
              </a:rPr>
              <a:t> </a:t>
            </a:r>
            <a:r>
              <a:rPr lang="en-GB" sz="2600" err="1">
                <a:latin typeface="Arial" panose="020B0604020202020204" pitchFamily="34" charset="0"/>
              </a:rPr>
              <a:t>liittyen</a:t>
            </a:r>
            <a:r>
              <a:rPr lang="en-GB" sz="2600">
                <a:latin typeface="Arial" panose="020B0604020202020204" pitchFamily="34" charset="0"/>
              </a:rPr>
              <a:t>.</a:t>
            </a:r>
            <a:endParaRPr lang="fi-FI" sz="2600">
              <a:latin typeface="Arial" panose="020B0604020202020204" pitchFamily="34" charset="0"/>
            </a:endParaRPr>
          </a:p>
        </p:txBody>
      </p:sp>
      <p:sp>
        <p:nvSpPr>
          <p:cNvPr id="7" name="Title 1">
            <a:extLst>
              <a:ext uri="{FF2B5EF4-FFF2-40B4-BE49-F238E27FC236}">
                <a16:creationId xmlns:a16="http://schemas.microsoft.com/office/drawing/2014/main" id="{83C589AD-600D-3A5F-E630-6F2E0DE70A9E}"/>
              </a:ext>
            </a:extLst>
          </p:cNvPr>
          <p:cNvSpPr txBox="1">
            <a:spLocks/>
          </p:cNvSpPr>
          <p:nvPr/>
        </p:nvSpPr>
        <p:spPr>
          <a:xfrm>
            <a:off x="6314105" y="205405"/>
            <a:ext cx="5744669" cy="1186229"/>
          </a:xfrm>
          <a:prstGeom prst="rect">
            <a:avLst/>
          </a:prstGeom>
        </p:spPr>
        <p:txBody>
          <a:bodyPr vert="horz" lIns="82931" tIns="41465" rIns="82931" bIns="41465" rtlCol="0" anchor="ctr">
            <a:noAutofit/>
          </a:bodyPr>
          <a:lstStyle>
            <a:lvl1pPr algn="l" defTabSz="1008126" rtl="0" eaLnBrk="1" latinLnBrk="0" hangingPunct="1">
              <a:lnSpc>
                <a:spcPct val="90000"/>
              </a:lnSpc>
              <a:spcBef>
                <a:spcPct val="0"/>
              </a:spcBef>
              <a:buNone/>
              <a:defRPr sz="4851" b="1" i="0" kern="1200">
                <a:solidFill>
                  <a:schemeClr val="tx1"/>
                </a:solidFill>
                <a:latin typeface="Arial" panose="020B0604020202020204" pitchFamily="34" charset="0"/>
                <a:ea typeface="+mj-ea"/>
                <a:cs typeface="Arial" panose="020B0604020202020204" pitchFamily="34" charset="0"/>
              </a:defRPr>
            </a:lvl1pPr>
          </a:lstStyle>
          <a:p>
            <a:r>
              <a:rPr lang="fi-FI" sz="4000" b="0"/>
              <a:t>Sääntöjen päivitys</a:t>
            </a:r>
          </a:p>
        </p:txBody>
      </p:sp>
      <p:pic>
        <p:nvPicPr>
          <p:cNvPr id="6" name="Kuvan paikkamerkki 5">
            <a:extLst>
              <a:ext uri="{FF2B5EF4-FFF2-40B4-BE49-F238E27FC236}">
                <a16:creationId xmlns:a16="http://schemas.microsoft.com/office/drawing/2014/main" id="{6A3CC590-A388-2CA1-F509-A9E206092673}"/>
              </a:ext>
            </a:extLst>
          </p:cNvPr>
          <p:cNvPicPr>
            <a:picLocks noGrp="1" noChangeAspect="1"/>
          </p:cNvPicPr>
          <p:nvPr>
            <p:ph type="pic" sz="quarter" idx="15"/>
          </p:nvPr>
        </p:nvPicPr>
        <p:blipFill>
          <a:blip r:embed="rId2"/>
          <a:srcRect l="20449" r="20449"/>
          <a:stretch>
            <a:fillRect/>
          </a:stretch>
        </p:blipFill>
        <p:spPr>
          <a:xfrm>
            <a:off x="0" y="11574"/>
            <a:ext cx="6054666" cy="6858000"/>
          </a:xfrm>
        </p:spPr>
      </p:pic>
    </p:spTree>
    <p:extLst>
      <p:ext uri="{BB962C8B-B14F-4D97-AF65-F5344CB8AC3E}">
        <p14:creationId xmlns:p14="http://schemas.microsoft.com/office/powerpoint/2010/main" val="102841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CB801-74F8-D74B-878B-CC9C4EE261F1}"/>
              </a:ext>
            </a:extLst>
          </p:cNvPr>
          <p:cNvSpPr>
            <a:spLocks noGrp="1"/>
          </p:cNvSpPr>
          <p:nvPr>
            <p:ph type="title"/>
          </p:nvPr>
        </p:nvSpPr>
        <p:spPr>
          <a:xfrm>
            <a:off x="626461" y="424851"/>
            <a:ext cx="10515600" cy="781709"/>
          </a:xfrm>
        </p:spPr>
        <p:txBody>
          <a:bodyPr>
            <a:normAutofit/>
          </a:bodyPr>
          <a:lstStyle/>
          <a:p>
            <a:r>
              <a:rPr lang="en-GB" sz="2800" err="1"/>
              <a:t>Taustalla</a:t>
            </a:r>
            <a:r>
              <a:rPr lang="en-GB" sz="2800"/>
              <a:t> korona-</a:t>
            </a:r>
            <a:r>
              <a:rPr lang="en-GB" sz="2800" err="1"/>
              <a:t>ajan</a:t>
            </a:r>
            <a:r>
              <a:rPr lang="en-GB" sz="2800"/>
              <a:t> </a:t>
            </a:r>
            <a:r>
              <a:rPr lang="en-GB" sz="2800" err="1"/>
              <a:t>opit</a:t>
            </a:r>
            <a:r>
              <a:rPr lang="en-GB" sz="2800"/>
              <a:t> </a:t>
            </a:r>
            <a:r>
              <a:rPr lang="en-GB" sz="2800" err="1"/>
              <a:t>ja</a:t>
            </a:r>
            <a:r>
              <a:rPr lang="en-GB" sz="2800"/>
              <a:t> </a:t>
            </a:r>
            <a:r>
              <a:rPr lang="en-GB" sz="2800" err="1"/>
              <a:t>yhdistyslain</a:t>
            </a:r>
            <a:r>
              <a:rPr lang="en-GB" sz="2800"/>
              <a:t> </a:t>
            </a:r>
            <a:r>
              <a:rPr lang="en-GB" sz="2800" err="1"/>
              <a:t>muutos</a:t>
            </a:r>
            <a:endParaRPr lang="fi-FI" sz="2800"/>
          </a:p>
        </p:txBody>
      </p:sp>
      <p:sp>
        <p:nvSpPr>
          <p:cNvPr id="3" name="Text Placeholder 2">
            <a:extLst>
              <a:ext uri="{FF2B5EF4-FFF2-40B4-BE49-F238E27FC236}">
                <a16:creationId xmlns:a16="http://schemas.microsoft.com/office/drawing/2014/main" id="{2B1F5DCA-268A-244E-9ACB-D6B787CB6F8B}"/>
              </a:ext>
            </a:extLst>
          </p:cNvPr>
          <p:cNvSpPr>
            <a:spLocks noGrp="1"/>
          </p:cNvSpPr>
          <p:nvPr>
            <p:ph type="body" idx="14"/>
          </p:nvPr>
        </p:nvSpPr>
        <p:spPr>
          <a:xfrm>
            <a:off x="741429" y="1306436"/>
            <a:ext cx="10515048" cy="4492480"/>
          </a:xfrm>
        </p:spPr>
        <p:txBody>
          <a:bodyPr>
            <a:noAutofit/>
          </a:bodyPr>
          <a:lstStyle/>
          <a:p>
            <a:r>
              <a:rPr lang="fi-FI" sz="2000">
                <a:solidFill>
                  <a:srgbClr val="000000"/>
                </a:solidFill>
              </a:rPr>
              <a:t>Järjestössä on onnistuneesti otettu käyttöön erilaisia etäosallistumisen ja -kokousten muotoja. </a:t>
            </a:r>
          </a:p>
          <a:p>
            <a:pPr marL="285750" indent="-285750">
              <a:buFont typeface="Arial" panose="020B0604020202020204" pitchFamily="34" charset="0"/>
              <a:buChar char="•"/>
            </a:pPr>
            <a:r>
              <a:rPr lang="fi-FI" sz="2000">
                <a:solidFill>
                  <a:srgbClr val="000000"/>
                </a:solidFill>
              </a:rPr>
              <a:t>Tarkoituksena on tarkentaa ja laajentaa mahdollisuutta etäosallistumisen ja –kokousten käyttöön niin osasto-, piiri- kuin valtakunnan tasollakin. </a:t>
            </a:r>
          </a:p>
          <a:p>
            <a:pPr marL="285750" indent="-285750">
              <a:buFont typeface="Arial" panose="020B0604020202020204" pitchFamily="34" charset="0"/>
              <a:buChar char="•"/>
            </a:pPr>
            <a:r>
              <a:rPr lang="fi-FI" sz="2000">
                <a:solidFill>
                  <a:srgbClr val="000000"/>
                </a:solidFill>
              </a:rPr>
              <a:t>Laajentaa digitaalisten menettelytapojen käyttöä kokousten valmistelussa ja koollekutsumisessa.</a:t>
            </a:r>
          </a:p>
          <a:p>
            <a:endParaRPr lang="fi-FI" sz="2000">
              <a:solidFill>
                <a:srgbClr val="000000"/>
              </a:solidFill>
            </a:endParaRPr>
          </a:p>
          <a:p>
            <a:r>
              <a:rPr lang="fi-FI" sz="2000">
                <a:solidFill>
                  <a:srgbClr val="000000"/>
                </a:solidFill>
              </a:rPr>
              <a:t>Yhdistyslakiin on kesällä 2022 tehty muutoksia ja laajempi uudistus tulee voimaan keväällä 2023. </a:t>
            </a:r>
          </a:p>
          <a:p>
            <a:pPr marL="285750" indent="-285750">
              <a:lnSpc>
                <a:spcPct val="105000"/>
              </a:lnSpc>
              <a:spcBef>
                <a:spcPts val="600"/>
              </a:spcBef>
              <a:buFont typeface="Arial" panose="020B0604020202020204" pitchFamily="34" charset="0"/>
              <a:buChar char="•"/>
            </a:pPr>
            <a:r>
              <a:rPr lang="fi-FI" sz="2000" b="1">
                <a:solidFill>
                  <a:srgbClr val="000000"/>
                </a:solidFill>
              </a:rPr>
              <a:t>Suomen Punainen Risti ei ole rekisteröity yhdistys eikä sen toiminnassa noudateta yhdistyslakia muutoin kuin erikseen määrätyin osin.</a:t>
            </a:r>
          </a:p>
          <a:p>
            <a:pPr marL="285750" indent="-285750">
              <a:buFont typeface="Arial" panose="020B0604020202020204" pitchFamily="34" charset="0"/>
              <a:buChar char="•"/>
            </a:pPr>
            <a:r>
              <a:rPr lang="fi-FI" sz="2000">
                <a:solidFill>
                  <a:srgbClr val="000000"/>
                </a:solidFill>
              </a:rPr>
              <a:t>Yhdistyslakiin tulee muutoksia, jotka osin soveltuvat myös Punaiseen Ristiin. Nämä on huomioitu uudistuksessa.</a:t>
            </a:r>
          </a:p>
          <a:p>
            <a:endParaRPr lang="fi-FI" sz="2000">
              <a:solidFill>
                <a:srgbClr val="000000"/>
              </a:solidFill>
            </a:endParaRPr>
          </a:p>
          <a:p>
            <a:r>
              <a:rPr lang="fi-FI" sz="2000">
                <a:solidFill>
                  <a:srgbClr val="000000"/>
                </a:solidFill>
              </a:rPr>
              <a:t>Samalla voidaan toimeenpanna muita tunnistettua muutostarpeita.</a:t>
            </a:r>
            <a:endParaRPr lang="fi-FI" sz="2000"/>
          </a:p>
        </p:txBody>
      </p:sp>
    </p:spTree>
    <p:extLst>
      <p:ext uri="{BB962C8B-B14F-4D97-AF65-F5344CB8AC3E}">
        <p14:creationId xmlns:p14="http://schemas.microsoft.com/office/powerpoint/2010/main" val="238352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35BB2B-9BE4-4B5C-A908-92A93D9B77D3}"/>
              </a:ext>
            </a:extLst>
          </p:cNvPr>
          <p:cNvSpPr>
            <a:spLocks noGrp="1"/>
          </p:cNvSpPr>
          <p:nvPr>
            <p:ph type="title"/>
          </p:nvPr>
        </p:nvSpPr>
        <p:spPr>
          <a:xfrm>
            <a:off x="802911" y="599527"/>
            <a:ext cx="10515600" cy="781709"/>
          </a:xfrm>
        </p:spPr>
        <p:txBody>
          <a:bodyPr/>
          <a:lstStyle/>
          <a:p>
            <a:r>
              <a:rPr lang="fi-FI"/>
              <a:t>Sääntöjen päivitys - esitykset tiivistettynä</a:t>
            </a:r>
          </a:p>
        </p:txBody>
      </p:sp>
      <p:sp>
        <p:nvSpPr>
          <p:cNvPr id="6" name="Text Placeholder 5">
            <a:extLst>
              <a:ext uri="{FF2B5EF4-FFF2-40B4-BE49-F238E27FC236}">
                <a16:creationId xmlns:a16="http://schemas.microsoft.com/office/drawing/2014/main" id="{25B03665-505D-430D-8E3C-076B005AD5B0}"/>
              </a:ext>
            </a:extLst>
          </p:cNvPr>
          <p:cNvSpPr>
            <a:spLocks noGrp="1"/>
          </p:cNvSpPr>
          <p:nvPr>
            <p:ph type="body" sz="quarter" idx="11"/>
          </p:nvPr>
        </p:nvSpPr>
        <p:spPr>
          <a:xfrm>
            <a:off x="750251" y="1627074"/>
            <a:ext cx="10515048" cy="2944659"/>
          </a:xfrm>
        </p:spPr>
        <p:txBody>
          <a:bodyPr/>
          <a:lstStyle/>
          <a:p>
            <a:pPr>
              <a:spcBef>
                <a:spcPts val="0"/>
              </a:spcBef>
              <a:spcAft>
                <a:spcPts val="600"/>
              </a:spcAft>
            </a:pPr>
            <a:r>
              <a:rPr lang="fi-FI"/>
              <a:t>Etäkokouskäytäntöjen laajentaminen</a:t>
            </a:r>
          </a:p>
          <a:p>
            <a:pPr>
              <a:spcBef>
                <a:spcPts val="0"/>
              </a:spcBef>
              <a:spcAft>
                <a:spcPts val="600"/>
              </a:spcAft>
            </a:pPr>
            <a:r>
              <a:rPr lang="fi-FI"/>
              <a:t>Nuorten kiintiöt</a:t>
            </a:r>
          </a:p>
          <a:p>
            <a:pPr>
              <a:spcBef>
                <a:spcPts val="0"/>
              </a:spcBef>
              <a:spcAft>
                <a:spcPts val="600"/>
              </a:spcAft>
            </a:pPr>
            <a:r>
              <a:rPr lang="fi-FI">
                <a:ea typeface="Calibri" panose="020F0502020204030204" pitchFamily="34" charset="0"/>
                <a:cs typeface="Times New Roman" panose="02020603050405020304" pitchFamily="18" charset="0"/>
              </a:rPr>
              <a:t>Osaston ja piirin kokouksen koollekutsumisen modernisointi</a:t>
            </a:r>
          </a:p>
          <a:p>
            <a:pPr>
              <a:spcBef>
                <a:spcPts val="0"/>
              </a:spcBef>
              <a:spcAft>
                <a:spcPts val="600"/>
              </a:spcAft>
            </a:pPr>
            <a:r>
              <a:rPr lang="fi-FI"/>
              <a:t>Puuttuminen toimimattomiin osastoihin</a:t>
            </a:r>
          </a:p>
          <a:p>
            <a:pPr>
              <a:spcBef>
                <a:spcPts val="0"/>
              </a:spcBef>
              <a:spcAft>
                <a:spcPts val="600"/>
              </a:spcAft>
            </a:pPr>
            <a:r>
              <a:rPr lang="fi-FI"/>
              <a:t>Piirin hallituksen jäsenten kausien rajoitus</a:t>
            </a:r>
          </a:p>
          <a:p>
            <a:pPr>
              <a:spcBef>
                <a:spcPts val="0"/>
              </a:spcBef>
              <a:spcAft>
                <a:spcPts val="600"/>
              </a:spcAft>
            </a:pPr>
            <a:r>
              <a:rPr lang="fi-FI">
                <a:ea typeface="Calibri" panose="020F0502020204030204" pitchFamily="34" charset="0"/>
                <a:cs typeface="Times New Roman" panose="02020603050405020304" pitchFamily="18" charset="0"/>
              </a:rPr>
              <a:t>S</a:t>
            </a:r>
            <a:r>
              <a:rPr lang="fi-FI">
                <a:effectLst/>
                <a:latin typeface="Arial" panose="020B0604020202020204" pitchFamily="34" charset="0"/>
                <a:ea typeface="Calibri" panose="020F0502020204030204" pitchFamily="34" charset="0"/>
                <a:cs typeface="Times New Roman" panose="02020603050405020304" pitchFamily="18" charset="0"/>
              </a:rPr>
              <a:t>isäisen valvonnan ja tarkastuksen sääntelyn tarkentaminen</a:t>
            </a:r>
          </a:p>
          <a:p>
            <a:pPr>
              <a:spcBef>
                <a:spcPts val="0"/>
              </a:spcBef>
              <a:spcAft>
                <a:spcPts val="600"/>
              </a:spcAft>
            </a:pPr>
            <a:r>
              <a:rPr lang="fi-FI" err="1"/>
              <a:t>Jäseneksiottamisen</a:t>
            </a:r>
            <a:r>
              <a:rPr lang="fi-FI"/>
              <a:t> delegointi</a:t>
            </a:r>
          </a:p>
          <a:p>
            <a:pPr>
              <a:spcBef>
                <a:spcPts val="0"/>
              </a:spcBef>
              <a:spcAft>
                <a:spcPts val="600"/>
              </a:spcAft>
            </a:pPr>
            <a:r>
              <a:rPr lang="fi-FI">
                <a:effectLst/>
                <a:latin typeface="Arial" panose="020B0604020202020204" pitchFamily="34" charset="0"/>
                <a:ea typeface="Calibri" panose="020F0502020204030204" pitchFamily="34" charset="0"/>
                <a:cs typeface="Times New Roman" panose="02020603050405020304" pitchFamily="18" charset="0"/>
              </a:rPr>
              <a:t>Yleiskokouksen vaalitoimikunnan toimintatapojen keventäminen</a:t>
            </a:r>
            <a:endParaRPr lang="fi-FI" sz="2800"/>
          </a:p>
        </p:txBody>
      </p:sp>
    </p:spTree>
    <p:extLst>
      <p:ext uri="{BB962C8B-B14F-4D97-AF65-F5344CB8AC3E}">
        <p14:creationId xmlns:p14="http://schemas.microsoft.com/office/powerpoint/2010/main" val="250166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502818" y="901418"/>
            <a:ext cx="10515601" cy="800955"/>
          </a:xfrm>
        </p:spPr>
        <p:txBody>
          <a:bodyPr/>
          <a:lstStyle/>
          <a:p>
            <a:r>
              <a:rPr lang="fi-FI" altLang="x-none" sz="3000" b="1">
                <a:latin typeface="Arial" panose="020B0604020202020204" pitchFamily="34" charset="0"/>
              </a:rPr>
              <a:t>Tervetuloa yleiskokoukseen 10-11.6.2023!</a:t>
            </a:r>
            <a:br>
              <a:rPr lang="fi-FI" altLang="x-none" sz="3000" b="1">
                <a:latin typeface="Arial" panose="020B0604020202020204" pitchFamily="34" charset="0"/>
              </a:rPr>
            </a:br>
            <a:endParaRPr lang="en-US" altLang="x-none" sz="3000" b="1">
              <a:latin typeface="Arial" panose="020B0604020202020204" pitchFamily="34" charset="0"/>
            </a:endParaRPr>
          </a:p>
        </p:txBody>
      </p:sp>
      <p:sp>
        <p:nvSpPr>
          <p:cNvPr id="41986" name="Content Placeholder 2"/>
          <p:cNvSpPr>
            <a:spLocks noGrp="1"/>
          </p:cNvSpPr>
          <p:nvPr>
            <p:ph idx="4294967295"/>
          </p:nvPr>
        </p:nvSpPr>
        <p:spPr>
          <a:xfrm>
            <a:off x="572480" y="1531550"/>
            <a:ext cx="11037302" cy="37748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31" tIns="41465" rIns="82931" bIns="41465" rtlCol="0" anchor="t">
            <a:noAutofit/>
          </a:bodyPr>
          <a:lstStyle/>
          <a:p>
            <a:pPr marL="0" indent="0">
              <a:buNone/>
            </a:pPr>
            <a:r>
              <a:rPr lang="fi-FI" sz="2800"/>
              <a:t>Kesäkuun toisena viikonloppuna noin </a:t>
            </a:r>
            <a:r>
              <a:rPr lang="fi-FI" sz="2800">
                <a:solidFill>
                  <a:srgbClr val="FF0000"/>
                </a:solidFill>
              </a:rPr>
              <a:t>tuhat Suomen Punaisen Ristin aktiivista jäsentä</a:t>
            </a:r>
            <a:r>
              <a:rPr lang="fi-FI" sz="2800"/>
              <a:t> kokoontuu Joensuuhun tärkeiden päätösten äärelle.​</a:t>
            </a:r>
            <a:br>
              <a:rPr lang="fi-FI" sz="2800"/>
            </a:br>
            <a:br>
              <a:rPr lang="fi-FI" sz="2800"/>
            </a:br>
            <a:r>
              <a:rPr lang="fi-FI" sz="2800"/>
              <a:t>Yleiskokous on </a:t>
            </a:r>
            <a:r>
              <a:rPr lang="fi-FI" sz="2800">
                <a:solidFill>
                  <a:srgbClr val="FF0000"/>
                </a:solidFill>
              </a:rPr>
              <a:t>ainutlaatuinen tilaisuus</a:t>
            </a:r>
            <a:r>
              <a:rPr lang="fi-FI" sz="2800"/>
              <a:t> osallistua järjestön päätöksentekoon, tavata muita vapaaehtoisia eri puolilta Suomea ja viettää iloista iltajuhlaa hyvässä seurassa Joensuun Ilosaaressa. ​</a:t>
            </a:r>
            <a:endParaRPr lang="fi-FI" altLang="x-none" sz="2600">
              <a:latin typeface="Arial"/>
              <a:cs typeface="Arial"/>
            </a:endParaRPr>
          </a:p>
        </p:txBody>
      </p:sp>
      <p:pic>
        <p:nvPicPr>
          <p:cNvPr id="2" name="Kuva 1">
            <a:extLst>
              <a:ext uri="{FF2B5EF4-FFF2-40B4-BE49-F238E27FC236}">
                <a16:creationId xmlns:a16="http://schemas.microsoft.com/office/drawing/2014/main" id="{9D08BBE4-F5DE-B6CF-4F0C-B35B1B6D668C}"/>
              </a:ext>
            </a:extLst>
          </p:cNvPr>
          <p:cNvPicPr>
            <a:picLocks noChangeAspect="1"/>
          </p:cNvPicPr>
          <p:nvPr/>
        </p:nvPicPr>
        <p:blipFill>
          <a:blip r:embed="rId2"/>
          <a:stretch>
            <a:fillRect/>
          </a:stretch>
        </p:blipFill>
        <p:spPr>
          <a:xfrm>
            <a:off x="5006709" y="4909053"/>
            <a:ext cx="1526232" cy="15262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C338-D819-4FE6-99E6-026A2F9ED211}"/>
              </a:ext>
            </a:extLst>
          </p:cNvPr>
          <p:cNvSpPr>
            <a:spLocks noGrp="1"/>
          </p:cNvSpPr>
          <p:nvPr>
            <p:ph type="title"/>
          </p:nvPr>
        </p:nvSpPr>
        <p:spPr>
          <a:xfrm>
            <a:off x="714685" y="573060"/>
            <a:ext cx="10515600" cy="781709"/>
          </a:xfrm>
        </p:spPr>
        <p:txBody>
          <a:bodyPr/>
          <a:lstStyle/>
          <a:p>
            <a:r>
              <a:rPr lang="fi-FI"/>
              <a:t>Sääntöjen päivityksen eteneminen</a:t>
            </a:r>
          </a:p>
        </p:txBody>
      </p:sp>
      <p:sp>
        <p:nvSpPr>
          <p:cNvPr id="3" name="Text Placeholder 2">
            <a:extLst>
              <a:ext uri="{FF2B5EF4-FFF2-40B4-BE49-F238E27FC236}">
                <a16:creationId xmlns:a16="http://schemas.microsoft.com/office/drawing/2014/main" id="{A4A08B1A-5E2F-4CDF-8AD7-9345FF9ADD7E}"/>
              </a:ext>
            </a:extLst>
          </p:cNvPr>
          <p:cNvSpPr>
            <a:spLocks noGrp="1"/>
          </p:cNvSpPr>
          <p:nvPr>
            <p:ph type="body" idx="14"/>
          </p:nvPr>
        </p:nvSpPr>
        <p:spPr>
          <a:xfrm>
            <a:off x="759074" y="1469461"/>
            <a:ext cx="10515048" cy="2800339"/>
          </a:xfrm>
        </p:spPr>
        <p:txBody>
          <a:bodyPr/>
          <a:lstStyle/>
          <a:p>
            <a:pPr marL="342900" indent="-342900">
              <a:spcBef>
                <a:spcPts val="600"/>
              </a:spcBef>
              <a:buFont typeface="Arial" panose="020B0604020202020204" pitchFamily="34" charset="0"/>
              <a:buChar char="•"/>
            </a:pPr>
            <a:endParaRPr lang="fi-FI"/>
          </a:p>
          <a:p>
            <a:pPr marL="342900" indent="-342900">
              <a:spcBef>
                <a:spcPts val="600"/>
              </a:spcBef>
              <a:buFont typeface="Arial" panose="020B0604020202020204" pitchFamily="34" charset="0"/>
              <a:buChar char="•"/>
            </a:pPr>
            <a:r>
              <a:rPr lang="fi-FI"/>
              <a:t>Hallitus hyväksyi ensimmäisen esitysluonnoksen tammikuussa 2023, jota </a:t>
            </a:r>
            <a:r>
              <a:rPr lang="fi-FI" b="1"/>
              <a:t>piirit ja osastot voivat kommentoida 10.2.-31.3.2023.</a:t>
            </a:r>
          </a:p>
          <a:p>
            <a:pPr marL="342851">
              <a:spcBef>
                <a:spcPts val="600"/>
              </a:spcBef>
            </a:pPr>
            <a:r>
              <a:rPr lang="fi-FI">
                <a:hlinkClick r:id="rId2"/>
              </a:rPr>
              <a:t>rednet.punainenristi.fi/yleiskokous2023</a:t>
            </a:r>
            <a:endParaRPr lang="fi-FI"/>
          </a:p>
          <a:p>
            <a:pPr marL="342900" indent="-342900">
              <a:spcBef>
                <a:spcPts val="600"/>
              </a:spcBef>
              <a:buFont typeface="Arial" panose="020B0604020202020204" pitchFamily="34" charset="0"/>
              <a:buChar char="•"/>
            </a:pPr>
            <a:endParaRPr lang="fi-FI"/>
          </a:p>
          <a:p>
            <a:pPr marL="342900" indent="-342900">
              <a:spcBef>
                <a:spcPts val="600"/>
              </a:spcBef>
              <a:buFont typeface="Arial" panose="020B0604020202020204" pitchFamily="34" charset="0"/>
              <a:buChar char="•"/>
            </a:pPr>
            <a:r>
              <a:rPr lang="fi-FI"/>
              <a:t>Hallitus lähettää kommenttien pohjalta mahdollisesti muutetun esityksen yleiskokousedustajille toukokuun 2023 alussa. </a:t>
            </a:r>
          </a:p>
          <a:p>
            <a:pPr marL="342900" indent="-342900">
              <a:spcBef>
                <a:spcPts val="600"/>
              </a:spcBef>
              <a:buFont typeface="Arial" panose="020B0604020202020204" pitchFamily="34" charset="0"/>
              <a:buChar char="•"/>
            </a:pPr>
            <a:endParaRPr lang="fi-FI"/>
          </a:p>
          <a:p>
            <a:pPr marL="342900" indent="-342900">
              <a:spcBef>
                <a:spcPts val="600"/>
              </a:spcBef>
              <a:buFont typeface="Arial" panose="020B0604020202020204" pitchFamily="34" charset="0"/>
              <a:buChar char="•"/>
            </a:pPr>
            <a:r>
              <a:rPr lang="fi-FI"/>
              <a:t>Yleiskokous hyväksyy esityksen sellaisenaan tai muutettuna. </a:t>
            </a:r>
          </a:p>
        </p:txBody>
      </p:sp>
    </p:spTree>
    <p:extLst>
      <p:ext uri="{BB962C8B-B14F-4D97-AF65-F5344CB8AC3E}">
        <p14:creationId xmlns:p14="http://schemas.microsoft.com/office/powerpoint/2010/main" val="1019395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C177CB7E-700A-CE76-C332-EA8C22912D43}"/>
              </a:ext>
            </a:extLst>
          </p:cNvPr>
          <p:cNvSpPr>
            <a:spLocks noGrp="1"/>
          </p:cNvSpPr>
          <p:nvPr>
            <p:ph type="body" idx="14"/>
          </p:nvPr>
        </p:nvSpPr>
        <p:spPr>
          <a:xfrm>
            <a:off x="438056" y="1903014"/>
            <a:ext cx="5562764" cy="3890245"/>
          </a:xfrm>
        </p:spPr>
        <p:txBody>
          <a:bodyPr/>
          <a:lstStyle/>
          <a:p>
            <a:pPr>
              <a:spcBef>
                <a:spcPct val="20000"/>
              </a:spcBef>
              <a:buClr>
                <a:schemeClr val="accent2"/>
              </a:buClr>
            </a:pPr>
            <a:r>
              <a:rPr lang="fi-FI" altLang="x-none" sz="2177" b="1">
                <a:latin typeface="Arial" panose="020B0604020202020204" pitchFamily="34" charset="0"/>
              </a:rPr>
              <a:t>Aloite on </a:t>
            </a:r>
            <a:r>
              <a:rPr lang="fi-FI" altLang="x-none" sz="2177">
                <a:latin typeface="Arial" panose="020B0604020202020204" pitchFamily="34" charset="0"/>
              </a:rPr>
              <a:t>valtakunnallista toimintaa koskeva kirjallinen esitys yleiskokoukselle</a:t>
            </a:r>
          </a:p>
          <a:p>
            <a:pPr>
              <a:spcBef>
                <a:spcPct val="20000"/>
              </a:spcBef>
              <a:buClr>
                <a:schemeClr val="accent2"/>
              </a:buClr>
            </a:pPr>
            <a:endParaRPr lang="en-GB" altLang="x-none" sz="2177">
              <a:latin typeface="Arial" panose="020B0604020202020204" pitchFamily="34" charset="0"/>
            </a:endParaRPr>
          </a:p>
          <a:p>
            <a:pPr>
              <a:spcBef>
                <a:spcPct val="20000"/>
              </a:spcBef>
              <a:buClr>
                <a:schemeClr val="accent2"/>
              </a:buClr>
            </a:pPr>
            <a:r>
              <a:rPr lang="fi-FI" altLang="x-none" sz="2177">
                <a:latin typeface="Arial" panose="020B0604020202020204" pitchFamily="34" charset="0"/>
              </a:rPr>
              <a:t>Jokainen henkilöjäsen ja järjestön yksikkö (esim. osasto) voi tehdä aloitteita järjestön hallitukselle 10.4.2023 mennessä</a:t>
            </a:r>
          </a:p>
          <a:p>
            <a:pPr>
              <a:spcBef>
                <a:spcPct val="20000"/>
              </a:spcBef>
              <a:buClr>
                <a:schemeClr val="accent2"/>
              </a:buClr>
            </a:pPr>
            <a:endParaRPr lang="en-GB" altLang="x-none" sz="2177">
              <a:latin typeface="Arial" panose="020B0604020202020204" pitchFamily="34" charset="0"/>
            </a:endParaRPr>
          </a:p>
          <a:p>
            <a:pPr>
              <a:spcBef>
                <a:spcPct val="20000"/>
              </a:spcBef>
              <a:buClr>
                <a:schemeClr val="accent2"/>
              </a:buClr>
            </a:pPr>
            <a:r>
              <a:rPr lang="fi-FI" altLang="x-none" sz="2177">
                <a:latin typeface="Arial" panose="020B0604020202020204" pitchFamily="34" charset="0"/>
              </a:rPr>
              <a:t>Hallitus valmistelee esitykset vastauksiksi aloitteisiin, mutta yleiskokous tekee lopulliset päätökset. </a:t>
            </a:r>
          </a:p>
          <a:p>
            <a:endParaRPr lang="fi-FI" sz="2177">
              <a:latin typeface="Arial" panose="020B0604020202020204" pitchFamily="34" charset="0"/>
            </a:endParaRPr>
          </a:p>
        </p:txBody>
      </p:sp>
      <p:pic>
        <p:nvPicPr>
          <p:cNvPr id="4" name="Kuvan paikkamerkki 3">
            <a:extLst>
              <a:ext uri="{FF2B5EF4-FFF2-40B4-BE49-F238E27FC236}">
                <a16:creationId xmlns:a16="http://schemas.microsoft.com/office/drawing/2014/main" id="{12AD0F2E-C55F-7C6D-C05E-011E91CF211D}"/>
              </a:ext>
            </a:extLst>
          </p:cNvPr>
          <p:cNvPicPr>
            <a:picLocks noGrp="1" noChangeAspect="1"/>
          </p:cNvPicPr>
          <p:nvPr>
            <p:ph type="pic" sz="quarter" idx="15"/>
          </p:nvPr>
        </p:nvPicPr>
        <p:blipFill>
          <a:blip r:embed="rId2"/>
          <a:srcRect t="7614" b="7614"/>
          <a:stretch>
            <a:fillRect/>
          </a:stretch>
        </p:blipFill>
        <p:spPr>
          <a:xfrm>
            <a:off x="6054666" y="180"/>
            <a:ext cx="6137334" cy="6857641"/>
          </a:xfrm>
          <a:prstGeom prst="rect">
            <a:avLst/>
          </a:prstGeom>
        </p:spPr>
      </p:pic>
      <p:sp>
        <p:nvSpPr>
          <p:cNvPr id="36865" name="Title 1"/>
          <p:cNvSpPr>
            <a:spLocks noGrp="1"/>
          </p:cNvSpPr>
          <p:nvPr>
            <p:ph type="title" idx="4294967295"/>
          </p:nvPr>
        </p:nvSpPr>
        <p:spPr>
          <a:xfrm>
            <a:off x="438056" y="359106"/>
            <a:ext cx="10516104" cy="960328"/>
          </a:xfrm>
        </p:spPr>
        <p:txBody>
          <a:bodyPr/>
          <a:lstStyle/>
          <a:p>
            <a:r>
              <a:rPr lang="fi-FI" altLang="x-none" b="0"/>
              <a:t>Aloitteet</a:t>
            </a:r>
            <a:r>
              <a:rPr lang="en-GB" altLang="x-none" b="0"/>
              <a:t> </a:t>
            </a:r>
            <a:endParaRPr lang="en-US" altLang="x-none" b="0"/>
          </a:p>
        </p:txBody>
      </p:sp>
      <p:sp>
        <p:nvSpPr>
          <p:cNvPr id="36866" name="Content Placeholder 2"/>
          <p:cNvSpPr>
            <a:spLocks noGrp="1"/>
          </p:cNvSpPr>
          <p:nvPr/>
        </p:nvSpPr>
        <p:spPr bwMode="auto">
          <a:xfrm>
            <a:off x="619056" y="1277996"/>
            <a:ext cx="6457995" cy="514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41400">
              <a:defRPr sz="2500">
                <a:solidFill>
                  <a:schemeClr val="tx1"/>
                </a:solidFill>
                <a:latin typeface="Times New Roman" charset="0"/>
              </a:defRPr>
            </a:lvl1pPr>
            <a:lvl2pPr marL="847725" indent="-328613" defTabSz="1041400">
              <a:defRPr sz="2500">
                <a:solidFill>
                  <a:schemeClr val="tx1"/>
                </a:solidFill>
                <a:latin typeface="Times New Roman" charset="0"/>
              </a:defRPr>
            </a:lvl2pPr>
            <a:lvl3pPr marL="1301750" indent="-260350" defTabSz="1041400">
              <a:defRPr sz="2500">
                <a:solidFill>
                  <a:schemeClr val="tx1"/>
                </a:solidFill>
                <a:latin typeface="Times New Roman" charset="0"/>
              </a:defRPr>
            </a:lvl3pPr>
            <a:lvl4pPr marL="1820863" indent="-260350" defTabSz="1041400">
              <a:defRPr sz="2500">
                <a:solidFill>
                  <a:schemeClr val="tx1"/>
                </a:solidFill>
                <a:latin typeface="Times New Roman" charset="0"/>
              </a:defRPr>
            </a:lvl4pPr>
            <a:lvl5pPr marL="2343150" indent="-260350" defTabSz="1041400">
              <a:defRPr sz="2500">
                <a:solidFill>
                  <a:schemeClr val="tx1"/>
                </a:solidFill>
                <a:latin typeface="Times New Roman" charset="0"/>
              </a:defRPr>
            </a:lvl5pPr>
            <a:lvl6pPr marL="2800350" indent="-260350" defTabSz="1041400" eaLnBrk="0" fontAlgn="base" hangingPunct="0">
              <a:spcBef>
                <a:spcPct val="0"/>
              </a:spcBef>
              <a:spcAft>
                <a:spcPct val="0"/>
              </a:spcAft>
              <a:defRPr sz="2500">
                <a:solidFill>
                  <a:schemeClr val="tx1"/>
                </a:solidFill>
                <a:latin typeface="Times New Roman" charset="0"/>
              </a:defRPr>
            </a:lvl6pPr>
            <a:lvl7pPr marL="3257550" indent="-260350" defTabSz="1041400" eaLnBrk="0" fontAlgn="base" hangingPunct="0">
              <a:spcBef>
                <a:spcPct val="0"/>
              </a:spcBef>
              <a:spcAft>
                <a:spcPct val="0"/>
              </a:spcAft>
              <a:defRPr sz="2500">
                <a:solidFill>
                  <a:schemeClr val="tx1"/>
                </a:solidFill>
                <a:latin typeface="Times New Roman" charset="0"/>
              </a:defRPr>
            </a:lvl7pPr>
            <a:lvl8pPr marL="3714750" indent="-260350" defTabSz="1041400" eaLnBrk="0" fontAlgn="base" hangingPunct="0">
              <a:spcBef>
                <a:spcPct val="0"/>
              </a:spcBef>
              <a:spcAft>
                <a:spcPct val="0"/>
              </a:spcAft>
              <a:defRPr sz="2500">
                <a:solidFill>
                  <a:schemeClr val="tx1"/>
                </a:solidFill>
                <a:latin typeface="Times New Roman" charset="0"/>
              </a:defRPr>
            </a:lvl8pPr>
            <a:lvl9pPr marL="4171950" indent="-260350" defTabSz="1041400" eaLnBrk="0" fontAlgn="base" hangingPunct="0">
              <a:spcBef>
                <a:spcPct val="0"/>
              </a:spcBef>
              <a:spcAft>
                <a:spcPct val="0"/>
              </a:spcAft>
              <a:defRPr sz="2500">
                <a:solidFill>
                  <a:schemeClr val="tx1"/>
                </a:solidFill>
                <a:latin typeface="Times New Roman" charset="0"/>
              </a:defRPr>
            </a:lvl9pPr>
          </a:lstStyle>
          <a:p>
            <a:pPr>
              <a:spcBef>
                <a:spcPct val="20000"/>
              </a:spcBef>
              <a:buClr>
                <a:schemeClr val="accent2"/>
              </a:buClr>
              <a:buFont typeface="Times" charset="0"/>
              <a:buNone/>
            </a:pPr>
            <a:endParaRPr lang="fi-FI" altLang="x-none" sz="2280">
              <a:latin typeface="Verdana" charset="0"/>
            </a:endParaRPr>
          </a:p>
        </p:txBody>
      </p:sp>
    </p:spTree>
    <p:extLst>
      <p:ext uri="{BB962C8B-B14F-4D97-AF65-F5344CB8AC3E}">
        <p14:creationId xmlns:p14="http://schemas.microsoft.com/office/powerpoint/2010/main" val="1319978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type="body" idx="14"/>
          </p:nvPr>
        </p:nvSpPr>
        <p:spPr>
          <a:xfrm>
            <a:off x="6368190" y="1677219"/>
            <a:ext cx="5562764" cy="3395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r>
              <a:rPr lang="fi-FI" altLang="x-none" sz="2280">
                <a:latin typeface="Arial" panose="020B0604020202020204" pitchFamily="34" charset="0"/>
              </a:rPr>
              <a:t>Ponsilla, eli toivomusaloitteilla, ohjataan päätösten täytäntöönpanoa tai esitetään pyyntö selvittää tai valmistella asiaa tulevia päätöksiä varten. </a:t>
            </a:r>
            <a:endParaRPr lang="en-GB" altLang="x-none" sz="2280">
              <a:latin typeface="Arial" panose="020B0604020202020204" pitchFamily="34" charset="0"/>
            </a:endParaRPr>
          </a:p>
          <a:p>
            <a:r>
              <a:rPr lang="fi-FI" altLang="x-none" sz="1140">
                <a:latin typeface="Arial" panose="020B0604020202020204" pitchFamily="34" charset="0"/>
              </a:rPr>
              <a:t> </a:t>
            </a:r>
            <a:endParaRPr lang="en-GB" altLang="x-none" sz="1140">
              <a:latin typeface="Arial" panose="020B0604020202020204" pitchFamily="34" charset="0"/>
            </a:endParaRPr>
          </a:p>
          <a:p>
            <a:r>
              <a:rPr lang="fi-FI" altLang="x-none" sz="2280" b="1">
                <a:latin typeface="Arial" panose="020B0604020202020204" pitchFamily="34" charset="0"/>
              </a:rPr>
              <a:t>Asian voi valmistella etukäteen, mutta varsinainen ponsi tehdään yleiskokouksessa</a:t>
            </a:r>
            <a:r>
              <a:rPr lang="fi-FI" altLang="x-none" sz="2280">
                <a:latin typeface="Arial" panose="020B0604020202020204" pitchFamily="34" charset="0"/>
              </a:rPr>
              <a:t>. </a:t>
            </a:r>
            <a:endParaRPr lang="en-GB" altLang="x-none" sz="2280">
              <a:latin typeface="Arial" panose="020B0604020202020204" pitchFamily="34" charset="0"/>
            </a:endParaRPr>
          </a:p>
          <a:p>
            <a:r>
              <a:rPr lang="fi-FI" altLang="x-none" sz="1140">
                <a:latin typeface="Arial" panose="020B0604020202020204" pitchFamily="34" charset="0"/>
              </a:rPr>
              <a:t> </a:t>
            </a:r>
            <a:endParaRPr lang="en-GB" altLang="x-none" sz="1140">
              <a:latin typeface="Arial" panose="020B0604020202020204" pitchFamily="34" charset="0"/>
            </a:endParaRPr>
          </a:p>
          <a:p>
            <a:r>
              <a:rPr lang="fi-FI" altLang="x-none" sz="2280">
                <a:latin typeface="Arial" panose="020B0604020202020204" pitchFamily="34" charset="0"/>
              </a:rPr>
              <a:t>SPR:n hallitus antaa vastauksensa yleiskokousponsiin kuuden kuukauden kuluessa yleiskokouksesta</a:t>
            </a:r>
            <a:endParaRPr lang="en-US" altLang="x-none" sz="2280">
              <a:latin typeface="Arial" panose="020B0604020202020204" pitchFamily="34" charset="0"/>
            </a:endParaRPr>
          </a:p>
        </p:txBody>
      </p:sp>
      <p:pic>
        <p:nvPicPr>
          <p:cNvPr id="5" name="Kuvan paikkamerkki 4" descr="Kuva, joka sisältää kohteen henkilö, punainen, seisominen, ryhmä&#10;&#10;Kuvaus luotu automaattisesti">
            <a:extLst>
              <a:ext uri="{FF2B5EF4-FFF2-40B4-BE49-F238E27FC236}">
                <a16:creationId xmlns:a16="http://schemas.microsoft.com/office/drawing/2014/main" id="{09C86374-7753-8F49-59BE-80864296E10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0579" r="20579"/>
          <a:stretch>
            <a:fillRect/>
          </a:stretch>
        </p:blipFill>
        <p:spPr/>
      </p:pic>
      <p:sp>
        <p:nvSpPr>
          <p:cNvPr id="37889" name="Title 1"/>
          <p:cNvSpPr>
            <a:spLocks noGrp="1"/>
          </p:cNvSpPr>
          <p:nvPr>
            <p:ph type="title" idx="4294967295"/>
          </p:nvPr>
        </p:nvSpPr>
        <p:spPr>
          <a:xfrm>
            <a:off x="6314104" y="280000"/>
            <a:ext cx="10516104" cy="990564"/>
          </a:xfrm>
        </p:spPr>
        <p:txBody>
          <a:bodyPr/>
          <a:lstStyle/>
          <a:p>
            <a:r>
              <a:rPr lang="en-US" altLang="x-none" b="0" err="1"/>
              <a:t>Ponnet</a:t>
            </a:r>
            <a:endParaRPr lang="en-US" altLang="x-none" b="0"/>
          </a:p>
        </p:txBody>
      </p:sp>
    </p:spTree>
    <p:extLst>
      <p:ext uri="{BB962C8B-B14F-4D97-AF65-F5344CB8AC3E}">
        <p14:creationId xmlns:p14="http://schemas.microsoft.com/office/powerpoint/2010/main" val="242603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B9A99B-12BD-F93B-22C0-C6036AA02F65}"/>
              </a:ext>
            </a:extLst>
          </p:cNvPr>
          <p:cNvSpPr>
            <a:spLocks noGrp="1"/>
          </p:cNvSpPr>
          <p:nvPr>
            <p:ph type="ctrTitle"/>
          </p:nvPr>
        </p:nvSpPr>
        <p:spPr>
          <a:xfrm>
            <a:off x="539924" y="979738"/>
            <a:ext cx="9821658" cy="2681050"/>
          </a:xfrm>
        </p:spPr>
        <p:txBody>
          <a:bodyPr/>
          <a:lstStyle/>
          <a:p>
            <a:r>
              <a:rPr lang="fi-FI" sz="5895"/>
              <a:t>Vastuullinen yleiskokous</a:t>
            </a:r>
            <a:br>
              <a:rPr lang="fi-FI" sz="5895"/>
            </a:br>
            <a:br>
              <a:rPr lang="fi-FI" sz="3000"/>
            </a:br>
            <a:r>
              <a:rPr lang="fi-FI" sz="3000"/>
              <a:t>https://rednet.punainenristi.fi/vastuullisuus</a:t>
            </a:r>
          </a:p>
        </p:txBody>
      </p:sp>
    </p:spTree>
    <p:extLst>
      <p:ext uri="{BB962C8B-B14F-4D97-AF65-F5344CB8AC3E}">
        <p14:creationId xmlns:p14="http://schemas.microsoft.com/office/powerpoint/2010/main" val="2672620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633434" y="535430"/>
            <a:ext cx="10515600" cy="781750"/>
          </a:xfrm>
        </p:spPr>
        <p:txBody>
          <a:bodyPr/>
          <a:lstStyle/>
          <a:p>
            <a:r>
              <a:rPr lang="fi-FI" sz="3200" b="1" i="0">
                <a:solidFill>
                  <a:srgbClr val="241F20"/>
                </a:solidFill>
                <a:effectLst/>
                <a:latin typeface="Arial" panose="020B0604020202020204" pitchFamily="34" charset="0"/>
              </a:rPr>
              <a:t>Ympäristövastuu</a:t>
            </a:r>
            <a:endParaRPr lang="fi-FI"/>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734027" y="1461179"/>
            <a:ext cx="10515600" cy="2800486"/>
          </a:xfrm>
        </p:spPr>
        <p:txBody>
          <a:bodyPr/>
          <a:lstStyle/>
          <a:p>
            <a:pPr algn="l" fontAlgn="base"/>
            <a:r>
              <a:rPr lang="fi-FI" sz="2000" b="0" i="0">
                <a:solidFill>
                  <a:srgbClr val="241F20"/>
                </a:solidFill>
                <a:effectLst/>
                <a:latin typeface="Arial"/>
                <a:cs typeface="Arial"/>
              </a:rPr>
              <a:t>Tunnistamme yleiskokouksen ympäristövaikutukset suunnittelu- ja toteutusvaiheessa ja teemme töitä vaikutusten pienentämiseksi. Yleiskokouksen keskeiset ympäristövaikutukset syntyvät tapahtumapaikalle matkustamisesta, ruuasta ja juomasta, ohjelmamateriaaleista ja tapahtumapaikan materiaalien ja energian käytöstä.</a:t>
            </a:r>
          </a:p>
          <a:p>
            <a:pPr algn="l" fontAlgn="base"/>
            <a:endParaRPr lang="fi-FI" sz="2000" b="0" i="0">
              <a:solidFill>
                <a:srgbClr val="241F20"/>
              </a:solidFill>
              <a:effectLst/>
              <a:latin typeface="Arial" panose="020B0604020202020204" pitchFamily="34" charset="0"/>
            </a:endParaRPr>
          </a:p>
          <a:p>
            <a:pPr algn="l" fontAlgn="base"/>
            <a:r>
              <a:rPr lang="fi-FI" sz="2000" b="0" i="0">
                <a:solidFill>
                  <a:srgbClr val="241F20"/>
                </a:solidFill>
                <a:effectLst/>
                <a:latin typeface="Arial"/>
                <a:cs typeface="Arial"/>
              </a:rPr>
              <a:t>Edistämme yleiskokouksen ilmastoystävällisyyttä järjestäjien toimesta seuraavin keinoin:</a:t>
            </a:r>
          </a:p>
          <a:p>
            <a:pPr marL="285750" indent="-285750" algn="l" fontAlgn="base">
              <a:buFont typeface="Arial" panose="020B0604020202020204" pitchFamily="34" charset="0"/>
              <a:buChar char="•"/>
            </a:pPr>
            <a:r>
              <a:rPr lang="fi-FI" sz="1800" b="0" i="0">
                <a:solidFill>
                  <a:srgbClr val="241F20"/>
                </a:solidFill>
                <a:effectLst/>
                <a:latin typeface="Arial"/>
                <a:cs typeface="Arial"/>
              </a:rPr>
              <a:t>Mahdollistamme yleiskokoukseen osallistumisen ei-äänivaltaisille kokousedustajille etänä verkon välityksellä.</a:t>
            </a:r>
          </a:p>
          <a:p>
            <a:pPr marL="285750" indent="-285750" algn="l" fontAlgn="base">
              <a:buFont typeface="Arial" panose="020B0604020202020204" pitchFamily="34" charset="0"/>
              <a:buChar char="•"/>
            </a:pPr>
            <a:r>
              <a:rPr lang="fi-FI" sz="1800" b="0" i="0">
                <a:solidFill>
                  <a:srgbClr val="241F20"/>
                </a:solidFill>
                <a:effectLst/>
                <a:latin typeface="Arial"/>
                <a:cs typeface="Arial"/>
              </a:rPr>
              <a:t>Vältämme turhaa paperin käyttöä ja toimitamme kokousmateriaalit osallistujille ensisijaisesti sähköisinä. </a:t>
            </a:r>
          </a:p>
          <a:p>
            <a:pPr marL="285750" indent="-285750" algn="l" fontAlgn="base">
              <a:buFont typeface="Arial" panose="020B0604020202020204" pitchFamily="34" charset="0"/>
              <a:buChar char="•"/>
            </a:pPr>
            <a:r>
              <a:rPr lang="fi-FI" sz="1800" b="0" i="0">
                <a:solidFill>
                  <a:srgbClr val="241F20"/>
                </a:solidFill>
                <a:effectLst/>
                <a:latin typeface="Arial"/>
                <a:cs typeface="Arial"/>
              </a:rPr>
              <a:t>Tarjoamme yleiskokouksessa ravitsevaa ja monipuolista vastuullisesti tuotettua ruokaa.</a:t>
            </a:r>
          </a:p>
          <a:p>
            <a:pPr marL="285750" indent="-285750" algn="l" fontAlgn="base">
              <a:buFont typeface="Arial" panose="020B0604020202020204" pitchFamily="34" charset="0"/>
              <a:buChar char="•"/>
            </a:pPr>
            <a:r>
              <a:rPr lang="fi-FI" sz="1800" b="0" i="0">
                <a:solidFill>
                  <a:srgbClr val="241F20"/>
                </a:solidFill>
                <a:effectLst/>
                <a:latin typeface="Arial"/>
                <a:cs typeface="Arial"/>
              </a:rPr>
              <a:t>Jokaista yleiskokousta varten tehtävää hankintaa ohjaa elinkaariajattelu. Emme osta turhaa ja käytämme uudelleen tai kierrätämme kaiken minkä voimme.</a:t>
            </a:r>
          </a:p>
          <a:p>
            <a:pPr marL="285750" indent="-285750" algn="l" fontAlgn="base">
              <a:buFont typeface="Arial" panose="020B0604020202020204" pitchFamily="34" charset="0"/>
              <a:buChar char="•"/>
            </a:pPr>
            <a:r>
              <a:rPr lang="fi-FI" sz="1800" b="0" i="0">
                <a:solidFill>
                  <a:srgbClr val="241F20"/>
                </a:solidFill>
                <a:effectLst/>
                <a:latin typeface="Arial"/>
                <a:cs typeface="Arial"/>
              </a:rPr>
              <a:t>Valitsemme yleiskokoukselle yhteistyökumppaneita, jotka kehittävät vastuullista tapahtumatuotantoa yhdessä kanssamme.</a:t>
            </a:r>
          </a:p>
          <a:p>
            <a:pPr algn="l" fontAlgn="base"/>
            <a:endParaRPr lang="fi-FI" sz="2000"/>
          </a:p>
        </p:txBody>
      </p:sp>
    </p:spTree>
    <p:extLst>
      <p:ext uri="{BB962C8B-B14F-4D97-AF65-F5344CB8AC3E}">
        <p14:creationId xmlns:p14="http://schemas.microsoft.com/office/powerpoint/2010/main" val="3522751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571982" y="572300"/>
            <a:ext cx="10515600" cy="781750"/>
          </a:xfrm>
        </p:spPr>
        <p:txBody>
          <a:bodyPr/>
          <a:lstStyle/>
          <a:p>
            <a:r>
              <a:rPr lang="fi-FI" sz="3200" b="1" i="0">
                <a:solidFill>
                  <a:srgbClr val="241F20"/>
                </a:solidFill>
                <a:effectLst/>
                <a:latin typeface="Arial" panose="020B0604020202020204" pitchFamily="34" charset="0"/>
              </a:rPr>
              <a:t>Ympäristövastuu</a:t>
            </a:r>
            <a:endParaRPr lang="fi-FI"/>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721737" y="1510341"/>
            <a:ext cx="10515600" cy="2800486"/>
          </a:xfrm>
        </p:spPr>
        <p:txBody>
          <a:bodyPr/>
          <a:lstStyle/>
          <a:p>
            <a:r>
              <a:rPr lang="fi-FI" sz="2000">
                <a:latin typeface="Arial"/>
                <a:cs typeface="Arial"/>
              </a:rPr>
              <a:t>Haluamme kannustaa myös jokaista </a:t>
            </a:r>
            <a:r>
              <a:rPr lang="fi-FI" sz="2000" b="0" i="0">
                <a:effectLst/>
                <a:latin typeface="Arial"/>
                <a:cs typeface="Arial"/>
              </a:rPr>
              <a:t>yleiskokouksen </a:t>
            </a:r>
            <a:r>
              <a:rPr lang="fi-FI" sz="2000">
                <a:latin typeface="Arial"/>
                <a:cs typeface="Arial"/>
              </a:rPr>
              <a:t>osallistujaa ilmastoystävällisiin valintoihin</a:t>
            </a:r>
            <a:r>
              <a:rPr lang="fi-FI" sz="2000" b="0" i="0">
                <a:effectLst/>
                <a:latin typeface="Arial"/>
                <a:cs typeface="Arial"/>
              </a:rPr>
              <a:t>:</a:t>
            </a:r>
            <a:endParaRPr lang="en-US">
              <a:latin typeface="Arial"/>
              <a:cs typeface="Arial"/>
            </a:endParaRPr>
          </a:p>
          <a:p>
            <a:pPr marL="342900" indent="-342900">
              <a:buChar char="•"/>
            </a:pPr>
            <a:r>
              <a:rPr lang="fi-FI" sz="1800">
                <a:latin typeface="Arial"/>
                <a:cs typeface="Arial"/>
              </a:rPr>
              <a:t>Saavuthan </a:t>
            </a:r>
            <a:r>
              <a:rPr lang="fi-FI" sz="1800" b="0" i="0">
                <a:effectLst/>
                <a:latin typeface="Arial"/>
                <a:cs typeface="Arial"/>
              </a:rPr>
              <a:t>yleiskokoukseen </a:t>
            </a:r>
            <a:r>
              <a:rPr lang="fi-FI" sz="1800">
                <a:latin typeface="Arial"/>
                <a:cs typeface="Arial"/>
              </a:rPr>
              <a:t>mahdollisuuksien mukaan julkisilla kulkuvälineillä tai yhteiskuljetuksella. Voit tiedustella esimerkiksi oman alueesi piiristäsi mahdollista yhteiskuljetusta tapahtumaan</a:t>
            </a:r>
            <a:r>
              <a:rPr lang="fi-FI" sz="1800" b="0" i="0">
                <a:effectLst/>
                <a:latin typeface="Arial"/>
                <a:cs typeface="Arial"/>
              </a:rPr>
              <a:t>.</a:t>
            </a:r>
            <a:endParaRPr lang="fi-FI" sz="1800">
              <a:latin typeface="Arial"/>
              <a:cs typeface="Arial"/>
            </a:endParaRPr>
          </a:p>
          <a:p>
            <a:pPr marL="342900" indent="-342900">
              <a:buChar char="•"/>
            </a:pPr>
            <a:r>
              <a:rPr lang="fi-FI" sz="1800">
                <a:latin typeface="Arial"/>
                <a:cs typeface="Arial"/>
              </a:rPr>
              <a:t>Liikuthan Joensuussa </a:t>
            </a:r>
            <a:r>
              <a:rPr lang="fi-FI" sz="1800" b="0" i="0">
                <a:effectLst/>
                <a:latin typeface="Arial"/>
                <a:cs typeface="Arial"/>
              </a:rPr>
              <a:t>ensisijaisesti </a:t>
            </a:r>
            <a:r>
              <a:rPr lang="fi-FI" sz="1800">
                <a:latin typeface="Arial"/>
                <a:cs typeface="Arial"/>
              </a:rPr>
              <a:t>esimerkiksi jalan, kaupungin tai hotellin yhteiskäyttöpyörillä, paikallisliikenteellä tai tapahtuman maksuttomilla yhteiskuljetuksilla</a:t>
            </a:r>
            <a:r>
              <a:rPr lang="fi-FI" sz="1800" b="0" i="0">
                <a:effectLst/>
                <a:latin typeface="Arial"/>
                <a:cs typeface="Arial"/>
              </a:rPr>
              <a:t>.</a:t>
            </a:r>
            <a:endParaRPr lang="fi-FI" sz="1800">
              <a:latin typeface="Arial"/>
              <a:cs typeface="Arial"/>
            </a:endParaRPr>
          </a:p>
          <a:p>
            <a:pPr marL="342900" indent="-342900">
              <a:buChar char="•"/>
            </a:pPr>
            <a:r>
              <a:rPr lang="fi-FI" sz="1800">
                <a:latin typeface="Arial"/>
                <a:cs typeface="Arial"/>
              </a:rPr>
              <a:t>Ilmoittautuessa voit kertoa tarpeestasi saada kokousmateriaalit tulosteina. Suosithan sähköistä materiaalia paperinkulutuksen pienentämiseksi</a:t>
            </a:r>
            <a:r>
              <a:rPr lang="fi-FI" sz="1800" b="0" i="0">
                <a:effectLst/>
                <a:latin typeface="Arial"/>
                <a:cs typeface="Arial"/>
              </a:rPr>
              <a:t>.</a:t>
            </a:r>
            <a:endParaRPr lang="fi-FI" sz="1800">
              <a:latin typeface="Arial"/>
              <a:cs typeface="Arial"/>
            </a:endParaRPr>
          </a:p>
          <a:p>
            <a:pPr marL="342900" indent="-342900">
              <a:buChar char="•"/>
            </a:pPr>
            <a:r>
              <a:rPr lang="fi-FI" sz="1800">
                <a:latin typeface="Arial"/>
                <a:cs typeface="Arial"/>
              </a:rPr>
              <a:t>Huomioithan tapahtumapaikalla vastuulliset toimintatavat mm</a:t>
            </a:r>
            <a:r>
              <a:rPr lang="fi-FI" sz="1800" b="0" i="0">
                <a:effectLst/>
                <a:latin typeface="Arial"/>
                <a:cs typeface="Arial"/>
              </a:rPr>
              <a:t>. </a:t>
            </a:r>
            <a:r>
              <a:rPr lang="fi-FI" sz="1800">
                <a:latin typeface="Arial"/>
                <a:cs typeface="Arial"/>
              </a:rPr>
              <a:t>välttämällä </a:t>
            </a:r>
            <a:r>
              <a:rPr lang="fi-FI" sz="1800" b="0" i="0">
                <a:effectLst/>
                <a:latin typeface="Arial"/>
                <a:cs typeface="Arial"/>
              </a:rPr>
              <a:t>turhaa </a:t>
            </a:r>
            <a:r>
              <a:rPr lang="fi-FI" sz="1800">
                <a:latin typeface="Arial"/>
                <a:cs typeface="Arial"/>
              </a:rPr>
              <a:t>ruokahävikkiä </a:t>
            </a:r>
            <a:r>
              <a:rPr lang="fi-FI" sz="1800" b="0" i="0">
                <a:effectLst/>
                <a:latin typeface="Arial"/>
                <a:cs typeface="Arial"/>
              </a:rPr>
              <a:t>ja </a:t>
            </a:r>
            <a:r>
              <a:rPr lang="fi-FI" sz="1800">
                <a:latin typeface="Arial"/>
                <a:cs typeface="Arial"/>
              </a:rPr>
              <a:t>vedenkulutusta</a:t>
            </a:r>
            <a:r>
              <a:rPr lang="fi-FI" sz="1800" b="0" i="0">
                <a:effectLst/>
                <a:latin typeface="Arial"/>
                <a:cs typeface="Arial"/>
              </a:rPr>
              <a:t>.</a:t>
            </a:r>
            <a:endParaRPr lang="fi-FI" sz="1800">
              <a:latin typeface="Arial"/>
              <a:cs typeface="Arial"/>
            </a:endParaRPr>
          </a:p>
          <a:p>
            <a:endParaRPr lang="fi-FI" sz="2000">
              <a:latin typeface="Arial"/>
              <a:cs typeface="Arial"/>
            </a:endParaRPr>
          </a:p>
          <a:p>
            <a:r>
              <a:rPr lang="fi-FI" sz="2000">
                <a:latin typeface="Arial"/>
                <a:cs typeface="Arial"/>
              </a:rPr>
              <a:t>Ympäristövastuu on huomioitu myös kokouspaikan</a:t>
            </a:r>
            <a:r>
              <a:rPr lang="fi-FI" sz="2000" b="0" i="0">
                <a:effectLst/>
                <a:latin typeface="Arial"/>
                <a:cs typeface="Arial"/>
              </a:rPr>
              <a:t>, </a:t>
            </a:r>
            <a:r>
              <a:rPr lang="fi-FI" sz="2000">
                <a:latin typeface="Arial"/>
                <a:cs typeface="Arial"/>
              </a:rPr>
              <a:t>hotellien ja oheisohjelmapaikkojen toimesta. Voit tutustua tapahtumapaikkojen ja hotellien ympäristöohjelmiin näiden omilla verkkosivuilla</a:t>
            </a:r>
            <a:r>
              <a:rPr lang="fi-FI" sz="2000" b="0" i="0">
                <a:effectLst/>
                <a:latin typeface="Arial"/>
                <a:cs typeface="Arial"/>
              </a:rPr>
              <a:t>.</a:t>
            </a:r>
            <a:endParaRPr lang="fi-FI"/>
          </a:p>
          <a:p>
            <a:pPr algn="l"/>
            <a:endParaRPr lang="fi-FI" sz="2000" b="0" i="0">
              <a:solidFill>
                <a:srgbClr val="241F20"/>
              </a:solidFill>
              <a:effectLst/>
              <a:latin typeface="Arial" panose="020B0604020202020204" pitchFamily="34" charset="0"/>
            </a:endParaRPr>
          </a:p>
          <a:p>
            <a:pPr algn="l" fontAlgn="base"/>
            <a:endParaRPr lang="fi-FI" sz="2000"/>
          </a:p>
        </p:txBody>
      </p:sp>
    </p:spTree>
    <p:extLst>
      <p:ext uri="{BB962C8B-B14F-4D97-AF65-F5344CB8AC3E}">
        <p14:creationId xmlns:p14="http://schemas.microsoft.com/office/powerpoint/2010/main" val="3427519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571982" y="547720"/>
            <a:ext cx="10515600" cy="781750"/>
          </a:xfrm>
        </p:spPr>
        <p:txBody>
          <a:bodyPr/>
          <a:lstStyle/>
          <a:p>
            <a:r>
              <a:rPr lang="fi-FI" sz="3200" b="1" i="0">
                <a:solidFill>
                  <a:srgbClr val="241F20"/>
                </a:solidFill>
                <a:effectLst/>
                <a:latin typeface="Arial"/>
                <a:cs typeface="Arial"/>
              </a:rPr>
              <a:t>Sosiaalinen ja kulttuurinen vastuu</a:t>
            </a:r>
            <a:endParaRPr lang="fi-FI" sz="3200">
              <a:latin typeface="Arial"/>
              <a:cs typeface="Arial"/>
            </a:endParaRPr>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577116" y="1562986"/>
            <a:ext cx="10515600" cy="2800486"/>
          </a:xfrm>
        </p:spPr>
        <p:txBody>
          <a:bodyPr/>
          <a:lstStyle/>
          <a:p>
            <a:pPr fontAlgn="base"/>
            <a:r>
              <a:rPr lang="fi-FI" sz="2000" b="0" i="0">
                <a:solidFill>
                  <a:srgbClr val="241F20"/>
                </a:solidFill>
                <a:effectLst/>
                <a:latin typeface="Arial"/>
                <a:cs typeface="Arial"/>
              </a:rPr>
              <a:t>Haluamme, että kaikilla on yhdenvertaiset osallistumismahdollisuudet sekä hyvä ja turvallinen olo tapahtumassa. Kiinnitämme huomiota yleiskokouksen saavutettavuuteen ja esteettömyyteen sekä osallistujien hyvinvointiin ja turvallisuuteen.</a:t>
            </a:r>
          </a:p>
          <a:p>
            <a:pPr algn="l" fontAlgn="base"/>
            <a:endParaRPr lang="fi-FI" sz="2000" b="0" i="0">
              <a:solidFill>
                <a:srgbClr val="241F20"/>
              </a:solidFill>
              <a:effectLst/>
              <a:latin typeface="Arial" panose="020B0604020202020204" pitchFamily="34" charset="0"/>
            </a:endParaRPr>
          </a:p>
          <a:p>
            <a:pPr marL="285750" indent="-285750" algn="l" fontAlgn="base">
              <a:buFont typeface="Arial" panose="020B0604020202020204" pitchFamily="34" charset="0"/>
              <a:buChar char="•"/>
            </a:pPr>
            <a:r>
              <a:rPr lang="fi-FI" sz="2000" b="0" i="0">
                <a:solidFill>
                  <a:srgbClr val="241F20"/>
                </a:solidFill>
                <a:effectLst/>
                <a:latin typeface="Arial"/>
                <a:cs typeface="Arial"/>
              </a:rPr>
              <a:t>Yleiskokous on kaksikielinen (suomi ja ruotsi). Viestimme ja kommunikoimme ennen tapahtumaa ja tapahtumassa selkeällä kielellä. Kaikki tapahtuman materiaalit ovat saatavilla yleiskokouksen </a:t>
            </a:r>
            <a:r>
              <a:rPr lang="fi-FI" sz="2000" b="0" i="0" err="1">
                <a:solidFill>
                  <a:srgbClr val="241F20"/>
                </a:solidFill>
                <a:effectLst/>
                <a:latin typeface="Arial"/>
                <a:cs typeface="Arial"/>
              </a:rPr>
              <a:t>Rednet</a:t>
            </a:r>
            <a:r>
              <a:rPr lang="fi-FI" sz="2000" b="0" i="0">
                <a:solidFill>
                  <a:srgbClr val="241F20"/>
                </a:solidFill>
                <a:effectLst/>
                <a:latin typeface="Arial"/>
                <a:cs typeface="Arial"/>
              </a:rPr>
              <a:t>-sivuilla.</a:t>
            </a:r>
          </a:p>
          <a:p>
            <a:pPr marL="285750" indent="-285750" algn="l" fontAlgn="base">
              <a:buFont typeface="Arial" panose="020B0604020202020204" pitchFamily="34" charset="0"/>
              <a:buChar char="•"/>
            </a:pPr>
            <a:r>
              <a:rPr lang="fi-FI" sz="2000" b="0" i="0">
                <a:solidFill>
                  <a:srgbClr val="241F20"/>
                </a:solidFill>
                <a:effectLst/>
                <a:latin typeface="Arial"/>
                <a:cs typeface="Arial"/>
              </a:rPr>
              <a:t>Järjestämme osallistujille maksuttoman bussikuljetuksen hotellien ja kokouspaikan välillä.</a:t>
            </a:r>
          </a:p>
          <a:p>
            <a:pPr marL="285750" indent="-285750" algn="l" fontAlgn="base">
              <a:buFont typeface="Arial" panose="020B0604020202020204" pitchFamily="34" charset="0"/>
              <a:buChar char="•"/>
            </a:pPr>
            <a:r>
              <a:rPr lang="fi-FI" sz="2000" b="0" i="0">
                <a:solidFill>
                  <a:srgbClr val="241F20"/>
                </a:solidFill>
                <a:effectLst/>
                <a:latin typeface="Arial"/>
                <a:cs typeface="Arial"/>
              </a:rPr>
              <a:t>Huomioimme tiloissa osallistujien erilaiset tarpeet. Kiinnitämme huomiota esimerkiksi esteettömyyteen, opastukseen ja valaistukseen. Tapahtumapaikalla on sukupuolineutraaleja wc-tiloja ja tarpeen mukaan järjestämme mm. lastenhoitoa.</a:t>
            </a:r>
          </a:p>
          <a:p>
            <a:pPr marL="285750" indent="-285750" algn="l" fontAlgn="base">
              <a:buFont typeface="Arial" panose="020B0604020202020204" pitchFamily="34" charset="0"/>
              <a:buChar char="•"/>
            </a:pPr>
            <a:endParaRPr lang="fi-FI" sz="1600" b="0" i="0">
              <a:solidFill>
                <a:srgbClr val="241F20"/>
              </a:solidFill>
              <a:effectLst/>
              <a:latin typeface="Arial" panose="020B0604020202020204" pitchFamily="34" charset="0"/>
            </a:endParaRPr>
          </a:p>
        </p:txBody>
      </p:sp>
    </p:spTree>
    <p:extLst>
      <p:ext uri="{BB962C8B-B14F-4D97-AF65-F5344CB8AC3E}">
        <p14:creationId xmlns:p14="http://schemas.microsoft.com/office/powerpoint/2010/main" val="2798919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596563" y="621462"/>
            <a:ext cx="10515600" cy="781750"/>
          </a:xfrm>
        </p:spPr>
        <p:txBody>
          <a:bodyPr/>
          <a:lstStyle/>
          <a:p>
            <a:r>
              <a:rPr lang="fi-FI" sz="3200" b="1" i="0">
                <a:solidFill>
                  <a:srgbClr val="241F20"/>
                </a:solidFill>
                <a:effectLst/>
                <a:latin typeface="Arial"/>
                <a:cs typeface="Arial"/>
              </a:rPr>
              <a:t>Sosiaalinen ja kulttuurinen vastuu</a:t>
            </a:r>
            <a:endParaRPr lang="fi-FI" sz="3200">
              <a:latin typeface="Arial"/>
              <a:cs typeface="Arial"/>
            </a:endParaRPr>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4"/>
          </p:nvPr>
        </p:nvSpPr>
        <p:spPr>
          <a:xfrm>
            <a:off x="687729" y="1489244"/>
            <a:ext cx="10515600" cy="2800486"/>
          </a:xfrm>
        </p:spPr>
        <p:txBody>
          <a:bodyPr/>
          <a:lstStyle/>
          <a:p>
            <a:pPr marL="285750" indent="-285750" algn="l" fontAlgn="base">
              <a:buFont typeface="Arial" panose="020B0604020202020204" pitchFamily="34" charset="0"/>
              <a:buChar char="•"/>
            </a:pPr>
            <a:r>
              <a:rPr lang="fi-FI" sz="2000" b="0" i="0">
                <a:solidFill>
                  <a:srgbClr val="241F20"/>
                </a:solidFill>
                <a:effectLst/>
                <a:latin typeface="Arial"/>
                <a:cs typeface="Arial"/>
              </a:rPr>
              <a:t>Huolehdimme siitä, että jokainen kokee turvalliseksi osallistua omista lähtökohdistaan käsin.</a:t>
            </a:r>
            <a:endParaRPr lang="en-US" sz="2000">
              <a:latin typeface="Arial"/>
              <a:cs typeface="Arial"/>
            </a:endParaRPr>
          </a:p>
          <a:p>
            <a:pPr marL="742950" lvl="1" indent="-285750" algn="l" fontAlgn="base">
              <a:buFont typeface="Arial" panose="020B0604020202020204" pitchFamily="34" charset="0"/>
              <a:buChar char="•"/>
            </a:pPr>
            <a:r>
              <a:rPr lang="fi-FI" b="0" i="0">
                <a:solidFill>
                  <a:srgbClr val="241F20"/>
                </a:solidFill>
                <a:effectLst/>
                <a:latin typeface="Arial"/>
                <a:cs typeface="Arial"/>
              </a:rPr>
              <a:t>Emme hyväksy yleiskokouksessa minkäänlaista kiusaamista, häirintää tai syrjintää. Puutumme asiattomaan käytökseen. Jokainen osallistuja sitoutuu noudattamaan </a:t>
            </a:r>
            <a:r>
              <a:rPr lang="fi-FI" b="0" i="0" u="none" strike="noStrike">
                <a:solidFill>
                  <a:srgbClr val="0066CC"/>
                </a:solidFill>
                <a:effectLst/>
                <a:latin typeface="Arial"/>
                <a:cs typeface="Arial"/>
                <a:hlinkClick r:id="rId3"/>
              </a:rPr>
              <a:t>eettisiä ohjeitamme </a:t>
            </a:r>
            <a:r>
              <a:rPr lang="fi-FI" b="0" i="0">
                <a:solidFill>
                  <a:srgbClr val="241F20"/>
                </a:solidFill>
                <a:effectLst/>
                <a:latin typeface="Arial"/>
                <a:cs typeface="Arial"/>
              </a:rPr>
              <a:t>ja toimimaan myös tässä tapahtumassa niiden mukaisesti. </a:t>
            </a:r>
          </a:p>
          <a:p>
            <a:pPr marL="742950" lvl="1" indent="-285750" algn="l" fontAlgn="base">
              <a:buFont typeface="Arial" panose="020B0604020202020204" pitchFamily="34" charset="0"/>
              <a:buChar char="•"/>
            </a:pPr>
            <a:r>
              <a:rPr lang="fi-FI" b="0" i="0">
                <a:solidFill>
                  <a:srgbClr val="241F20"/>
                </a:solidFill>
                <a:effectLst/>
                <a:latin typeface="Arial"/>
                <a:cs typeface="Arial"/>
              </a:rPr>
              <a:t>Toimimme yleiskokouksessa </a:t>
            </a:r>
            <a:r>
              <a:rPr lang="fi-FI" b="0" i="0" u="none" strike="noStrike">
                <a:solidFill>
                  <a:srgbClr val="0066CC"/>
                </a:solidFill>
                <a:effectLst/>
                <a:latin typeface="Arial"/>
                <a:cs typeface="Arial"/>
                <a:hlinkClick r:id="rId4"/>
              </a:rPr>
              <a:t>turvallisemman tilan periaatteidemme</a:t>
            </a:r>
            <a:r>
              <a:rPr lang="fi-FI" b="0" i="0">
                <a:solidFill>
                  <a:srgbClr val="241F20"/>
                </a:solidFill>
                <a:effectLst/>
                <a:latin typeface="Arial"/>
                <a:cs typeface="Arial"/>
              </a:rPr>
              <a:t> mukaisesti, joita osallistujat ovat sitoutuneet noudattamaan jo ilmoittautumisen yhteydessä.</a:t>
            </a:r>
          </a:p>
          <a:p>
            <a:pPr marL="742950" lvl="1" indent="-285750" algn="l" fontAlgn="base">
              <a:buFont typeface="Arial" panose="020B0604020202020204" pitchFamily="34" charset="0"/>
              <a:buChar char="•"/>
            </a:pPr>
            <a:r>
              <a:rPr lang="fi-FI" b="0" i="0">
                <a:solidFill>
                  <a:srgbClr val="241F20"/>
                </a:solidFill>
                <a:effectLst/>
                <a:latin typeface="Arial"/>
                <a:cs typeface="Arial"/>
              </a:rPr>
              <a:t>Tapahtumassa on paikalla häirintäyhdyshenkilöitä, joilta saa keskustelutukea sekä apua epäasialliseen käytökseen puuttumiseen.</a:t>
            </a:r>
          </a:p>
          <a:p>
            <a:pPr marL="742950" lvl="1" indent="-285750" algn="l" fontAlgn="base">
              <a:buFont typeface="Arial" panose="020B0604020202020204" pitchFamily="34" charset="0"/>
              <a:buChar char="•"/>
            </a:pPr>
            <a:r>
              <a:rPr lang="fi-FI" b="0" i="0">
                <a:solidFill>
                  <a:srgbClr val="241F20"/>
                </a:solidFill>
                <a:effectLst/>
                <a:latin typeface="Arial"/>
                <a:cs typeface="Arial"/>
              </a:rPr>
              <a:t>Ohjelman vetäjät ohjeistetaan avoimen ja kunnioittavan keskustelukulttuurin toteutumisesta ennen tapahtumaa. </a:t>
            </a:r>
          </a:p>
          <a:p>
            <a:pPr fontAlgn="base"/>
            <a:endParaRPr lang="fi-FI" sz="1600"/>
          </a:p>
        </p:txBody>
      </p:sp>
    </p:spTree>
    <p:extLst>
      <p:ext uri="{BB962C8B-B14F-4D97-AF65-F5344CB8AC3E}">
        <p14:creationId xmlns:p14="http://schemas.microsoft.com/office/powerpoint/2010/main" val="361534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DA1A99-22CE-78F0-A926-883E60ADB3A7}"/>
              </a:ext>
            </a:extLst>
          </p:cNvPr>
          <p:cNvSpPr>
            <a:spLocks noGrp="1"/>
          </p:cNvSpPr>
          <p:nvPr>
            <p:ph type="title"/>
          </p:nvPr>
        </p:nvSpPr>
        <p:spPr/>
        <p:txBody>
          <a:bodyPr/>
          <a:lstStyle/>
          <a:p>
            <a:r>
              <a:rPr lang="fi-FI" sz="3200" b="1" i="0">
                <a:solidFill>
                  <a:srgbClr val="241F20"/>
                </a:solidFill>
                <a:effectLst/>
                <a:latin typeface="Arial"/>
                <a:cs typeface="Arial"/>
              </a:rPr>
              <a:t>Taloudellinen ja hallinnollinen vastuu</a:t>
            </a:r>
            <a:endParaRPr lang="fi-FI" sz="3200">
              <a:latin typeface="Arial"/>
              <a:cs typeface="Arial"/>
            </a:endParaRPr>
          </a:p>
        </p:txBody>
      </p:sp>
      <p:sp>
        <p:nvSpPr>
          <p:cNvPr id="3" name="Tekstin paikkamerkki 2">
            <a:extLst>
              <a:ext uri="{FF2B5EF4-FFF2-40B4-BE49-F238E27FC236}">
                <a16:creationId xmlns:a16="http://schemas.microsoft.com/office/drawing/2014/main" id="{C661223A-3507-52EA-A604-AEB4CB2D7CAB}"/>
              </a:ext>
            </a:extLst>
          </p:cNvPr>
          <p:cNvSpPr>
            <a:spLocks noGrp="1"/>
          </p:cNvSpPr>
          <p:nvPr>
            <p:ph type="body" idx="14"/>
          </p:nvPr>
        </p:nvSpPr>
        <p:spPr>
          <a:xfrm>
            <a:off x="838199" y="1533874"/>
            <a:ext cx="10515600" cy="2800486"/>
          </a:xfrm>
        </p:spPr>
        <p:txBody>
          <a:bodyPr/>
          <a:lstStyle/>
          <a:p>
            <a:pPr marL="342900" indent="-342900" algn="l" fontAlgn="base">
              <a:buFont typeface="Arial" panose="020B0604020202020204" pitchFamily="34" charset="0"/>
              <a:buChar char="•"/>
            </a:pPr>
            <a:r>
              <a:rPr lang="fi-FI" sz="2000" b="0" i="0">
                <a:solidFill>
                  <a:srgbClr val="241F20"/>
                </a:solidFill>
                <a:effectLst/>
                <a:latin typeface="Arial" panose="020B0604020202020204" pitchFamily="34" charset="0"/>
              </a:rPr>
              <a:t>Lähtökohtana yleiskokouksen taloudessa ja hallinnossa on, että päätökset ovat huolellisesti harkittuja, päätöksentekijän toimivallan mukaisia, periaatteidemme mukaisia ja kokonaistaloudellisesti edullisia. </a:t>
            </a:r>
          </a:p>
          <a:p>
            <a:pPr marL="342900" indent="-342900" algn="l" fontAlgn="base">
              <a:buFont typeface="Arial" panose="020B0604020202020204" pitchFamily="34" charset="0"/>
              <a:buChar char="•"/>
            </a:pPr>
            <a:endParaRPr lang="fi-FI" sz="2000">
              <a:solidFill>
                <a:srgbClr val="241F20"/>
              </a:solidFill>
            </a:endParaRPr>
          </a:p>
          <a:p>
            <a:pPr marL="342900" indent="-342900" algn="l" fontAlgn="base">
              <a:buFont typeface="Arial" panose="020B0604020202020204" pitchFamily="34" charset="0"/>
              <a:buChar char="•"/>
            </a:pPr>
            <a:r>
              <a:rPr lang="fi-FI" sz="2000" b="0" i="0">
                <a:solidFill>
                  <a:srgbClr val="241F20"/>
                </a:solidFill>
                <a:effectLst/>
                <a:latin typeface="Arial" panose="020B0604020202020204" pitchFamily="34" charset="0"/>
              </a:rPr>
              <a:t>Päätöksenteossa noudatetaan lakia ja asetusta sekä johtosääntöjä ja niihin liittyviä menettelytapoja ja ohjeita.</a:t>
            </a:r>
          </a:p>
          <a:p>
            <a:pPr marL="342900" indent="-342900" algn="l" fontAlgn="base">
              <a:buFont typeface="Arial" panose="020B0604020202020204" pitchFamily="34" charset="0"/>
              <a:buChar char="•"/>
            </a:pPr>
            <a:endParaRPr lang="fi-FI" sz="2000" b="0" i="0">
              <a:solidFill>
                <a:srgbClr val="241F20"/>
              </a:solidFill>
              <a:effectLst/>
              <a:latin typeface="Arial" panose="020B0604020202020204" pitchFamily="34" charset="0"/>
            </a:endParaRPr>
          </a:p>
          <a:p>
            <a:pPr marL="342900" indent="-342900" algn="l" fontAlgn="base">
              <a:buFont typeface="Arial" panose="020B0604020202020204" pitchFamily="34" charset="0"/>
              <a:buChar char="•"/>
            </a:pPr>
            <a:r>
              <a:rPr lang="fi-FI" sz="2000" b="0" i="0">
                <a:solidFill>
                  <a:srgbClr val="241F20"/>
                </a:solidFill>
                <a:effectLst/>
                <a:latin typeface="Arial" panose="020B0604020202020204" pitchFamily="34" charset="0"/>
              </a:rPr>
              <a:t>Keräämme ja käsittelemme vain tapahtuman kannalta tarpeellista henkilötietoa. Tietoja käsittelevät luottamuksella vain ne työntekijät, jotka tarvitsevat osallistujien tietoja tehtävässään. Henkilötietojen keräämisessä ja käsittelyssä noudatamme </a:t>
            </a:r>
            <a:r>
              <a:rPr lang="fi-FI" sz="2000" b="0" i="0" u="none" strike="noStrike">
                <a:solidFill>
                  <a:srgbClr val="0066CC"/>
                </a:solidFill>
                <a:effectLst/>
                <a:latin typeface="Arial" panose="020B0604020202020204" pitchFamily="34" charset="0"/>
                <a:hlinkClick r:id="rId2"/>
              </a:rPr>
              <a:t>Suomen Punaisen Ristin tapahtumien tietosuojaselosteen</a:t>
            </a:r>
            <a:r>
              <a:rPr lang="fi-FI" sz="2000" b="0" i="0">
                <a:solidFill>
                  <a:srgbClr val="241F20"/>
                </a:solidFill>
                <a:effectLst/>
                <a:latin typeface="Arial" panose="020B0604020202020204" pitchFamily="34" charset="0"/>
              </a:rPr>
              <a:t> periaatteita.</a:t>
            </a:r>
          </a:p>
          <a:p>
            <a:pPr marL="342900" indent="-342900" algn="l" fontAlgn="base">
              <a:buFont typeface="Arial" panose="020B0604020202020204" pitchFamily="34" charset="0"/>
              <a:buChar char="•"/>
            </a:pPr>
            <a:endParaRPr lang="fi-FI" sz="2000" b="0" i="0">
              <a:solidFill>
                <a:srgbClr val="241F20"/>
              </a:solidFill>
              <a:effectLst/>
              <a:latin typeface="Arial" panose="020B0604020202020204" pitchFamily="34" charset="0"/>
            </a:endParaRPr>
          </a:p>
          <a:p>
            <a:pPr marL="342900" indent="-342900" algn="l" fontAlgn="base">
              <a:buFont typeface="Arial" panose="020B0604020202020204" pitchFamily="34" charset="0"/>
              <a:buChar char="•"/>
            </a:pPr>
            <a:r>
              <a:rPr lang="fi-FI" sz="2000" b="0" i="0">
                <a:solidFill>
                  <a:srgbClr val="241F20"/>
                </a:solidFill>
                <a:effectLst/>
                <a:latin typeface="Arial" panose="020B0604020202020204" pitchFamily="34" charset="0"/>
              </a:rPr>
              <a:t>Huolehdimme tapahtuman järjestämiseen liittyvistä viranomaisluvista ja -ilmoituksista.</a:t>
            </a:r>
          </a:p>
          <a:p>
            <a:pPr marL="342900" indent="-342900">
              <a:buFont typeface="Arial" panose="020B0604020202020204" pitchFamily="34" charset="0"/>
              <a:buChar char="•"/>
            </a:pPr>
            <a:endParaRPr lang="fi-FI" sz="2000"/>
          </a:p>
        </p:txBody>
      </p:sp>
    </p:spTree>
    <p:extLst>
      <p:ext uri="{BB962C8B-B14F-4D97-AF65-F5344CB8AC3E}">
        <p14:creationId xmlns:p14="http://schemas.microsoft.com/office/powerpoint/2010/main" val="1016561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B9A99B-12BD-F93B-22C0-C6036AA02F65}"/>
              </a:ext>
            </a:extLst>
          </p:cNvPr>
          <p:cNvSpPr>
            <a:spLocks noGrp="1"/>
          </p:cNvSpPr>
          <p:nvPr>
            <p:ph type="ctrTitle"/>
          </p:nvPr>
        </p:nvSpPr>
        <p:spPr>
          <a:xfrm>
            <a:off x="968187" y="308406"/>
            <a:ext cx="9821658" cy="2681050"/>
          </a:xfrm>
        </p:spPr>
        <p:txBody>
          <a:bodyPr/>
          <a:lstStyle/>
          <a:p>
            <a:r>
              <a:rPr lang="en-US" altLang="x-none" sz="5895" err="1"/>
              <a:t>Yleiskokouksen</a:t>
            </a:r>
            <a:r>
              <a:rPr lang="en-US" altLang="x-none" sz="5895"/>
              <a:t> </a:t>
            </a:r>
            <a:r>
              <a:rPr lang="en-US" altLang="x-none" sz="5895" err="1"/>
              <a:t>ohjelma</a:t>
            </a:r>
            <a:endParaRPr lang="fi-FI" sz="5895"/>
          </a:p>
        </p:txBody>
      </p:sp>
    </p:spTree>
    <p:extLst>
      <p:ext uri="{BB962C8B-B14F-4D97-AF65-F5344CB8AC3E}">
        <p14:creationId xmlns:p14="http://schemas.microsoft.com/office/powerpoint/2010/main" val="4214436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460E635-87EF-6330-E40D-E516B212695F}"/>
              </a:ext>
            </a:extLst>
          </p:cNvPr>
          <p:cNvSpPr>
            <a:spLocks noGrp="1"/>
          </p:cNvSpPr>
          <p:nvPr>
            <p:ph type="body" idx="14"/>
          </p:nvPr>
        </p:nvSpPr>
        <p:spPr>
          <a:xfrm>
            <a:off x="1123250" y="731421"/>
            <a:ext cx="10223292" cy="3395608"/>
          </a:xfrm>
        </p:spPr>
        <p:txBody>
          <a:bodyPr/>
          <a:lstStyle/>
          <a:p>
            <a:r>
              <a:rPr lang="fi-FI" altLang="x-none" sz="4200" i="1"/>
              <a:t>rednet.punainenristi.fi/yleiskokous2023</a:t>
            </a:r>
            <a:br>
              <a:rPr lang="fi-FI" altLang="x-none" sz="4200" i="1"/>
            </a:br>
            <a:endParaRPr lang="en-FI" sz="4200"/>
          </a:p>
        </p:txBody>
      </p:sp>
      <p:pic>
        <p:nvPicPr>
          <p:cNvPr id="4" name="Kuva 3">
            <a:extLst>
              <a:ext uri="{FF2B5EF4-FFF2-40B4-BE49-F238E27FC236}">
                <a16:creationId xmlns:a16="http://schemas.microsoft.com/office/drawing/2014/main" id="{71F02FB1-1979-4087-0955-2C41CFD67D4A}"/>
              </a:ext>
            </a:extLst>
          </p:cNvPr>
          <p:cNvPicPr>
            <a:picLocks noChangeAspect="1"/>
          </p:cNvPicPr>
          <p:nvPr/>
        </p:nvPicPr>
        <p:blipFill>
          <a:blip r:embed="rId2"/>
          <a:stretch>
            <a:fillRect/>
          </a:stretch>
        </p:blipFill>
        <p:spPr>
          <a:xfrm>
            <a:off x="4827435" y="3483206"/>
            <a:ext cx="2468263" cy="2468263"/>
          </a:xfrm>
          <a:prstGeom prst="rect">
            <a:avLst/>
          </a:prstGeom>
        </p:spPr>
      </p:pic>
    </p:spTree>
    <p:extLst>
      <p:ext uri="{BB962C8B-B14F-4D97-AF65-F5344CB8AC3E}">
        <p14:creationId xmlns:p14="http://schemas.microsoft.com/office/powerpoint/2010/main" val="3215655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fi-FI" altLang="x-none"/>
              <a:t>Ilmoittautuminen kokouspaikalla</a:t>
            </a:r>
            <a:endParaRPr lang="en-US" altLang="x-none"/>
          </a:p>
        </p:txBody>
      </p:sp>
      <p:sp>
        <p:nvSpPr>
          <p:cNvPr id="38914" name="Content Placeholder 2"/>
          <p:cNvSpPr>
            <a:spLocks noGrp="1"/>
          </p:cNvSpPr>
          <p:nvPr>
            <p:ph type="body" sz="quarter" idx="11"/>
          </p:nvPr>
        </p:nvSpPr>
        <p:spPr>
          <a:xfrm>
            <a:off x="838200" y="1933819"/>
            <a:ext cx="10515600" cy="42820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r>
              <a:rPr lang="fi-FI" altLang="x-none" sz="2200"/>
              <a:t>Kaikki yleiskokousvieraat ilmoittautuvat saapuessaan kokouspaikalle. </a:t>
            </a:r>
            <a:endParaRPr lang="en-GB" altLang="x-none" sz="2200"/>
          </a:p>
          <a:p>
            <a:pPr lvl="1"/>
            <a:r>
              <a:rPr lang="fi-FI" altLang="x-none"/>
              <a:t>Äänivaltaiset kokousedustajat ilmoittautuvat piirikohtaisilla ilmoittautumispisteillä</a:t>
            </a:r>
          </a:p>
          <a:p>
            <a:pPr lvl="1"/>
            <a:r>
              <a:rPr lang="fi-FI" altLang="x-none"/>
              <a:t>Kaikki muut osallistujat omalla </a:t>
            </a:r>
            <a:r>
              <a:rPr lang="fi-FI" altLang="en-US"/>
              <a:t>ilmoittautumispisteellä</a:t>
            </a:r>
          </a:p>
          <a:p>
            <a:pPr marL="0" indent="0">
              <a:buNone/>
            </a:pPr>
            <a:endParaRPr lang="fi-FI" altLang="x-none" sz="2200"/>
          </a:p>
          <a:p>
            <a:r>
              <a:rPr lang="fi-FI" altLang="x-none" sz="2200"/>
              <a:t>Ilmoittautumisen yhteydessä tarkistetaan äänivaltaisten edustajien valtakirjat tai pöytäkirjanotteet ja jaetaan osallistujakortti ja äänestysliput. Valtakirjan voi toimittaa etukäteen kokouksen järjestäjille.</a:t>
            </a:r>
          </a:p>
          <a:p>
            <a:pPr marL="0" indent="0">
              <a:buNone/>
            </a:pPr>
            <a:endParaRPr lang="fi-FI" altLang="x-none" sz="2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92F8AD-EDC5-02D8-2CC5-2E867818F1DE}"/>
              </a:ext>
            </a:extLst>
          </p:cNvPr>
          <p:cNvSpPr>
            <a:spLocks noGrp="1"/>
          </p:cNvSpPr>
          <p:nvPr>
            <p:ph type="title"/>
          </p:nvPr>
        </p:nvSpPr>
        <p:spPr>
          <a:xfrm>
            <a:off x="722453" y="452558"/>
            <a:ext cx="10515600" cy="781750"/>
          </a:xfrm>
        </p:spPr>
        <p:txBody>
          <a:bodyPr/>
          <a:lstStyle/>
          <a:p>
            <a:r>
              <a:rPr lang="fi-FI" sz="3200">
                <a:latin typeface="Arial"/>
                <a:cs typeface="Arial"/>
              </a:rPr>
              <a:t>Nuorten etkot perjantaina 9.6. klo 18.15-22.00</a:t>
            </a:r>
          </a:p>
        </p:txBody>
      </p:sp>
      <p:sp>
        <p:nvSpPr>
          <p:cNvPr id="3" name="Tekstin paikkamerkki 2">
            <a:extLst>
              <a:ext uri="{FF2B5EF4-FFF2-40B4-BE49-F238E27FC236}">
                <a16:creationId xmlns:a16="http://schemas.microsoft.com/office/drawing/2014/main" id="{CE27AD1B-1521-9255-AE4F-E24C730A8315}"/>
              </a:ext>
            </a:extLst>
          </p:cNvPr>
          <p:cNvSpPr>
            <a:spLocks noGrp="1"/>
          </p:cNvSpPr>
          <p:nvPr>
            <p:ph type="body" sz="quarter" idx="11"/>
          </p:nvPr>
        </p:nvSpPr>
        <p:spPr>
          <a:xfrm>
            <a:off x="685582" y="1551015"/>
            <a:ext cx="4530214" cy="4481103"/>
          </a:xfrm>
        </p:spPr>
        <p:txBody>
          <a:bodyPr vert="horz" lIns="91440" tIns="45720" rIns="91440" bIns="45720" rtlCol="0" anchor="t">
            <a:noAutofit/>
          </a:bodyPr>
          <a:lstStyle/>
          <a:p>
            <a:pPr fontAlgn="base"/>
            <a:r>
              <a:rPr lang="fi-FI" sz="2000">
                <a:solidFill>
                  <a:srgbClr val="241F20"/>
                </a:solidFill>
                <a:latin typeface="Arial"/>
                <a:cs typeface="Arial"/>
              </a:rPr>
              <a:t>Yleiskokouksen </a:t>
            </a:r>
            <a:r>
              <a:rPr lang="fi-FI" sz="2000" i="0">
                <a:solidFill>
                  <a:srgbClr val="241F20"/>
                </a:solidFill>
                <a:effectLst/>
                <a:latin typeface="Arial"/>
                <a:cs typeface="Arial"/>
              </a:rPr>
              <a:t>alle 29-vuotiaat</a:t>
            </a:r>
            <a:r>
              <a:rPr lang="fi-FI" sz="2000">
                <a:solidFill>
                  <a:srgbClr val="241F20"/>
                </a:solidFill>
                <a:latin typeface="Arial"/>
                <a:cs typeface="Arial"/>
              </a:rPr>
              <a:t> osallistujat ovat </a:t>
            </a:r>
            <a:r>
              <a:rPr lang="fi-FI" sz="2000" i="0">
                <a:solidFill>
                  <a:srgbClr val="241F20"/>
                </a:solidFill>
                <a:effectLst/>
                <a:latin typeface="Arial"/>
                <a:cs typeface="Arial"/>
              </a:rPr>
              <a:t>tervetulleita nuorten etkot -tapahtumaan </a:t>
            </a:r>
            <a:r>
              <a:rPr lang="fi-FI" sz="2000" i="0" u="none" strike="noStrike">
                <a:solidFill>
                  <a:srgbClr val="0066CC"/>
                </a:solidFill>
                <a:effectLst/>
                <a:latin typeface="Arial"/>
                <a:cs typeface="Arial"/>
                <a:hlinkClick r:id="rId2"/>
              </a:rPr>
              <a:t>Kulttuuritehdas </a:t>
            </a:r>
            <a:r>
              <a:rPr lang="fi-FI" sz="2000" i="0" u="none" strike="noStrike" err="1">
                <a:solidFill>
                  <a:srgbClr val="0066CC"/>
                </a:solidFill>
                <a:effectLst/>
                <a:latin typeface="Arial"/>
                <a:cs typeface="Arial"/>
                <a:hlinkClick r:id="rId2"/>
              </a:rPr>
              <a:t>Siihtalaan</a:t>
            </a:r>
            <a:r>
              <a:rPr lang="fi-FI" sz="2000" i="0">
                <a:solidFill>
                  <a:srgbClr val="241F20"/>
                </a:solidFill>
                <a:effectLst/>
                <a:latin typeface="Arial"/>
                <a:cs typeface="Arial"/>
              </a:rPr>
              <a:t> </a:t>
            </a:r>
            <a:endParaRPr lang="en-US" sz="2000"/>
          </a:p>
          <a:p>
            <a:r>
              <a:rPr lang="fi-FI" sz="2000" i="0">
                <a:solidFill>
                  <a:srgbClr val="241F20"/>
                </a:solidFill>
                <a:effectLst/>
                <a:latin typeface="Arial"/>
                <a:cs typeface="Arial"/>
              </a:rPr>
              <a:t>Etkoilla valmistaudutaan yleiskokoukseen, osallistutaan puheenjohtajisto- ja hallitusehdokkaiden vaalitenttiin sekä tutustutaan kokousrutiineihin.</a:t>
            </a:r>
            <a:r>
              <a:rPr lang="fi-FI" sz="2000">
                <a:solidFill>
                  <a:srgbClr val="241F20"/>
                </a:solidFill>
                <a:latin typeface="Arial"/>
                <a:cs typeface="Arial"/>
              </a:rPr>
              <a:t> </a:t>
            </a:r>
            <a:endParaRPr lang="fi-FI" sz="2000">
              <a:solidFill>
                <a:srgbClr val="241F20"/>
              </a:solidFill>
            </a:endParaRPr>
          </a:p>
          <a:p>
            <a:pPr algn="l" fontAlgn="base"/>
            <a:r>
              <a:rPr lang="fi-FI" sz="2000" i="0">
                <a:solidFill>
                  <a:srgbClr val="241F20"/>
                </a:solidFill>
                <a:effectLst/>
                <a:latin typeface="Arial"/>
                <a:cs typeface="Arial"/>
              </a:rPr>
              <a:t>Tilaisuus tarjoiluineen on maksuton ja siihen ilmoittaudutaan yleiskokouksen ilmoittautumislinkin kautta.</a:t>
            </a:r>
            <a:endParaRPr lang="fi-FI" sz="2000">
              <a:solidFill>
                <a:srgbClr val="241F20"/>
              </a:solidFill>
            </a:endParaRPr>
          </a:p>
        </p:txBody>
      </p:sp>
      <p:pic>
        <p:nvPicPr>
          <p:cNvPr id="4" name="Picture 4">
            <a:extLst>
              <a:ext uri="{FF2B5EF4-FFF2-40B4-BE49-F238E27FC236}">
                <a16:creationId xmlns:a16="http://schemas.microsoft.com/office/drawing/2014/main" id="{096E0778-1014-E382-76F7-E9C07A548CEE}"/>
              </a:ext>
            </a:extLst>
          </p:cNvPr>
          <p:cNvPicPr>
            <a:picLocks noChangeAspect="1"/>
          </p:cNvPicPr>
          <p:nvPr/>
        </p:nvPicPr>
        <p:blipFill>
          <a:blip r:embed="rId3"/>
          <a:stretch>
            <a:fillRect/>
          </a:stretch>
        </p:blipFill>
        <p:spPr>
          <a:xfrm>
            <a:off x="5572434" y="1629789"/>
            <a:ext cx="5926392" cy="3930261"/>
          </a:xfrm>
          <a:prstGeom prst="rect">
            <a:avLst/>
          </a:prstGeom>
        </p:spPr>
      </p:pic>
      <p:sp>
        <p:nvSpPr>
          <p:cNvPr id="5" name="TextBox 4">
            <a:extLst>
              <a:ext uri="{FF2B5EF4-FFF2-40B4-BE49-F238E27FC236}">
                <a16:creationId xmlns:a16="http://schemas.microsoft.com/office/drawing/2014/main" id="{BF577DD4-97FB-4830-0C6F-0076CD0C7526}"/>
              </a:ext>
            </a:extLst>
          </p:cNvPr>
          <p:cNvSpPr txBox="1"/>
          <p:nvPr/>
        </p:nvSpPr>
        <p:spPr>
          <a:xfrm>
            <a:off x="5653547" y="5555225"/>
            <a:ext cx="558595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Arial"/>
                <a:ea typeface="+mn-lt"/>
                <a:cs typeface="+mn-lt"/>
              </a:rPr>
              <a:t>Suomen</a:t>
            </a:r>
            <a:r>
              <a:rPr lang="en-US" sz="1400">
                <a:latin typeface="Arial"/>
                <a:ea typeface="+mn-lt"/>
                <a:cs typeface="+mn-lt"/>
              </a:rPr>
              <a:t> </a:t>
            </a:r>
            <a:r>
              <a:rPr lang="en-US" sz="1400" err="1">
                <a:latin typeface="Arial"/>
                <a:ea typeface="+mn-lt"/>
                <a:cs typeface="+mn-lt"/>
              </a:rPr>
              <a:t>Punaisen</a:t>
            </a:r>
            <a:r>
              <a:rPr lang="en-US" sz="1400">
                <a:latin typeface="Arial"/>
                <a:ea typeface="+mn-lt"/>
                <a:cs typeface="+mn-lt"/>
              </a:rPr>
              <a:t> Ristin </a:t>
            </a:r>
            <a:r>
              <a:rPr lang="en-US" sz="1400" err="1">
                <a:latin typeface="Arial"/>
                <a:ea typeface="+mn-lt"/>
                <a:cs typeface="+mn-lt"/>
              </a:rPr>
              <a:t>yleiskokous</a:t>
            </a:r>
            <a:r>
              <a:rPr lang="en-US" sz="1400">
                <a:latin typeface="Arial"/>
                <a:ea typeface="+mn-lt"/>
                <a:cs typeface="+mn-lt"/>
              </a:rPr>
              <a:t> 2017, </a:t>
            </a:r>
            <a:r>
              <a:rPr lang="en-US" sz="1400" err="1">
                <a:latin typeface="Arial"/>
                <a:ea typeface="+mn-lt"/>
                <a:cs typeface="+mn-lt"/>
              </a:rPr>
              <a:t>nuorten</a:t>
            </a:r>
            <a:r>
              <a:rPr lang="en-US" sz="1400">
                <a:latin typeface="Arial"/>
                <a:ea typeface="+mn-lt"/>
                <a:cs typeface="+mn-lt"/>
              </a:rPr>
              <a:t> </a:t>
            </a:r>
            <a:r>
              <a:rPr lang="en-US" sz="1400" err="1">
                <a:latin typeface="Arial"/>
                <a:ea typeface="+mn-lt"/>
                <a:cs typeface="+mn-lt"/>
              </a:rPr>
              <a:t>etkot</a:t>
            </a:r>
            <a:endParaRPr lang="en-US" sz="1400">
              <a:latin typeface="Arial"/>
              <a:ea typeface="+mn-lt"/>
              <a:cs typeface="+mn-lt"/>
            </a:endParaRPr>
          </a:p>
          <a:p>
            <a:r>
              <a:rPr lang="en-US" sz="1400" err="1">
                <a:latin typeface="Arial"/>
                <a:cs typeface="Calibri"/>
              </a:rPr>
              <a:t>Kuvaaja</a:t>
            </a:r>
            <a:r>
              <a:rPr lang="en-US" sz="1400">
                <a:latin typeface="Arial"/>
                <a:cs typeface="Calibri"/>
              </a:rPr>
              <a:t>: Jarkko Mikkonen</a:t>
            </a:r>
          </a:p>
        </p:txBody>
      </p:sp>
    </p:spTree>
    <p:extLst>
      <p:ext uri="{BB962C8B-B14F-4D97-AF65-F5344CB8AC3E}">
        <p14:creationId xmlns:p14="http://schemas.microsoft.com/office/powerpoint/2010/main" val="3099404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480144" y="240873"/>
            <a:ext cx="10515600" cy="575522"/>
          </a:xfrm>
        </p:spPr>
        <p:txBody>
          <a:bodyPr/>
          <a:lstStyle/>
          <a:p>
            <a:r>
              <a:rPr lang="fi-FI">
                <a:latin typeface="Arial"/>
                <a:cs typeface="Arial"/>
              </a:rPr>
              <a:t>Valiokuntatyöskentely lauantaina 10.6</a:t>
            </a:r>
            <a:endParaRPr lang="fi-FI"/>
          </a:p>
        </p:txBody>
      </p:sp>
      <p:sp>
        <p:nvSpPr>
          <p:cNvPr id="3" name="Tekstin paikkamerkki 2">
            <a:extLst>
              <a:ext uri="{FF2B5EF4-FFF2-40B4-BE49-F238E27FC236}">
                <a16:creationId xmlns:a16="http://schemas.microsoft.com/office/drawing/2014/main" id="{84B32C17-1A69-F10D-48A3-B4C7A075DF21}"/>
              </a:ext>
            </a:extLst>
          </p:cNvPr>
          <p:cNvSpPr>
            <a:spLocks noGrp="1"/>
          </p:cNvSpPr>
          <p:nvPr>
            <p:ph type="body" idx="11"/>
          </p:nvPr>
        </p:nvSpPr>
        <p:spPr>
          <a:xfrm>
            <a:off x="493368" y="816462"/>
            <a:ext cx="11210767" cy="4800414"/>
          </a:xfrm>
        </p:spPr>
        <p:txBody>
          <a:bodyPr/>
          <a:lstStyle/>
          <a:p>
            <a:pPr fontAlgn="base"/>
            <a:r>
              <a:rPr lang="fi-FI" sz="2000" b="0" i="0">
                <a:solidFill>
                  <a:srgbClr val="241F20"/>
                </a:solidFill>
                <a:effectLst/>
                <a:latin typeface="Arial"/>
                <a:cs typeface="Arial"/>
              </a:rPr>
              <a:t>Valiokunnissa keskitytään pohtimaan toimintalinjauksen 2024–2026</a:t>
            </a:r>
            <a:r>
              <a:rPr lang="fi-FI" sz="2000" b="0">
                <a:solidFill>
                  <a:srgbClr val="241F20"/>
                </a:solidFill>
                <a:latin typeface="Arial"/>
                <a:cs typeface="Arial"/>
              </a:rPr>
              <a:t> käytännön</a:t>
            </a:r>
            <a:r>
              <a:rPr lang="fi-FI" sz="2000" b="0" i="0">
                <a:solidFill>
                  <a:srgbClr val="241F20"/>
                </a:solidFill>
                <a:effectLst/>
                <a:latin typeface="Arial"/>
                <a:cs typeface="Arial"/>
              </a:rPr>
              <a:t> toimeenpanoa. </a:t>
            </a:r>
            <a:r>
              <a:rPr lang="fi-FI" sz="2000" b="0">
                <a:solidFill>
                  <a:srgbClr val="241F20"/>
                </a:solidFill>
                <a:latin typeface="Arial"/>
                <a:cs typeface="Arial"/>
              </a:rPr>
              <a:t>Valiokunnissa </a:t>
            </a:r>
            <a:r>
              <a:rPr lang="fi-FI" sz="2000" b="0" i="0">
                <a:solidFill>
                  <a:srgbClr val="241F20"/>
                </a:solidFill>
                <a:effectLst/>
                <a:latin typeface="Arial"/>
                <a:cs typeface="Arial"/>
              </a:rPr>
              <a:t>mietitään, miten</a:t>
            </a:r>
            <a:r>
              <a:rPr lang="fi-FI" sz="2000" i="0">
                <a:solidFill>
                  <a:srgbClr val="241F20"/>
                </a:solidFill>
                <a:effectLst/>
                <a:latin typeface="Arial"/>
                <a:cs typeface="Arial"/>
              </a:rPr>
              <a:t> </a:t>
            </a:r>
            <a:r>
              <a:rPr lang="fi-FI" sz="2000" b="0" i="0">
                <a:solidFill>
                  <a:srgbClr val="241F20"/>
                </a:solidFill>
                <a:effectLst/>
                <a:latin typeface="Arial"/>
                <a:cs typeface="Arial"/>
              </a:rPr>
              <a:t>saavutamme tavoitteemme</a:t>
            </a:r>
            <a:r>
              <a:rPr lang="fi-FI" sz="2000" b="0">
                <a:solidFill>
                  <a:srgbClr val="241F20"/>
                </a:solidFill>
                <a:latin typeface="Arial"/>
                <a:cs typeface="Arial"/>
              </a:rPr>
              <a:t> osastoissa. </a:t>
            </a:r>
            <a:r>
              <a:rPr lang="fi-FI" sz="2000" b="0" i="0">
                <a:solidFill>
                  <a:srgbClr val="241F20"/>
                </a:solidFill>
                <a:effectLst/>
                <a:latin typeface="Arial"/>
                <a:cs typeface="Arial"/>
              </a:rPr>
              <a:t>Tarkoituksena on </a:t>
            </a:r>
            <a:r>
              <a:rPr lang="fi-FI" sz="2000" b="0">
                <a:solidFill>
                  <a:srgbClr val="241F20"/>
                </a:solidFill>
                <a:latin typeface="Arial"/>
                <a:cs typeface="Arial"/>
              </a:rPr>
              <a:t>pohtia erilaisten ja eri kokoisten osastojen</a:t>
            </a:r>
            <a:r>
              <a:rPr lang="fi-FI" sz="2000" b="0" i="0">
                <a:solidFill>
                  <a:srgbClr val="241F20"/>
                </a:solidFill>
                <a:effectLst/>
                <a:latin typeface="Arial"/>
                <a:cs typeface="Arial"/>
              </a:rPr>
              <a:t> omia toimenpiteitä</a:t>
            </a:r>
            <a:r>
              <a:rPr lang="fi-FI" sz="2000" b="0">
                <a:solidFill>
                  <a:srgbClr val="241F20"/>
                </a:solidFill>
                <a:latin typeface="Arial"/>
                <a:cs typeface="Arial"/>
              </a:rPr>
              <a:t>, tuen tarpeita</a:t>
            </a:r>
            <a:r>
              <a:rPr lang="fi-FI" sz="2000" b="0" i="0">
                <a:solidFill>
                  <a:srgbClr val="241F20"/>
                </a:solidFill>
                <a:effectLst/>
                <a:latin typeface="Arial"/>
                <a:cs typeface="Arial"/>
              </a:rPr>
              <a:t> ja toimintoja seuraavalle kolmivuotiskaudelle.</a:t>
            </a:r>
            <a:endParaRPr lang="fi-FI" sz="2000" b="0">
              <a:solidFill>
                <a:srgbClr val="241F20"/>
              </a:solidFill>
              <a:latin typeface="Arial"/>
              <a:cs typeface="Arial"/>
            </a:endParaRPr>
          </a:p>
          <a:p>
            <a:pPr marL="0" indent="0" algn="l">
              <a:buNone/>
            </a:pPr>
            <a:endParaRPr lang="fi-FI" sz="2000" b="0" i="0">
              <a:solidFill>
                <a:srgbClr val="241F20"/>
              </a:solidFill>
              <a:effectLst/>
              <a:latin typeface="Arial" panose="020B0604020202020204" pitchFamily="34" charset="0"/>
            </a:endParaRPr>
          </a:p>
          <a:p>
            <a:r>
              <a:rPr lang="fi-FI" sz="2000" b="0">
                <a:solidFill>
                  <a:srgbClr val="241F20"/>
                </a:solidFill>
                <a:latin typeface="Arial"/>
                <a:cs typeface="Arial"/>
              </a:rPr>
              <a:t>Valiokunnissa voi myös tehdä muutosesityksiä toimintalinjaukseen. Valiokuntien puheenjohtajat vievät keskustelun suureen valiokuntaan joka tekee oman esityksensä yleiskokoukselle sunnuntaiksi.</a:t>
            </a:r>
            <a:endParaRPr lang="fi-FI" sz="2000" b="0">
              <a:solidFill>
                <a:srgbClr val="241F20"/>
              </a:solidFill>
            </a:endParaRPr>
          </a:p>
          <a:p>
            <a:pPr fontAlgn="base"/>
            <a:endParaRPr lang="fi-FI" sz="2000" b="0">
              <a:solidFill>
                <a:srgbClr val="241F20"/>
              </a:solidFill>
            </a:endParaRPr>
          </a:p>
          <a:p>
            <a:pPr fontAlgn="base"/>
            <a:r>
              <a:rPr lang="fi-FI" sz="2000" b="0" i="0">
                <a:solidFill>
                  <a:srgbClr val="241F20"/>
                </a:solidFill>
                <a:effectLst/>
                <a:latin typeface="Arial"/>
                <a:cs typeface="Arial"/>
              </a:rPr>
              <a:t>Sääntövaliokunnassa käsitellään sääntöesityksen sisältö sekä siihen mahdollisesti tulleet muutosesitykset.</a:t>
            </a:r>
            <a:r>
              <a:rPr lang="fi-FI" sz="2000" b="0">
                <a:solidFill>
                  <a:srgbClr val="241F20"/>
                </a:solidFill>
                <a:latin typeface="Arial"/>
                <a:cs typeface="Arial"/>
              </a:rPr>
              <a:t> </a:t>
            </a:r>
            <a:endParaRPr lang="fi-FI" sz="2000" b="0" i="0">
              <a:solidFill>
                <a:srgbClr val="241F20"/>
              </a:solidFill>
              <a:effectLst/>
              <a:latin typeface="Arial" panose="020B0604020202020204" pitchFamily="34" charset="0"/>
            </a:endParaRPr>
          </a:p>
          <a:p>
            <a:pPr marL="0" indent="0" algn="l" fontAlgn="base">
              <a:buNone/>
            </a:pPr>
            <a:endParaRPr lang="fi-FI" sz="2000" b="0" i="0">
              <a:solidFill>
                <a:srgbClr val="241F20"/>
              </a:solidFill>
              <a:effectLst/>
              <a:latin typeface="Arial" panose="020B0604020202020204" pitchFamily="34" charset="0"/>
            </a:endParaRPr>
          </a:p>
          <a:p>
            <a:pPr fontAlgn="base"/>
            <a:r>
              <a:rPr lang="fi-FI" sz="2000" b="0" i="0">
                <a:solidFill>
                  <a:srgbClr val="241F20"/>
                </a:solidFill>
                <a:effectLst/>
                <a:latin typeface="Arial"/>
                <a:cs typeface="Arial"/>
              </a:rPr>
              <a:t>Kaikki kokouksen osallistujat ovat tervetulleita </a:t>
            </a:r>
            <a:r>
              <a:rPr lang="fi-FI" sz="2000" b="0">
                <a:solidFill>
                  <a:srgbClr val="241F20"/>
                </a:solidFill>
                <a:latin typeface="Arial"/>
                <a:cs typeface="Arial"/>
              </a:rPr>
              <a:t>osallistumaan valiokuntiin. Ilmoittautumisohjeet toimitetaan kaikille kokouksen osallistujille myöhemmin. Yksi valiokunnista on etävaliokunta.  </a:t>
            </a:r>
            <a:br>
              <a:rPr lang="fi-FI" sz="2000"/>
            </a:br>
            <a:endParaRPr lang="fi-FI" sz="2000"/>
          </a:p>
        </p:txBody>
      </p:sp>
    </p:spTree>
    <p:extLst>
      <p:ext uri="{BB962C8B-B14F-4D97-AF65-F5344CB8AC3E}">
        <p14:creationId xmlns:p14="http://schemas.microsoft.com/office/powerpoint/2010/main" val="224662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E34B3-E52B-8013-F475-8D71AB20AA1E}"/>
              </a:ext>
            </a:extLst>
          </p:cNvPr>
          <p:cNvSpPr>
            <a:spLocks noGrp="1"/>
          </p:cNvSpPr>
          <p:nvPr>
            <p:ph type="title"/>
          </p:nvPr>
        </p:nvSpPr>
        <p:spPr>
          <a:xfrm>
            <a:off x="544458" y="443725"/>
            <a:ext cx="10515600" cy="575522"/>
          </a:xfrm>
        </p:spPr>
        <p:txBody>
          <a:bodyPr/>
          <a:lstStyle/>
          <a:p>
            <a:r>
              <a:rPr lang="fi-FI" i="0">
                <a:solidFill>
                  <a:srgbClr val="241F20"/>
                </a:solidFill>
                <a:effectLst/>
                <a:latin typeface="Arial"/>
                <a:cs typeface="Arial"/>
              </a:rPr>
              <a:t>Valiokunnat yleiskokouksessa 2023</a:t>
            </a:r>
            <a:br>
              <a:rPr lang="fi-FI" sz="2200">
                <a:latin typeface="Arial"/>
                <a:cs typeface="Arial"/>
              </a:rPr>
            </a:br>
            <a:endParaRPr lang="fi-FI" sz="2200">
              <a:solidFill>
                <a:srgbClr val="241F20"/>
              </a:solidFill>
            </a:endParaRPr>
          </a:p>
        </p:txBody>
      </p:sp>
      <p:sp>
        <p:nvSpPr>
          <p:cNvPr id="8" name="Tekstin paikkamerkki 7">
            <a:extLst>
              <a:ext uri="{FF2B5EF4-FFF2-40B4-BE49-F238E27FC236}">
                <a16:creationId xmlns:a16="http://schemas.microsoft.com/office/drawing/2014/main" id="{300A124B-480E-C28F-1608-13A8351519B6}"/>
              </a:ext>
            </a:extLst>
          </p:cNvPr>
          <p:cNvSpPr>
            <a:spLocks noGrp="1"/>
          </p:cNvSpPr>
          <p:nvPr>
            <p:ph type="body" idx="12"/>
          </p:nvPr>
        </p:nvSpPr>
        <p:spPr>
          <a:xfrm>
            <a:off x="566746" y="991242"/>
            <a:ext cx="10995949" cy="4565765"/>
          </a:xfrm>
        </p:spPr>
        <p:txBody>
          <a:bodyPr numCol="1"/>
          <a:lstStyle/>
          <a:p>
            <a:pPr>
              <a:lnSpc>
                <a:spcPct val="107000"/>
              </a:lnSpc>
              <a:spcAft>
                <a:spcPts val="800"/>
              </a:spcAft>
            </a:pPr>
            <a:r>
              <a:rPr lang="fi-FI" dirty="0">
                <a:latin typeface="Arial"/>
                <a:ea typeface="Times New Roman" panose="02020603050405020304" pitchFamily="18" charset="0"/>
                <a:cs typeface="Arial"/>
              </a:rPr>
              <a:t>Sääntövaliokunta</a:t>
            </a:r>
            <a:r>
              <a:rPr lang="fi-FI" b="0" dirty="0">
                <a:solidFill>
                  <a:srgbClr val="241F20"/>
                </a:solidFill>
                <a:latin typeface="Arial"/>
                <a:cs typeface="Arial"/>
              </a:rPr>
              <a:t> </a:t>
            </a:r>
            <a:r>
              <a:rPr lang="fi-FI" b="0" i="0" dirty="0">
                <a:solidFill>
                  <a:srgbClr val="241F20"/>
                </a:solidFill>
                <a:effectLst/>
                <a:latin typeface="Arial"/>
                <a:cs typeface="Arial"/>
              </a:rPr>
              <a:t>käsittelee sääntöuudistusta, ja valiokunnassa käsitellään sääntöesityksen sisältö sekä siihen mahdollisesti tulleet muutosesitykset.</a:t>
            </a:r>
            <a:r>
              <a:rPr lang="fi-FI" b="0" dirty="0">
                <a:solidFill>
                  <a:srgbClr val="241F20"/>
                </a:solidFill>
                <a:latin typeface="Arial"/>
                <a:cs typeface="Arial"/>
              </a:rPr>
              <a:t> </a:t>
            </a:r>
            <a:endParaRPr lang="fi-FI" b="0" dirty="0">
              <a:ea typeface="Times New Roman" panose="02020603050405020304" pitchFamily="18" charset="0"/>
            </a:endParaRPr>
          </a:p>
          <a:p>
            <a:pPr>
              <a:lnSpc>
                <a:spcPct val="107000"/>
              </a:lnSpc>
              <a:spcAft>
                <a:spcPts val="800"/>
              </a:spcAft>
            </a:pPr>
            <a:r>
              <a:rPr lang="fi-FI" dirty="0">
                <a:effectLst/>
                <a:latin typeface="Arial"/>
                <a:ea typeface="Times New Roman" panose="02020603050405020304" pitchFamily="18" charset="0"/>
                <a:cs typeface="Arial"/>
              </a:rPr>
              <a:t>Valiokunta 1 </a:t>
            </a:r>
            <a:r>
              <a:rPr lang="fi-FI" b="0" dirty="0">
                <a:effectLst/>
                <a:latin typeface="Arial"/>
                <a:ea typeface="Times New Roman" panose="02020603050405020304" pitchFamily="18" charset="0"/>
                <a:cs typeface="Arial"/>
              </a:rPr>
              <a:t>Miten varmistamme että</a:t>
            </a:r>
            <a:r>
              <a:rPr lang="fi-FI" dirty="0">
                <a:effectLst/>
                <a:latin typeface="Arial"/>
                <a:ea typeface="Times New Roman" panose="02020603050405020304" pitchFamily="18" charset="0"/>
                <a:cs typeface="Arial"/>
              </a:rPr>
              <a:t> Punainen risti innostaa ja kutsuu mukaan</a:t>
            </a:r>
            <a:r>
              <a:rPr lang="fi-FI" b="0" dirty="0">
                <a:latin typeface="Arial"/>
                <a:ea typeface="Times New Roman" panose="02020603050405020304" pitchFamily="18" charset="0"/>
                <a:cs typeface="Arial"/>
              </a:rPr>
              <a:t>.</a:t>
            </a:r>
            <a:r>
              <a:rPr lang="fi-FI" b="0" dirty="0">
                <a:effectLst/>
                <a:latin typeface="Arial"/>
                <a:ea typeface="Times New Roman" panose="02020603050405020304" pitchFamily="18" charset="0"/>
                <a:cs typeface="Arial"/>
              </a:rPr>
              <a:t> Muutokset toimintatavoissa </a:t>
            </a:r>
            <a:r>
              <a:rPr lang="fi-FI" b="0" dirty="0">
                <a:latin typeface="Arial"/>
                <a:ea typeface="Times New Roman" panose="02020603050405020304" pitchFamily="18" charset="0"/>
                <a:cs typeface="Arial"/>
              </a:rPr>
              <a:t>1-7  Muutokset toimintatavoissa (toimintalinjauksen sivut 6-8)</a:t>
            </a:r>
            <a:endParaRPr lang="fi-FI" b="0" dirty="0">
              <a:ea typeface="Times New Roman" panose="02020603050405020304" pitchFamily="18" charset="0"/>
            </a:endParaRPr>
          </a:p>
          <a:p>
            <a:pPr>
              <a:lnSpc>
                <a:spcPct val="107000"/>
              </a:lnSpc>
              <a:spcAft>
                <a:spcPts val="800"/>
              </a:spcAft>
            </a:pPr>
            <a:r>
              <a:rPr lang="fi-FI" dirty="0">
                <a:latin typeface="Arial"/>
                <a:ea typeface="Times New Roman" panose="02020603050405020304" pitchFamily="18" charset="0"/>
                <a:cs typeface="Arial"/>
              </a:rPr>
              <a:t>Valiokunta</a:t>
            </a:r>
            <a:r>
              <a:rPr lang="fi-FI" dirty="0">
                <a:effectLst/>
                <a:latin typeface="Arial"/>
                <a:ea typeface="Times New Roman" panose="02020603050405020304" pitchFamily="18" charset="0"/>
                <a:cs typeface="Arial"/>
              </a:rPr>
              <a:t> </a:t>
            </a:r>
            <a:r>
              <a:rPr lang="fi-FI" dirty="0">
                <a:latin typeface="Arial"/>
                <a:ea typeface="Times New Roman" panose="02020603050405020304" pitchFamily="18" charset="0"/>
                <a:cs typeface="Arial"/>
              </a:rPr>
              <a:t>2 </a:t>
            </a:r>
            <a:r>
              <a:rPr lang="fi-FI" b="0" dirty="0">
                <a:effectLst/>
                <a:latin typeface="Arial"/>
                <a:ea typeface="Times New Roman" panose="02020603050405020304" pitchFamily="18" charset="0"/>
                <a:cs typeface="Arial"/>
              </a:rPr>
              <a:t>Miten varmistamme että </a:t>
            </a:r>
            <a:r>
              <a:rPr lang="fi-FI" dirty="0">
                <a:effectLst/>
                <a:latin typeface="Arial"/>
                <a:ea typeface="Times New Roman" panose="02020603050405020304" pitchFamily="18" charset="0"/>
                <a:cs typeface="Arial"/>
              </a:rPr>
              <a:t>Suomen Punainen Risti on johtava valmiusjärjestö</a:t>
            </a:r>
            <a:r>
              <a:rPr lang="fi-FI" b="0" dirty="0">
                <a:effectLst/>
                <a:latin typeface="Arial"/>
                <a:ea typeface="Times New Roman" panose="02020603050405020304" pitchFamily="18" charset="0"/>
                <a:cs typeface="Arial"/>
              </a:rPr>
              <a:t>, jonka kaikki toiminta tukee auttamisvalmiutta</a:t>
            </a:r>
            <a:r>
              <a:rPr lang="fi-FI" b="0" dirty="0">
                <a:latin typeface="Arial"/>
                <a:ea typeface="Times New Roman" panose="02020603050405020304" pitchFamily="18" charset="0"/>
                <a:cs typeface="Arial"/>
              </a:rPr>
              <a:t>?</a:t>
            </a:r>
            <a:r>
              <a:rPr lang="fi-FI" b="0" dirty="0">
                <a:effectLst/>
                <a:latin typeface="Arial"/>
                <a:ea typeface="Times New Roman" panose="02020603050405020304" pitchFamily="18" charset="0"/>
                <a:cs typeface="Arial"/>
              </a:rPr>
              <a:t> </a:t>
            </a:r>
            <a:r>
              <a:rPr lang="fi-FI" b="0" dirty="0">
                <a:latin typeface="Arial"/>
                <a:ea typeface="Times New Roman" panose="02020603050405020304" pitchFamily="18" charset="0"/>
                <a:cs typeface="Arial"/>
              </a:rPr>
              <a:t>Valiokunta käsittelee päätavoitetta 1: Apu löytyy läheltä. (mm avustustoiminnan määrän ja  nopea lisääminen, laajojen vapaaehtoisjoukkojen vastaanotto, johtaminen ja kouluttaminen operaatioissa)</a:t>
            </a:r>
            <a:endParaRPr lang="fi-FI" b="0" dirty="0"/>
          </a:p>
          <a:p>
            <a:pPr>
              <a:lnSpc>
                <a:spcPct val="107000"/>
              </a:lnSpc>
              <a:spcAft>
                <a:spcPts val="800"/>
              </a:spcAft>
            </a:pPr>
            <a:r>
              <a:rPr lang="fi-FI" dirty="0">
                <a:effectLst/>
                <a:latin typeface="Arial"/>
                <a:ea typeface="Times New Roman" panose="02020603050405020304" pitchFamily="18" charset="0"/>
                <a:cs typeface="Arial"/>
              </a:rPr>
              <a:t>Valiokunta </a:t>
            </a:r>
            <a:r>
              <a:rPr lang="fi-FI" dirty="0">
                <a:latin typeface="Arial"/>
                <a:ea typeface="Times New Roman" panose="02020603050405020304" pitchFamily="18" charset="0"/>
                <a:cs typeface="Arial"/>
              </a:rPr>
              <a:t>3 </a:t>
            </a:r>
            <a:r>
              <a:rPr lang="fi-FI" b="0" dirty="0">
                <a:effectLst/>
                <a:latin typeface="Arial"/>
                <a:ea typeface="Times New Roman" panose="02020603050405020304" pitchFamily="18" charset="0"/>
                <a:cs typeface="Arial"/>
              </a:rPr>
              <a:t>Miten varmistamme että</a:t>
            </a:r>
            <a:r>
              <a:rPr lang="fi-FI" dirty="0">
                <a:effectLst/>
                <a:latin typeface="Arial"/>
                <a:ea typeface="Times New Roman" panose="02020603050405020304" pitchFamily="18" charset="0"/>
                <a:cs typeface="Arial"/>
              </a:rPr>
              <a:t> </a:t>
            </a:r>
            <a:r>
              <a:rPr lang="fi-FI" dirty="0">
                <a:latin typeface="Arial"/>
                <a:ea typeface="Times New Roman" panose="02020603050405020304" pitchFamily="18" charset="0"/>
                <a:cs typeface="Arial"/>
              </a:rPr>
              <a:t>hyvinvoivassa yhteisössä</a:t>
            </a:r>
            <a:r>
              <a:rPr lang="fi-FI" dirty="0">
                <a:effectLst/>
                <a:latin typeface="Arial"/>
                <a:ea typeface="Times New Roman" panose="02020603050405020304" pitchFamily="18" charset="0"/>
                <a:cs typeface="Arial"/>
              </a:rPr>
              <a:t> kaikki ovat mukana</a:t>
            </a:r>
            <a:r>
              <a:rPr lang="fi-FI" dirty="0">
                <a:latin typeface="Arial"/>
                <a:ea typeface="Times New Roman" panose="02020603050405020304" pitchFamily="18" charset="0"/>
                <a:cs typeface="Arial"/>
              </a:rPr>
              <a:t> ja yhteiskunta rakentaa luottamusta</a:t>
            </a:r>
            <a:r>
              <a:rPr lang="fi-FI" b="0" dirty="0">
                <a:effectLst/>
                <a:latin typeface="Arial"/>
                <a:ea typeface="Times New Roman" panose="02020603050405020304" pitchFamily="18" charset="0"/>
                <a:cs typeface="Arial"/>
              </a:rPr>
              <a:t> </a:t>
            </a:r>
            <a:r>
              <a:rPr lang="fi-FI" b="0" dirty="0">
                <a:latin typeface="Arial"/>
                <a:ea typeface="Times New Roman" panose="02020603050405020304" pitchFamily="18" charset="0"/>
                <a:cs typeface="Arial"/>
              </a:rPr>
              <a:t>Valiokunta käsittelee päätavoitetta 2 Hyvinvointi</a:t>
            </a:r>
            <a:r>
              <a:rPr lang="fi-FI" b="0" dirty="0">
                <a:effectLst/>
                <a:latin typeface="Arial"/>
                <a:ea typeface="Times New Roman" panose="02020603050405020304" pitchFamily="18" charset="0"/>
                <a:cs typeface="Arial"/>
              </a:rPr>
              <a:t> ja terveys</a:t>
            </a:r>
            <a:r>
              <a:rPr lang="fi-FI" b="0" dirty="0">
                <a:latin typeface="Arial"/>
                <a:ea typeface="Times New Roman" panose="02020603050405020304" pitchFamily="18" charset="0"/>
                <a:cs typeface="Arial"/>
              </a:rPr>
              <a:t> ja päätavoitetta 3: Luottamusta</a:t>
            </a:r>
            <a:r>
              <a:rPr lang="fi-FI" b="0" dirty="0">
                <a:effectLst/>
                <a:latin typeface="Arial"/>
                <a:ea typeface="Times New Roman" panose="02020603050405020304" pitchFamily="18" charset="0"/>
                <a:cs typeface="Arial"/>
              </a:rPr>
              <a:t> rakentava yhteiskunta</a:t>
            </a:r>
            <a:r>
              <a:rPr lang="fi-FI" b="0" dirty="0">
                <a:latin typeface="Arial"/>
                <a:ea typeface="Times New Roman" panose="02020603050405020304" pitchFamily="18" charset="0"/>
                <a:cs typeface="Arial"/>
              </a:rPr>
              <a:t>.</a:t>
            </a:r>
            <a:r>
              <a:rPr lang="fi-FI" b="0" dirty="0">
                <a:effectLst/>
                <a:latin typeface="Arial"/>
                <a:ea typeface="Times New Roman" panose="02020603050405020304" pitchFamily="18" charset="0"/>
                <a:cs typeface="Arial"/>
              </a:rPr>
              <a:t> </a:t>
            </a:r>
            <a:endParaRPr lang="fi-FI" b="0" dirty="0">
              <a:latin typeface="Arial"/>
              <a:ea typeface="Calibri" panose="020F0502020204030204" pitchFamily="34" charset="0"/>
              <a:cs typeface="Arial"/>
            </a:endParaRPr>
          </a:p>
          <a:p>
            <a:pPr>
              <a:lnSpc>
                <a:spcPct val="107000"/>
              </a:lnSpc>
              <a:spcAft>
                <a:spcPts val="800"/>
              </a:spcAft>
            </a:pPr>
            <a:r>
              <a:rPr lang="fi-FI" dirty="0">
                <a:latin typeface="Arial"/>
                <a:cs typeface="Arial"/>
              </a:rPr>
              <a:t>Valiokunta 4 </a:t>
            </a:r>
            <a:r>
              <a:rPr lang="fi-FI" b="0" dirty="0">
                <a:latin typeface="Arial"/>
                <a:cs typeface="Arial"/>
              </a:rPr>
              <a:t> Miten varmistamme avun monistamisen (skaalaamisen). Laajojen vapaaehtoisjoukkojen vastaanottamisen, johtamisen ja kouluttaminen osastoissa. Muutokset toimintatavoissa (toimintalinjauksen sivut 6-8)</a:t>
            </a:r>
            <a:endParaRPr lang="fi-FI" b="0" dirty="0"/>
          </a:p>
          <a:p>
            <a:pPr>
              <a:lnSpc>
                <a:spcPct val="107000"/>
              </a:lnSpc>
              <a:spcAft>
                <a:spcPts val="800"/>
              </a:spcAft>
            </a:pPr>
            <a:r>
              <a:rPr lang="fi-FI" dirty="0">
                <a:effectLst/>
                <a:latin typeface="Arial"/>
                <a:ea typeface="Times New Roman" panose="02020603050405020304" pitchFamily="18" charset="0"/>
                <a:cs typeface="Arial"/>
              </a:rPr>
              <a:t>Suuri valiokunta </a:t>
            </a:r>
            <a:r>
              <a:rPr lang="fi-FI" b="0" dirty="0">
                <a:effectLst/>
                <a:latin typeface="Arial"/>
                <a:ea typeface="Times New Roman" panose="02020603050405020304" pitchFamily="18" charset="0"/>
                <a:cs typeface="Arial"/>
              </a:rPr>
              <a:t>(valiokuntien puheenjohtajat ja sihteerit) kokoontuvat muiden valiokuntien jälkeen ja </a:t>
            </a:r>
            <a:r>
              <a:rPr lang="fi-FI" b="0" dirty="0">
                <a:latin typeface="Arial"/>
                <a:ea typeface="Times New Roman" panose="02020603050405020304" pitchFamily="18" charset="0"/>
                <a:cs typeface="Arial"/>
              </a:rPr>
              <a:t>vetävät</a:t>
            </a:r>
            <a:r>
              <a:rPr lang="fi-FI" b="0" dirty="0">
                <a:effectLst/>
                <a:latin typeface="Arial"/>
                <a:ea typeface="Times New Roman" panose="02020603050405020304" pitchFamily="18" charset="0"/>
                <a:cs typeface="Arial"/>
              </a:rPr>
              <a:t> niistä kokoukseen nousevat asiat yhteen.</a:t>
            </a:r>
            <a:endParaRPr lang="fi-FI" b="0" dirty="0">
              <a:effectLst/>
              <a:latin typeface="Arial"/>
              <a:ea typeface="Calibri" panose="020F0502020204030204" pitchFamily="34" charset="0"/>
              <a:cs typeface="Arial"/>
            </a:endParaRPr>
          </a:p>
          <a:p>
            <a:pPr>
              <a:lnSpc>
                <a:spcPct val="107000"/>
              </a:lnSpc>
              <a:spcAft>
                <a:spcPts val="800"/>
              </a:spcAft>
            </a:pPr>
            <a:endParaRPr lang="fi-FI" b="0" dirty="0">
              <a:effectLst/>
              <a:ea typeface="Calibri" panose="020F0502020204030204" pitchFamily="34" charset="0"/>
            </a:endParaRPr>
          </a:p>
          <a:p>
            <a:endParaRPr lang="fi-FI" b="0" i="0" dirty="0">
              <a:solidFill>
                <a:srgbClr val="241F20"/>
              </a:solidFill>
              <a:effectLst/>
            </a:endParaRPr>
          </a:p>
          <a:p>
            <a:endParaRPr lang="fi-FI" b="0" dirty="0"/>
          </a:p>
        </p:txBody>
      </p:sp>
    </p:spTree>
    <p:extLst>
      <p:ext uri="{BB962C8B-B14F-4D97-AF65-F5344CB8AC3E}">
        <p14:creationId xmlns:p14="http://schemas.microsoft.com/office/powerpoint/2010/main" val="12041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together&#10;&#10;Description automatically generated with low confidence">
            <a:extLst>
              <a:ext uri="{FF2B5EF4-FFF2-40B4-BE49-F238E27FC236}">
                <a16:creationId xmlns:a16="http://schemas.microsoft.com/office/drawing/2014/main" id="{551EEC33-4546-C4B3-08E8-C1609E4E229D}"/>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31027" t="5314" r="30795" b="-1"/>
          <a:stretch/>
        </p:blipFill>
        <p:spPr>
          <a:xfrm>
            <a:off x="8123238" y="0"/>
            <a:ext cx="4068762" cy="6858000"/>
          </a:xfrm>
          <a:prstGeom prst="rect">
            <a:avLst/>
          </a:prstGeom>
        </p:spPr>
      </p:pic>
      <p:sp>
        <p:nvSpPr>
          <p:cNvPr id="3" name="Text Placeholder 2">
            <a:extLst>
              <a:ext uri="{FF2B5EF4-FFF2-40B4-BE49-F238E27FC236}">
                <a16:creationId xmlns:a16="http://schemas.microsoft.com/office/drawing/2014/main" id="{B82EDA78-D83C-0606-F9D5-6BE7E8BC38E1}"/>
              </a:ext>
            </a:extLst>
          </p:cNvPr>
          <p:cNvSpPr>
            <a:spLocks noGrp="1"/>
          </p:cNvSpPr>
          <p:nvPr>
            <p:ph type="body" idx="14"/>
          </p:nvPr>
        </p:nvSpPr>
        <p:spPr/>
        <p:txBody>
          <a:bodyPr/>
          <a:lstStyle/>
          <a:p>
            <a:r>
              <a:rPr lang="fi-FI"/>
              <a:t>Kiitos</a:t>
            </a:r>
            <a:r>
              <a:rPr lang="en-FI"/>
              <a:t>!</a:t>
            </a:r>
          </a:p>
        </p:txBody>
      </p:sp>
      <p:sp>
        <p:nvSpPr>
          <p:cNvPr id="17" name="Rectangle 16">
            <a:extLst>
              <a:ext uri="{FF2B5EF4-FFF2-40B4-BE49-F238E27FC236}">
                <a16:creationId xmlns:a16="http://schemas.microsoft.com/office/drawing/2014/main" id="{4E6AABBC-C5EA-3E70-01B1-0C3490AC47FA}"/>
              </a:ext>
            </a:extLst>
          </p:cNvPr>
          <p:cNvSpPr/>
          <p:nvPr/>
        </p:nvSpPr>
        <p:spPr>
          <a:xfrm>
            <a:off x="8104221"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1269795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9715B76-95F7-6810-680A-58593E34D92F}"/>
              </a:ext>
            </a:extLst>
          </p:cNvPr>
          <p:cNvSpPr>
            <a:spLocks noGrp="1"/>
          </p:cNvSpPr>
          <p:nvPr>
            <p:ph type="title"/>
          </p:nvPr>
        </p:nvSpPr>
        <p:spPr>
          <a:xfrm>
            <a:off x="909554" y="1176701"/>
            <a:ext cx="10515601" cy="3695237"/>
          </a:xfrm>
        </p:spPr>
        <p:txBody>
          <a:bodyPr/>
          <a:lstStyle/>
          <a:p>
            <a:r>
              <a:rPr lang="fi-FI" sz="2500"/>
              <a:t>Yleiskokous on avoin kaikille järjestön jäsenille </a:t>
            </a:r>
            <a:br>
              <a:rPr lang="fi-FI" sz="2500"/>
            </a:br>
            <a:br>
              <a:rPr lang="fi-FI" sz="2500"/>
            </a:br>
            <a:r>
              <a:rPr lang="fi-FI" sz="2500"/>
              <a:t>Äänivaltaiset edustajat valitsee osaston hallitus ja piirin hallitus. </a:t>
            </a:r>
            <a:br>
              <a:rPr lang="fi-FI" sz="2500"/>
            </a:br>
            <a:br>
              <a:rPr lang="fi-FI" sz="2500"/>
            </a:br>
            <a:r>
              <a:rPr lang="fi-FI" sz="2500"/>
              <a:t>Äänivaltaiset edustajat osallistuvat äänestyksiin ja voivat käyttää puheenvuoroja kokouksessa. </a:t>
            </a:r>
            <a:br>
              <a:rPr lang="fi-FI" sz="2500"/>
            </a:br>
            <a:br>
              <a:rPr lang="fi-FI" sz="2500"/>
            </a:br>
            <a:r>
              <a:rPr lang="fi-FI" sz="2500"/>
              <a:t>Ilmoittautuminen yleiskokoukseen, iltajuhlaan ja nuorten etkoille tapahtuu Punaisen Ristin verkkosivuilta löytyvän sähköisen linkin kautta: rednet.punainenristi.fi/yleiskokous2023</a:t>
            </a:r>
            <a:br>
              <a:rPr lang="fi-FI" sz="2500"/>
            </a:br>
            <a:endParaRPr lang="fi-FI" sz="2500"/>
          </a:p>
        </p:txBody>
      </p:sp>
    </p:spTree>
    <p:extLst>
      <p:ext uri="{BB962C8B-B14F-4D97-AF65-F5344CB8AC3E}">
        <p14:creationId xmlns:p14="http://schemas.microsoft.com/office/powerpoint/2010/main" val="135402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526E5A6-EA25-859A-E641-BA77B1CD45ED}"/>
              </a:ext>
            </a:extLst>
          </p:cNvPr>
          <p:cNvPicPr>
            <a:picLocks noChangeAspect="1"/>
          </p:cNvPicPr>
          <p:nvPr/>
        </p:nvPicPr>
        <p:blipFill>
          <a:blip r:embed="rId3"/>
          <a:stretch>
            <a:fillRect/>
          </a:stretch>
        </p:blipFill>
        <p:spPr>
          <a:xfrm>
            <a:off x="643467" y="757258"/>
            <a:ext cx="10905066" cy="5343482"/>
          </a:xfrm>
          <a:prstGeom prst="rect">
            <a:avLst/>
          </a:prstGeom>
        </p:spPr>
      </p:pic>
    </p:spTree>
    <p:extLst>
      <p:ext uri="{BB962C8B-B14F-4D97-AF65-F5344CB8AC3E}">
        <p14:creationId xmlns:p14="http://schemas.microsoft.com/office/powerpoint/2010/main" val="2932647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50E339-C7FD-AF11-9253-D8AD0E83CF8F}"/>
              </a:ext>
            </a:extLst>
          </p:cNvPr>
          <p:cNvSpPr>
            <a:spLocks noGrp="1"/>
          </p:cNvSpPr>
          <p:nvPr>
            <p:ph type="body" idx="10"/>
          </p:nvPr>
        </p:nvSpPr>
        <p:spPr>
          <a:xfrm>
            <a:off x="266701" y="2004636"/>
            <a:ext cx="3562350" cy="3890449"/>
          </a:xfrm>
        </p:spPr>
        <p:txBody>
          <a:bodyPr/>
          <a:lstStyle/>
          <a:p>
            <a:r>
              <a:rPr lang="fi-FI" altLang="x-none" sz="1800" b="1">
                <a:latin typeface="Verdana"/>
                <a:ea typeface="Times New Roman" charset="0"/>
                <a:cs typeface="Times New Roman"/>
              </a:rPr>
              <a:t>Valitaan </a:t>
            </a:r>
            <a:endParaRPr lang="fi-FI" altLang="x-none" sz="1800" b="1">
              <a:latin typeface="Verdana" charset="0"/>
              <a:ea typeface="Times New Roman" charset="0"/>
              <a:cs typeface="Times New Roman" charset="0"/>
            </a:endParaRPr>
          </a:p>
          <a:p>
            <a:pPr marL="342900" indent="-342900">
              <a:buFont typeface="Arial" panose="020B0604020202020204" pitchFamily="34" charset="0"/>
              <a:buChar char="•"/>
            </a:pPr>
            <a:r>
              <a:rPr lang="fi-FI" altLang="x-none" sz="1800">
                <a:latin typeface="Verdana"/>
                <a:ea typeface="Times New Roman" charset="0"/>
                <a:cs typeface="Times New Roman"/>
              </a:rPr>
              <a:t>Suomen Punaisen Ristin luottamushenkilöt seuraavaksi kolmeksi vuodeksi (mm. hallitus ja valtuusto). </a:t>
            </a:r>
            <a:endParaRPr lang="fi-FI" altLang="x-none" sz="1800">
              <a:latin typeface="Verdana" charset="0"/>
              <a:ea typeface="Times New Roman" charset="0"/>
              <a:cs typeface="Times New Roman" charset="0"/>
            </a:endParaRPr>
          </a:p>
          <a:p>
            <a:pPr marL="457200" indent="-457200">
              <a:buFont typeface="Arial" panose="020B0604020202020204" pitchFamily="34" charset="0"/>
              <a:buChar char="•"/>
            </a:pPr>
            <a:endParaRPr lang="fi-FI" altLang="x-none" sz="1800">
              <a:latin typeface="Verdana" charset="0"/>
              <a:ea typeface="Times New Roman" charset="0"/>
              <a:cs typeface="Times New Roman" charset="0"/>
            </a:endParaRPr>
          </a:p>
          <a:p>
            <a:r>
              <a:rPr lang="fi-FI" altLang="x-none" sz="1800" b="1">
                <a:latin typeface="Verdana"/>
                <a:ea typeface="Times New Roman" charset="0"/>
                <a:cs typeface="Times New Roman"/>
              </a:rPr>
              <a:t>Päätetään</a:t>
            </a:r>
            <a:r>
              <a:rPr lang="fi-FI" altLang="x-none" sz="1800">
                <a:latin typeface="Verdana"/>
                <a:ea typeface="Times New Roman" charset="0"/>
                <a:cs typeface="Times New Roman"/>
              </a:rPr>
              <a:t> </a:t>
            </a:r>
            <a:endParaRPr lang="fi-FI" altLang="x-none" sz="1800">
              <a:latin typeface="Verdana" charset="0"/>
              <a:ea typeface="Times New Roman" charset="0"/>
              <a:cs typeface="Times New Roman" charset="0"/>
            </a:endParaRPr>
          </a:p>
          <a:p>
            <a:pPr marL="457200" indent="-457200">
              <a:buFont typeface="Arial" panose="020B0604020202020204" pitchFamily="34" charset="0"/>
              <a:buChar char="•"/>
            </a:pPr>
            <a:r>
              <a:rPr lang="fi-FI" altLang="x-none" sz="1800">
                <a:latin typeface="Verdana"/>
                <a:ea typeface="Times New Roman" charset="0"/>
                <a:cs typeface="Times New Roman"/>
              </a:rPr>
              <a:t>Suomen Punaisen Ristin strategiasta eli toimintalinjauksesta vuosille 2024-2026.</a:t>
            </a:r>
          </a:p>
          <a:p>
            <a:pPr marL="0" indent="0"/>
            <a:endParaRPr lang="fi-FI" altLang="x-none" sz="1800">
              <a:latin typeface="Verdana" charset="0"/>
              <a:ea typeface="Times New Roman" charset="0"/>
              <a:cs typeface="Times New Roman" charset="0"/>
            </a:endParaRPr>
          </a:p>
          <a:p>
            <a:pPr marL="457200" indent="-457200">
              <a:buFont typeface="Arial" panose="020B0604020202020204" pitchFamily="34" charset="0"/>
              <a:buChar char="•"/>
            </a:pPr>
            <a:r>
              <a:rPr lang="fi-FI" altLang="x-none" sz="1800">
                <a:latin typeface="Verdana"/>
                <a:ea typeface="Times New Roman" charset="0"/>
                <a:cs typeface="Times New Roman"/>
              </a:rPr>
              <a:t>Suomen Punaisen Ristin sääntöjen päivittämisestä</a:t>
            </a:r>
          </a:p>
          <a:p>
            <a:pPr marL="457200" indent="-457200">
              <a:buFont typeface="Arial" panose="020B0604020202020204" pitchFamily="34" charset="0"/>
              <a:buChar char="•"/>
            </a:pPr>
            <a:endParaRPr lang="fi-FI" altLang="x-none" sz="1800">
              <a:latin typeface="Verdana" charset="0"/>
              <a:ea typeface="Times New Roman" charset="0"/>
              <a:cs typeface="Times New Roman" charset="0"/>
            </a:endParaRPr>
          </a:p>
          <a:p>
            <a:pPr marL="457200" indent="-457200">
              <a:buFont typeface="Arial" panose="020B0604020202020204" pitchFamily="34" charset="0"/>
              <a:buChar char="•"/>
            </a:pPr>
            <a:r>
              <a:rPr lang="fi-FI" altLang="x-none" sz="1800">
                <a:latin typeface="Verdana"/>
                <a:ea typeface="Times New Roman" charset="0"/>
                <a:cs typeface="Times New Roman"/>
              </a:rPr>
              <a:t>Yleiskokoukselle tehdyistä aloitteista</a:t>
            </a:r>
          </a:p>
          <a:p>
            <a:pPr marL="457200" indent="-457200">
              <a:buFont typeface="Arial" panose="020B0604020202020204" pitchFamily="34" charset="0"/>
              <a:buChar char="•"/>
            </a:pPr>
            <a:endParaRPr lang="fi-FI" altLang="x-none" sz="1800">
              <a:latin typeface="Verdana" charset="0"/>
              <a:ea typeface="Times New Roman" charset="0"/>
              <a:cs typeface="Times New Roman" charset="0"/>
            </a:endParaRPr>
          </a:p>
          <a:p>
            <a:r>
              <a:rPr lang="fi-FI" altLang="x-none" sz="1800" b="1">
                <a:latin typeface="Verdana"/>
                <a:ea typeface="Times New Roman" charset="0"/>
                <a:cs typeface="Times New Roman"/>
              </a:rPr>
              <a:t>Tavataan ja juhlitaan!</a:t>
            </a:r>
          </a:p>
          <a:p>
            <a:endParaRPr lang="en-FI" sz="1800"/>
          </a:p>
        </p:txBody>
      </p:sp>
      <p:sp>
        <p:nvSpPr>
          <p:cNvPr id="9" name="Text Placeholder 8">
            <a:extLst>
              <a:ext uri="{FF2B5EF4-FFF2-40B4-BE49-F238E27FC236}">
                <a16:creationId xmlns:a16="http://schemas.microsoft.com/office/drawing/2014/main" id="{BE742387-4D48-B42B-E2D8-355B2DAF1DD9}"/>
              </a:ext>
            </a:extLst>
          </p:cNvPr>
          <p:cNvSpPr>
            <a:spLocks noGrp="1"/>
          </p:cNvSpPr>
          <p:nvPr>
            <p:ph type="body" idx="14"/>
          </p:nvPr>
        </p:nvSpPr>
        <p:spPr/>
        <p:txBody>
          <a:bodyPr/>
          <a:lstStyle/>
          <a:p>
            <a:pPr marL="0" indent="0"/>
            <a:r>
              <a:rPr lang="fi-FI" altLang="x-none" sz="1800" b="1">
                <a:latin typeface="Arial" panose="020B0604020202020204" pitchFamily="34" charset="0"/>
                <a:ea typeface="Verdana"/>
              </a:rPr>
              <a:t>Kaikilla jäsenillä on läsnäolo-oikeus</a:t>
            </a:r>
          </a:p>
          <a:p>
            <a:pPr marL="0" indent="0"/>
            <a:endParaRPr lang="fi-FI" altLang="x-none" sz="1800">
              <a:latin typeface="Arial" panose="020B0604020202020204" pitchFamily="34" charset="0"/>
              <a:ea typeface="Verdana" charset="0"/>
            </a:endParaRPr>
          </a:p>
          <a:p>
            <a:pPr marL="0" indent="0"/>
            <a:r>
              <a:rPr lang="fi-FI" altLang="x-none" sz="1800">
                <a:latin typeface="Arial" panose="020B0604020202020204" pitchFamily="34" charset="0"/>
                <a:ea typeface="Verdana"/>
              </a:rPr>
              <a:t>Jokaisella osastolla on yksi äänivaltainen edustaja/200 jäsentä kohden.</a:t>
            </a:r>
          </a:p>
          <a:p>
            <a:pPr marL="0" indent="0"/>
            <a:endParaRPr lang="fi-FI" altLang="x-none" sz="1800">
              <a:latin typeface="Arial" panose="020B0604020202020204" pitchFamily="34" charset="0"/>
              <a:ea typeface="Verdana"/>
            </a:endParaRPr>
          </a:p>
          <a:p>
            <a:pPr marL="0" indent="0"/>
            <a:endParaRPr lang="fi-FI" altLang="x-none" sz="1800">
              <a:latin typeface="Arial" panose="020B0604020202020204" pitchFamily="34" charset="0"/>
              <a:ea typeface="Verdana" charset="0"/>
            </a:endParaRPr>
          </a:p>
          <a:p>
            <a:pPr marL="0" indent="0"/>
            <a:r>
              <a:rPr lang="fi-FI" altLang="x-none" sz="1800">
                <a:latin typeface="Arial" panose="020B0604020202020204" pitchFamily="34" charset="0"/>
                <a:ea typeface="Verdana"/>
              </a:rPr>
              <a:t>Piirillä on yksi äänivaltainen edustaja.</a:t>
            </a:r>
          </a:p>
          <a:p>
            <a:endParaRPr lang="en-FI" sz="1800"/>
          </a:p>
        </p:txBody>
      </p:sp>
      <p:pic>
        <p:nvPicPr>
          <p:cNvPr id="3" name="Picture Placeholder 2">
            <a:extLst>
              <a:ext uri="{FF2B5EF4-FFF2-40B4-BE49-F238E27FC236}">
                <a16:creationId xmlns:a16="http://schemas.microsoft.com/office/drawing/2014/main" id="{C5A11F88-9E54-46F5-2D38-D84F5AC52608}"/>
              </a:ext>
            </a:extLst>
          </p:cNvPr>
          <p:cNvPicPr>
            <a:picLocks noGrp="1" noChangeAspect="1"/>
          </p:cNvPicPr>
          <p:nvPr>
            <p:ph type="pic" sz="quarter" idx="15"/>
          </p:nvPr>
        </p:nvPicPr>
        <p:blipFill rotWithShape="1">
          <a:blip r:embed="rId3"/>
          <a:srcRect l="43775" r="16147"/>
          <a:stretch/>
        </p:blipFill>
        <p:spPr>
          <a:xfrm>
            <a:off x="8123210" y="-1"/>
            <a:ext cx="4122769" cy="6858000"/>
          </a:xfrm>
        </p:spPr>
      </p:pic>
      <p:sp>
        <p:nvSpPr>
          <p:cNvPr id="2" name="Suorakulmio 1">
            <a:extLst>
              <a:ext uri="{FF2B5EF4-FFF2-40B4-BE49-F238E27FC236}">
                <a16:creationId xmlns:a16="http://schemas.microsoft.com/office/drawing/2014/main" id="{4E9E0D65-1BF5-75C8-06B5-A9B9FD9C4D2D}"/>
              </a:ext>
            </a:extLst>
          </p:cNvPr>
          <p:cNvSpPr/>
          <p:nvPr/>
        </p:nvSpPr>
        <p:spPr>
          <a:xfrm>
            <a:off x="150954" y="167833"/>
            <a:ext cx="7092580" cy="613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900" b="1">
                <a:solidFill>
                  <a:schemeClr val="tx1"/>
                </a:solidFill>
                <a:latin typeface="Verdana" panose="020B0604030504040204" pitchFamily="34" charset="0"/>
                <a:ea typeface="Verdana" panose="020B0604030504040204" pitchFamily="34" charset="0"/>
              </a:rPr>
              <a:t>Yleiskokouksessa </a:t>
            </a:r>
          </a:p>
        </p:txBody>
      </p:sp>
    </p:spTree>
    <p:extLst>
      <p:ext uri="{BB962C8B-B14F-4D97-AF65-F5344CB8AC3E}">
        <p14:creationId xmlns:p14="http://schemas.microsoft.com/office/powerpoint/2010/main" val="333266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D98E75-C917-0142-A9F7-9ABAFD432502}"/>
              </a:ext>
            </a:extLst>
          </p:cNvPr>
          <p:cNvSpPr>
            <a:spLocks noGrp="1"/>
          </p:cNvSpPr>
          <p:nvPr>
            <p:ph type="title"/>
          </p:nvPr>
        </p:nvSpPr>
        <p:spPr>
          <a:xfrm>
            <a:off x="745603" y="541602"/>
            <a:ext cx="10515600" cy="781750"/>
          </a:xfrm>
        </p:spPr>
        <p:txBody>
          <a:bodyPr/>
          <a:lstStyle/>
          <a:p>
            <a:r>
              <a:rPr lang="en-US" altLang="x-none" sz="3200" err="1"/>
              <a:t>Miten</a:t>
            </a:r>
            <a:r>
              <a:rPr lang="en-US" altLang="x-none" sz="3200"/>
              <a:t> </a:t>
            </a:r>
            <a:r>
              <a:rPr lang="en-US" altLang="x-none" sz="3200" err="1"/>
              <a:t>päätökset</a:t>
            </a:r>
            <a:r>
              <a:rPr lang="en-US" altLang="x-none" sz="3200"/>
              <a:t> </a:t>
            </a:r>
            <a:r>
              <a:rPr lang="en-US" altLang="x-none" sz="3200" err="1"/>
              <a:t>tehdään</a:t>
            </a:r>
            <a:r>
              <a:rPr lang="en-US" altLang="x-none" sz="3200"/>
              <a:t> </a:t>
            </a:r>
            <a:r>
              <a:rPr lang="en-US" altLang="x-none" sz="3200" err="1"/>
              <a:t>yleiskokouksessa</a:t>
            </a:r>
            <a:r>
              <a:rPr lang="en-US" altLang="x-none" sz="3200"/>
              <a:t>?</a:t>
            </a:r>
            <a:endParaRPr lang="fi-FI"/>
          </a:p>
        </p:txBody>
      </p:sp>
      <p:sp>
        <p:nvSpPr>
          <p:cNvPr id="33794" name="Content Placeholder 2"/>
          <p:cNvSpPr>
            <a:spLocks noGrp="1"/>
          </p:cNvSpPr>
          <p:nvPr>
            <p:ph type="body" idx="14"/>
          </p:nvPr>
        </p:nvSpPr>
        <p:spPr>
          <a:xfrm>
            <a:off x="838200" y="1462247"/>
            <a:ext cx="10979552" cy="49848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p>
            <a:pPr marL="457200" indent="-457200">
              <a:buFont typeface="Arial" panose="020B0604020202020204" pitchFamily="34" charset="0"/>
              <a:buChar char="•"/>
            </a:pPr>
            <a:r>
              <a:rPr lang="fi-FI" altLang="x-none" sz="2721"/>
              <a:t>Osastojen hallitusten nimeämillä äänivaltaisilla yleiskokousedustajilla on kullakin äänioikeus ja yksi ääni yleiskokouksessa. </a:t>
            </a:r>
          </a:p>
          <a:p>
            <a:pPr marL="457200" indent="-457200">
              <a:buFont typeface="Arial" panose="020B0604020202020204" pitchFamily="34" charset="0"/>
              <a:buChar char="•"/>
            </a:pPr>
            <a:r>
              <a:rPr lang="fi-FI" altLang="x-none" sz="2721"/>
              <a:t>Lisäksi kullakin piirillä on yksi piirin hallituksen valitsema äänivaltainen edustaja. </a:t>
            </a:r>
            <a:endParaRPr lang="en-GB" altLang="x-none" sz="2721"/>
          </a:p>
          <a:p>
            <a:pPr marL="457200" indent="-457200">
              <a:buFont typeface="Arial" panose="020B0604020202020204" pitchFamily="34" charset="0"/>
              <a:buChar char="•"/>
            </a:pPr>
            <a:r>
              <a:rPr lang="fi-FI" altLang="x-none" sz="2721"/>
              <a:t>Päätökseksi tulee mielipide, jota on kannattanut yli puolet annetuista äänistä.</a:t>
            </a:r>
          </a:p>
          <a:p>
            <a:pPr marL="457200" indent="-457200">
              <a:buFont typeface="Arial" panose="020B0604020202020204" pitchFamily="34" charset="0"/>
              <a:buChar char="•"/>
              <a:defRPr/>
            </a:pPr>
            <a:r>
              <a:rPr lang="fi-FI" altLang="x-none" sz="2721"/>
              <a:t>Vaaleissa tulevat valituiksi eniten ääniä saaneet.</a:t>
            </a:r>
            <a:r>
              <a:rPr lang="en-GB" altLang="x-none" sz="2721"/>
              <a:t> </a:t>
            </a:r>
            <a:r>
              <a:rPr lang="fi-FI" altLang="x-none" sz="2721"/>
              <a:t>Jos valittavia on vain yksi, valituksi tulemiseen tarvitaan kuitenkin yli puolet annetuista äänistä. </a:t>
            </a:r>
            <a:endParaRPr lang="en-GB" altLang="x-none" sz="2721"/>
          </a:p>
          <a:p>
            <a:pPr marL="0" indent="0">
              <a:buNone/>
            </a:pPr>
            <a:r>
              <a:rPr lang="fi-FI" altLang="x-none" sz="2280"/>
              <a:t> </a:t>
            </a:r>
          </a:p>
        </p:txBody>
      </p:sp>
    </p:spTree>
    <p:extLst>
      <p:ext uri="{BB962C8B-B14F-4D97-AF65-F5344CB8AC3E}">
        <p14:creationId xmlns:p14="http://schemas.microsoft.com/office/powerpoint/2010/main" val="1203331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type="body" idx="14"/>
          </p:nvPr>
        </p:nvSpPr>
        <p:spPr bwMode="auto">
          <a:xfrm>
            <a:off x="315568" y="1189697"/>
            <a:ext cx="6939502" cy="54122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55" tIns="52128" rIns="104255" bIns="52128" numCol="1" rtlCol="0" anchor="t" anchorCtr="0" compatLnSpc="1">
            <a:prstTxWarp prst="textNoShape">
              <a:avLst/>
            </a:prstTxWarp>
            <a:noAutofit/>
          </a:bodyPr>
          <a:lstStyle/>
          <a:p>
            <a:r>
              <a:rPr lang="fi-FI" sz="1814">
                <a:latin typeface="Arial" panose="020B0604020202020204" pitchFamily="34" charset="0"/>
              </a:rPr>
              <a:t>Kaikki henkilöjäsenet, osastojen hallitukset ja piirin hallitukset voivat esittää ehdokkaita luottamushenkilöiden ja tilintarkastajien vaaleja varten </a:t>
            </a:r>
          </a:p>
          <a:p>
            <a:endParaRPr lang="fi-FI" sz="1814">
              <a:latin typeface="Arial" panose="020B0604020202020204" pitchFamily="34" charset="0"/>
            </a:endParaRPr>
          </a:p>
          <a:p>
            <a:r>
              <a:rPr lang="fi-FI" altLang="x-none" sz="1814">
                <a:latin typeface="Arial" panose="020B0604020202020204" pitchFamily="34" charset="0"/>
              </a:rPr>
              <a:t>Kokouksessa valitaan </a:t>
            </a:r>
          </a:p>
          <a:p>
            <a:pPr marL="259147" indent="-259147">
              <a:buFont typeface="Arial" panose="020B0604020202020204" pitchFamily="34" charset="0"/>
              <a:buChar char="•"/>
            </a:pPr>
            <a:r>
              <a:rPr lang="fi-FI" altLang="x-none" sz="1814">
                <a:latin typeface="Arial" panose="020B0604020202020204" pitchFamily="34" charset="0"/>
              </a:rPr>
              <a:t>järjestön puheenjohtaja ja kolme varapuheenjohtaja</a:t>
            </a:r>
          </a:p>
          <a:p>
            <a:pPr marL="259147" indent="-259147">
              <a:buFont typeface="Arial" panose="020B0604020202020204" pitchFamily="34" charset="0"/>
              <a:buChar char="•"/>
            </a:pPr>
            <a:r>
              <a:rPr lang="fi-FI" altLang="x-none" sz="1814">
                <a:latin typeface="Arial" panose="020B0604020202020204" pitchFamily="34" charset="0"/>
              </a:rPr>
              <a:t>kuusi muuta hallituksen jäsentä</a:t>
            </a:r>
          </a:p>
          <a:p>
            <a:pPr marL="259147" indent="-259147">
              <a:buFont typeface="Arial" panose="020B0604020202020204" pitchFamily="34" charset="0"/>
              <a:buChar char="•"/>
            </a:pPr>
            <a:r>
              <a:rPr lang="fi-FI" altLang="x-none" sz="1814">
                <a:latin typeface="Arial" panose="020B0604020202020204" pitchFamily="34" charset="0"/>
              </a:rPr>
              <a:t>valtuuston puheenjohtaja, varapuheenjohtaja, jäsenet </a:t>
            </a:r>
            <a:br>
              <a:rPr lang="fi-FI" altLang="x-none" sz="1814">
                <a:latin typeface="Arial" panose="020B0604020202020204" pitchFamily="34" charset="0"/>
              </a:rPr>
            </a:br>
            <a:r>
              <a:rPr lang="fi-FI" altLang="x-none" sz="1814">
                <a:latin typeface="Arial" panose="020B0604020202020204" pitchFamily="34" charset="0"/>
              </a:rPr>
              <a:t>(23 henk.) ja varajäsenet (23)</a:t>
            </a:r>
          </a:p>
          <a:p>
            <a:pPr marL="259147" indent="-259147">
              <a:buFont typeface="Arial" panose="020B0604020202020204" pitchFamily="34" charset="0"/>
              <a:buChar char="•"/>
            </a:pPr>
            <a:r>
              <a:rPr lang="fi-FI" altLang="x-none" sz="1814">
                <a:latin typeface="Arial" panose="020B0604020202020204" pitchFamily="34" charset="0"/>
              </a:rPr>
              <a:t>tilintarkastuslain mukainen tilintarkastaja</a:t>
            </a:r>
          </a:p>
          <a:p>
            <a:endParaRPr lang="fi-FI" altLang="x-none" sz="1814">
              <a:latin typeface="Arial" panose="020B0604020202020204" pitchFamily="34" charset="0"/>
            </a:endParaRPr>
          </a:p>
          <a:p>
            <a:r>
              <a:rPr lang="fi-FI" altLang="x-none" sz="1814">
                <a:latin typeface="Arial" panose="020B0604020202020204" pitchFamily="34" charset="0"/>
              </a:rPr>
              <a:t>Esitykset vaalitoimikunnalle tulee tehdä 29.4.2023 mennessä (Vaalitoimikunta = piirien äänivaltaiset edustajat). Vaalitoimikunnan esitys lähetetään osastoille kokouspostituksen mukana. </a:t>
            </a:r>
          </a:p>
          <a:p>
            <a:pPr marL="228049" indent="-228049"/>
            <a:endParaRPr lang="fi-FI" altLang="x-none" sz="1814">
              <a:latin typeface="Arial" panose="020B0604020202020204" pitchFamily="34" charset="0"/>
            </a:endParaRPr>
          </a:p>
          <a:p>
            <a:pPr marL="228049" indent="-228049"/>
            <a:r>
              <a:rPr lang="fi-FI" altLang="x-none" sz="1814">
                <a:latin typeface="Arial" panose="020B0604020202020204" pitchFamily="34" charset="0"/>
              </a:rPr>
              <a:t>Ehdokkaita voi esittää myös yleiskokouksen aikana.</a:t>
            </a:r>
            <a:endParaRPr lang="en-GB" altLang="x-none" sz="1814">
              <a:latin typeface="Arial" panose="020B0604020202020204" pitchFamily="34" charset="0"/>
            </a:endParaRPr>
          </a:p>
          <a:p>
            <a:pPr marL="228049" indent="-228049"/>
            <a:endParaRPr lang="fi-FI" altLang="x-none" sz="1814"/>
          </a:p>
        </p:txBody>
      </p:sp>
      <p:pic>
        <p:nvPicPr>
          <p:cNvPr id="4" name="Kuvan paikkamerkki 3" descr="Kuva, joka sisältää kohteen teksti, sisä, lattia, henkilö&#10;&#10;Kuvaus luotu automaattisesti">
            <a:extLst>
              <a:ext uri="{FF2B5EF4-FFF2-40B4-BE49-F238E27FC236}">
                <a16:creationId xmlns:a16="http://schemas.microsoft.com/office/drawing/2014/main" id="{0FA811AE-8EA4-0559-D0DB-810D27C83CDA}"/>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32541" r="20638"/>
          <a:stretch/>
        </p:blipFill>
        <p:spPr>
          <a:xfrm>
            <a:off x="7352536" y="180"/>
            <a:ext cx="4893445" cy="6857641"/>
          </a:xfrm>
        </p:spPr>
      </p:pic>
      <p:sp>
        <p:nvSpPr>
          <p:cNvPr id="27649" name="Title 1"/>
          <p:cNvSpPr>
            <a:spLocks noGrp="1"/>
          </p:cNvSpPr>
          <p:nvPr>
            <p:ph type="title" idx="4294967295"/>
          </p:nvPr>
        </p:nvSpPr>
        <p:spPr>
          <a:xfrm>
            <a:off x="218104" y="148071"/>
            <a:ext cx="10514665" cy="1186229"/>
          </a:xfrm>
        </p:spPr>
        <p:txBody>
          <a:bodyPr/>
          <a:lstStyle/>
          <a:p>
            <a:r>
              <a:rPr lang="fi-FI" altLang="x-none" sz="4000"/>
              <a:t>Luottamushenkilöt</a:t>
            </a:r>
            <a:r>
              <a:rPr lang="en-GB" altLang="x-none" sz="4000"/>
              <a:t> </a:t>
            </a:r>
            <a:endParaRPr lang="en-US" altLang="x-none" sz="4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684A81EC-2EF2-AF2D-816B-EFC716BFD1F7}"/>
              </a:ext>
            </a:extLst>
          </p:cNvPr>
          <p:cNvSpPr>
            <a:spLocks noGrp="1"/>
          </p:cNvSpPr>
          <p:nvPr>
            <p:ph type="body" idx="14"/>
          </p:nvPr>
        </p:nvSpPr>
        <p:spPr>
          <a:xfrm>
            <a:off x="297506" y="2219850"/>
            <a:ext cx="5562764" cy="3890245"/>
          </a:xfrm>
        </p:spPr>
        <p:txBody>
          <a:bodyPr/>
          <a:lstStyle/>
          <a:p>
            <a:pPr algn="l" fontAlgn="base"/>
            <a:r>
              <a:rPr lang="fi-FI" sz="1814">
                <a:solidFill>
                  <a:srgbClr val="241F20"/>
                </a:solidFill>
                <a:latin typeface="Arial" panose="020B0604020202020204" pitchFamily="34" charset="0"/>
              </a:rPr>
              <a:t>Toimintalinjaus on Suomen Punaisen Ristin eri yksiköiden (piirien, osastojen, laitosten ja keskushallinnon) yhteinen valtakunnallinen strategia ja sen asettamat tavoitteet ohjaavat Punaisen Ristin vapaaehtoisten ja työntekijöiden yhteistä työtä. </a:t>
            </a:r>
          </a:p>
          <a:p>
            <a:pPr algn="l" fontAlgn="base"/>
            <a:endParaRPr lang="fi-FI" sz="1814">
              <a:solidFill>
                <a:srgbClr val="241F20"/>
              </a:solidFill>
              <a:latin typeface="Arial" panose="020B0604020202020204" pitchFamily="34" charset="0"/>
            </a:endParaRPr>
          </a:p>
          <a:p>
            <a:pPr algn="l" fontAlgn="base"/>
            <a:r>
              <a:rPr lang="fi-FI" sz="1814">
                <a:solidFill>
                  <a:srgbClr val="241F20"/>
                </a:solidFill>
                <a:latin typeface="Arial" panose="020B0604020202020204" pitchFamily="34" charset="0"/>
              </a:rPr>
              <a:t>Toimintalinjaus määrittelee Suomen Punaisen Ristin strategian aina kolmeksi vuodeksi kerrallaan. </a:t>
            </a:r>
          </a:p>
          <a:p>
            <a:pPr algn="l" fontAlgn="base"/>
            <a:endParaRPr lang="fi-FI" sz="1814">
              <a:solidFill>
                <a:srgbClr val="241F20"/>
              </a:solidFill>
              <a:latin typeface="Arial" panose="020B0604020202020204" pitchFamily="34" charset="0"/>
            </a:endParaRPr>
          </a:p>
          <a:p>
            <a:pPr algn="l" fontAlgn="base"/>
            <a:r>
              <a:rPr lang="fi-FI" sz="1814">
                <a:solidFill>
                  <a:srgbClr val="241F20"/>
                </a:solidFill>
                <a:latin typeface="Arial" panose="020B0604020202020204" pitchFamily="34" charset="0"/>
              </a:rPr>
              <a:t>Ennen kuin toimintalinjaus vahvistetaan yleiskokouksessa, sen sisältöön voi vaikuttaa.</a:t>
            </a:r>
          </a:p>
          <a:p>
            <a:pPr algn="l" fontAlgn="base"/>
            <a:r>
              <a:rPr lang="fi-FI" sz="1814">
                <a:solidFill>
                  <a:srgbClr val="241F20"/>
                </a:solidFill>
                <a:latin typeface="Arial" panose="020B0604020202020204" pitchFamily="34" charset="0"/>
              </a:rPr>
              <a:t>Järjestökäsittelyssä helmi - maaliskuussa 2023 kaikilla osastoilla, piireillä ja jäsenillä mahdollisuus kommentoida </a:t>
            </a:r>
            <a:r>
              <a:rPr lang="fi-FI" sz="1814">
                <a:latin typeface="Arial" panose="020B0604020202020204" pitchFamily="34" charset="0"/>
              </a:rPr>
              <a:t>järjestön hallituksen valmistelemaa luonnosta toimintalinjaukseksi.</a:t>
            </a:r>
          </a:p>
          <a:p>
            <a:endParaRPr lang="fi-FI" sz="1814"/>
          </a:p>
          <a:p>
            <a:endParaRPr lang="fi-FI" sz="1814"/>
          </a:p>
          <a:p>
            <a:endParaRPr lang="fi-FI" sz="1814"/>
          </a:p>
          <a:p>
            <a:endParaRPr lang="fi-FI" sz="1814"/>
          </a:p>
        </p:txBody>
      </p:sp>
      <p:pic>
        <p:nvPicPr>
          <p:cNvPr id="7" name="Kuvan paikkamerkki 6">
            <a:extLst>
              <a:ext uri="{FF2B5EF4-FFF2-40B4-BE49-F238E27FC236}">
                <a16:creationId xmlns:a16="http://schemas.microsoft.com/office/drawing/2014/main" id="{24EE5CFC-826B-EC4B-27EC-BFC931824EA1}"/>
              </a:ext>
            </a:extLst>
          </p:cNvPr>
          <p:cNvPicPr>
            <a:picLocks noGrp="1" noChangeAspect="1"/>
          </p:cNvPicPr>
          <p:nvPr>
            <p:ph type="pic" sz="quarter" idx="15"/>
          </p:nvPr>
        </p:nvPicPr>
        <p:blipFill>
          <a:blip r:embed="rId2"/>
          <a:srcRect l="20175" r="20175"/>
          <a:stretch>
            <a:fillRect/>
          </a:stretch>
        </p:blipFill>
        <p:spPr>
          <a:xfrm>
            <a:off x="6562846" y="-1"/>
            <a:ext cx="5683134" cy="6858000"/>
          </a:xfrm>
        </p:spPr>
      </p:pic>
      <p:sp>
        <p:nvSpPr>
          <p:cNvPr id="8" name="Title 1">
            <a:extLst>
              <a:ext uri="{FF2B5EF4-FFF2-40B4-BE49-F238E27FC236}">
                <a16:creationId xmlns:a16="http://schemas.microsoft.com/office/drawing/2014/main" id="{80ECC282-7D06-F8E9-473A-A435BF0D3F09}"/>
              </a:ext>
            </a:extLst>
          </p:cNvPr>
          <p:cNvSpPr txBox="1">
            <a:spLocks/>
          </p:cNvSpPr>
          <p:nvPr/>
        </p:nvSpPr>
        <p:spPr>
          <a:xfrm>
            <a:off x="218104" y="259320"/>
            <a:ext cx="10514665" cy="1186229"/>
          </a:xfrm>
          <a:prstGeom prst="rect">
            <a:avLst/>
          </a:prstGeom>
        </p:spPr>
        <p:txBody>
          <a:bodyPr vert="horz" lIns="82931" tIns="41465" rIns="82931" bIns="41465" rtlCol="0" anchor="ctr">
            <a:noAutofit/>
          </a:bodyPr>
          <a:lstStyle>
            <a:lvl1pPr algn="l" defTabSz="1008126" rtl="0" eaLnBrk="1" latinLnBrk="0" hangingPunct="1">
              <a:lnSpc>
                <a:spcPct val="90000"/>
              </a:lnSpc>
              <a:spcBef>
                <a:spcPct val="0"/>
              </a:spcBef>
              <a:buNone/>
              <a:defRPr sz="4851" b="1" i="0" kern="1200">
                <a:solidFill>
                  <a:schemeClr val="tx1"/>
                </a:solidFill>
                <a:latin typeface="Arial" panose="020B0604020202020204" pitchFamily="34" charset="0"/>
                <a:ea typeface="+mj-ea"/>
                <a:cs typeface="Arial" panose="020B0604020202020204" pitchFamily="34" charset="0"/>
              </a:defRPr>
            </a:lvl1pPr>
          </a:lstStyle>
          <a:p>
            <a:r>
              <a:rPr lang="fi-FI" sz="2200"/>
              <a:t>Toimintalinjaus on strateginen koko </a:t>
            </a:r>
          </a:p>
          <a:p>
            <a:r>
              <a:rPr lang="fi-FI" sz="2200"/>
              <a:t>järjestöä koskeva asiakirja vuosille 2024-2026</a:t>
            </a:r>
          </a:p>
        </p:txBody>
      </p:sp>
    </p:spTree>
    <p:extLst>
      <p:ext uri="{BB962C8B-B14F-4D97-AF65-F5344CB8AC3E}">
        <p14:creationId xmlns:p14="http://schemas.microsoft.com/office/powerpoint/2010/main" val="1296006024"/>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ef303be-fed7-485a-a0f2-6ea2884d512f">
      <Terms xmlns="http://schemas.microsoft.com/office/infopath/2007/PartnerControls"/>
    </lcf76f155ced4ddcb4097134ff3c332f>
    <TaxCatchAll xmlns="a0222fca-1dff-40be-beeb-c494449bb9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28E16A6FD119349B40E2D5E03CB9CAC" ma:contentTypeVersion="12" ma:contentTypeDescription="Skapa ett nytt dokument." ma:contentTypeScope="" ma:versionID="a910688aa7371fd38c6609cdc518a330">
  <xsd:schema xmlns:xsd="http://www.w3.org/2001/XMLSchema" xmlns:xs="http://www.w3.org/2001/XMLSchema" xmlns:p="http://schemas.microsoft.com/office/2006/metadata/properties" xmlns:ns2="bef303be-fed7-485a-a0f2-6ea2884d512f" xmlns:ns3="a0222fca-1dff-40be-beeb-c494449bb9a6" targetNamespace="http://schemas.microsoft.com/office/2006/metadata/properties" ma:root="true" ma:fieldsID="b0d479ea0919915c29f225293469b586" ns2:_="" ns3:_="">
    <xsd:import namespace="bef303be-fed7-485a-a0f2-6ea2884d512f"/>
    <xsd:import namespace="a0222fca-1dff-40be-beeb-c494449bb9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f303be-fed7-485a-a0f2-6ea2884d51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96f175c9-e67d-4b16-ad58-edcda44168a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222fca-1dff-40be-beeb-c494449bb9a6"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541bbb1e-9908-49ca-b21f-3e8614dc5003}" ma:internalName="TaxCatchAll" ma:showField="CatchAllData" ma:web="a0222fca-1dff-40be-beeb-c494449bb9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727F93-BB02-4821-BFF5-9E585909BFF6}">
  <ds:schemaRefs>
    <ds:schemaRef ds:uri="http://schemas.microsoft.com/sharepoint/v3/contenttype/forms"/>
  </ds:schemaRefs>
</ds:datastoreItem>
</file>

<file path=customXml/itemProps2.xml><?xml version="1.0" encoding="utf-8"?>
<ds:datastoreItem xmlns:ds="http://schemas.openxmlformats.org/officeDocument/2006/customXml" ds:itemID="{BAA893E8-2225-4C96-ACB7-230484DAA053}">
  <ds:schemaRefs>
    <ds:schemaRef ds:uri="http://purl.org/dc/dcmitype/"/>
    <ds:schemaRef ds:uri="http://schemas.microsoft.com/office/2006/metadata/properties"/>
    <ds:schemaRef ds:uri="http://schemas.openxmlformats.org/package/2006/metadata/core-properties"/>
    <ds:schemaRef ds:uri="http://purl.org/dc/elements/1.1/"/>
    <ds:schemaRef ds:uri="bef303be-fed7-485a-a0f2-6ea2884d512f"/>
    <ds:schemaRef ds:uri="http://www.w3.org/XML/1998/namespace"/>
    <ds:schemaRef ds:uri="http://schemas.microsoft.com/office/infopath/2007/PartnerControls"/>
    <ds:schemaRef ds:uri="http://schemas.microsoft.com/office/2006/documentManagement/types"/>
    <ds:schemaRef ds:uri="http://purl.org/dc/terms/"/>
    <ds:schemaRef ds:uri="a0222fca-1dff-40be-beeb-c494449bb9a6"/>
  </ds:schemaRefs>
</ds:datastoreItem>
</file>

<file path=customXml/itemProps3.xml><?xml version="1.0" encoding="utf-8"?>
<ds:datastoreItem xmlns:ds="http://schemas.openxmlformats.org/officeDocument/2006/customXml" ds:itemID="{924EDAF7-51B0-433D-8F44-BD5C4D14F23F}">
  <ds:schemaRefs>
    <ds:schemaRef ds:uri="a0222fca-1dff-40be-beeb-c494449bb9a6"/>
    <ds:schemaRef ds:uri="bef303be-fed7-485a-a0f2-6ea2884d51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1955</Words>
  <Application>Microsoft Office PowerPoint</Application>
  <PresentationFormat>Laajakuva</PresentationFormat>
  <Paragraphs>265</Paragraphs>
  <Slides>34</Slides>
  <Notes>14</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34</vt:i4>
      </vt:variant>
    </vt:vector>
  </HeadingPairs>
  <TitlesOfParts>
    <vt:vector size="42" baseType="lpstr">
      <vt:lpstr>Arial</vt:lpstr>
      <vt:lpstr>Calibri</vt:lpstr>
      <vt:lpstr>Calibri Light</vt:lpstr>
      <vt:lpstr>Georgia</vt:lpstr>
      <vt:lpstr>Times</vt:lpstr>
      <vt:lpstr>Times New Roman</vt:lpstr>
      <vt:lpstr>Verdana</vt:lpstr>
      <vt:lpstr>SPR</vt:lpstr>
      <vt:lpstr>Yleiskokous 2023 10. - 11.6.2023 Joensuu</vt:lpstr>
      <vt:lpstr>Tervetuloa yleiskokoukseen 10-11.6.2023! </vt:lpstr>
      <vt:lpstr>PowerPoint-esitys</vt:lpstr>
      <vt:lpstr>Yleiskokous on avoin kaikille järjestön jäsenille   Äänivaltaiset edustajat valitsee osaston hallitus ja piirin hallitus.   Äänivaltaiset edustajat osallistuvat äänestyksiin ja voivat käyttää puheenvuoroja kokouksessa.   Ilmoittautuminen yleiskokoukseen, iltajuhlaan ja nuorten etkoille tapahtuu Punaisen Ristin verkkosivuilta löytyvän sähköisen linkin kautta: rednet.punainenristi.fi/yleiskokous2023 </vt:lpstr>
      <vt:lpstr>PowerPoint-esitys</vt:lpstr>
      <vt:lpstr>PowerPoint-esitys</vt:lpstr>
      <vt:lpstr>Miten päätökset tehdään yleiskokouksessa?</vt:lpstr>
      <vt:lpstr>Luottamushenkilöt </vt:lpstr>
      <vt:lpstr>PowerPoint-esitys</vt:lpstr>
      <vt:lpstr> Toimintalinjauksen painopisteet</vt:lpstr>
      <vt:lpstr>PowerPoint-esitys</vt:lpstr>
      <vt:lpstr>PowerPoint-esitys</vt:lpstr>
      <vt:lpstr>Yhteisiä painopisteitä valmiudessa ja hyvinvoinnin ja terveyden edistämisen työssä</vt:lpstr>
      <vt:lpstr>PowerPoint-esitys</vt:lpstr>
      <vt:lpstr>Muutokset mahdollistava toiminta</vt:lpstr>
      <vt:lpstr>PowerPoint-esitys</vt:lpstr>
      <vt:lpstr>PowerPoint-esitys</vt:lpstr>
      <vt:lpstr>Taustalla korona-ajan opit ja yhdistyslain muutos</vt:lpstr>
      <vt:lpstr>Sääntöjen päivitys - esitykset tiivistettynä</vt:lpstr>
      <vt:lpstr>Sääntöjen päivityksen eteneminen</vt:lpstr>
      <vt:lpstr>Aloitteet </vt:lpstr>
      <vt:lpstr>Ponnet</vt:lpstr>
      <vt:lpstr>Vastuullinen yleiskokous  https://rednet.punainenristi.fi/vastuullisuus</vt:lpstr>
      <vt:lpstr>Ympäristövastuu</vt:lpstr>
      <vt:lpstr>Ympäristövastuu</vt:lpstr>
      <vt:lpstr>Sosiaalinen ja kulttuurinen vastuu</vt:lpstr>
      <vt:lpstr>Sosiaalinen ja kulttuurinen vastuu</vt:lpstr>
      <vt:lpstr>Taloudellinen ja hallinnollinen vastuu</vt:lpstr>
      <vt:lpstr>Yleiskokouksen ohjelma</vt:lpstr>
      <vt:lpstr>Ilmoittautuminen kokouspaikalla</vt:lpstr>
      <vt:lpstr>Nuorten etkot perjantaina 9.6. klo 18.15-22.00</vt:lpstr>
      <vt:lpstr>Valiokuntatyöskentely lauantaina 10.6</vt:lpstr>
      <vt:lpstr>Valiokunnat yleiskokouksessa 2023 </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Erpestad Maija</cp:lastModifiedBy>
  <cp:revision>1</cp:revision>
  <dcterms:created xsi:type="dcterms:W3CDTF">2022-01-20T10:13:04Z</dcterms:created>
  <dcterms:modified xsi:type="dcterms:W3CDTF">2023-04-04T09:11:06Z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0x010100228E16A6FD119349B40E2D5E03CB9CAC</vt:lpwstr>
  </property>
  <property fmtid="{D5CDD505-2E9C-101B-9397-08002B2CF9AE}" pid="3" name="MediaServiceImageTags">
    <vt:lpwstr/>
  </property>
</Properties>
</file>