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1"/>
  </p:notesMasterIdLst>
  <p:sldIdLst>
    <p:sldId id="298" r:id="rId5"/>
    <p:sldId id="1206" r:id="rId6"/>
    <p:sldId id="482" r:id="rId7"/>
    <p:sldId id="1205" r:id="rId8"/>
    <p:sldId id="1208" r:id="rId9"/>
    <p:sldId id="1210" r:id="rId10"/>
    <p:sldId id="1207" r:id="rId11"/>
    <p:sldId id="1211" r:id="rId12"/>
    <p:sldId id="1212" r:id="rId13"/>
    <p:sldId id="1280" r:id="rId14"/>
    <p:sldId id="1238" r:id="rId15"/>
    <p:sldId id="1243" r:id="rId16"/>
    <p:sldId id="325" r:id="rId17"/>
    <p:sldId id="1216" r:id="rId18"/>
    <p:sldId id="1242" r:id="rId19"/>
    <p:sldId id="1218" r:id="rId20"/>
    <p:sldId id="1277" r:id="rId21"/>
    <p:sldId id="1241" r:id="rId22"/>
    <p:sldId id="1245" r:id="rId23"/>
    <p:sldId id="1244" r:id="rId24"/>
    <p:sldId id="486" r:id="rId25"/>
    <p:sldId id="1217" r:id="rId26"/>
    <p:sldId id="1246" r:id="rId27"/>
    <p:sldId id="1251" r:id="rId28"/>
    <p:sldId id="1247" r:id="rId29"/>
    <p:sldId id="1249" r:id="rId30"/>
    <p:sldId id="1254" r:id="rId31"/>
    <p:sldId id="1250" r:id="rId32"/>
    <p:sldId id="1232" r:id="rId33"/>
    <p:sldId id="1256" r:id="rId34"/>
    <p:sldId id="1257" r:id="rId35"/>
    <p:sldId id="1258" r:id="rId36"/>
    <p:sldId id="1259" r:id="rId37"/>
    <p:sldId id="1260" r:id="rId38"/>
    <p:sldId id="1279" r:id="rId39"/>
    <p:sldId id="1278" r:id="rId40"/>
    <p:sldId id="1252" r:id="rId41"/>
    <p:sldId id="1261" r:id="rId42"/>
    <p:sldId id="1263" r:id="rId43"/>
    <p:sldId id="1265" r:id="rId44"/>
    <p:sldId id="1270" r:id="rId45"/>
    <p:sldId id="1267" r:id="rId46"/>
    <p:sldId id="1264" r:id="rId47"/>
    <p:sldId id="1268" r:id="rId48"/>
    <p:sldId id="1224" r:id="rId49"/>
    <p:sldId id="1269" r:id="rId50"/>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181B"/>
    <a:srgbClr val="BEA99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CF0A00-C0C0-43A2-AFCC-F3201B7C015B}" v="1" dt="2022-04-22T14:14:50.3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818" autoAdjust="0"/>
    <p:restoredTop sz="72236" autoAdjust="0"/>
  </p:normalViewPr>
  <p:slideViewPr>
    <p:cSldViewPr snapToGrid="0" snapToObjects="1">
      <p:cViewPr varScale="1">
        <p:scale>
          <a:sx n="62" d="100"/>
          <a:sy n="62" d="100"/>
        </p:scale>
        <p:origin x="715"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itunen Maaria" userId="d9ad47d4-c416-4cf9-b8fd-1d4381b27c34" providerId="ADAL" clId="{56CF0A00-C0C0-43A2-AFCC-F3201B7C015B}"/>
    <pc:docChg chg="modSld">
      <pc:chgData name="Kuitunen Maaria" userId="d9ad47d4-c416-4cf9-b8fd-1d4381b27c34" providerId="ADAL" clId="{56CF0A00-C0C0-43A2-AFCC-F3201B7C015B}" dt="2022-04-22T14:15:11.078" v="9" actId="403"/>
      <pc:docMkLst>
        <pc:docMk/>
      </pc:docMkLst>
      <pc:sldChg chg="modSp mod">
        <pc:chgData name="Kuitunen Maaria" userId="d9ad47d4-c416-4cf9-b8fd-1d4381b27c34" providerId="ADAL" clId="{56CF0A00-C0C0-43A2-AFCC-F3201B7C015B}" dt="2022-04-22T14:15:11.078" v="9" actId="403"/>
        <pc:sldMkLst>
          <pc:docMk/>
          <pc:sldMk cId="596500853" sldId="1278"/>
        </pc:sldMkLst>
        <pc:spChg chg="mod">
          <ac:chgData name="Kuitunen Maaria" userId="d9ad47d4-c416-4cf9-b8fd-1d4381b27c34" providerId="ADAL" clId="{56CF0A00-C0C0-43A2-AFCC-F3201B7C015B}" dt="2022-04-22T14:15:11.078" v="9" actId="403"/>
          <ac:spMkLst>
            <pc:docMk/>
            <pc:sldMk cId="596500853" sldId="1278"/>
            <ac:spMk id="3" creationId="{34B701A9-DAD8-4CE0-AE87-95CA32ECE6CA}"/>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8FE574-D4F3-4ED2-B4C9-A685427F137E}"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sv-fi"/>
        </a:p>
      </dgm:t>
    </dgm:pt>
    <dgm:pt modelId="{8949B5F9-0BFA-4714-9EC7-017591D5D93F}">
      <dgm:prSet custT="1"/>
      <dgm:spPr/>
      <dgm:t>
        <a:bodyPr/>
        <a:lstStyle/>
        <a:p>
          <a:pPr algn="ctr" rtl="0">
            <a:lnSpc>
              <a:spcPct val="100000"/>
            </a:lnSpc>
            <a:defRPr cap="all"/>
          </a:pPr>
          <a:r>
            <a:rPr lang="sv-fi" sz="1600" b="0" i="0" u="none" baseline="0" dirty="0"/>
            <a:t>INLEDNING och RIKTLINJER</a:t>
          </a:r>
          <a:endParaRPr lang="sv-fi" sz="1600" dirty="0"/>
        </a:p>
      </dgm:t>
    </dgm:pt>
    <dgm:pt modelId="{12CAC516-4C77-44FD-A170-07099E611462}" type="parTrans" cxnId="{8319F1CE-9762-4439-AC91-AFF2497CEBDC}">
      <dgm:prSet/>
      <dgm:spPr/>
      <dgm:t>
        <a:bodyPr/>
        <a:lstStyle/>
        <a:p>
          <a:endParaRPr lang="sv-fi"/>
        </a:p>
      </dgm:t>
    </dgm:pt>
    <dgm:pt modelId="{C7CD50CB-4131-4583-8ED6-1F1A6B271A01}" type="sibTrans" cxnId="{8319F1CE-9762-4439-AC91-AFF2497CEBDC}">
      <dgm:prSet/>
      <dgm:spPr/>
      <dgm:t>
        <a:bodyPr/>
        <a:lstStyle/>
        <a:p>
          <a:endParaRPr lang="sv-fi"/>
        </a:p>
      </dgm:t>
    </dgm:pt>
    <dgm:pt modelId="{D8C3BC83-5268-4A4F-8916-4DC4447C3499}">
      <dgm:prSet custT="1"/>
      <dgm:spPr/>
      <dgm:t>
        <a:bodyPr/>
        <a:lstStyle/>
        <a:p>
          <a:pPr algn="ctr" rtl="0">
            <a:lnSpc>
              <a:spcPct val="100000"/>
            </a:lnSpc>
            <a:defRPr cap="all"/>
          </a:pPr>
          <a:r>
            <a:rPr lang="sv-fi" sz="1600" b="0" i="0" u="none" baseline="0"/>
            <a:t>ARBETSFAS</a:t>
          </a:r>
          <a:endParaRPr lang="sv-fi" sz="1600" dirty="0"/>
        </a:p>
      </dgm:t>
    </dgm:pt>
    <dgm:pt modelId="{F5F4B0BC-B60D-4733-9370-1D973097BA04}" type="parTrans" cxnId="{FFF8D947-9966-4399-83A0-6F9F35BEED1D}">
      <dgm:prSet/>
      <dgm:spPr/>
      <dgm:t>
        <a:bodyPr/>
        <a:lstStyle/>
        <a:p>
          <a:endParaRPr lang="sv-fi"/>
        </a:p>
      </dgm:t>
    </dgm:pt>
    <dgm:pt modelId="{A4F03985-4C5E-4D89-8285-7322E6F59063}" type="sibTrans" cxnId="{FFF8D947-9966-4399-83A0-6F9F35BEED1D}">
      <dgm:prSet/>
      <dgm:spPr/>
      <dgm:t>
        <a:bodyPr/>
        <a:lstStyle/>
        <a:p>
          <a:endParaRPr lang="sv-fi"/>
        </a:p>
      </dgm:t>
    </dgm:pt>
    <dgm:pt modelId="{0B53B602-5408-42AD-A168-AF46F5645521}">
      <dgm:prSet custT="1"/>
      <dgm:spPr/>
      <dgm:t>
        <a:bodyPr/>
        <a:lstStyle/>
        <a:p>
          <a:pPr algn="ctr" rtl="0">
            <a:lnSpc>
              <a:spcPct val="100000"/>
            </a:lnSpc>
            <a:defRPr cap="all"/>
          </a:pPr>
          <a:r>
            <a:rPr lang="sv-fi" sz="1600" b="0" i="0" u="none" baseline="0"/>
            <a:t>Utvärdering av övningen och slutdiskussion</a:t>
          </a:r>
        </a:p>
      </dgm:t>
    </dgm:pt>
    <dgm:pt modelId="{A4B8B28B-2021-4895-AA8E-8949D2A721E1}" type="parTrans" cxnId="{9BD92159-32D9-454C-86FE-F364A3D8A720}">
      <dgm:prSet/>
      <dgm:spPr/>
      <dgm:t>
        <a:bodyPr/>
        <a:lstStyle/>
        <a:p>
          <a:endParaRPr lang="sv-fi"/>
        </a:p>
      </dgm:t>
    </dgm:pt>
    <dgm:pt modelId="{C6D9968C-D4EE-444B-BCC9-80E86DE1C2A7}" type="sibTrans" cxnId="{9BD92159-32D9-454C-86FE-F364A3D8A720}">
      <dgm:prSet/>
      <dgm:spPr/>
      <dgm:t>
        <a:bodyPr/>
        <a:lstStyle/>
        <a:p>
          <a:endParaRPr lang="sv-fi"/>
        </a:p>
      </dgm:t>
    </dgm:pt>
    <dgm:pt modelId="{48279634-E5D7-4B53-8196-9C400803EEE9}" type="pres">
      <dgm:prSet presAssocID="{958FE574-D4F3-4ED2-B4C9-A685427F137E}" presName="root" presStyleCnt="0">
        <dgm:presLayoutVars>
          <dgm:dir/>
          <dgm:resizeHandles val="exact"/>
        </dgm:presLayoutVars>
      </dgm:prSet>
      <dgm:spPr/>
    </dgm:pt>
    <dgm:pt modelId="{4F1332A8-BDEF-4BC9-B884-103B5D9D347E}" type="pres">
      <dgm:prSet presAssocID="{8949B5F9-0BFA-4714-9EC7-017591D5D93F}" presName="compNode" presStyleCnt="0"/>
      <dgm:spPr/>
    </dgm:pt>
    <dgm:pt modelId="{D05F6BBB-6B9A-41E1-8798-24FA01904583}" type="pres">
      <dgm:prSet presAssocID="{8949B5F9-0BFA-4714-9EC7-017591D5D93F}" presName="iconBgRect" presStyleLbl="bgShp" presStyleIdx="0" presStyleCnt="3"/>
      <dgm:spPr/>
    </dgm:pt>
    <dgm:pt modelId="{034833FE-31E7-4051-8591-4CFF377033F8}" type="pres">
      <dgm:prSet presAssocID="{8949B5F9-0BFA-4714-9EC7-017591D5D93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siakaspalaute"/>
        </a:ext>
      </dgm:extLst>
    </dgm:pt>
    <dgm:pt modelId="{BE2E1ACB-E1D6-4FCD-8A60-8054477E9745}" type="pres">
      <dgm:prSet presAssocID="{8949B5F9-0BFA-4714-9EC7-017591D5D93F}" presName="spaceRect" presStyleCnt="0"/>
      <dgm:spPr/>
    </dgm:pt>
    <dgm:pt modelId="{B086620B-D442-4FE4-97F3-1DEF96B5C846}" type="pres">
      <dgm:prSet presAssocID="{8949B5F9-0BFA-4714-9EC7-017591D5D93F}" presName="textRect" presStyleLbl="revTx" presStyleIdx="0" presStyleCnt="3">
        <dgm:presLayoutVars>
          <dgm:chMax val="1"/>
          <dgm:chPref val="1"/>
        </dgm:presLayoutVars>
      </dgm:prSet>
      <dgm:spPr/>
    </dgm:pt>
    <dgm:pt modelId="{871911E6-43DA-43A6-9FE0-E743AB15560F}" type="pres">
      <dgm:prSet presAssocID="{C7CD50CB-4131-4583-8ED6-1F1A6B271A01}" presName="sibTrans" presStyleCnt="0"/>
      <dgm:spPr/>
    </dgm:pt>
    <dgm:pt modelId="{D6786AB4-C3F9-45F6-9A3B-9D8A9353C0D0}" type="pres">
      <dgm:prSet presAssocID="{D8C3BC83-5268-4A4F-8916-4DC4447C3499}" presName="compNode" presStyleCnt="0"/>
      <dgm:spPr/>
    </dgm:pt>
    <dgm:pt modelId="{090AB3FC-E3AF-4EEA-9BEC-A75A29462057}" type="pres">
      <dgm:prSet presAssocID="{D8C3BC83-5268-4A4F-8916-4DC4447C3499}" presName="iconBgRect" presStyleLbl="bgShp" presStyleIdx="1" presStyleCnt="3"/>
      <dgm:spPr/>
    </dgm:pt>
    <dgm:pt modelId="{2083E705-1303-4E8C-80F6-A8172E6D9349}" type="pres">
      <dgm:prSet presAssocID="{D8C3BC83-5268-4A4F-8916-4DC4447C34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kuntikello"/>
        </a:ext>
      </dgm:extLst>
    </dgm:pt>
    <dgm:pt modelId="{5AEDADA3-2362-45F7-A2E6-302E96B253A8}" type="pres">
      <dgm:prSet presAssocID="{D8C3BC83-5268-4A4F-8916-4DC4447C3499}" presName="spaceRect" presStyleCnt="0"/>
      <dgm:spPr/>
    </dgm:pt>
    <dgm:pt modelId="{FBC4E994-D36F-411E-B80B-29B303E332B4}" type="pres">
      <dgm:prSet presAssocID="{D8C3BC83-5268-4A4F-8916-4DC4447C3499}" presName="textRect" presStyleLbl="revTx" presStyleIdx="1" presStyleCnt="3">
        <dgm:presLayoutVars>
          <dgm:chMax val="1"/>
          <dgm:chPref val="1"/>
        </dgm:presLayoutVars>
      </dgm:prSet>
      <dgm:spPr/>
    </dgm:pt>
    <dgm:pt modelId="{17573862-4D80-46BD-BE37-0D082DE8B81F}" type="pres">
      <dgm:prSet presAssocID="{A4F03985-4C5E-4D89-8285-7322E6F59063}" presName="sibTrans" presStyleCnt="0"/>
      <dgm:spPr/>
    </dgm:pt>
    <dgm:pt modelId="{AD239915-1FDD-4DD1-ACD2-14F3FD780C5A}" type="pres">
      <dgm:prSet presAssocID="{0B53B602-5408-42AD-A168-AF46F5645521}" presName="compNode" presStyleCnt="0"/>
      <dgm:spPr/>
    </dgm:pt>
    <dgm:pt modelId="{CDF01E45-B2AF-466E-87C8-0DDDC2CA5964}" type="pres">
      <dgm:prSet presAssocID="{0B53B602-5408-42AD-A168-AF46F5645521}" presName="iconBgRect" presStyleLbl="bgShp" presStyleIdx="2" presStyleCnt="3"/>
      <dgm:spPr/>
    </dgm:pt>
    <dgm:pt modelId="{ADE15E7F-E8D2-4003-B298-BC7424A3BA71}" type="pres">
      <dgm:prSet presAssocID="{0B53B602-5408-42AD-A168-AF46F564552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ustomer Review"/>
        </a:ext>
      </dgm:extLst>
    </dgm:pt>
    <dgm:pt modelId="{98A1566B-B96B-4B74-984C-6396FE75E830}" type="pres">
      <dgm:prSet presAssocID="{0B53B602-5408-42AD-A168-AF46F5645521}" presName="spaceRect" presStyleCnt="0"/>
      <dgm:spPr/>
    </dgm:pt>
    <dgm:pt modelId="{DB8867EA-4E80-4092-A6C4-6469309FC3BC}" type="pres">
      <dgm:prSet presAssocID="{0B53B602-5408-42AD-A168-AF46F5645521}" presName="textRect" presStyleLbl="revTx" presStyleIdx="2" presStyleCnt="3">
        <dgm:presLayoutVars>
          <dgm:chMax val="1"/>
          <dgm:chPref val="1"/>
        </dgm:presLayoutVars>
      </dgm:prSet>
      <dgm:spPr/>
    </dgm:pt>
  </dgm:ptLst>
  <dgm:cxnLst>
    <dgm:cxn modelId="{5FF8D129-D007-4AC9-BE98-3C98353B0816}" type="presOf" srcId="{D8C3BC83-5268-4A4F-8916-4DC4447C3499}" destId="{FBC4E994-D36F-411E-B80B-29B303E332B4}" srcOrd="0" destOrd="0" presId="urn:microsoft.com/office/officeart/2018/5/layout/IconCircleLabelList"/>
    <dgm:cxn modelId="{FFF8D947-9966-4399-83A0-6F9F35BEED1D}" srcId="{958FE574-D4F3-4ED2-B4C9-A685427F137E}" destId="{D8C3BC83-5268-4A4F-8916-4DC4447C3499}" srcOrd="1" destOrd="0" parTransId="{F5F4B0BC-B60D-4733-9370-1D973097BA04}" sibTransId="{A4F03985-4C5E-4D89-8285-7322E6F59063}"/>
    <dgm:cxn modelId="{5F93684A-08D3-438A-8963-EC7CB666CE21}" type="presOf" srcId="{8949B5F9-0BFA-4714-9EC7-017591D5D93F}" destId="{B086620B-D442-4FE4-97F3-1DEF96B5C846}" srcOrd="0" destOrd="0" presId="urn:microsoft.com/office/officeart/2018/5/layout/IconCircleLabelList"/>
    <dgm:cxn modelId="{9BD92159-32D9-454C-86FE-F364A3D8A720}" srcId="{958FE574-D4F3-4ED2-B4C9-A685427F137E}" destId="{0B53B602-5408-42AD-A168-AF46F5645521}" srcOrd="2" destOrd="0" parTransId="{A4B8B28B-2021-4895-AA8E-8949D2A721E1}" sibTransId="{C6D9968C-D4EE-444B-BCC9-80E86DE1C2A7}"/>
    <dgm:cxn modelId="{3113747C-E2A2-4D21-88E8-8F7939BF7B4C}" type="presOf" srcId="{0B53B602-5408-42AD-A168-AF46F5645521}" destId="{DB8867EA-4E80-4092-A6C4-6469309FC3BC}" srcOrd="0" destOrd="0" presId="urn:microsoft.com/office/officeart/2018/5/layout/IconCircleLabelList"/>
    <dgm:cxn modelId="{8319F1CE-9762-4439-AC91-AFF2497CEBDC}" srcId="{958FE574-D4F3-4ED2-B4C9-A685427F137E}" destId="{8949B5F9-0BFA-4714-9EC7-017591D5D93F}" srcOrd="0" destOrd="0" parTransId="{12CAC516-4C77-44FD-A170-07099E611462}" sibTransId="{C7CD50CB-4131-4583-8ED6-1F1A6B271A01}"/>
    <dgm:cxn modelId="{195D00E4-25F4-43BE-8436-C135DA52539C}" type="presOf" srcId="{958FE574-D4F3-4ED2-B4C9-A685427F137E}" destId="{48279634-E5D7-4B53-8196-9C400803EEE9}" srcOrd="0" destOrd="0" presId="urn:microsoft.com/office/officeart/2018/5/layout/IconCircleLabelList"/>
    <dgm:cxn modelId="{32A80B31-AB45-4F05-A044-5F385D097FCF}" type="presParOf" srcId="{48279634-E5D7-4B53-8196-9C400803EEE9}" destId="{4F1332A8-BDEF-4BC9-B884-103B5D9D347E}" srcOrd="0" destOrd="0" presId="urn:microsoft.com/office/officeart/2018/5/layout/IconCircleLabelList"/>
    <dgm:cxn modelId="{8530B0D9-3CD4-4431-914A-4F2F56DFB876}" type="presParOf" srcId="{4F1332A8-BDEF-4BC9-B884-103B5D9D347E}" destId="{D05F6BBB-6B9A-41E1-8798-24FA01904583}" srcOrd="0" destOrd="0" presId="urn:microsoft.com/office/officeart/2018/5/layout/IconCircleLabelList"/>
    <dgm:cxn modelId="{A398F35E-D644-40F3-A988-08691C59C946}" type="presParOf" srcId="{4F1332A8-BDEF-4BC9-B884-103B5D9D347E}" destId="{034833FE-31E7-4051-8591-4CFF377033F8}" srcOrd="1" destOrd="0" presId="urn:microsoft.com/office/officeart/2018/5/layout/IconCircleLabelList"/>
    <dgm:cxn modelId="{EF9C918A-1FEE-4252-AC5B-E9E7C9D3700E}" type="presParOf" srcId="{4F1332A8-BDEF-4BC9-B884-103B5D9D347E}" destId="{BE2E1ACB-E1D6-4FCD-8A60-8054477E9745}" srcOrd="2" destOrd="0" presId="urn:microsoft.com/office/officeart/2018/5/layout/IconCircleLabelList"/>
    <dgm:cxn modelId="{D1E189FD-D63B-4A9A-B5B1-CE7CBD05F953}" type="presParOf" srcId="{4F1332A8-BDEF-4BC9-B884-103B5D9D347E}" destId="{B086620B-D442-4FE4-97F3-1DEF96B5C846}" srcOrd="3" destOrd="0" presId="urn:microsoft.com/office/officeart/2018/5/layout/IconCircleLabelList"/>
    <dgm:cxn modelId="{827F8634-BC7C-4C18-B4D8-B6818B00766B}" type="presParOf" srcId="{48279634-E5D7-4B53-8196-9C400803EEE9}" destId="{871911E6-43DA-43A6-9FE0-E743AB15560F}" srcOrd="1" destOrd="0" presId="urn:microsoft.com/office/officeart/2018/5/layout/IconCircleLabelList"/>
    <dgm:cxn modelId="{50FE469C-423D-4FE1-9D5D-16AEB787EFA0}" type="presParOf" srcId="{48279634-E5D7-4B53-8196-9C400803EEE9}" destId="{D6786AB4-C3F9-45F6-9A3B-9D8A9353C0D0}" srcOrd="2" destOrd="0" presId="urn:microsoft.com/office/officeart/2018/5/layout/IconCircleLabelList"/>
    <dgm:cxn modelId="{D67A4CF7-86B2-4A1B-BFC1-4224E0547CE7}" type="presParOf" srcId="{D6786AB4-C3F9-45F6-9A3B-9D8A9353C0D0}" destId="{090AB3FC-E3AF-4EEA-9BEC-A75A29462057}" srcOrd="0" destOrd="0" presId="urn:microsoft.com/office/officeart/2018/5/layout/IconCircleLabelList"/>
    <dgm:cxn modelId="{8844A771-8B9C-4A35-B184-620723E7173B}" type="presParOf" srcId="{D6786AB4-C3F9-45F6-9A3B-9D8A9353C0D0}" destId="{2083E705-1303-4E8C-80F6-A8172E6D9349}" srcOrd="1" destOrd="0" presId="urn:microsoft.com/office/officeart/2018/5/layout/IconCircleLabelList"/>
    <dgm:cxn modelId="{49C2656E-68DA-4908-9B1B-2BA51481D82C}" type="presParOf" srcId="{D6786AB4-C3F9-45F6-9A3B-9D8A9353C0D0}" destId="{5AEDADA3-2362-45F7-A2E6-302E96B253A8}" srcOrd="2" destOrd="0" presId="urn:microsoft.com/office/officeart/2018/5/layout/IconCircleLabelList"/>
    <dgm:cxn modelId="{45BC9473-1FDF-4D59-89D5-E58588430624}" type="presParOf" srcId="{D6786AB4-C3F9-45F6-9A3B-9D8A9353C0D0}" destId="{FBC4E994-D36F-411E-B80B-29B303E332B4}" srcOrd="3" destOrd="0" presId="urn:microsoft.com/office/officeart/2018/5/layout/IconCircleLabelList"/>
    <dgm:cxn modelId="{E8567CE5-CFEE-49CD-BAA3-FEB76170249B}" type="presParOf" srcId="{48279634-E5D7-4B53-8196-9C400803EEE9}" destId="{17573862-4D80-46BD-BE37-0D082DE8B81F}" srcOrd="3" destOrd="0" presId="urn:microsoft.com/office/officeart/2018/5/layout/IconCircleLabelList"/>
    <dgm:cxn modelId="{74853FA9-DCBD-4A96-86C8-9639C648C3B1}" type="presParOf" srcId="{48279634-E5D7-4B53-8196-9C400803EEE9}" destId="{AD239915-1FDD-4DD1-ACD2-14F3FD780C5A}" srcOrd="4" destOrd="0" presId="urn:microsoft.com/office/officeart/2018/5/layout/IconCircleLabelList"/>
    <dgm:cxn modelId="{973CEE38-82F4-4AB2-BC0B-BE0A7FCD94F4}" type="presParOf" srcId="{AD239915-1FDD-4DD1-ACD2-14F3FD780C5A}" destId="{CDF01E45-B2AF-466E-87C8-0DDDC2CA5964}" srcOrd="0" destOrd="0" presId="urn:microsoft.com/office/officeart/2018/5/layout/IconCircleLabelList"/>
    <dgm:cxn modelId="{D5D3E03B-8512-4824-B8F0-914E89828EA4}" type="presParOf" srcId="{AD239915-1FDD-4DD1-ACD2-14F3FD780C5A}" destId="{ADE15E7F-E8D2-4003-B298-BC7424A3BA71}" srcOrd="1" destOrd="0" presId="urn:microsoft.com/office/officeart/2018/5/layout/IconCircleLabelList"/>
    <dgm:cxn modelId="{16000F40-218F-4B97-8646-A04C83E1EEF7}" type="presParOf" srcId="{AD239915-1FDD-4DD1-ACD2-14F3FD780C5A}" destId="{98A1566B-B96B-4B74-984C-6396FE75E830}" srcOrd="2" destOrd="0" presId="urn:microsoft.com/office/officeart/2018/5/layout/IconCircleLabelList"/>
    <dgm:cxn modelId="{8B826762-04E8-4666-A32E-1F5D694F4738}" type="presParOf" srcId="{AD239915-1FDD-4DD1-ACD2-14F3FD780C5A}" destId="{DB8867EA-4E80-4092-A6C4-6469309FC3B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5F6BBB-6B9A-41E1-8798-24FA01904583}">
      <dsp:nvSpPr>
        <dsp:cNvPr id="0" name=""/>
        <dsp:cNvSpPr/>
      </dsp:nvSpPr>
      <dsp:spPr>
        <a:xfrm>
          <a:off x="530099"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4833FE-31E7-4051-8591-4CFF377033F8}">
      <dsp:nvSpPr>
        <dsp:cNvPr id="0" name=""/>
        <dsp:cNvSpPr/>
      </dsp:nvSpPr>
      <dsp:spPr>
        <a:xfrm>
          <a:off x="829912" y="1171084"/>
          <a:ext cx="807187" cy="80718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86620B-D442-4FE4-97F3-1DEF96B5C846}">
      <dsp:nvSpPr>
        <dsp:cNvPr id="0" name=""/>
        <dsp:cNvSpPr/>
      </dsp:nvSpPr>
      <dsp:spPr>
        <a:xfrm>
          <a:off x="80381"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dirty="0"/>
            <a:t>INLEDNING och RIKTLINJER</a:t>
          </a:r>
          <a:endParaRPr lang="sv-fi" sz="1600" kern="1200" dirty="0"/>
        </a:p>
      </dsp:txBody>
      <dsp:txXfrm>
        <a:off x="80381" y="2716272"/>
        <a:ext cx="2306250" cy="765000"/>
      </dsp:txXfrm>
    </dsp:sp>
    <dsp:sp modelId="{090AB3FC-E3AF-4EEA-9BEC-A75A29462057}">
      <dsp:nvSpPr>
        <dsp:cNvPr id="0" name=""/>
        <dsp:cNvSpPr/>
      </dsp:nvSpPr>
      <dsp:spPr>
        <a:xfrm>
          <a:off x="3239943"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83E705-1303-4E8C-80F6-A8172E6D9349}">
      <dsp:nvSpPr>
        <dsp:cNvPr id="0" name=""/>
        <dsp:cNvSpPr/>
      </dsp:nvSpPr>
      <dsp:spPr>
        <a:xfrm>
          <a:off x="3539756" y="1171084"/>
          <a:ext cx="807187" cy="807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C4E994-D36F-411E-B80B-29B303E332B4}">
      <dsp:nvSpPr>
        <dsp:cNvPr id="0" name=""/>
        <dsp:cNvSpPr/>
      </dsp:nvSpPr>
      <dsp:spPr>
        <a:xfrm>
          <a:off x="2790224"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a:t>ARBETSFAS</a:t>
          </a:r>
          <a:endParaRPr lang="sv-fi" sz="1600" kern="1200" dirty="0"/>
        </a:p>
      </dsp:txBody>
      <dsp:txXfrm>
        <a:off x="2790224" y="2716272"/>
        <a:ext cx="2306250" cy="765000"/>
      </dsp:txXfrm>
    </dsp:sp>
    <dsp:sp modelId="{CDF01E45-B2AF-466E-87C8-0DDDC2CA5964}">
      <dsp:nvSpPr>
        <dsp:cNvPr id="0" name=""/>
        <dsp:cNvSpPr/>
      </dsp:nvSpPr>
      <dsp:spPr>
        <a:xfrm>
          <a:off x="5949787" y="871272"/>
          <a:ext cx="1406812" cy="140681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15E7F-E8D2-4003-B298-BC7424A3BA71}">
      <dsp:nvSpPr>
        <dsp:cNvPr id="0" name=""/>
        <dsp:cNvSpPr/>
      </dsp:nvSpPr>
      <dsp:spPr>
        <a:xfrm>
          <a:off x="6249600" y="1171084"/>
          <a:ext cx="807187" cy="807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8867EA-4E80-4092-A6C4-6469309FC3BC}">
      <dsp:nvSpPr>
        <dsp:cNvPr id="0" name=""/>
        <dsp:cNvSpPr/>
      </dsp:nvSpPr>
      <dsp:spPr>
        <a:xfrm>
          <a:off x="5500068" y="2716272"/>
          <a:ext cx="2306250" cy="7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rtl="0">
            <a:lnSpc>
              <a:spcPct val="100000"/>
            </a:lnSpc>
            <a:spcBef>
              <a:spcPct val="0"/>
            </a:spcBef>
            <a:spcAft>
              <a:spcPct val="35000"/>
            </a:spcAft>
            <a:buNone/>
            <a:defRPr cap="all"/>
          </a:pPr>
          <a:r>
            <a:rPr lang="sv-fi" sz="1600" b="0" i="0" u="none" kern="1200" baseline="0"/>
            <a:t>Utvärdering av övningen och slutdiskussion</a:t>
          </a:r>
        </a:p>
      </dsp:txBody>
      <dsp:txXfrm>
        <a:off x="5500068" y="2716272"/>
        <a:ext cx="2306250" cy="765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22.4.2022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rednet.punainenristi.fi/system/files/branch/SPR_Henkisen%20ensiavun%20pikaopas_A5_LR.pdf"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rednet.punainenristi.fi/system/files/branch/SPR_Henkinen%20tuki_Purkukeskustelu.pdf"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Om det är fler än tio deltagare, dela in dem i smågrupper på fyra till fem personer. Diskussionerna förs i smågrupper.</a:t>
            </a:r>
          </a:p>
          <a:p>
            <a:endParaRPr lang="sv-fi" dirty="0"/>
          </a:p>
          <a:p>
            <a:pPr algn="l" rtl="0"/>
            <a:r>
              <a:rPr lang="sv-fi" b="0" i="0" u="none" baseline="0"/>
              <a:t>Du kan lägga till mer exakta klockslag.</a:t>
            </a:r>
          </a:p>
        </p:txBody>
      </p:sp>
      <p:sp>
        <p:nvSpPr>
          <p:cNvPr id="4" name="Dian numeron paikkamerkki 3"/>
          <p:cNvSpPr>
            <a:spLocks noGrp="1"/>
          </p:cNvSpPr>
          <p:nvPr>
            <p:ph type="sldNum" sz="quarter" idx="5"/>
          </p:nvPr>
        </p:nvSpPr>
        <p:spPr/>
        <p:txBody>
          <a:bodyPr/>
          <a:lstStyle/>
          <a:p>
            <a:pPr algn="l" rtl="0"/>
            <a:fld id="{E88BDF49-8DAF-4E81-8F89-D4EAD3531C66}" type="slidenum">
              <a:rPr/>
              <a:t>3</a:t>
            </a:fld>
            <a:endParaRPr lang="sv-fi" dirty="0"/>
          </a:p>
        </p:txBody>
      </p:sp>
    </p:spTree>
    <p:extLst>
      <p:ext uri="{BB962C8B-B14F-4D97-AF65-F5344CB8AC3E}">
        <p14:creationId xmlns:p14="http://schemas.microsoft.com/office/powerpoint/2010/main" val="2649360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Till exempel kan redan fem frivilliga inleda verksamheten i ett evakueringscenter, särskilt om de får stöd av någon myndighet. Om man får fler frivilliga att delta (tio eller fler), är det lättare att reagera på en situation som förändras och begäran om hjälp, samt att ta hand om frivilligas pauser. </a:t>
            </a:r>
          </a:p>
          <a:p>
            <a:endParaRPr lang="sv-fi" dirty="0"/>
          </a:p>
          <a:p>
            <a:pPr algn="l" rtl="0"/>
            <a:r>
              <a:rPr lang="sv-fi" b="0" i="0" u="none" baseline="0"/>
              <a:t>Skriv upp en uppskattning av de frivilliga som anländer inom en timme. Den används senare i övningen.</a:t>
            </a:r>
          </a:p>
          <a:p>
            <a:endParaRPr lang="sv-fi" dirty="0"/>
          </a:p>
          <a:p>
            <a:pPr algn="l" rtl="0"/>
            <a:r>
              <a:rPr lang="sv-fi" b="0" i="0" u="none" baseline="0"/>
              <a:t>Vanligtvis finns det i beredskapsplanen ett överenskommet sätt att tillkalla frivilliga, t.ex. OHTO. Får alla frivilliga som behövs i den här situationen ett larm via det överenskomna systemet?</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14</a:t>
            </a:fld>
            <a:endParaRPr lang="sv-fi" dirty="0"/>
          </a:p>
        </p:txBody>
      </p:sp>
    </p:spTree>
    <p:extLst>
      <p:ext uri="{BB962C8B-B14F-4D97-AF65-F5344CB8AC3E}">
        <p14:creationId xmlns:p14="http://schemas.microsoft.com/office/powerpoint/2010/main" val="3797236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sz="1800" b="0" i="0" u="none" baseline="0">
                <a:effectLst/>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rPr>
              <a:t>Om ni gör ett OHTO-övningslarm, kom överens om detta i förväg med distriktet. Försäkra er om att någon deltar i övningen som kan göra larmet (beredskapsjourhavare, Vapepa-ledare eller OHTO-fadder).</a:t>
            </a:r>
            <a:endParaRPr lang="sv-fi" dirty="0"/>
          </a:p>
          <a:p>
            <a:endParaRPr lang="sv-fi" dirty="0"/>
          </a:p>
          <a:p>
            <a:pPr algn="l" rtl="0"/>
            <a:r>
              <a:rPr lang="sv-fi" b="0" i="0" u="none" baseline="0"/>
              <a:t>Jämför svaren med uppskattningen av tillgängliga frivilliga. </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15</a:t>
            </a:fld>
            <a:endParaRPr lang="sv-fi" dirty="0"/>
          </a:p>
        </p:txBody>
      </p:sp>
    </p:spTree>
    <p:extLst>
      <p:ext uri="{BB962C8B-B14F-4D97-AF65-F5344CB8AC3E}">
        <p14:creationId xmlns:p14="http://schemas.microsoft.com/office/powerpoint/2010/main" val="4079436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Frågorna hjälper deltagarna att leva sig in i situationen. Man kan fundera på och skriva svaren ensam och sedan dela dem med gruppen.</a:t>
            </a:r>
          </a:p>
        </p:txBody>
      </p:sp>
      <p:sp>
        <p:nvSpPr>
          <p:cNvPr id="4" name="Dian numeron paikkamerkki 3"/>
          <p:cNvSpPr>
            <a:spLocks noGrp="1"/>
          </p:cNvSpPr>
          <p:nvPr>
            <p:ph type="sldNum" sz="quarter" idx="5"/>
          </p:nvPr>
        </p:nvSpPr>
        <p:spPr/>
        <p:txBody>
          <a:bodyPr/>
          <a:lstStyle/>
          <a:p>
            <a:pPr algn="l" rtl="0"/>
            <a:fld id="{E88BDF49-8DAF-4E81-8F89-D4EAD3531C66}" type="slidenum">
              <a:rPr/>
              <a:t>16</a:t>
            </a:fld>
            <a:endParaRPr lang="sv-fi" dirty="0"/>
          </a:p>
        </p:txBody>
      </p:sp>
    </p:spTree>
    <p:extLst>
      <p:ext uri="{BB962C8B-B14F-4D97-AF65-F5344CB8AC3E}">
        <p14:creationId xmlns:p14="http://schemas.microsoft.com/office/powerpoint/2010/main" val="1697642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a:p>
            <a:pPr algn="l" rtl="0"/>
            <a:r>
              <a:rPr lang="sv-fi" b="0" i="0" u="none" baseline="0"/>
              <a:t>Syftet med frågan är att kartlägga avdelningens materialresurser för akuta hjälpsituationer. Användbara saker kan vara vattenkanistrar, engångsserviser och andra matlagnings- och serveringsredskap, första hjälpen-kit, extra kläder och filtar, barnleksaker, kontorsmaterial, en skrivare, förtryckta blanketter och frivilligvästar. Fattas det något väsentligt i avdelningens lager som skulle vara bra att skaffa?</a:t>
            </a:r>
          </a:p>
        </p:txBody>
      </p:sp>
      <p:sp>
        <p:nvSpPr>
          <p:cNvPr id="4" name="Dian numeron paikkamerkki 3"/>
          <p:cNvSpPr>
            <a:spLocks noGrp="1"/>
          </p:cNvSpPr>
          <p:nvPr>
            <p:ph type="sldNum" sz="quarter" idx="5"/>
          </p:nvPr>
        </p:nvSpPr>
        <p:spPr/>
        <p:txBody>
          <a:bodyPr/>
          <a:lstStyle/>
          <a:p>
            <a:pPr algn="l" rtl="0"/>
            <a:fld id="{E88BDF49-8DAF-4E81-8F89-D4EAD3531C66}" type="slidenum">
              <a:rPr/>
              <a:t>17</a:t>
            </a:fld>
            <a:endParaRPr lang="sv-fi" dirty="0"/>
          </a:p>
        </p:txBody>
      </p:sp>
    </p:spTree>
    <p:extLst>
      <p:ext uri="{BB962C8B-B14F-4D97-AF65-F5344CB8AC3E}">
        <p14:creationId xmlns:p14="http://schemas.microsoft.com/office/powerpoint/2010/main" val="14351035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18</a:t>
            </a:fld>
            <a:endParaRPr lang="sv-fi" dirty="0"/>
          </a:p>
        </p:txBody>
      </p:sp>
    </p:spTree>
    <p:extLst>
      <p:ext uri="{BB962C8B-B14F-4D97-AF65-F5344CB8AC3E}">
        <p14:creationId xmlns:p14="http://schemas.microsoft.com/office/powerpoint/2010/main" val="1681317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Ändra uppgifterna enligt behov, till exempel kan vissa områden inte ha en separat inskrivningspunkt, istället samlas uppgifterna in under behovskartläggningen. I vissa områden är inskrivning vanligen i bruk och uppgiften ges till frivilliga. </a:t>
            </a:r>
          </a:p>
        </p:txBody>
      </p:sp>
      <p:sp>
        <p:nvSpPr>
          <p:cNvPr id="4" name="Dian numeron paikkamerkki 3"/>
          <p:cNvSpPr>
            <a:spLocks noGrp="1"/>
          </p:cNvSpPr>
          <p:nvPr>
            <p:ph type="sldNum" sz="quarter" idx="5"/>
          </p:nvPr>
        </p:nvSpPr>
        <p:spPr/>
        <p:txBody>
          <a:bodyPr/>
          <a:lstStyle/>
          <a:p>
            <a:pPr algn="l" rtl="0"/>
            <a:fld id="{E88BDF49-8DAF-4E81-8F89-D4EAD3531C66}" type="slidenum">
              <a:rPr/>
              <a:t>19</a:t>
            </a:fld>
            <a:endParaRPr lang="sv-fi" dirty="0"/>
          </a:p>
        </p:txBody>
      </p:sp>
    </p:spTree>
    <p:extLst>
      <p:ext uri="{BB962C8B-B14F-4D97-AF65-F5344CB8AC3E}">
        <p14:creationId xmlns:p14="http://schemas.microsoft.com/office/powerpoint/2010/main" val="563121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dirty="0"/>
              <a:t>Skriv/rita på den utskrivna planritningen hur ni organiserar lokalen och verksamheten. Använd spelpjäser (pärlor, papperslappar, etc.) för att markera de frivilliga som finns tillgängliga och dela upp dem på rätt platser på kartan. Flytta ”frivilliga” under övningen allt eftersom situationen utvecklas. </a:t>
            </a:r>
          </a:p>
          <a:p>
            <a:endParaRPr lang="sv-fi" dirty="0"/>
          </a:p>
          <a:p>
            <a:pPr algn="l" rtl="0"/>
            <a:r>
              <a:rPr lang="sv-fi" b="0" i="0" u="none" baseline="0" dirty="0"/>
              <a:t>I evakueringscentret kan utrymme behövas för:</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antecknande</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vila och inkvartering</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måltider (kontrollera livsmedelsrestriktioner)</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medicinering och första hjälpen</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tidsfördriv och verksamhet</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psykiskt stöd</a:t>
            </a:r>
          </a:p>
          <a:p>
            <a:pPr marL="742950" lvl="1" indent="-285750" algn="l" rtl="0">
              <a:lnSpc>
                <a:spcPct val="107000"/>
              </a:lnSpc>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personalutrymmen</a:t>
            </a:r>
          </a:p>
          <a:p>
            <a:pPr marL="742950" lvl="1" indent="-285750" algn="l" rtl="0">
              <a:lnSpc>
                <a:spcPct val="107000"/>
              </a:lnSpc>
              <a:spcAft>
                <a:spcPts val="800"/>
              </a:spcAft>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Medier</a:t>
            </a:r>
          </a:p>
          <a:p>
            <a:pPr marL="742950" lvl="1" indent="-285750" algn="l" rtl="0">
              <a:lnSpc>
                <a:spcPct val="107000"/>
              </a:lnSpc>
              <a:spcAft>
                <a:spcPts val="800"/>
              </a:spcAft>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Barnvänligt utrymme</a:t>
            </a:r>
          </a:p>
          <a:p>
            <a:pPr marL="742950" lvl="1" indent="-285750" algn="l" rtl="0">
              <a:lnSpc>
                <a:spcPct val="107000"/>
              </a:lnSpc>
              <a:spcAft>
                <a:spcPts val="800"/>
              </a:spcAft>
              <a:buFont typeface="Courier New" panose="02070309020205020404" pitchFamily="49" charset="0"/>
              <a:buChar char="o"/>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Lugnt utrymme (för amning, för att be, för psykiska kriser o.s.v.)</a:t>
            </a:r>
          </a:p>
          <a:p>
            <a:pPr marL="742950" lvl="1" indent="-285750" algn="l" rtl="0">
              <a:lnSpc>
                <a:spcPct val="107000"/>
              </a:lnSpc>
              <a:spcAft>
                <a:spcPts val="800"/>
              </a:spcAft>
              <a:buFont typeface="Courier New" panose="02070309020205020404" pitchFamily="49" charset="0"/>
              <a:buChar char="o"/>
            </a:pPr>
            <a:endParaRPr lang="sv-f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lnSpc>
                <a:spcPct val="107000"/>
              </a:lnSpc>
              <a:spcAft>
                <a:spcPts val="800"/>
              </a:spcAft>
              <a:buFont typeface="Courier New" panose="02070309020205020404" pitchFamily="49" charset="0"/>
              <a:buNone/>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I akuta hjälpsituationer väljs alltid en frivillig eller ibland en av distriktets anställda för att leda Röda Korsets verksamhet. Ledaren kan till exempel vara en Vapepa-ledare, en ledare för Röda Korsets beredskapsgrupp, kontaktperson för hemlandshjälpen eller någon annan mer erfaren frivillig. I evakueringssituationer får ledaren egna instruktioner av de myndigheter som stöds av Röda Korset. Ledaren fungerar som en länk mellan de övriga frivilliga och myndigheterna. Om det finns många frivilliga eller olika uppdrag, kan de frivilliga delas in i grupper och en egen gruppledare utses för varje grupp. I den här bordsövningen kan alla tillsammans fundera på följande uppgifter ur ledarens perspektiv. </a:t>
            </a:r>
          </a:p>
          <a:p>
            <a:pPr marL="0" lvl="0" indent="0" algn="l" rtl="0">
              <a:lnSpc>
                <a:spcPct val="107000"/>
              </a:lnSpc>
              <a:spcAft>
                <a:spcPts val="800"/>
              </a:spcAft>
              <a:buFont typeface="Courier New" panose="02070309020205020404" pitchFamily="49" charset="0"/>
              <a:buNone/>
            </a:pPr>
            <a:endParaRPr lang="sv-f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lnSpc>
                <a:spcPct val="107000"/>
              </a:lnSpc>
              <a:spcAft>
                <a:spcPts val="800"/>
              </a:spcAft>
              <a:buFont typeface="Courier New" panose="02070309020205020404" pitchFamily="49" charset="0"/>
              <a:buNone/>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Uppskatta hur många frivilliga som behövs för de olika uppgifterna och placera dem på planritningen därefter.</a:t>
            </a:r>
          </a:p>
          <a:p>
            <a:pPr marL="0" lvl="0" indent="0" algn="l" rtl="0">
              <a:lnSpc>
                <a:spcPct val="107000"/>
              </a:lnSpc>
              <a:spcAft>
                <a:spcPts val="800"/>
              </a:spcAft>
              <a:buFont typeface="Courier New" panose="02070309020205020404" pitchFamily="49" charset="0"/>
              <a:buNone/>
            </a:pPr>
            <a:endParaRPr lang="sv-f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lnSpc>
                <a:spcPct val="107000"/>
              </a:lnSpc>
              <a:spcAft>
                <a:spcPts val="800"/>
              </a:spcAft>
              <a:buFont typeface="Courier New" panose="02070309020205020404" pitchFamily="49" charset="0"/>
              <a:buNone/>
            </a:pP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Mer information om verksamhetens organisation i en evakueringssituation finns på </a:t>
            </a:r>
            <a:r>
              <a:rPr lang="sv-fi" sz="1800" b="0" i="0" u="none" baseline="0" dirty="0" err="1">
                <a:effectLst/>
                <a:latin typeface="Calibri" panose="020F0502020204030204" pitchFamily="34" charset="0"/>
                <a:ea typeface="Calibri" panose="020F0502020204030204" pitchFamily="34" charset="0"/>
                <a:cs typeface="Times New Roman" panose="02020603050405020304" pitchFamily="18" charset="0"/>
              </a:rPr>
              <a:t>webbinariet</a:t>
            </a:r>
            <a:r>
              <a:rPr lang="sv-fi" sz="1800" b="0" i="0" u="none" baseline="0" dirty="0">
                <a:effectLst/>
                <a:latin typeface="Calibri" panose="020F0502020204030204" pitchFamily="34" charset="0"/>
                <a:ea typeface="Calibri" panose="020F0502020204030204" pitchFamily="34" charset="0"/>
                <a:cs typeface="Times New Roman" panose="02020603050405020304" pitchFamily="18" charset="0"/>
              </a:rPr>
              <a:t> (https://rednet.punainenristi.fi/node/64068).</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20</a:t>
            </a:fld>
            <a:endParaRPr lang="sv-fi" dirty="0"/>
          </a:p>
        </p:txBody>
      </p:sp>
    </p:spTree>
    <p:extLst>
      <p:ext uri="{BB962C8B-B14F-4D97-AF65-F5344CB8AC3E}">
        <p14:creationId xmlns:p14="http://schemas.microsoft.com/office/powerpoint/2010/main" val="4112127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Man kan komplettera uppgifterna i evakueringskorten allt eftersom övningen fortskrider, de grundläggande uppgifterna är klara. </a:t>
            </a:r>
          </a:p>
          <a:p>
            <a:pPr algn="l" rtl="0"/>
            <a:r>
              <a:rPr lang="sv-fi" b="0" i="0" u="none" baseline="0"/>
              <a:t>Evakueringskorten och -protokollen skrivs ut före övningen: </a:t>
            </a:r>
          </a:p>
          <a:p>
            <a:pPr marL="285750" indent="-285750" algn="l" rtl="0">
              <a:buFont typeface="Arial" panose="020B0604020202020204" pitchFamily="34" charset="0"/>
              <a:buChar char="•"/>
            </a:pPr>
            <a:r>
              <a:rPr lang="sv-fi" sz="1800" b="0" i="0" u="sng" baseline="0">
                <a:solidFill>
                  <a:srgbClr val="0563C1"/>
                </a:solidFill>
                <a:effectLst/>
                <a:latin typeface="Verdana" panose="020B0604030504040204" pitchFamily="34" charset="0"/>
                <a:ea typeface="Calibri" panose="020F0502020204030204" pitchFamily="34" charset="0"/>
                <a:cs typeface="Times New Roman" panose="02020603050405020304" pitchFamily="18" charset="0"/>
              </a:rPr>
              <a:t>https://rednet.punainenristi.fi/system/files/page/Suoja%202022%20-%20evakuointip%C3%B6yt%C3%A4kirja%20%282%29.docx</a:t>
            </a:r>
          </a:p>
          <a:p>
            <a:pPr marL="285750" indent="-285750" algn="l" rtl="0">
              <a:buFont typeface="Arial" panose="020B0604020202020204" pitchFamily="34" charset="0"/>
              <a:buChar char="•"/>
            </a:pPr>
            <a:r>
              <a:rPr lang="sv-fi" b="0" i="0" u="none" baseline="0"/>
              <a:t>https://rednet.punainenristi.fi/system/files/page/Suoja%202022%20t%C3%A4ytetyt%20evakuointikortit.zip</a:t>
            </a:r>
            <a:r>
              <a:rPr lang="sv-fi" sz="1800" b="0" i="0" u="sng" baseline="0">
                <a:solidFill>
                  <a:srgbClr val="0563C1"/>
                </a:solidFill>
                <a:effectLst/>
                <a:latin typeface="Verdana" panose="020B0604030504040204" pitchFamily="34" charset="0"/>
                <a:cs typeface="Times New Roman" panose="02020603050405020304" pitchFamily="18" charset="0"/>
              </a:rPr>
              <a:t> </a:t>
            </a: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22</a:t>
            </a:fld>
            <a:endParaRPr lang="sv-fi" dirty="0"/>
          </a:p>
        </p:txBody>
      </p:sp>
    </p:spTree>
    <p:extLst>
      <p:ext uri="{BB962C8B-B14F-4D97-AF65-F5344CB8AC3E}">
        <p14:creationId xmlns:p14="http://schemas.microsoft.com/office/powerpoint/2010/main" val="3656082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 evakuerades omedelbara behov liknar mycket dem i en evakueringssituation i allmänhet:</a:t>
            </a:r>
          </a:p>
          <a:p>
            <a:pPr marL="171450" indent="-171450" algn="l" rtl="0">
              <a:buFont typeface="Arial" panose="020B0604020202020204" pitchFamily="34" charset="0"/>
              <a:buChar char="•"/>
            </a:pPr>
            <a:r>
              <a:rPr lang="sv-fi" b="0" i="0" u="none" baseline="0"/>
              <a:t>Kläder, om man blivit tvungen att lämna bostaden snabbt med lite kläder</a:t>
            </a:r>
          </a:p>
          <a:p>
            <a:pPr marL="171450" indent="-171450" algn="l" rtl="0">
              <a:buFont typeface="Arial" panose="020B0604020202020204" pitchFamily="34" charset="0"/>
              <a:buChar char="•"/>
            </a:pPr>
            <a:r>
              <a:rPr lang="sv-fi" b="0" i="0" u="none" baseline="0"/>
              <a:t>Mediciner, glasögon</a:t>
            </a:r>
          </a:p>
          <a:p>
            <a:pPr marL="171450" indent="-171450" algn="l" rtl="0">
              <a:buFont typeface="Arial" panose="020B0604020202020204" pitchFamily="34" charset="0"/>
              <a:buChar char="•"/>
            </a:pPr>
            <a:r>
              <a:rPr lang="sv-fi" b="0" i="0" u="none" baseline="0"/>
              <a:t>En del har husdjur som man också måste ta hand om</a:t>
            </a:r>
          </a:p>
          <a:p>
            <a:pPr marL="171450" indent="-171450" algn="l" rtl="0">
              <a:buFont typeface="Arial" panose="020B0604020202020204" pitchFamily="34" charset="0"/>
              <a:buChar char="•"/>
            </a:pPr>
            <a:r>
              <a:rPr lang="sv-fi" b="0" i="0" u="none" baseline="0"/>
              <a:t>Små skrapsår och behov av psykosocialt stöd</a:t>
            </a:r>
          </a:p>
          <a:p>
            <a:pPr marL="171450" indent="-171450" algn="l" rtl="0">
              <a:buFont typeface="Arial" panose="020B0604020202020204" pitchFamily="34" charset="0"/>
              <a:buChar char="•"/>
            </a:pPr>
            <a:r>
              <a:rPr lang="sv-fi" b="0" i="0" u="none" baseline="0"/>
              <a:t>Hunger, törst</a:t>
            </a:r>
          </a:p>
          <a:p>
            <a:pPr marL="171450" indent="-171450" algn="l" rtl="0">
              <a:buFont typeface="Arial" panose="020B0604020202020204" pitchFamily="34" charset="0"/>
              <a:buChar char="•"/>
            </a:pPr>
            <a:r>
              <a:rPr lang="sv-fi" b="0" i="0" u="none" baseline="0"/>
              <a:t>Telefonladdare</a:t>
            </a:r>
          </a:p>
          <a:p>
            <a:pPr marL="171450" indent="-171450" algn="l" rtl="0">
              <a:buFont typeface="Arial" panose="020B0604020202020204" pitchFamily="34" charset="0"/>
              <a:buChar char="•"/>
            </a:pPr>
            <a:r>
              <a:rPr lang="sv-fi" b="0" i="0" u="none" baseline="0"/>
              <a:t>Hygien (t.ex. spädbarn)</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Anskaffandet av förnödenheter inleds vanligtvis i samarbete med socialarbetaren. Det lönar sig att dra nytta av Röda Korsets Kontti och loppmarknader om de finns i närheten. I vissa områden har Röda Korset även avtal med butikskedjor. Receptbelagda läkemedel går däremot oftast via socialarbetaren. </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Bland de evakuerade finns det dessutom sådana som kan behöva särskilt stöd</a:t>
            </a:r>
          </a:p>
          <a:p>
            <a:pPr marL="171450" indent="-171450" algn="l" rtl="0">
              <a:buFont typeface="Arial" panose="020B0604020202020204" pitchFamily="34" charset="0"/>
              <a:buChar char="•"/>
            </a:pPr>
            <a:r>
              <a:rPr lang="sv-fi" b="0" i="0" u="none" baseline="0"/>
              <a:t>Personer som rör sig i rullstol</a:t>
            </a:r>
          </a:p>
          <a:p>
            <a:pPr marL="171450" indent="-171450" algn="l" rtl="0">
              <a:buFont typeface="Arial" panose="020B0604020202020204" pitchFamily="34" charset="0"/>
              <a:buChar char="•"/>
            </a:pPr>
            <a:r>
              <a:rPr lang="sv-fi" b="0" i="0" u="none" baseline="0"/>
              <a:t>Personer som inte pratar bra svenska/finska</a:t>
            </a:r>
          </a:p>
          <a:p>
            <a:pPr marL="171450" indent="-171450" algn="l" rtl="0">
              <a:buFont typeface="Arial" panose="020B0604020202020204" pitchFamily="34" charset="0"/>
              <a:buChar char="•"/>
            </a:pPr>
            <a:r>
              <a:rPr lang="sv-fi" b="0" i="0" u="none" baseline="0"/>
              <a:t>Barn</a:t>
            </a:r>
          </a:p>
          <a:p>
            <a:pPr marL="171450" indent="-171450" algn="l" rtl="0">
              <a:buFont typeface="Arial" panose="020B0604020202020204" pitchFamily="34" charset="0"/>
              <a:buChar char="•"/>
            </a:pPr>
            <a:r>
              <a:rPr lang="sv-fi" b="0" i="0" u="none" baseline="0"/>
              <a:t>Äldre, som har svårt att röra sig på egen hand</a:t>
            </a:r>
          </a:p>
          <a:p>
            <a:pPr marL="171450" indent="-171450" algn="l" rtl="0">
              <a:buFont typeface="Arial" panose="020B0604020202020204" pitchFamily="34" charset="0"/>
              <a:buChar char="•"/>
            </a:pPr>
            <a:r>
              <a:rPr lang="sv-fi" b="0" i="0" u="none" baseline="0"/>
              <a:t>Underliggande sjukdomar</a:t>
            </a:r>
          </a:p>
          <a:p>
            <a:pPr marL="171450" indent="-171450" algn="l" rtl="0">
              <a:buFont typeface="Arial" panose="020B0604020202020204" pitchFamily="34" charset="0"/>
              <a:buChar char="•"/>
            </a:pPr>
            <a:r>
              <a:rPr lang="sv-fi" b="0" i="0" u="none" baseline="0"/>
              <a:t>Utvecklingsstörningar, psykiska sjukdomar</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I den här uppgiften kan man använda riktlinjerna för skydd och jämlikhet som stöd. Mer information även på webbinariet om skydd och jämlikhet (på finska) (https://rednet.punainenristi.fi/node/64068)</a:t>
            </a:r>
          </a:p>
        </p:txBody>
      </p:sp>
      <p:sp>
        <p:nvSpPr>
          <p:cNvPr id="4" name="Dian numeron paikkamerkki 3"/>
          <p:cNvSpPr>
            <a:spLocks noGrp="1"/>
          </p:cNvSpPr>
          <p:nvPr>
            <p:ph type="sldNum" sz="quarter" idx="5"/>
          </p:nvPr>
        </p:nvSpPr>
        <p:spPr/>
        <p:txBody>
          <a:bodyPr/>
          <a:lstStyle/>
          <a:p>
            <a:pPr algn="l" rtl="0"/>
            <a:fld id="{E88BDF49-8DAF-4E81-8F89-D4EAD3531C66}" type="slidenum">
              <a:rPr/>
              <a:t>23</a:t>
            </a:fld>
            <a:endParaRPr lang="sv-fi" dirty="0"/>
          </a:p>
        </p:txBody>
      </p:sp>
    </p:spTree>
    <p:extLst>
      <p:ext uri="{BB962C8B-B14F-4D97-AF65-F5344CB8AC3E}">
        <p14:creationId xmlns:p14="http://schemas.microsoft.com/office/powerpoint/2010/main" val="3683494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 frivilliga har sannolikt med sig grundläggande första hjälpen-utrustning med vilken små skrapsår kan skötas om. Det skulle vara bra att reservera ett eget rum för att ge första hjälpen. Rengöring av skrapsåren på knäna kan kräva att man tar av sig byxorna ett tag, och vid ett migränanfall kan ett lugnt, dunkelt rum hjälpa. Vid behov kan även evakuerade med allvarligare skador flyttas till första hjälpen-rummet.</a:t>
            </a:r>
          </a:p>
          <a:p>
            <a:endParaRPr lang="sv-fi" dirty="0"/>
          </a:p>
          <a:p>
            <a:pPr algn="l" rtl="0"/>
            <a:r>
              <a:rPr lang="sv-fi" b="0" i="0" u="none" baseline="0"/>
              <a:t>Ibland hjälper smärtstillande medicin mot ett migränanfall (en första hjälpen-jourhavande med lov kan ge medicinen), men om medicinen inte hjälper eller om man inte kan ge den, skickas personen för att få vård hos hälsovårdscentralen. </a:t>
            </a:r>
          </a:p>
        </p:txBody>
      </p:sp>
      <p:sp>
        <p:nvSpPr>
          <p:cNvPr id="4" name="Dian numeron paikkamerkki 3"/>
          <p:cNvSpPr>
            <a:spLocks noGrp="1"/>
          </p:cNvSpPr>
          <p:nvPr>
            <p:ph type="sldNum" sz="quarter" idx="5"/>
          </p:nvPr>
        </p:nvSpPr>
        <p:spPr/>
        <p:txBody>
          <a:bodyPr/>
          <a:lstStyle/>
          <a:p>
            <a:pPr algn="l" rtl="0"/>
            <a:fld id="{E88BDF49-8DAF-4E81-8F89-D4EAD3531C66}" type="slidenum">
              <a:rPr/>
              <a:t>25</a:t>
            </a:fld>
            <a:endParaRPr lang="sv-fi" dirty="0"/>
          </a:p>
        </p:txBody>
      </p:sp>
    </p:spTree>
    <p:extLst>
      <p:ext uri="{BB962C8B-B14F-4D97-AF65-F5344CB8AC3E}">
        <p14:creationId xmlns:p14="http://schemas.microsoft.com/office/powerpoint/2010/main" val="1000107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Komplettera vid behov.</a:t>
            </a:r>
          </a:p>
        </p:txBody>
      </p:sp>
      <p:sp>
        <p:nvSpPr>
          <p:cNvPr id="4" name="Dian numeron paikkamerkki 3"/>
          <p:cNvSpPr>
            <a:spLocks noGrp="1"/>
          </p:cNvSpPr>
          <p:nvPr>
            <p:ph type="sldNum" sz="quarter" idx="5"/>
          </p:nvPr>
        </p:nvSpPr>
        <p:spPr/>
        <p:txBody>
          <a:bodyPr/>
          <a:lstStyle/>
          <a:p>
            <a:pPr algn="l" rtl="0"/>
            <a:fld id="{E88BDF49-8DAF-4E81-8F89-D4EAD3531C66}" type="slidenum">
              <a:rPr/>
              <a:t>4</a:t>
            </a:fld>
            <a:endParaRPr lang="sv-fi" dirty="0"/>
          </a:p>
        </p:txBody>
      </p:sp>
    </p:spTree>
    <p:extLst>
      <p:ext uri="{BB962C8B-B14F-4D97-AF65-F5344CB8AC3E}">
        <p14:creationId xmlns:p14="http://schemas.microsoft.com/office/powerpoint/2010/main" val="15397814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måste även finnas en plats där man kan laga mat på evakueringsplatsen. Man kan servera t.ex. smörgåsar, frukter, kex, kaffe, saft och te. I serveringen är det bra att ta hänsyn till barn, spädbarn, dieter och allergier. I evakueringskorten frågar man inte särskilt om dieter, så man måste komma ihåg att lägga till dem där. Ni kan uppskatta hur mycket mat som bör avsättas för att tillgodose de 30 personer + och frivilliga som finns på plats. Det är enklast att servera mat som passar så många som möjligt, till exempel sådan som inte innehåller kött- och mjölkprodukter. Undvik produkter som många är mycket allergiska mot (nötter). </a:t>
            </a:r>
          </a:p>
          <a:p>
            <a:endParaRPr lang="sv-fi" dirty="0"/>
          </a:p>
          <a:p>
            <a:pPr algn="l" rtl="0"/>
            <a:r>
              <a:rPr lang="sv-fi" b="0" i="0" u="none" baseline="0"/>
              <a:t>Vissa avdelningar har avtal med närbutiker för att skaffa mat för akuta hjälpsituationer (butiken öppnar på natten vid behov, man kan skriva upp inköpen på kontot).</a:t>
            </a:r>
          </a:p>
          <a:p>
            <a:endParaRPr lang="sv-fi" dirty="0"/>
          </a:p>
          <a:p>
            <a:pPr algn="l" rtl="0"/>
            <a:r>
              <a:rPr lang="sv-fi" b="0" i="0" u="none" baseline="0"/>
              <a:t>Om det finns många barn på platsen är det också bra att vara uppmärksam på säkerheten. Till exempel varma drycker så att barnen inte kan spilla dem på sig. </a:t>
            </a:r>
          </a:p>
        </p:txBody>
      </p:sp>
      <p:sp>
        <p:nvSpPr>
          <p:cNvPr id="4" name="Dian numeron paikkamerkki 3"/>
          <p:cNvSpPr>
            <a:spLocks noGrp="1"/>
          </p:cNvSpPr>
          <p:nvPr>
            <p:ph type="sldNum" sz="quarter" idx="5"/>
          </p:nvPr>
        </p:nvSpPr>
        <p:spPr/>
        <p:txBody>
          <a:bodyPr/>
          <a:lstStyle/>
          <a:p>
            <a:pPr algn="l" rtl="0"/>
            <a:fld id="{E88BDF49-8DAF-4E81-8F89-D4EAD3531C66}" type="slidenum">
              <a:rPr/>
              <a:t>26</a:t>
            </a:fld>
            <a:endParaRPr lang="sv-fi" dirty="0"/>
          </a:p>
        </p:txBody>
      </p:sp>
    </p:spTree>
    <p:extLst>
      <p:ext uri="{BB962C8B-B14F-4D97-AF65-F5344CB8AC3E}">
        <p14:creationId xmlns:p14="http://schemas.microsoft.com/office/powerpoint/2010/main" val="2917080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None/>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27</a:t>
            </a:fld>
            <a:endParaRPr lang="sv-fi" dirty="0"/>
          </a:p>
        </p:txBody>
      </p:sp>
    </p:spTree>
    <p:extLst>
      <p:ext uri="{BB962C8B-B14F-4D97-AF65-F5344CB8AC3E}">
        <p14:creationId xmlns:p14="http://schemas.microsoft.com/office/powerpoint/2010/main" val="27071138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None/>
            </a:pPr>
            <a:r>
              <a:rPr lang="sv-fi" b="0" i="0" u="none" baseline="0">
                <a:latin typeface="Verdana"/>
                <a:ea typeface="Verdana"/>
                <a:cs typeface="Verdana"/>
                <a:sym typeface="Verdana"/>
              </a:rPr>
              <a:t>Syftet med psykiskt stöd är att stärka tryggheten</a:t>
            </a:r>
            <a:r>
              <a:rPr lang="sv-fi" b="0" i="0" u="none" baseline="0">
                <a:latin typeface="Verdana"/>
                <a:ea typeface="Verdana" panose="020B0604030504040204" pitchFamily="34" charset="0"/>
              </a:rPr>
              <a:t>, s</a:t>
            </a:r>
            <a:r>
              <a:rPr lang="sv-fi" b="0" i="0" u="none" baseline="0">
                <a:latin typeface="Verdana"/>
                <a:ea typeface="Verdana"/>
                <a:cs typeface="Verdana"/>
                <a:sym typeface="Verdana"/>
              </a:rPr>
              <a:t>amhörigheten</a:t>
            </a:r>
            <a:r>
              <a:rPr lang="sv-fi" b="0" i="0" u="none" baseline="0">
                <a:latin typeface="Verdana"/>
                <a:ea typeface="+mn-ea"/>
              </a:rPr>
              <a:t>, h</a:t>
            </a:r>
            <a:r>
              <a:rPr lang="sv-fi" b="0" i="0" u="none" baseline="0">
                <a:latin typeface="Verdana"/>
                <a:ea typeface="Verdana"/>
                <a:cs typeface="Verdana"/>
                <a:sym typeface="Verdana"/>
              </a:rPr>
              <a:t>andlingskraften</a:t>
            </a:r>
            <a:r>
              <a:rPr lang="sv-fi" b="0" i="0" u="none" baseline="0">
                <a:latin typeface="Verdana"/>
                <a:ea typeface="+mn-ea"/>
              </a:rPr>
              <a:t> och h</a:t>
            </a:r>
            <a:r>
              <a:rPr lang="sv-fi" b="0" i="0" u="none" baseline="0">
                <a:latin typeface="Verdana"/>
                <a:ea typeface="Verdana"/>
                <a:cs typeface="Verdana"/>
                <a:sym typeface="Verdana"/>
              </a:rPr>
              <a:t>oppet.</a:t>
            </a:r>
          </a:p>
          <a:p>
            <a:pPr marL="0" indent="0" algn="l" rtl="0">
              <a:buNone/>
            </a:pPr>
            <a:endParaRPr lang="sv-fi" dirty="0">
              <a:latin typeface="Verdana"/>
              <a:ea typeface="Verdana"/>
            </a:endParaRPr>
          </a:p>
          <a:p>
            <a:pPr marL="363220" indent="-363220" algn="l" rtl="0"/>
            <a:r>
              <a:rPr lang="sv-fi" b="0" i="0" u="none" baseline="0">
                <a:latin typeface="Verdana"/>
                <a:ea typeface="Verdana"/>
                <a:cs typeface="Verdana"/>
                <a:sym typeface="Verdana"/>
              </a:rPr>
              <a:t>Alla reagerar inte på kriser samtidigt eller på samma sätt. Det finns också människor som inte behöver eller vill ha psykisk första hjälpen.  En del håller sig lugna och reagerar inte kraftigt vid tidpunkten för själva händelsen, men kan i stället reagera kraftigt senare. </a:t>
            </a:r>
          </a:p>
          <a:p>
            <a:pPr marL="363220" indent="-363220" algn="l" rtl="0"/>
            <a:r>
              <a:rPr lang="sv-fi" b="0" i="0" u="none" baseline="0">
                <a:latin typeface="Verdana"/>
                <a:ea typeface="Verdana"/>
                <a:cs typeface="Verdana"/>
                <a:sym typeface="Verdana"/>
              </a:rPr>
              <a:t>En del reagerar kraftigt men behöver inte psykisk första hjälpen, eftersom de kan hantera situationen själva eller får stöd från annat håll.</a:t>
            </a:r>
            <a:endParaRPr lang="sv-fi" dirty="0">
              <a:latin typeface="Verdana"/>
            </a:endParaRPr>
          </a:p>
          <a:p>
            <a:pPr marL="363220" indent="-363220" algn="l" rtl="0"/>
            <a:endParaRPr lang="sv-fi" dirty="0">
              <a:latin typeface="Verdana"/>
              <a:ea typeface="Verdana"/>
            </a:endParaRPr>
          </a:p>
          <a:p>
            <a:pPr marL="363220" indent="-363220" algn="l" rtl="0"/>
            <a:r>
              <a:rPr lang="sv-fi" b="0" i="0" u="none" baseline="0">
                <a:latin typeface="Verdana"/>
                <a:ea typeface="Verdana"/>
                <a:cs typeface="Verdana"/>
                <a:sym typeface="Verdana"/>
              </a:rPr>
              <a:t>Guide för psykisk första hjälpen: </a:t>
            </a:r>
            <a:endParaRPr lang="sv-fi" dirty="0">
              <a:ea typeface="Verdana"/>
            </a:endParaRPr>
          </a:p>
          <a:p>
            <a:pPr marL="363220" indent="-363220" algn="l" rtl="0"/>
            <a:r>
              <a:rPr lang="sv-fi" b="0" i="0" u="none" baseline="0">
                <a:latin typeface="Verdana"/>
                <a:ea typeface="Verdana"/>
                <a:cs typeface="Verdana"/>
                <a:sym typeface="Verdana"/>
                <a:hlinkClick r:id="rId3"/>
              </a:rPr>
              <a:t>https://rednet.punainenristi.fi/system/files/branch/Guide%20f%C3%B6r%20psykisk%20f%C3%B6rsta%20hj%C3%A4lpen_0.pdf</a:t>
            </a:r>
            <a:endParaRPr lang="sv-fi" dirty="0">
              <a:latin typeface="Verdana"/>
              <a:ea typeface="Verdana"/>
            </a:endParaRPr>
          </a:p>
          <a:p>
            <a:pPr marL="363220" indent="-363220" algn="l" rtl="0"/>
            <a:endParaRPr lang="sv-fi" dirty="0">
              <a:latin typeface="Verdana"/>
              <a:ea typeface="Verdana"/>
            </a:endParaRPr>
          </a:p>
          <a:p>
            <a:pPr marL="363220" indent="-363220" algn="l" rtl="0"/>
            <a:r>
              <a:rPr lang="sv-fi" b="0" i="0" u="none" baseline="0">
                <a:latin typeface="Verdana"/>
                <a:ea typeface="Verdana"/>
                <a:cs typeface="Verdana"/>
                <a:sym typeface="Verdana"/>
              </a:rPr>
              <a:t>Webbinarium om psykiskt stöd i en evakueringssituation (på finska) (https://rednet.punainenristi.fi/node/63902)</a:t>
            </a:r>
            <a:endParaRPr lang="sv-fi" dirty="0">
              <a:ea typeface="Verdana"/>
            </a:endParaRPr>
          </a:p>
        </p:txBody>
      </p:sp>
      <p:sp>
        <p:nvSpPr>
          <p:cNvPr id="4" name="Dian numeron paikkamerkki 3"/>
          <p:cNvSpPr>
            <a:spLocks noGrp="1"/>
          </p:cNvSpPr>
          <p:nvPr>
            <p:ph type="sldNum" sz="quarter" idx="5"/>
          </p:nvPr>
        </p:nvSpPr>
        <p:spPr/>
        <p:txBody>
          <a:bodyPr/>
          <a:lstStyle/>
          <a:p>
            <a:pPr algn="l" rtl="0"/>
            <a:fld id="{E88BDF49-8DAF-4E81-8F89-D4EAD3531C66}" type="slidenum">
              <a:rPr/>
              <a:t>28</a:t>
            </a:fld>
            <a:endParaRPr lang="sv-fi"/>
          </a:p>
        </p:txBody>
      </p:sp>
    </p:spTree>
    <p:extLst>
      <p:ext uri="{BB962C8B-B14F-4D97-AF65-F5344CB8AC3E}">
        <p14:creationId xmlns:p14="http://schemas.microsoft.com/office/powerpoint/2010/main" val="8520697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Bra förberedelser gör det lättare att arbeta med medierna, särskilt om det inte annars är bekant. De viktigaste nyhetsinslagen varierar beroende på situationen, men de kan till exempel vara:</a:t>
            </a:r>
          </a:p>
          <a:p>
            <a:pPr marL="171450" indent="-171450" algn="l" rtl="0">
              <a:buFont typeface="Arial" panose="020B0604020202020204" pitchFamily="34" charset="0"/>
              <a:buChar char="•"/>
            </a:pPr>
            <a:r>
              <a:rPr lang="sv-fi" b="0" i="0" u="none" baseline="0"/>
              <a:t>Röda Korset är på plats för att hjälpa evakuerade. De evakuerade få mat, skydd, första hjälpen och psykiskt stöd. </a:t>
            </a:r>
          </a:p>
          <a:p>
            <a:pPr marL="171450" indent="-171450" algn="l" rtl="0">
              <a:buFont typeface="Arial" panose="020B0604020202020204" pitchFamily="34" charset="0"/>
              <a:buChar char="•"/>
            </a:pPr>
            <a:r>
              <a:rPr lang="sv-fi" b="0" i="0" u="none" baseline="0"/>
              <a:t>De frivilliga finns tillgängliga för att stöda de evakuerade också i framtiden, man delar information, fortsätter att ge psykiskt stöd, hjälper med att anskaffa nödvändiga förnödenheter.</a:t>
            </a:r>
          </a:p>
          <a:p>
            <a:pPr marL="171450" indent="-171450" algn="l" rtl="0">
              <a:buFont typeface="Arial" panose="020B0604020202020204" pitchFamily="34" charset="0"/>
              <a:buChar char="•"/>
            </a:pPr>
            <a:r>
              <a:rPr lang="sv-fi" b="0" i="0" u="none" baseline="0"/>
              <a:t>Röda Korsets frivilliga har utbildning och planer för stödjandet av myndigheterna i dylika situationer, och detta övas också ibland.</a:t>
            </a:r>
          </a:p>
          <a:p>
            <a:pPr marL="171450" indent="-171450" algn="l" rtl="0">
              <a:buFont typeface="Arial" panose="020B0604020202020204" pitchFamily="34" charset="0"/>
              <a:buChar char="•"/>
            </a:pPr>
            <a:r>
              <a:rPr lang="sv-fi" b="0" i="0" u="none" baseline="0"/>
              <a:t>Man kan hjälpa olycksoffer, till exempel vid eldsvådor, med katastroffondens stöd. Hjälp oss att hjälpa och ge ett bidrag till katastroffonden.</a:t>
            </a:r>
          </a:p>
          <a:p>
            <a:pPr marL="171450" indent="-171450" algn="l" rtl="0">
              <a:buFont typeface="Arial" panose="020B0604020202020204" pitchFamily="34" charset="0"/>
              <a:buChar char="•"/>
            </a:pPr>
            <a:r>
              <a:rPr lang="sv-fi" b="0" i="0" u="none" baseline="0"/>
              <a:t>Vi får med fler nya nya frivilliga i verksamheten, de får utbildning och kan hjälpa andra i framtiden.</a:t>
            </a:r>
          </a:p>
          <a:p>
            <a:endParaRPr lang="sv-fi" dirty="0"/>
          </a:p>
          <a:p>
            <a:pPr algn="l" rtl="0"/>
            <a:r>
              <a:rPr lang="sv-fi" b="0" i="0" u="none" baseline="0"/>
              <a:t>Mer om kommunikationen vid beredskapssituationer (på finska) (https://rednet.punainenristi.fi/node/63902)</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31</a:t>
            </a:fld>
            <a:endParaRPr lang="sv-fi"/>
          </a:p>
        </p:txBody>
      </p:sp>
    </p:spTree>
    <p:extLst>
      <p:ext uri="{BB962C8B-B14F-4D97-AF65-F5344CB8AC3E}">
        <p14:creationId xmlns:p14="http://schemas.microsoft.com/office/powerpoint/2010/main" val="10417845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lgn="l" rtl="0">
              <a:buFont typeface="Arial" panose="020B0604020202020204" pitchFamily="34" charset="0"/>
              <a:buNone/>
            </a:pPr>
            <a:r>
              <a:rPr lang="sv-fi" b="0" i="0" u="none" baseline="0"/>
              <a:t>Under situationen</a:t>
            </a:r>
          </a:p>
          <a:p>
            <a:pPr marL="171450" indent="-171450" algn="l" rtl="0">
              <a:buFont typeface="Arial" panose="020B0604020202020204" pitchFamily="34" charset="0"/>
              <a:buChar char="•"/>
            </a:pPr>
            <a:r>
              <a:rPr lang="sv-fi" b="0" i="0" u="none" baseline="0"/>
              <a:t>Möjlighet att neka till att delta i en uppgift</a:t>
            </a:r>
          </a:p>
          <a:p>
            <a:pPr marL="171450" indent="-171450" algn="l" rtl="0">
              <a:buFont typeface="Arial" panose="020B0604020202020204" pitchFamily="34" charset="0"/>
              <a:buChar char="•"/>
            </a:pPr>
            <a:r>
              <a:rPr lang="sv-fi" b="0" i="0" u="none" baseline="0"/>
              <a:t>Möjlighet till pauser och att äta</a:t>
            </a:r>
          </a:p>
          <a:p>
            <a:pPr marL="171450" indent="-171450" algn="l" rtl="0">
              <a:buFont typeface="Arial" panose="020B0604020202020204" pitchFamily="34" charset="0"/>
              <a:buChar char="•"/>
            </a:pPr>
            <a:r>
              <a:rPr lang="sv-fi" b="0" i="0" u="none" baseline="0"/>
              <a:t>Tillräckligt tydlig uppgift, vid behov snabbutbildning i uppgiften</a:t>
            </a:r>
          </a:p>
          <a:p>
            <a:pPr marL="171450" indent="-171450" algn="l" rtl="0">
              <a:buFont typeface="Arial" panose="020B0604020202020204" pitchFamily="34" charset="0"/>
              <a:buChar char="•"/>
            </a:pPr>
            <a:r>
              <a:rPr lang="sv-fi" b="0" i="0" u="none" baseline="0"/>
              <a:t>Genomgång av uppgiften innan man åker hem</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a:t>Efter</a:t>
            </a:r>
          </a:p>
          <a:p>
            <a:pPr marL="171450" indent="-171450" algn="l" rtl="0">
              <a:buFont typeface="Arial" panose="020B0604020202020204" pitchFamily="34" charset="0"/>
              <a:buChar char="•"/>
            </a:pPr>
            <a:r>
              <a:rPr lang="sv-fi" b="0" i="0" u="none" baseline="0"/>
              <a:t>Genomgång för hela hjälpteamet</a:t>
            </a:r>
          </a:p>
          <a:p>
            <a:pPr marL="171450" indent="-171450" algn="l" rtl="0">
              <a:buFont typeface="Arial" panose="020B0604020202020204" pitchFamily="34" charset="0"/>
              <a:buChar char="•"/>
            </a:pPr>
            <a:r>
              <a:rPr lang="sv-fi" b="0" i="0" u="none" baseline="0"/>
              <a:t>Vid behov ytterligare stöd via distriktet för hela teamet eller för enskilda frivilliga (t.ex. från psykologernas beredskapsgrupp)</a:t>
            </a:r>
          </a:p>
          <a:p>
            <a:pPr marL="171450" indent="-171450" algn="l" rtl="0">
              <a:buFont typeface="Arial" panose="020B0604020202020204" pitchFamily="34" charset="0"/>
              <a:buChar char="•"/>
            </a:pPr>
            <a:endParaRPr lang="sv-fi" dirty="0">
              <a:solidFill>
                <a:srgbClr val="0563C1"/>
              </a:solidFill>
              <a:latin typeface="Verdana"/>
              <a:ea typeface="Verdana"/>
              <a:hlinkClick r:id="rId3">
                <a:extLst>
                  <a:ext uri="{A12FA001-AC4F-418D-AE19-62706E023703}">
                    <ahyp:hlinkClr xmlns:ahyp="http://schemas.microsoft.com/office/drawing/2018/hyperlinkcolor" val="tx"/>
                  </a:ext>
                </a:extLst>
              </a:hlinkClick>
            </a:endParaRPr>
          </a:p>
          <a:p>
            <a:pPr marL="0" indent="0" algn="l" rtl="0">
              <a:buFont typeface="Arial" panose="020B0604020202020204" pitchFamily="34" charset="0"/>
              <a:buNone/>
            </a:pPr>
            <a:r>
              <a:rPr lang="sv-fi" b="0" i="0" u="none" baseline="0">
                <a:solidFill>
                  <a:srgbClr val="0563C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Länk </a:t>
            </a:r>
            <a:r>
              <a:rPr lang="sv-fi" b="0" i="0" u="none" baseline="0">
                <a:solidFill>
                  <a:schemeClr val="tx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avlastningssamtal</a:t>
            </a:r>
            <a:r>
              <a:rPr lang="sv-fi" b="0" i="0" u="none" baseline="0">
                <a:solidFill>
                  <a:srgbClr val="0563C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 https://rednet.punainenristi.fi/system/files/branch/Auttajan%20avuksi%20SVE.pdf</a:t>
            </a:r>
            <a:endParaRPr lang="sv-fi" dirty="0">
              <a:solidFill>
                <a:srgbClr val="0563C1"/>
              </a:solidFill>
              <a:ea typeface="Verdana" panose="020B0604030504040204" pitchFamily="34" charset="0"/>
              <a:hlinkClick r:id="rId3">
                <a:extLst>
                  <a:ext uri="{A12FA001-AC4F-418D-AE19-62706E023703}">
                    <ahyp:hlinkClr xmlns:ahyp="http://schemas.microsoft.com/office/drawing/2018/hyperlinkcolor" val="tx"/>
                  </a:ext>
                </a:extLst>
              </a:hlinkClick>
            </a:endParaRPr>
          </a:p>
          <a:p>
            <a:pPr marL="0" indent="0" algn="l" rtl="0">
              <a:buFont typeface="Arial" panose="020B0604020202020204" pitchFamily="34" charset="0"/>
              <a:buNone/>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32</a:t>
            </a:fld>
            <a:endParaRPr lang="sv-fi"/>
          </a:p>
        </p:txBody>
      </p:sp>
    </p:spTree>
    <p:extLst>
      <p:ext uri="{BB962C8B-B14F-4D97-AF65-F5344CB8AC3E}">
        <p14:creationId xmlns:p14="http://schemas.microsoft.com/office/powerpoint/2010/main" val="39211270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Till exempel grannavdelningarna, andra organisationer, rekrytering av nya frivilliga. Det skulle vara bra att också anteckna detta i beredskapsplanen. När man man tar med nya frivilliga eller frivilliga från andra organisationer, behöver de en inskolning i Röda Korset (principer, tystnadsplikt, uppgiftsspecifika riktlinjer).</a:t>
            </a:r>
          </a:p>
          <a:p>
            <a:endParaRPr lang="sv-fi" dirty="0"/>
          </a:p>
          <a:p>
            <a:pPr algn="l" rtl="0"/>
            <a:r>
              <a:rPr lang="sv-fi" b="0" i="0" u="none" baseline="0"/>
              <a:t>Till exempel kan frivilliga inom vänverksamheten, mathjälpen och de som har kunnande inom hälsa begäras för följande uppgifter i en evakueringssituation:</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Fungera som följeslagare och assistent</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Handleda människor</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Dela information</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Skapa en lugn närvaro i undantagssituationen</a:t>
            </a:r>
            <a:endParaRPr lang="sv-fi" sz="1200" dirty="0"/>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Erbjuda samtalshjälp</a:t>
            </a:r>
            <a:endParaRPr lang="sv-fi" sz="1200" dirty="0">
              <a:effectLst/>
              <a:ea typeface="Verdana" panose="020B0604030504040204" pitchFamily="34" charset="0"/>
              <a:cs typeface="Times New Roman" panose="02020603050405020304" pitchFamily="18" charset="0"/>
            </a:endParaRPr>
          </a:p>
          <a:p>
            <a:pPr marL="342900" lvl="0" indent="-342900" algn="l" rtl="0">
              <a:lnSpc>
                <a:spcPct val="107000"/>
              </a:lnSpc>
              <a:buFont typeface="Arial" panose="020B0604020202020204" pitchFamily="34" charset="0"/>
              <a:buChar char="•"/>
            </a:pPr>
            <a:r>
              <a:rPr lang="sv-fi" sz="1200" b="0" i="0" u="none" baseline="0">
                <a:effectLst/>
                <a:ea typeface="Verdana" panose="020B0604030504040204" pitchFamily="34" charset="0"/>
                <a:cs typeface="Times New Roman" panose="02020603050405020304" pitchFamily="18" charset="0"/>
              </a:rPr>
              <a:t>Hjälpa med att ta kontakt med närstående</a:t>
            </a:r>
          </a:p>
          <a:p>
            <a:pPr marL="342900" lvl="0" indent="-342900" algn="l" rtl="0">
              <a:lnSpc>
                <a:spcPct val="107000"/>
              </a:lnSpc>
              <a:buFont typeface="Arial" panose="020B0604020202020204" pitchFamily="34" charset="0"/>
              <a:buChar char="•"/>
            </a:pPr>
            <a:r>
              <a:rPr lang="sv-fi" sz="1200" b="0" i="0" u="none" baseline="0">
                <a:effectLst/>
                <a:ea typeface="Verdana" panose="020B0604030504040204" pitchFamily="34" charset="0"/>
                <a:cs typeface="Times New Roman" panose="02020603050405020304" pitchFamily="18" charset="0"/>
              </a:rPr>
              <a:t>Ordna en lekplats för barn, beakta unga och deras behov</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Matservering, logistikhjälp, packande, utdelning av förnödenheter</a:t>
            </a:r>
          </a:p>
          <a:p>
            <a:pPr marL="342900" indent="-342900" algn="l" rtl="0">
              <a:lnSpc>
                <a:spcPct val="107000"/>
              </a:lnSpc>
              <a:buFont typeface="Arial" panose="020B0604020202020204" pitchFamily="34" charset="0"/>
              <a:buChar char="•"/>
            </a:pPr>
            <a:r>
              <a:rPr lang="sv-fi" sz="1200" b="0" i="0" u="none" baseline="0">
                <a:ea typeface="Verdana" panose="020B0604030504040204" pitchFamily="34" charset="0"/>
                <a:cs typeface="Times New Roman" panose="02020603050405020304" pitchFamily="18" charset="0"/>
              </a:rPr>
              <a:t>Använda nätverken</a:t>
            </a:r>
            <a:endParaRPr lang="sv-fi" sz="1200" dirty="0">
              <a:effectLst/>
              <a:ea typeface="Verdana" panose="020B0604030504040204" pitchFamily="34" charset="0"/>
              <a:cs typeface="Times New Roman" panose="02020603050405020304" pitchFamily="18" charset="0"/>
            </a:endParaRPr>
          </a:p>
          <a:p>
            <a:pPr marL="342900" lvl="0" indent="-342900" algn="l" rtl="0">
              <a:lnSpc>
                <a:spcPct val="107000"/>
              </a:lnSpc>
              <a:buFont typeface="Arial" panose="020B0604020202020204" pitchFamily="34" charset="0"/>
              <a:buChar char="•"/>
            </a:pPr>
            <a:r>
              <a:rPr lang="sv-fi" sz="1200" b="0" i="0" u="none" baseline="0">
                <a:effectLst/>
                <a:ea typeface="Verdana" panose="020B0604030504040204" pitchFamily="34" charset="0"/>
                <a:cs typeface="Times New Roman" panose="02020603050405020304" pitchFamily="18" charset="0"/>
              </a:rPr>
              <a:t>Uppgifter som kräver språkkunskaper</a:t>
            </a:r>
          </a:p>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34</a:t>
            </a:fld>
            <a:endParaRPr lang="sv-fi"/>
          </a:p>
        </p:txBody>
      </p:sp>
    </p:spTree>
    <p:extLst>
      <p:ext uri="{BB962C8B-B14F-4D97-AF65-F5344CB8AC3E}">
        <p14:creationId xmlns:p14="http://schemas.microsoft.com/office/powerpoint/2010/main" val="5643679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36</a:t>
            </a:fld>
            <a:endParaRPr lang="sv-fi"/>
          </a:p>
        </p:txBody>
      </p:sp>
    </p:spTree>
    <p:extLst>
      <p:ext uri="{BB962C8B-B14F-4D97-AF65-F5344CB8AC3E}">
        <p14:creationId xmlns:p14="http://schemas.microsoft.com/office/powerpoint/2010/main" val="18831406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Välj tre till fem insatser som avdelningen funderar på i övningen. Det är inte meningen att man ska gå igenom alla! Onödiga insatser kan raderas från presentationen och de som används placeras i mitten av presentationen på lämpliga ställen. Insatser är oväntade situationer som inträffar vid evakueringscentret, begäran från myndigheterna eller stödbehov som deltagarna måste reagera på. På sätt och vis ”extra uppgifter”.</a:t>
            </a:r>
          </a:p>
        </p:txBody>
      </p:sp>
      <p:sp>
        <p:nvSpPr>
          <p:cNvPr id="4" name="Dian numeron paikkamerkki 3"/>
          <p:cNvSpPr>
            <a:spLocks noGrp="1"/>
          </p:cNvSpPr>
          <p:nvPr>
            <p:ph type="sldNum" sz="quarter" idx="5"/>
          </p:nvPr>
        </p:nvSpPr>
        <p:spPr/>
        <p:txBody>
          <a:bodyPr/>
          <a:lstStyle/>
          <a:p>
            <a:pPr algn="l" rtl="0"/>
            <a:fld id="{E88BDF49-8DAF-4E81-8F89-D4EAD3531C66}" type="slidenum">
              <a:rPr/>
              <a:t>37</a:t>
            </a:fld>
            <a:endParaRPr lang="sv-fi"/>
          </a:p>
        </p:txBody>
      </p:sp>
    </p:spTree>
    <p:extLst>
      <p:ext uri="{BB962C8B-B14F-4D97-AF65-F5344CB8AC3E}">
        <p14:creationId xmlns:p14="http://schemas.microsoft.com/office/powerpoint/2010/main" val="29718509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Användningen av spontana frivilliga beror på situationen: Finns det någon uppgift för dem, har man nytta av dem i hjälpsituationen? Det kan finnas många spontana frivilliga särskilt vid en del hjälpsituationer som får mycket uppmärksamhet i medier. Myndigheterna vill ofta att Röda Korset koordinerar spontana frivilliga, så att människors vilja att hjälpa kan kanaliseras på ett vettigt sätt.</a:t>
            </a:r>
          </a:p>
          <a:p>
            <a:endParaRPr lang="sv-fi" dirty="0"/>
          </a:p>
          <a:p>
            <a:pPr algn="l" rtl="0"/>
            <a:r>
              <a:rPr lang="sv-fi" b="0" i="0" u="none" baseline="0"/>
              <a:t>Goda sidor med att använda spontana frivilliga: fler händer till evakueringscentret. Många av uppgifterna kan skötas efter endast en kort inskolning. De kan frigöra tid för erfarnare frivilliga att ta hand om mer utmanande uppgifter. De är helt klart intresserade av att hjälpa och Röda Korsets verksamhet, så det lönar sig absolut att rekrytera dem till avdelningens verksamhet.</a:t>
            </a:r>
          </a:p>
          <a:p>
            <a:pPr algn="l" rtl="0"/>
            <a:r>
              <a:rPr lang="sv-fi" b="0" i="0" u="none" baseline="0"/>
              <a:t>Dåliga sidor med att använda spontana frivilliga: De kräver erfarna frivilligas tid till inskolning och handledning. </a:t>
            </a:r>
          </a:p>
          <a:p>
            <a:endParaRPr lang="sv-fi" dirty="0"/>
          </a:p>
          <a:p>
            <a:pPr algn="l" rtl="0"/>
            <a:r>
              <a:rPr lang="sv-fi" b="0" i="0" u="none" baseline="0"/>
              <a:t>Observera: Snabbutbildning i uppgiften, berätta om tystnadsplikten, kan kräva mer stöd och handledning av erfarna frivilliga, bra med en kort intervju i början.</a:t>
            </a:r>
          </a:p>
          <a:p>
            <a:endParaRPr lang="sv-fi" dirty="0"/>
          </a:p>
          <a:p>
            <a:pPr algn="l" rtl="0"/>
            <a:r>
              <a:rPr lang="sv-fi" b="0" i="0" u="none" baseline="0"/>
              <a:t>Mer om spontana frivilliga i webbinariets inspelning (på finska) (https://rednet.punainenristi.fi/node/64068)</a:t>
            </a:r>
          </a:p>
        </p:txBody>
      </p:sp>
      <p:sp>
        <p:nvSpPr>
          <p:cNvPr id="4" name="Dian numeron paikkamerkki 3"/>
          <p:cNvSpPr>
            <a:spLocks noGrp="1"/>
          </p:cNvSpPr>
          <p:nvPr>
            <p:ph type="sldNum" sz="quarter" idx="5"/>
          </p:nvPr>
        </p:nvSpPr>
        <p:spPr/>
        <p:txBody>
          <a:bodyPr/>
          <a:lstStyle/>
          <a:p>
            <a:pPr algn="l" rtl="0"/>
            <a:fld id="{E88BDF49-8DAF-4E81-8F89-D4EAD3531C66}" type="slidenum">
              <a:rPr/>
              <a:t>38</a:t>
            </a:fld>
            <a:endParaRPr lang="sv-fi"/>
          </a:p>
        </p:txBody>
      </p:sp>
    </p:spTree>
    <p:extLst>
      <p:ext uri="{BB962C8B-B14F-4D97-AF65-F5344CB8AC3E}">
        <p14:creationId xmlns:p14="http://schemas.microsoft.com/office/powerpoint/2010/main" val="38971388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Fler än en frivillig bör ha inloggningsuppgifter, så att användningen av de sociala mediekanalerna inte kraschar till exempel under den kommunikationsfrivilligas semester. Fundera på vem som bör ha inloggningsuppgifter för att man ska kunna ge snabb och effektiv kommunikation vid akuta hjälpsituationer.</a:t>
            </a:r>
          </a:p>
          <a:p>
            <a:endParaRPr lang="sv-fi" dirty="0"/>
          </a:p>
          <a:p>
            <a:pPr algn="l" rtl="0"/>
            <a:r>
              <a:rPr lang="sv-fi" b="0" i="0" u="none" baseline="0"/>
              <a:t>När man fungerar som stöd för myndigheterna, ansvarar myndigheten för att informera om situationen. Vi informerar alltså inte själva på sociala medier eller på annat sätt om det strider mot myndigheternas instruktioner. I många fall vill dock myndigheterna att Röda Korset stöder kommunikationen, och då kan vi berätta om vår verksamhet i situationen på sociala medier. Man ger inga närmare uppgifter om de evakuerade eller tar bilder på dem.</a:t>
            </a:r>
          </a:p>
          <a:p>
            <a:endParaRPr lang="sv-fi" dirty="0"/>
          </a:p>
          <a:p>
            <a:pPr algn="l" rtl="0"/>
            <a:r>
              <a:rPr lang="sv-fi" b="0" i="0" u="none" baseline="0"/>
              <a:t>Mer om kommunikationen i en hjälpsituation och användning av sociala medier finns i det här inspelade webbinariet (på finska) https://www.youtube.com/watch?v=quZg7aHFtMA. </a:t>
            </a:r>
          </a:p>
        </p:txBody>
      </p:sp>
      <p:sp>
        <p:nvSpPr>
          <p:cNvPr id="4" name="Dian numeron paikkamerkki 3"/>
          <p:cNvSpPr>
            <a:spLocks noGrp="1"/>
          </p:cNvSpPr>
          <p:nvPr>
            <p:ph type="sldNum" sz="quarter" idx="5"/>
          </p:nvPr>
        </p:nvSpPr>
        <p:spPr/>
        <p:txBody>
          <a:bodyPr/>
          <a:lstStyle/>
          <a:p>
            <a:pPr algn="l" rtl="0"/>
            <a:fld id="{E88BDF49-8DAF-4E81-8F89-D4EAD3531C66}" type="slidenum">
              <a:rPr/>
              <a:t>40</a:t>
            </a:fld>
            <a:endParaRPr lang="sv-fi"/>
          </a:p>
        </p:txBody>
      </p:sp>
    </p:spTree>
    <p:extLst>
      <p:ext uri="{BB962C8B-B14F-4D97-AF65-F5344CB8AC3E}">
        <p14:creationId xmlns:p14="http://schemas.microsoft.com/office/powerpoint/2010/main" val="2784019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dirty="0"/>
              <a:t>Bekanta dig med målen för övningen Skydd 2022 innan du leder övningen. Välj tre till fem mål som ni speciellt fokuserar på i denna övning. Du kan lägga till de valda målen här. </a:t>
            </a:r>
            <a:r>
              <a:rPr lang="sv-FI" b="0" i="0" u="none" baseline="0" dirty="0"/>
              <a:t>https://rednet.punainenristi.fi/node/64067</a:t>
            </a:r>
            <a:endParaRPr lang="sv-fi" b="0" i="0" u="none" baseline="0" dirty="0"/>
          </a:p>
          <a:p>
            <a:endParaRPr lang="sv-fi" dirty="0"/>
          </a:p>
          <a:p>
            <a:pPr algn="l" rtl="0"/>
            <a:r>
              <a:rPr lang="sv-fi" b="0" i="0" u="none" baseline="0" dirty="0"/>
              <a:t>Mer om målen och planeringen i övningen finns i </a:t>
            </a:r>
            <a:r>
              <a:rPr lang="sv-fi" b="0" i="0" u="none" baseline="0" dirty="0" err="1"/>
              <a:t>webbinariets</a:t>
            </a:r>
            <a:r>
              <a:rPr lang="sv-fi" b="0" i="0" u="none" baseline="0" dirty="0"/>
              <a:t> inspelning (på finska): https://rednet.punainenristi.fi/node/63902</a:t>
            </a:r>
          </a:p>
        </p:txBody>
      </p:sp>
      <p:sp>
        <p:nvSpPr>
          <p:cNvPr id="4" name="Dian numeron paikkamerkki 3"/>
          <p:cNvSpPr>
            <a:spLocks noGrp="1"/>
          </p:cNvSpPr>
          <p:nvPr>
            <p:ph type="sldNum" sz="quarter" idx="5"/>
          </p:nvPr>
        </p:nvSpPr>
        <p:spPr/>
        <p:txBody>
          <a:bodyPr/>
          <a:lstStyle/>
          <a:p>
            <a:pPr algn="l" rtl="0"/>
            <a:fld id="{E88BDF49-8DAF-4E81-8F89-D4EAD3531C66}" type="slidenum">
              <a:rPr/>
              <a:t>5</a:t>
            </a:fld>
            <a:endParaRPr lang="sv-fi" dirty="0"/>
          </a:p>
        </p:txBody>
      </p:sp>
    </p:spTree>
    <p:extLst>
      <p:ext uri="{BB962C8B-B14F-4D97-AF65-F5344CB8AC3E}">
        <p14:creationId xmlns:p14="http://schemas.microsoft.com/office/powerpoint/2010/main" val="12236165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Den omedelbara första hjälpen är att kyla brännskadan under kallt vatten i 20 minuter och skydda den med till exempel ett löst förband. En större brännskada med blåsa ger alltid anledning till att besöka hälsovårdscentralen, eftersom den lätt blir infekterad, gör ont och området är också ganska stort. Om en första hjälpen-jourhavande deltar, lönar det sig att fylla i en följeblankett och ta med den till hälsovårdscentralen. Man kan åka till hälsovårdscentralen med egen skjuts, t.ex. med taxi.</a:t>
            </a:r>
          </a:p>
          <a:p>
            <a:endParaRPr lang="sv-fi" dirty="0"/>
          </a:p>
          <a:p>
            <a:pPr algn="l" rtl="0"/>
            <a:r>
              <a:rPr lang="sv-fi" b="0" i="0" u="none" baseline="0"/>
              <a:t>Röda Korset har försäkring för dylika situationer. Försäkringen är sekundär, d.v.s. om den frivilliga själv har en försäkring som täcker olyckan används den. </a:t>
            </a:r>
          </a:p>
          <a:p>
            <a:endParaRPr lang="sv-fi" dirty="0"/>
          </a:p>
          <a:p>
            <a:pPr algn="l" rtl="0"/>
            <a:r>
              <a:rPr lang="sv-fi" b="0" i="0" u="none" baseline="0"/>
              <a:t>Röda Korset försäkringsriktlinjer: https://rednet.rodakorset.fi/forsakringar </a:t>
            </a:r>
          </a:p>
        </p:txBody>
      </p:sp>
      <p:sp>
        <p:nvSpPr>
          <p:cNvPr id="4" name="Dian numeron paikkamerkki 3"/>
          <p:cNvSpPr>
            <a:spLocks noGrp="1"/>
          </p:cNvSpPr>
          <p:nvPr>
            <p:ph type="sldNum" sz="quarter" idx="5"/>
          </p:nvPr>
        </p:nvSpPr>
        <p:spPr/>
        <p:txBody>
          <a:bodyPr/>
          <a:lstStyle/>
          <a:p>
            <a:pPr algn="l" rtl="0"/>
            <a:fld id="{E88BDF49-8DAF-4E81-8F89-D4EAD3531C66}" type="slidenum">
              <a:rPr/>
              <a:t>41</a:t>
            </a:fld>
            <a:endParaRPr lang="sv-fi"/>
          </a:p>
        </p:txBody>
      </p:sp>
    </p:spTree>
    <p:extLst>
      <p:ext uri="{BB962C8B-B14F-4D97-AF65-F5344CB8AC3E}">
        <p14:creationId xmlns:p14="http://schemas.microsoft.com/office/powerpoint/2010/main" val="39404636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På den här sidan hittas bl.a. direktiv för hjälpen inom landet, behovskartläggning, blanketter för hjälpen inom landet och riktgivande inköpslista: https://rednet.rodakorset.fi/hemlandshjalp</a:t>
            </a:r>
          </a:p>
        </p:txBody>
      </p:sp>
      <p:sp>
        <p:nvSpPr>
          <p:cNvPr id="4" name="Dian numeron paikkamerkki 3"/>
          <p:cNvSpPr>
            <a:spLocks noGrp="1"/>
          </p:cNvSpPr>
          <p:nvPr>
            <p:ph type="sldNum" sz="quarter" idx="5"/>
          </p:nvPr>
        </p:nvSpPr>
        <p:spPr/>
        <p:txBody>
          <a:bodyPr/>
          <a:lstStyle/>
          <a:p>
            <a:pPr algn="l" rtl="0"/>
            <a:fld id="{E88BDF49-8DAF-4E81-8F89-D4EAD3531C66}" type="slidenum">
              <a:rPr/>
              <a:t>42</a:t>
            </a:fld>
            <a:endParaRPr lang="sv-fi"/>
          </a:p>
        </p:txBody>
      </p:sp>
    </p:spTree>
    <p:extLst>
      <p:ext uri="{BB962C8B-B14F-4D97-AF65-F5344CB8AC3E}">
        <p14:creationId xmlns:p14="http://schemas.microsoft.com/office/powerpoint/2010/main" val="15439359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Mer information om Oma Röda Korset (på finska): https://rednet.punainenristi.fi/system/files/page/Oma%20-%20Suoja%202022.pptx </a:t>
            </a:r>
          </a:p>
        </p:txBody>
      </p:sp>
      <p:sp>
        <p:nvSpPr>
          <p:cNvPr id="4" name="Dian numeron paikkamerkki 3"/>
          <p:cNvSpPr>
            <a:spLocks noGrp="1"/>
          </p:cNvSpPr>
          <p:nvPr>
            <p:ph type="sldNum" sz="quarter" idx="5"/>
          </p:nvPr>
        </p:nvSpPr>
        <p:spPr/>
        <p:txBody>
          <a:bodyPr/>
          <a:lstStyle/>
          <a:p>
            <a:pPr algn="l" rtl="0"/>
            <a:fld id="{E88BDF49-8DAF-4E81-8F89-D4EAD3531C66}" type="slidenum">
              <a:rPr/>
              <a:t>43</a:t>
            </a:fld>
            <a:endParaRPr lang="sv-fi"/>
          </a:p>
        </p:txBody>
      </p:sp>
    </p:spTree>
    <p:extLst>
      <p:ext uri="{BB962C8B-B14F-4D97-AF65-F5344CB8AC3E}">
        <p14:creationId xmlns:p14="http://schemas.microsoft.com/office/powerpoint/2010/main" val="16883002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Anvisningar för att hålla ett avlastningssamtal: https://rednet.punainenristi.fi/system/files/branch/Auttajan%20avuksi%20SVE.pdf </a:t>
            </a:r>
          </a:p>
        </p:txBody>
      </p:sp>
      <p:sp>
        <p:nvSpPr>
          <p:cNvPr id="4" name="Dian numeron paikkamerkki 3"/>
          <p:cNvSpPr>
            <a:spLocks noGrp="1"/>
          </p:cNvSpPr>
          <p:nvPr>
            <p:ph type="sldNum" sz="quarter" idx="5"/>
          </p:nvPr>
        </p:nvSpPr>
        <p:spPr/>
        <p:txBody>
          <a:bodyPr/>
          <a:lstStyle/>
          <a:p>
            <a:pPr algn="l" rtl="0"/>
            <a:fld id="{E88BDF49-8DAF-4E81-8F89-D4EAD3531C66}" type="slidenum">
              <a:rPr/>
              <a:t>45</a:t>
            </a:fld>
            <a:endParaRPr lang="sv-fi"/>
          </a:p>
        </p:txBody>
      </p:sp>
    </p:spTree>
    <p:extLst>
      <p:ext uri="{BB962C8B-B14F-4D97-AF65-F5344CB8AC3E}">
        <p14:creationId xmlns:p14="http://schemas.microsoft.com/office/powerpoint/2010/main" val="18816648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här är övningens viktigaste uppgift, så det lönar sig att använda tillräckligt med tid till den!</a:t>
            </a:r>
          </a:p>
        </p:txBody>
      </p:sp>
      <p:sp>
        <p:nvSpPr>
          <p:cNvPr id="4" name="Dian numeron paikkamerkki 3"/>
          <p:cNvSpPr>
            <a:spLocks noGrp="1"/>
          </p:cNvSpPr>
          <p:nvPr>
            <p:ph type="sldNum" sz="quarter" idx="5"/>
          </p:nvPr>
        </p:nvSpPr>
        <p:spPr/>
        <p:txBody>
          <a:bodyPr/>
          <a:lstStyle/>
          <a:p>
            <a:pPr algn="l" rtl="0"/>
            <a:fld id="{E88BDF49-8DAF-4E81-8F89-D4EAD3531C66}" type="slidenum">
              <a:rPr/>
              <a:t>46</a:t>
            </a:fld>
            <a:endParaRPr lang="sv-fi"/>
          </a:p>
        </p:txBody>
      </p:sp>
    </p:spTree>
    <p:extLst>
      <p:ext uri="{BB962C8B-B14F-4D97-AF65-F5344CB8AC3E}">
        <p14:creationId xmlns:p14="http://schemas.microsoft.com/office/powerpoint/2010/main" val="1872182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Fokusera särskilt på den sista punkten. Det finns sällan endast ett rätt svar i akuta hjälpsituationer. Ge utrymme för olika tankar och idéer. </a:t>
            </a:r>
          </a:p>
        </p:txBody>
      </p:sp>
      <p:sp>
        <p:nvSpPr>
          <p:cNvPr id="4" name="Dian numeron paikkamerkki 3"/>
          <p:cNvSpPr>
            <a:spLocks noGrp="1"/>
          </p:cNvSpPr>
          <p:nvPr>
            <p:ph type="sldNum" sz="quarter" idx="5"/>
          </p:nvPr>
        </p:nvSpPr>
        <p:spPr/>
        <p:txBody>
          <a:bodyPr/>
          <a:lstStyle/>
          <a:p>
            <a:pPr algn="l" rtl="0"/>
            <a:fld id="{E88BDF49-8DAF-4E81-8F89-D4EAD3531C66}" type="slidenum">
              <a:rPr/>
              <a:t>6</a:t>
            </a:fld>
            <a:endParaRPr lang="sv-fi" dirty="0"/>
          </a:p>
        </p:txBody>
      </p:sp>
    </p:spTree>
    <p:extLst>
      <p:ext uri="{BB962C8B-B14F-4D97-AF65-F5344CB8AC3E}">
        <p14:creationId xmlns:p14="http://schemas.microsoft.com/office/powerpoint/2010/main" val="1392278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Använd mer tid på att lära känna varandra om inte alla deltagare redan känner varandra. </a:t>
            </a:r>
          </a:p>
        </p:txBody>
      </p:sp>
      <p:sp>
        <p:nvSpPr>
          <p:cNvPr id="4" name="Dian numeron paikkamerkki 3"/>
          <p:cNvSpPr>
            <a:spLocks noGrp="1"/>
          </p:cNvSpPr>
          <p:nvPr>
            <p:ph type="sldNum" sz="quarter" idx="5"/>
          </p:nvPr>
        </p:nvSpPr>
        <p:spPr/>
        <p:txBody>
          <a:bodyPr/>
          <a:lstStyle/>
          <a:p>
            <a:pPr algn="l" rtl="0"/>
            <a:fld id="{E88BDF49-8DAF-4E81-8F89-D4EAD3531C66}" type="slidenum">
              <a:rPr/>
              <a:t>7</a:t>
            </a:fld>
            <a:endParaRPr lang="sv-fi" dirty="0"/>
          </a:p>
        </p:txBody>
      </p:sp>
    </p:spTree>
    <p:extLst>
      <p:ext uri="{BB962C8B-B14F-4D97-AF65-F5344CB8AC3E}">
        <p14:creationId xmlns:p14="http://schemas.microsoft.com/office/powerpoint/2010/main" val="2159087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Rätta den gulmarkerade informationen för att matcha din egen övning och adress i din kommun, ändra kartbilden. </a:t>
            </a:r>
          </a:p>
        </p:txBody>
      </p:sp>
      <p:sp>
        <p:nvSpPr>
          <p:cNvPr id="4" name="Dian numeron paikkamerkki 3"/>
          <p:cNvSpPr>
            <a:spLocks noGrp="1"/>
          </p:cNvSpPr>
          <p:nvPr>
            <p:ph type="sldNum" sz="quarter" idx="5"/>
          </p:nvPr>
        </p:nvSpPr>
        <p:spPr/>
        <p:txBody>
          <a:bodyPr/>
          <a:lstStyle/>
          <a:p>
            <a:pPr algn="l" rtl="0"/>
            <a:fld id="{E88BDF49-8DAF-4E81-8F89-D4EAD3531C66}" type="slidenum">
              <a:rPr/>
              <a:t>9</a:t>
            </a:fld>
            <a:endParaRPr lang="sv-fi" dirty="0"/>
          </a:p>
        </p:txBody>
      </p:sp>
    </p:spTree>
    <p:extLst>
      <p:ext uri="{BB962C8B-B14F-4D97-AF65-F5344CB8AC3E}">
        <p14:creationId xmlns:p14="http://schemas.microsoft.com/office/powerpoint/2010/main" val="3371823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Ändra för att motsvara det egna områdets praxis.</a:t>
            </a:r>
          </a:p>
          <a:p>
            <a:pPr algn="l" rtl="0"/>
            <a:r>
              <a:rPr lang="sv-fi" b="0" i="0" u="none" baseline="0"/>
              <a:t>Ändra för att motsvara uppgifterna som väljs senare (en del kan också komma som en överraskning för deltagarna mitt under övningen).</a:t>
            </a:r>
          </a:p>
          <a:p>
            <a:pPr algn="l" rtl="0"/>
            <a:r>
              <a:rPr lang="sv-fi" b="0" i="0" u="none" baseline="0"/>
              <a:t>Välj den kommunala byggnad som evakueringscenter, vilket man avtalat om som evakueringsplats i beredskapsplanerna (om möjligt).</a:t>
            </a:r>
          </a:p>
        </p:txBody>
      </p:sp>
      <p:sp>
        <p:nvSpPr>
          <p:cNvPr id="4" name="Dian numeron paikkamerkki 3"/>
          <p:cNvSpPr>
            <a:spLocks noGrp="1"/>
          </p:cNvSpPr>
          <p:nvPr>
            <p:ph type="sldNum" sz="quarter" idx="5"/>
          </p:nvPr>
        </p:nvSpPr>
        <p:spPr/>
        <p:txBody>
          <a:bodyPr/>
          <a:lstStyle/>
          <a:p>
            <a:pPr algn="l" rtl="0"/>
            <a:fld id="{E88BDF49-8DAF-4E81-8F89-D4EAD3531C66}" type="slidenum">
              <a:rPr/>
              <a:t>11</a:t>
            </a:fld>
            <a:endParaRPr lang="sv-fi" dirty="0"/>
          </a:p>
        </p:txBody>
      </p:sp>
    </p:spTree>
    <p:extLst>
      <p:ext uri="{BB962C8B-B14F-4D97-AF65-F5344CB8AC3E}">
        <p14:creationId xmlns:p14="http://schemas.microsoft.com/office/powerpoint/2010/main" val="3497357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dirty="0"/>
              <a:t>Möjliga arbetsuppgifter inkluderar åtminstone:</a:t>
            </a:r>
          </a:p>
          <a:p>
            <a:pPr marL="171450" indent="-171450" algn="l" rtl="0">
              <a:buFont typeface="Arial" panose="020B0604020202020204" pitchFamily="34" charset="0"/>
              <a:buChar char="•"/>
            </a:pPr>
            <a:r>
              <a:rPr lang="sv-fi" b="0" i="0" u="none" baseline="0" dirty="0"/>
              <a:t>Ekonomisk hjälp av hemlandshjälpen, handledning och rådgivning</a:t>
            </a:r>
          </a:p>
          <a:p>
            <a:pPr marL="171450" indent="-171450" algn="l" rtl="0">
              <a:buFont typeface="Arial" panose="020B0604020202020204" pitchFamily="34" charset="0"/>
              <a:buChar char="•"/>
            </a:pPr>
            <a:r>
              <a:rPr lang="sv-fi" b="0" i="0" u="none" baseline="0" dirty="0"/>
              <a:t>Matservering</a:t>
            </a:r>
          </a:p>
          <a:p>
            <a:pPr marL="171450" indent="-171450" algn="l" rtl="0">
              <a:buFont typeface="Arial" panose="020B0604020202020204" pitchFamily="34" charset="0"/>
              <a:buChar char="•"/>
            </a:pPr>
            <a:r>
              <a:rPr lang="sv-fi" b="0" i="0" u="none" baseline="0" dirty="0"/>
              <a:t>Nödinkvartering</a:t>
            </a:r>
          </a:p>
          <a:p>
            <a:pPr marL="171450" indent="-171450" algn="l" rtl="0">
              <a:buFont typeface="Arial" panose="020B0604020202020204" pitchFamily="34" charset="0"/>
              <a:buChar char="•"/>
            </a:pPr>
            <a:r>
              <a:rPr lang="sv-fi" b="0" i="0" u="none" baseline="0" dirty="0"/>
              <a:t>Personförteckning</a:t>
            </a:r>
          </a:p>
          <a:p>
            <a:pPr marL="171450" indent="-171450" algn="l" rtl="0">
              <a:buFont typeface="Arial" panose="020B0604020202020204" pitchFamily="34" charset="0"/>
              <a:buChar char="•"/>
            </a:pPr>
            <a:r>
              <a:rPr lang="sv-fi" b="0" i="0" u="none" baseline="0" dirty="0"/>
              <a:t>Informationsförmedling</a:t>
            </a:r>
          </a:p>
          <a:p>
            <a:pPr marL="171450" indent="-171450" algn="l" rtl="0">
              <a:buFont typeface="Arial" panose="020B0604020202020204" pitchFamily="34" charset="0"/>
              <a:buChar char="•"/>
            </a:pPr>
            <a:r>
              <a:rPr lang="sv-fi" b="0" i="0" u="none" baseline="0" dirty="0"/>
              <a:t>Första hjälpen</a:t>
            </a:r>
          </a:p>
          <a:p>
            <a:pPr marL="171450" indent="-171450" algn="l" rtl="0">
              <a:buFont typeface="Arial" panose="020B0604020202020204" pitchFamily="34" charset="0"/>
              <a:buChar char="•"/>
            </a:pPr>
            <a:r>
              <a:rPr lang="sv-fi" b="0" i="0" u="none" baseline="0" dirty="0"/>
              <a:t>Psykiskt stöd</a:t>
            </a:r>
          </a:p>
          <a:p>
            <a:pPr marL="171450" indent="-171450" algn="l" rtl="0">
              <a:buFont typeface="Arial" panose="020B0604020202020204" pitchFamily="34" charset="0"/>
              <a:buChar char="•"/>
            </a:pPr>
            <a:endParaRPr lang="sv-fi" dirty="0"/>
          </a:p>
          <a:p>
            <a:pPr marL="0" indent="0" algn="l" rtl="0">
              <a:buFont typeface="Arial" panose="020B0604020202020204" pitchFamily="34" charset="0"/>
              <a:buNone/>
            </a:pPr>
            <a:r>
              <a:rPr lang="sv-fi" b="0" i="0" u="none" baseline="0" dirty="0"/>
              <a:t>Uppgifterna kan variera beroende på situationen och de resurser som finns tillgängliga för myndigheterna, Röda Korset och övriga aktörer. Röda Korset får uppgifterna av myndigheten, men det lönar sig för frivilliga att också berätta för myndigheterna om sina egna resurser och verksamhetsmöjligheter. En del av myndigheterna är inte så bekanta med Röda Korsets verksamhet och vet inte hurdan hjälp man kan begära av Röda Korset.</a:t>
            </a:r>
          </a:p>
          <a:p>
            <a:pPr marL="171450" indent="-171450" algn="l" rtl="0">
              <a:buFont typeface="Arial" panose="020B0604020202020204" pitchFamily="34" charset="0"/>
              <a:buChar char="•"/>
            </a:pPr>
            <a:endParaRPr lang="sv-fi" dirty="0"/>
          </a:p>
        </p:txBody>
      </p:sp>
      <p:sp>
        <p:nvSpPr>
          <p:cNvPr id="4" name="Dian numeron paikkamerkki 3"/>
          <p:cNvSpPr>
            <a:spLocks noGrp="1"/>
          </p:cNvSpPr>
          <p:nvPr>
            <p:ph type="sldNum" sz="quarter" idx="5"/>
          </p:nvPr>
        </p:nvSpPr>
        <p:spPr/>
        <p:txBody>
          <a:bodyPr/>
          <a:lstStyle/>
          <a:p>
            <a:pPr algn="l" rtl="0"/>
            <a:fld id="{E88BDF49-8DAF-4E81-8F89-D4EAD3531C66}" type="slidenum">
              <a:rPr/>
              <a:t>12</a:t>
            </a:fld>
            <a:endParaRPr lang="sv-fi" dirty="0"/>
          </a:p>
        </p:txBody>
      </p:sp>
    </p:spTree>
    <p:extLst>
      <p:ext uri="{BB962C8B-B14F-4D97-AF65-F5344CB8AC3E}">
        <p14:creationId xmlns:p14="http://schemas.microsoft.com/office/powerpoint/2010/main" val="3284284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fi" b="0" i="0" u="none" baseline="0"/>
              <a:t>Det lönar sig att skriva ut listan och anteckna uppgifterna direkt i den. Man kan vid behov återgå till listan senare under övningen.</a:t>
            </a:r>
          </a:p>
        </p:txBody>
      </p:sp>
      <p:sp>
        <p:nvSpPr>
          <p:cNvPr id="4" name="Dian numeron paikkamerkki 3"/>
          <p:cNvSpPr>
            <a:spLocks noGrp="1"/>
          </p:cNvSpPr>
          <p:nvPr>
            <p:ph type="sldNum" sz="quarter" idx="5"/>
          </p:nvPr>
        </p:nvSpPr>
        <p:spPr/>
        <p:txBody>
          <a:bodyPr/>
          <a:lstStyle/>
          <a:p>
            <a:pPr algn="l" rtl="0"/>
            <a:fld id="{E88BDF49-8DAF-4E81-8F89-D4EAD3531C66}" type="slidenum">
              <a:rPr/>
              <a:t>13</a:t>
            </a:fld>
            <a:endParaRPr lang="sv-fi" dirty="0"/>
          </a:p>
        </p:txBody>
      </p:sp>
    </p:spTree>
    <p:extLst>
      <p:ext uri="{BB962C8B-B14F-4D97-AF65-F5344CB8AC3E}">
        <p14:creationId xmlns:p14="http://schemas.microsoft.com/office/powerpoint/2010/main" val="12645075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Picture 10" descr="Logo, company name&#10;&#10;Description automatically generated">
            <a:extLst>
              <a:ext uri="{FF2B5EF4-FFF2-40B4-BE49-F238E27FC236}">
                <a16:creationId xmlns:a16="http://schemas.microsoft.com/office/drawing/2014/main" id="{F90FE380-C938-FC44-8D2A-7B8EDE569225}"/>
              </a:ext>
            </a:extLst>
          </p:cNvPr>
          <p:cNvPicPr>
            <a:picLocks noChangeAspect="1"/>
          </p:cNvPicPr>
          <p:nvPr userDrawn="1"/>
        </p:nvPicPr>
        <p:blipFill>
          <a:blip r:embed="rId2">
            <a:alphaModFix/>
          </a:blip>
          <a:stretch>
            <a:fillRect/>
          </a:stretch>
        </p:blipFill>
        <p:spPr>
          <a:xfrm>
            <a:off x="3110522" y="368335"/>
            <a:ext cx="5905640" cy="4600182"/>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12" name="Picture 11" descr="Logo&#10;&#10;Description automatically generated with medium confidence">
            <a:extLst>
              <a:ext uri="{FF2B5EF4-FFF2-40B4-BE49-F238E27FC236}">
                <a16:creationId xmlns:a16="http://schemas.microsoft.com/office/drawing/2014/main" id="{634D5E74-F148-2748-8438-F56A56C5081B}"/>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415221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42914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8" name="Picture 7" descr="Logo&#10;&#10;Description automatically generated with medium confidence">
            <a:extLst>
              <a:ext uri="{FF2B5EF4-FFF2-40B4-BE49-F238E27FC236}">
                <a16:creationId xmlns:a16="http://schemas.microsoft.com/office/drawing/2014/main" id="{D8D3D9AF-85C2-894D-95A4-4633AFA47DAD}"/>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F969A96-B91D-9B44-BFA6-5E996BCCCCA9}"/>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2543301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11" name="Picture 10" descr="Logo&#10;&#10;Description automatically generated with medium confidence">
            <a:extLst>
              <a:ext uri="{FF2B5EF4-FFF2-40B4-BE49-F238E27FC236}">
                <a16:creationId xmlns:a16="http://schemas.microsoft.com/office/drawing/2014/main" id="{33070FFD-DDEB-4245-9E36-F47F7EEFD580}"/>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2" name="Picture 11" descr="Logo, company name&#10;&#10;Description automatically generated">
            <a:extLst>
              <a:ext uri="{FF2B5EF4-FFF2-40B4-BE49-F238E27FC236}">
                <a16:creationId xmlns:a16="http://schemas.microsoft.com/office/drawing/2014/main" id="{2461AA1B-FBCE-C74A-A2F1-FB82DD76DA14}"/>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3507293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Click to edit Master title style</a:t>
            </a:r>
          </a:p>
        </p:txBody>
      </p:sp>
    </p:spTree>
    <p:extLst>
      <p:ext uri="{BB962C8B-B14F-4D97-AF65-F5344CB8AC3E}">
        <p14:creationId xmlns:p14="http://schemas.microsoft.com/office/powerpoint/2010/main" val="338928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ED9D2AC-D47A-1049-A1EB-D361C64CF4C6}"/>
              </a:ext>
            </a:extLst>
          </p:cNvPr>
          <p:cNvSpPr/>
          <p:nvPr/>
        </p:nvSpPr>
        <p:spPr>
          <a:xfrm>
            <a:off x="1954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Title 1">
            <a:extLst>
              <a:ext uri="{FF2B5EF4-FFF2-40B4-BE49-F238E27FC236}">
                <a16:creationId xmlns:a16="http://schemas.microsoft.com/office/drawing/2014/main" id="{F5DC3298-41FD-024C-ADB0-9DD478135033}"/>
              </a:ext>
            </a:extLst>
          </p:cNvPr>
          <p:cNvSpPr>
            <a:spLocks noGrp="1"/>
          </p:cNvSpPr>
          <p:nvPr>
            <p:ph type="title"/>
          </p:nvPr>
        </p:nvSpPr>
        <p:spPr>
          <a:xfrm>
            <a:off x="1235869" y="415862"/>
            <a:ext cx="9720264" cy="1728192"/>
          </a:xfrm>
        </p:spPr>
        <p:txBody>
          <a:bodyPr anchor="b">
            <a:normAutofit/>
          </a:bodyPr>
          <a:lstStyle>
            <a:lvl1pPr algn="ctr">
              <a:defRPr sz="2500" b="0" baseline="0">
                <a:solidFill>
                  <a:schemeClr val="bg1"/>
                </a:solidFill>
              </a:defRPr>
            </a:lvl1pPr>
          </a:lstStyle>
          <a:p>
            <a:r>
              <a:rPr lang="fi-FI"/>
              <a:t>Muokkaa ots. perustyyl. napsautt.</a:t>
            </a:r>
            <a:endParaRPr lang="en-FI"/>
          </a:p>
        </p:txBody>
      </p:sp>
      <p:sp>
        <p:nvSpPr>
          <p:cNvPr id="5" name="Text Placeholder 4">
            <a:extLst>
              <a:ext uri="{FF2B5EF4-FFF2-40B4-BE49-F238E27FC236}">
                <a16:creationId xmlns:a16="http://schemas.microsoft.com/office/drawing/2014/main" id="{99558C3E-611B-E542-A9E8-7768A2365AB3}"/>
              </a:ext>
            </a:extLst>
          </p:cNvPr>
          <p:cNvSpPr>
            <a:spLocks noGrp="1"/>
          </p:cNvSpPr>
          <p:nvPr>
            <p:ph type="body" sz="quarter" idx="10"/>
          </p:nvPr>
        </p:nvSpPr>
        <p:spPr>
          <a:xfrm>
            <a:off x="1523492" y="3612833"/>
            <a:ext cx="9145016" cy="3056527"/>
          </a:xfrm>
        </p:spPr>
        <p:txBody>
          <a:bodyPr/>
          <a:lstStyle>
            <a:lvl1pPr>
              <a:buClr>
                <a:schemeClr val="bg1"/>
              </a:buClr>
              <a:buFont typeface="Courier New" panose="02070309020205020404" pitchFamily="49" charset="0"/>
              <a:buChar char="o"/>
              <a:defRPr sz="2200" b="1">
                <a:solidFill>
                  <a:schemeClr val="bg1"/>
                </a:solidFill>
              </a:defRPr>
            </a:lvl1pPr>
            <a:lvl2pPr>
              <a:buClr>
                <a:schemeClr val="bg1"/>
              </a:buClr>
              <a:buFont typeface="Courier New" panose="02070309020205020404" pitchFamily="49" charset="0"/>
              <a:buChar char="o"/>
              <a:defRPr sz="2000" b="1">
                <a:solidFill>
                  <a:schemeClr val="bg1"/>
                </a:solidFill>
              </a:defRPr>
            </a:lvl2pPr>
            <a:lvl3pPr>
              <a:buClr>
                <a:schemeClr val="bg1"/>
              </a:buClr>
              <a:buFont typeface="Courier New" panose="02070309020205020404" pitchFamily="49" charset="0"/>
              <a:buChar char="o"/>
              <a:defRPr sz="2000" b="1">
                <a:solidFill>
                  <a:schemeClr val="bg1"/>
                </a:solidFill>
              </a:defRPr>
            </a:lvl3pPr>
            <a:lvl4pPr>
              <a:buClr>
                <a:schemeClr val="bg1"/>
              </a:buClr>
              <a:buFont typeface="Courier New" panose="02070309020205020404" pitchFamily="49" charset="0"/>
              <a:buChar char="o"/>
              <a:defRPr sz="2000" b="1">
                <a:solidFill>
                  <a:schemeClr val="bg1"/>
                </a:solidFill>
              </a:defRPr>
            </a:lvl4pPr>
            <a:lvl5pPr>
              <a:buClr>
                <a:schemeClr val="bg1"/>
              </a:buClr>
              <a:buFont typeface="Courier New" panose="02070309020205020404" pitchFamily="49" charset="0"/>
              <a:buChar char="o"/>
              <a:defRPr sz="2000" b="1">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Text Placeholder 11">
            <a:extLst>
              <a:ext uri="{FF2B5EF4-FFF2-40B4-BE49-F238E27FC236}">
                <a16:creationId xmlns:a16="http://schemas.microsoft.com/office/drawing/2014/main" id="{2027CEE8-5F29-5B46-8C82-1F36C2257780}"/>
              </a:ext>
            </a:extLst>
          </p:cNvPr>
          <p:cNvSpPr>
            <a:spLocks noGrp="1"/>
          </p:cNvSpPr>
          <p:nvPr>
            <p:ph type="body" sz="quarter" idx="11"/>
          </p:nvPr>
        </p:nvSpPr>
        <p:spPr>
          <a:xfrm>
            <a:off x="1235869" y="2433969"/>
            <a:ext cx="9720263" cy="544512"/>
          </a:xfrm>
        </p:spPr>
        <p:txBody>
          <a:bodyPr/>
          <a:lstStyle>
            <a:lvl1pPr algn="ctr">
              <a:buFontTx/>
              <a:buNone/>
              <a:defRPr sz="3200" b="1">
                <a:solidFill>
                  <a:schemeClr val="bg1"/>
                </a:solidFill>
              </a:defRPr>
            </a:lvl1pPr>
          </a:lstStyle>
          <a:p>
            <a:pPr lvl="0"/>
            <a:r>
              <a:rPr lang="fi-FI"/>
              <a:t>Muokkaa tekstin perustyylejä napsauttamalla</a:t>
            </a:r>
          </a:p>
        </p:txBody>
      </p:sp>
    </p:spTree>
    <p:extLst>
      <p:ext uri="{BB962C8B-B14F-4D97-AF65-F5344CB8AC3E}">
        <p14:creationId xmlns:p14="http://schemas.microsoft.com/office/powerpoint/2010/main" val="288414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Mukautettu asettelu">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4C7717-E9A7-4648-BFB1-3927A76D6530}"/>
              </a:ext>
            </a:extLst>
          </p:cNvPr>
          <p:cNvSpPr/>
          <p:nvPr/>
        </p:nvSpPr>
        <p:spPr>
          <a:xfrm>
            <a:off x="13050" y="0"/>
            <a:ext cx="12192000" cy="6858000"/>
          </a:xfrm>
          <a:prstGeom prst="rect">
            <a:avLst/>
          </a:prstGeom>
          <a:solidFill>
            <a:srgbClr val="D714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4" name="Picture 3">
            <a:extLst>
              <a:ext uri="{FF2B5EF4-FFF2-40B4-BE49-F238E27FC236}">
                <a16:creationId xmlns:a16="http://schemas.microsoft.com/office/drawing/2014/main" id="{43D137EC-8A68-0248-9B58-363493D2E391}"/>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4643543" y="0"/>
            <a:ext cx="2904915" cy="1124744"/>
          </a:xfrm>
          <a:prstGeom prst="rect">
            <a:avLst/>
          </a:prstGeom>
        </p:spPr>
      </p:pic>
      <p:sp>
        <p:nvSpPr>
          <p:cNvPr id="5" name="Title 1">
            <a:extLst>
              <a:ext uri="{FF2B5EF4-FFF2-40B4-BE49-F238E27FC236}">
                <a16:creationId xmlns:a16="http://schemas.microsoft.com/office/drawing/2014/main" id="{A16F191E-FAB9-2849-88DF-3AC7EDCA427D}"/>
              </a:ext>
            </a:extLst>
          </p:cNvPr>
          <p:cNvSpPr>
            <a:spLocks noGrp="1"/>
          </p:cNvSpPr>
          <p:nvPr>
            <p:ph type="title"/>
          </p:nvPr>
        </p:nvSpPr>
        <p:spPr>
          <a:xfrm>
            <a:off x="838200" y="1484784"/>
            <a:ext cx="10515600" cy="1728192"/>
          </a:xfrm>
        </p:spPr>
        <p:txBody>
          <a:bodyPr anchor="b">
            <a:normAutofit/>
          </a:bodyPr>
          <a:lstStyle>
            <a:lvl1pPr algn="ctr">
              <a:defRPr sz="3000" baseline="0">
                <a:solidFill>
                  <a:schemeClr val="bg1"/>
                </a:solidFill>
              </a:defRPr>
            </a:lvl1pPr>
          </a:lstStyle>
          <a:p>
            <a:r>
              <a:rPr lang="fi-FI"/>
              <a:t>Muokkaa ots. perustyyl. napsautt.</a:t>
            </a:r>
            <a:endParaRPr lang="en-FI"/>
          </a:p>
        </p:txBody>
      </p:sp>
    </p:spTree>
    <p:extLst>
      <p:ext uri="{BB962C8B-B14F-4D97-AF65-F5344CB8AC3E}">
        <p14:creationId xmlns:p14="http://schemas.microsoft.com/office/powerpoint/2010/main" val="2430188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0BB-34B8-7B4D-B2FF-ABFE4AD6C370}"/>
              </a:ext>
            </a:extLst>
          </p:cNvPr>
          <p:cNvSpPr>
            <a:spLocks noGrp="1"/>
          </p:cNvSpPr>
          <p:nvPr>
            <p:ph type="title"/>
          </p:nvPr>
        </p:nvSpPr>
        <p:spPr>
          <a:xfrm>
            <a:off x="996951" y="1052736"/>
            <a:ext cx="10515600" cy="685753"/>
          </a:xfrm>
        </p:spPr>
        <p:txBody>
          <a:bodyPr anchor="b" anchorCtr="0"/>
          <a:lstStyle/>
          <a:p>
            <a:r>
              <a:rPr lang="fi-FI"/>
              <a:t>Muokkaa ots. perustyyl. napsautt.</a:t>
            </a:r>
            <a:endParaRPr lang="en-FI"/>
          </a:p>
        </p:txBody>
      </p:sp>
      <p:sp>
        <p:nvSpPr>
          <p:cNvPr id="3" name="Content Placeholder 2">
            <a:extLst>
              <a:ext uri="{FF2B5EF4-FFF2-40B4-BE49-F238E27FC236}">
                <a16:creationId xmlns:a16="http://schemas.microsoft.com/office/drawing/2014/main" id="{BB0166F8-8381-B645-B852-10EE468FFF5D}"/>
              </a:ext>
            </a:extLst>
          </p:cNvPr>
          <p:cNvSpPr>
            <a:spLocks noGrp="1"/>
          </p:cNvSpPr>
          <p:nvPr>
            <p:ph sz="half" idx="1"/>
          </p:nvPr>
        </p:nvSpPr>
        <p:spPr>
          <a:xfrm>
            <a:off x="982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
        <p:nvSpPr>
          <p:cNvPr id="4" name="Content Placeholder 3">
            <a:extLst>
              <a:ext uri="{FF2B5EF4-FFF2-40B4-BE49-F238E27FC236}">
                <a16:creationId xmlns:a16="http://schemas.microsoft.com/office/drawing/2014/main" id="{400135DE-CC8D-954F-AFF6-AD5894B5973E}"/>
              </a:ext>
            </a:extLst>
          </p:cNvPr>
          <p:cNvSpPr>
            <a:spLocks noGrp="1"/>
          </p:cNvSpPr>
          <p:nvPr>
            <p:ph sz="half" idx="2"/>
          </p:nvPr>
        </p:nvSpPr>
        <p:spPr>
          <a:xfrm>
            <a:off x="6316663" y="1916159"/>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a:p>
        </p:txBody>
      </p:sp>
    </p:spTree>
    <p:extLst>
      <p:ext uri="{BB962C8B-B14F-4D97-AF65-F5344CB8AC3E}">
        <p14:creationId xmlns:p14="http://schemas.microsoft.com/office/powerpoint/2010/main" val="196793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Click to edit Master title style</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pic>
        <p:nvPicPr>
          <p:cNvPr id="8" name="Picture 7" descr="Logo, company name&#10;&#10;Description automatically generated">
            <a:extLst>
              <a:ext uri="{FF2B5EF4-FFF2-40B4-BE49-F238E27FC236}">
                <a16:creationId xmlns:a16="http://schemas.microsoft.com/office/drawing/2014/main" id="{BB856F07-E866-BA4D-91A3-1306A4146558}"/>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51D68799-8D74-B24C-AA1F-20658B9A38C7}"/>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pic>
        <p:nvPicPr>
          <p:cNvPr id="7" name="Picture 6" descr="Logo, company name&#10;&#10;Description automatically generated">
            <a:extLst>
              <a:ext uri="{FF2B5EF4-FFF2-40B4-BE49-F238E27FC236}">
                <a16:creationId xmlns:a16="http://schemas.microsoft.com/office/drawing/2014/main" id="{E7221698-A44E-4E47-9C94-E275A745DA4C}"/>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CB6F7498-5424-B648-8FDD-692F43ECE977}"/>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7" name="Picture 6" descr="Logo&#10;&#10;Description automatically generated with medium confidence">
            <a:extLst>
              <a:ext uri="{FF2B5EF4-FFF2-40B4-BE49-F238E27FC236}">
                <a16:creationId xmlns:a16="http://schemas.microsoft.com/office/drawing/2014/main" id="{964A9926-DFA6-BA41-82AC-E0C9653064CE}"/>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9" name="Picture 8" descr="Logo, company name&#10;&#10;Description automatically generated">
            <a:extLst>
              <a:ext uri="{FF2B5EF4-FFF2-40B4-BE49-F238E27FC236}">
                <a16:creationId xmlns:a16="http://schemas.microsoft.com/office/drawing/2014/main" id="{2C3FEDD3-A01A-A646-9F9C-DF443A2D0EBA}"/>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141473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pic>
        <p:nvPicPr>
          <p:cNvPr id="7" name="Picture 6" descr="Logo, company name&#10;&#10;Description automatically generated">
            <a:extLst>
              <a:ext uri="{FF2B5EF4-FFF2-40B4-BE49-F238E27FC236}">
                <a16:creationId xmlns:a16="http://schemas.microsoft.com/office/drawing/2014/main" id="{2D92EABE-75F3-EF46-8A47-A5CE03D5DA70}"/>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6" name="Picture 5" descr="Logo&#10;&#10;Description automatically generated with medium confidence">
            <a:extLst>
              <a:ext uri="{FF2B5EF4-FFF2-40B4-BE49-F238E27FC236}">
                <a16:creationId xmlns:a16="http://schemas.microsoft.com/office/drawing/2014/main" id="{6F50AAE0-A284-A543-BD6C-960E0C8BE08B}"/>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57545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pic>
        <p:nvPicPr>
          <p:cNvPr id="15" name="Picture 14" descr="Logo, company name&#10;&#10;Description automatically generated">
            <a:extLst>
              <a:ext uri="{FF2B5EF4-FFF2-40B4-BE49-F238E27FC236}">
                <a16:creationId xmlns:a16="http://schemas.microsoft.com/office/drawing/2014/main" id="{EBE4401B-125A-934B-9434-1347749CEA14}"/>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12" name="Picture 11" descr="Logo&#10;&#10;Description automatically generated with medium confidence">
            <a:extLst>
              <a:ext uri="{FF2B5EF4-FFF2-40B4-BE49-F238E27FC236}">
                <a16:creationId xmlns:a16="http://schemas.microsoft.com/office/drawing/2014/main" id="{0820F86C-2DBA-9842-9E74-F7CEEA4E6975}"/>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467467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8" name="Picture 7" descr="Logo&#10;&#10;Description automatically generated with medium confidence">
            <a:extLst>
              <a:ext uri="{FF2B5EF4-FFF2-40B4-BE49-F238E27FC236}">
                <a16:creationId xmlns:a16="http://schemas.microsoft.com/office/drawing/2014/main" id="{5849E68D-2C3B-F94A-ACC4-F00ABFB369D5}"/>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5" name="Picture 14" descr="Logo, company name&#10;&#10;Description automatically generated">
            <a:extLst>
              <a:ext uri="{FF2B5EF4-FFF2-40B4-BE49-F238E27FC236}">
                <a16:creationId xmlns:a16="http://schemas.microsoft.com/office/drawing/2014/main" id="{8F3ED5F1-2B20-AD4A-8A81-388B472CA567}"/>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352905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userDrawn="1"/>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Skyd 2022｜6.-7.5.2022</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92" r:id="rId1"/>
    <p:sldLayoutId id="2147483650" r:id="rId2"/>
    <p:sldLayoutId id="2147483654" r:id="rId3"/>
    <p:sldLayoutId id="2147483662" r:id="rId4"/>
    <p:sldLayoutId id="2147483664" r:id="rId5"/>
    <p:sldLayoutId id="2147483665" r:id="rId6"/>
    <p:sldLayoutId id="2147483653" r:id="rId7"/>
    <p:sldLayoutId id="2147483695" r:id="rId8"/>
    <p:sldLayoutId id="2147483671" r:id="rId9"/>
    <p:sldLayoutId id="2147483696" r:id="rId10"/>
    <p:sldLayoutId id="2147483673" r:id="rId11"/>
    <p:sldLayoutId id="2147483697" r:id="rId12"/>
    <p:sldLayoutId id="2147483674" r:id="rId13"/>
    <p:sldLayoutId id="2147483680" r:id="rId14"/>
    <p:sldLayoutId id="2147483698" r:id="rId15"/>
    <p:sldLayoutId id="2147483699" r:id="rId16"/>
    <p:sldLayoutId id="2147483700" r:id="rId17"/>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hyperlink" Target="https://www.lyyti.in/Suoja_2022_tilannekuvakysely_6348/se"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6C76-4850-A347-9CCC-5BDEA952B000}"/>
              </a:ext>
            </a:extLst>
          </p:cNvPr>
          <p:cNvSpPr>
            <a:spLocks noGrp="1"/>
          </p:cNvSpPr>
          <p:nvPr>
            <p:ph type="ctrTitle"/>
          </p:nvPr>
        </p:nvSpPr>
        <p:spPr/>
        <p:txBody>
          <a:bodyPr>
            <a:normAutofit/>
          </a:bodyPr>
          <a:lstStyle/>
          <a:p>
            <a:r>
              <a:rPr lang="fi-FI" dirty="0" err="1"/>
              <a:t>Övning</a:t>
            </a:r>
            <a:endParaRPr lang="fi-FI" dirty="0"/>
          </a:p>
        </p:txBody>
      </p:sp>
    </p:spTree>
    <p:extLst>
      <p:ext uri="{BB962C8B-B14F-4D97-AF65-F5344CB8AC3E}">
        <p14:creationId xmlns:p14="http://schemas.microsoft.com/office/powerpoint/2010/main" val="4282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D801D123-5D12-4467-B0C7-E824AD93047D}"/>
              </a:ext>
            </a:extLst>
          </p:cNvPr>
          <p:cNvSpPr>
            <a:spLocks noGrp="1"/>
          </p:cNvSpPr>
          <p:nvPr>
            <p:ph type="title"/>
          </p:nvPr>
        </p:nvSpPr>
        <p:spPr/>
        <p:txBody>
          <a:bodyPr/>
          <a:lstStyle/>
          <a:p>
            <a:pPr algn="l" rtl="0"/>
            <a:r>
              <a:rPr lang="sv-fi" i="0" u="none" baseline="0" dirty="0"/>
              <a:t>Situationen utvecklas. </a:t>
            </a:r>
            <a:r>
              <a:rPr lang="sv-fi" sz="2800" b="0" i="0" u="none" baseline="0" dirty="0"/>
              <a:t>Räddningsverket tillkallades till platsen snabbt.</a:t>
            </a:r>
            <a:r>
              <a:rPr lang="sv-fi" dirty="0"/>
              <a:t> </a:t>
            </a:r>
            <a:r>
              <a:rPr lang="sv-fi" sz="2800" b="0" i="0" u="none" baseline="0" dirty="0"/>
              <a:t>32 invånare evakueras ur det brinnande våningshuset.</a:t>
            </a:r>
            <a:br>
              <a:rPr lang="sv-fi" sz="2800" b="0" i="0" u="none" baseline="0" dirty="0"/>
            </a:br>
            <a:r>
              <a:rPr lang="sv-fi" sz="2800" b="0" i="0" u="none" baseline="0" dirty="0"/>
              <a:t>Två invånare transporteras till sjukhus för kontroll.</a:t>
            </a:r>
            <a:br>
              <a:rPr lang="sv-fi" dirty="0"/>
            </a:br>
            <a:endParaRPr lang="fi-FI" dirty="0"/>
          </a:p>
        </p:txBody>
      </p:sp>
    </p:spTree>
    <p:extLst>
      <p:ext uri="{BB962C8B-B14F-4D97-AF65-F5344CB8AC3E}">
        <p14:creationId xmlns:p14="http://schemas.microsoft.com/office/powerpoint/2010/main" val="3323058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D87D44F6-6F22-414B-A413-FDDCCC1679F7}"/>
              </a:ext>
            </a:extLst>
          </p:cNvPr>
          <p:cNvSpPr>
            <a:spLocks noGrp="1"/>
          </p:cNvSpPr>
          <p:nvPr>
            <p:ph type="title"/>
          </p:nvPr>
        </p:nvSpPr>
        <p:spPr/>
        <p:txBody>
          <a:bodyPr>
            <a:normAutofit/>
          </a:bodyPr>
          <a:lstStyle/>
          <a:p>
            <a:pPr algn="l" rtl="0"/>
            <a:r>
              <a:rPr lang="sv-fi" b="1" i="0" u="none" baseline="0">
                <a:highlight>
                  <a:srgbClr val="FFFF00"/>
                </a:highlight>
              </a:rPr>
              <a:t>XX</a:t>
            </a:r>
            <a:r>
              <a:rPr lang="sv-fi" b="1" i="0" u="none" baseline="0"/>
              <a:t> avdelning får larm</a:t>
            </a:r>
          </a:p>
        </p:txBody>
      </p:sp>
      <p:sp>
        <p:nvSpPr>
          <p:cNvPr id="3" name="Tekstin paikkamerkki 2">
            <a:extLst>
              <a:ext uri="{FF2B5EF4-FFF2-40B4-BE49-F238E27FC236}">
                <a16:creationId xmlns:a16="http://schemas.microsoft.com/office/drawing/2014/main" id="{20089335-298D-4577-B2D1-692FACC4B47A}"/>
              </a:ext>
            </a:extLst>
          </p:cNvPr>
          <p:cNvSpPr>
            <a:spLocks noGrp="1"/>
          </p:cNvSpPr>
          <p:nvPr>
            <p:ph type="body" sz="quarter" idx="11"/>
          </p:nvPr>
        </p:nvSpPr>
        <p:spPr/>
        <p:txBody>
          <a:bodyPr>
            <a:normAutofit fontScale="92500" lnSpcReduction="20000"/>
          </a:bodyPr>
          <a:lstStyle/>
          <a:p>
            <a:pPr algn="l" rtl="0"/>
            <a:r>
              <a:rPr lang="sv-fi" b="0" i="0" u="none" baseline="0"/>
              <a:t>Socialväsendets arbetstagare ringer kontaktpersonen för avdelningens hemlandshjälp</a:t>
            </a:r>
          </a:p>
          <a:p>
            <a:pPr algn="l" rtl="0"/>
            <a:r>
              <a:rPr lang="sv-fi" b="0" i="0" u="none" baseline="0"/>
              <a:t>Myndigheterna ber preliminärt om stöd</a:t>
            </a:r>
          </a:p>
          <a:p>
            <a:pPr lvl="1" algn="l" rtl="0"/>
            <a:r>
              <a:rPr lang="sv-fi" b="0" i="0" u="none" baseline="0"/>
              <a:t>Grundande och upprätthållande av ett evakueringscenter</a:t>
            </a:r>
          </a:p>
          <a:p>
            <a:pPr lvl="1" algn="l" rtl="0"/>
            <a:r>
              <a:rPr lang="sv-fi" b="0" i="0" u="none" baseline="0"/>
              <a:t>Att erbjuda psykiskt stöd </a:t>
            </a:r>
          </a:p>
          <a:p>
            <a:pPr lvl="1" algn="l" rtl="0"/>
            <a:r>
              <a:rPr lang="sv-fi" b="0" i="0" u="none" baseline="0"/>
              <a:t>Nödvändiga grundläggande förnödenheter skaffas till dem som inte kan återvända till sina bostäder</a:t>
            </a:r>
          </a:p>
          <a:p>
            <a:pPr algn="l" rtl="0"/>
            <a:r>
              <a:rPr lang="sv-fi" b="0" i="0" u="none" baseline="0"/>
              <a:t>Räddningsväsendet flyttar de evakuerade på brandplatsen till en buss och man beslutar sig för att grunda ett evakueringscenter i </a:t>
            </a:r>
            <a:r>
              <a:rPr lang="sv-fi" b="0" i="0" u="none" baseline="0">
                <a:highlight>
                  <a:srgbClr val="FFFF00"/>
                </a:highlight>
              </a:rPr>
              <a:t>skolan i Hålvik</a:t>
            </a:r>
          </a:p>
          <a:p>
            <a:pPr algn="l" rtl="0"/>
            <a:r>
              <a:rPr lang="sv-fi" b="0" i="0" u="none" baseline="0"/>
              <a:t>Röda Korset ombes anmäla sig direkt till evakueringscentret</a:t>
            </a:r>
          </a:p>
        </p:txBody>
      </p:sp>
    </p:spTree>
    <p:extLst>
      <p:ext uri="{BB962C8B-B14F-4D97-AF65-F5344CB8AC3E}">
        <p14:creationId xmlns:p14="http://schemas.microsoft.com/office/powerpoint/2010/main" val="1071800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758CD2-FF0A-4C6D-832A-AAE50454DC6D}"/>
              </a:ext>
            </a:extLst>
          </p:cNvPr>
          <p:cNvSpPr>
            <a:spLocks noGrp="1"/>
          </p:cNvSpPr>
          <p:nvPr>
            <p:ph type="title"/>
          </p:nvPr>
        </p:nvSpPr>
        <p:spPr/>
        <p:txBody>
          <a:bodyPr/>
          <a:lstStyle/>
          <a:p>
            <a:r>
              <a:rPr lang="sv-fi" b="1" i="0" u="none" baseline="0" dirty="0"/>
              <a:t>Uppgift 1: Röda Korsets uppgifter i ett evakueringscenter</a:t>
            </a:r>
            <a:br>
              <a:rPr lang="sv-fi" b="1" i="0" u="none" baseline="0" dirty="0"/>
            </a:br>
            <a:endParaRPr lang="fi-FI" dirty="0"/>
          </a:p>
        </p:txBody>
      </p:sp>
      <p:sp>
        <p:nvSpPr>
          <p:cNvPr id="3" name="Tekstin paikkamerkki 2">
            <a:extLst>
              <a:ext uri="{FF2B5EF4-FFF2-40B4-BE49-F238E27FC236}">
                <a16:creationId xmlns:a16="http://schemas.microsoft.com/office/drawing/2014/main" id="{FF2EE05A-8ECF-4373-9C12-78434041E288}"/>
              </a:ext>
            </a:extLst>
          </p:cNvPr>
          <p:cNvSpPr>
            <a:spLocks noGrp="1"/>
          </p:cNvSpPr>
          <p:nvPr>
            <p:ph idx="1"/>
          </p:nvPr>
        </p:nvSpPr>
        <p:spPr/>
        <p:txBody>
          <a:bodyPr/>
          <a:lstStyle/>
          <a:p>
            <a:pPr marL="0" indent="0" algn="l" rtl="0">
              <a:buNone/>
            </a:pPr>
            <a:r>
              <a:rPr lang="sv-fi" b="1" i="0" u="none" baseline="0" dirty="0"/>
              <a:t>Nedan följer en lista över uppgifter som myndigheten ofta ber Röda Korset om vid en akut hjälpsituation.</a:t>
            </a:r>
          </a:p>
          <a:p>
            <a:pPr marL="0" indent="0" algn="l" rtl="0">
              <a:buNone/>
            </a:pPr>
            <a:r>
              <a:rPr lang="sv-fi" b="1" i="0" u="none" baseline="0" dirty="0"/>
              <a:t>Vilka av dem är sådana som det är bra att förbereda sig för i en evakueringssituation? </a:t>
            </a:r>
          </a:p>
          <a:p>
            <a:pPr marL="0" indent="0" algn="l" rtl="0">
              <a:buNone/>
            </a:pPr>
            <a:r>
              <a:rPr lang="sv-fi" b="1" i="0" u="none" baseline="0" dirty="0"/>
              <a:t>Vad annat kan man göra i en evakueringssituation?</a:t>
            </a:r>
          </a:p>
        </p:txBody>
      </p:sp>
    </p:spTree>
    <p:extLst>
      <p:ext uri="{BB962C8B-B14F-4D97-AF65-F5344CB8AC3E}">
        <p14:creationId xmlns:p14="http://schemas.microsoft.com/office/powerpoint/2010/main" val="1753642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AB785616-C675-4C28-ACAC-F7621A3BA039}"/>
              </a:ext>
            </a:extLst>
          </p:cNvPr>
          <p:cNvSpPr txBox="1">
            <a:spLocks/>
          </p:cNvSpPr>
          <p:nvPr/>
        </p:nvSpPr>
        <p:spPr bwMode="auto">
          <a:xfrm>
            <a:off x="380526" y="216916"/>
            <a:ext cx="8891811" cy="948086"/>
          </a:xfrm>
          <a:prstGeom prst="rect">
            <a:avLst/>
          </a:prstGeom>
        </p:spPr>
        <p:txBody>
          <a:bodyPr vert="horz" lIns="0" tIns="0" rIns="0" bIns="0" rtlCol="0" anchor="b" anchorCtr="0">
            <a:normAutofit/>
          </a:bodyPr>
          <a:lstStyle>
            <a:lvl1pPr marL="892175" indent="-892175" fontAlgn="b">
              <a:lnSpc>
                <a:spcPct val="90000"/>
              </a:lnSpc>
              <a:spcBef>
                <a:spcPct val="0"/>
              </a:spcBef>
              <a:buNone/>
              <a:tabLst/>
              <a:defRPr sz="3200" b="1" i="0" baseline="0">
                <a:solidFill>
                  <a:srgbClr val="D71436"/>
                </a:solidFill>
                <a:latin typeface="Verdana" panose="020B0604030504040204" pitchFamily="34" charset="0"/>
                <a:ea typeface="+mj-ea"/>
                <a:cs typeface="+mj-cs"/>
              </a:defRPr>
            </a:lvl1pPr>
            <a:lvl2pPr algn="l" defTabSz="944550" rtl="0" eaLnBrk="0" fontAlgn="base" hangingPunct="0">
              <a:spcBef>
                <a:spcPct val="0"/>
              </a:spcBef>
              <a:spcAft>
                <a:spcPct val="0"/>
              </a:spcAft>
              <a:defRPr sz="2902">
                <a:solidFill>
                  <a:schemeClr val="tx2"/>
                </a:solidFill>
                <a:latin typeface="Verdana" pitchFamily="34" charset="0"/>
              </a:defRPr>
            </a:lvl2pPr>
            <a:lvl3pPr algn="l" defTabSz="944550" rtl="0" eaLnBrk="0" fontAlgn="base" hangingPunct="0">
              <a:spcBef>
                <a:spcPct val="0"/>
              </a:spcBef>
              <a:spcAft>
                <a:spcPct val="0"/>
              </a:spcAft>
              <a:defRPr sz="2902">
                <a:solidFill>
                  <a:schemeClr val="tx2"/>
                </a:solidFill>
                <a:latin typeface="Verdana" pitchFamily="34" charset="0"/>
              </a:defRPr>
            </a:lvl3pPr>
            <a:lvl4pPr algn="l" defTabSz="944550" rtl="0" eaLnBrk="0" fontAlgn="base" hangingPunct="0">
              <a:spcBef>
                <a:spcPct val="0"/>
              </a:spcBef>
              <a:spcAft>
                <a:spcPct val="0"/>
              </a:spcAft>
              <a:defRPr sz="2902">
                <a:solidFill>
                  <a:schemeClr val="tx2"/>
                </a:solidFill>
                <a:latin typeface="Verdana" pitchFamily="34" charset="0"/>
              </a:defRPr>
            </a:lvl4pPr>
            <a:lvl5pPr algn="l" defTabSz="944550" rtl="0" eaLnBrk="0" fontAlgn="base" hangingPunct="0">
              <a:spcBef>
                <a:spcPct val="0"/>
              </a:spcBef>
              <a:spcAft>
                <a:spcPct val="0"/>
              </a:spcAft>
              <a:defRPr sz="2902">
                <a:solidFill>
                  <a:schemeClr val="tx2"/>
                </a:solidFill>
                <a:latin typeface="Verdana" pitchFamily="34" charset="0"/>
              </a:defRPr>
            </a:lvl5pPr>
            <a:lvl6pPr marL="414680" algn="l" defTabSz="944550" rtl="0" fontAlgn="base">
              <a:spcBef>
                <a:spcPct val="0"/>
              </a:spcBef>
              <a:spcAft>
                <a:spcPct val="0"/>
              </a:spcAft>
              <a:defRPr sz="2902">
                <a:solidFill>
                  <a:schemeClr val="tx2"/>
                </a:solidFill>
                <a:latin typeface="Verdana" pitchFamily="34" charset="0"/>
              </a:defRPr>
            </a:lvl6pPr>
            <a:lvl7pPr marL="829361" algn="l" defTabSz="944550" rtl="0" fontAlgn="base">
              <a:spcBef>
                <a:spcPct val="0"/>
              </a:spcBef>
              <a:spcAft>
                <a:spcPct val="0"/>
              </a:spcAft>
              <a:defRPr sz="2902">
                <a:solidFill>
                  <a:schemeClr val="tx2"/>
                </a:solidFill>
                <a:latin typeface="Verdana" pitchFamily="34" charset="0"/>
              </a:defRPr>
            </a:lvl7pPr>
            <a:lvl8pPr marL="1244041" algn="l" defTabSz="944550" rtl="0" fontAlgn="base">
              <a:spcBef>
                <a:spcPct val="0"/>
              </a:spcBef>
              <a:spcAft>
                <a:spcPct val="0"/>
              </a:spcAft>
              <a:defRPr sz="2902">
                <a:solidFill>
                  <a:schemeClr val="tx2"/>
                </a:solidFill>
                <a:latin typeface="Verdana" pitchFamily="34" charset="0"/>
              </a:defRPr>
            </a:lvl8pPr>
            <a:lvl9pPr marL="1658722" algn="l" defTabSz="944550" rtl="0" fontAlgn="base">
              <a:spcBef>
                <a:spcPct val="0"/>
              </a:spcBef>
              <a:spcAft>
                <a:spcPct val="0"/>
              </a:spcAft>
              <a:defRPr sz="2902">
                <a:solidFill>
                  <a:schemeClr val="tx2"/>
                </a:solidFill>
                <a:latin typeface="Verdana" pitchFamily="34" charset="0"/>
              </a:defRPr>
            </a:lvl9pPr>
          </a:lstStyle>
          <a:p>
            <a:pPr algn="l" rtl="0"/>
            <a:r>
              <a:rPr lang="sv-fi" sz="2800" b="1" i="0" u="none" baseline="0"/>
              <a:t>Röda Korsets uppgifter vid olyckor och störningar i Finland</a:t>
            </a:r>
            <a:endParaRPr lang="sv-fi" sz="2800" dirty="0"/>
          </a:p>
        </p:txBody>
      </p:sp>
      <p:sp>
        <p:nvSpPr>
          <p:cNvPr id="24" name="Rounded Rectangle 15">
            <a:extLst>
              <a:ext uri="{FF2B5EF4-FFF2-40B4-BE49-F238E27FC236}">
                <a16:creationId xmlns:a16="http://schemas.microsoft.com/office/drawing/2014/main" id="{A2BA3365-EC10-47A7-A85D-879DE4DBF38D}"/>
              </a:ext>
            </a:extLst>
          </p:cNvPr>
          <p:cNvSpPr/>
          <p:nvPr/>
        </p:nvSpPr>
        <p:spPr>
          <a:xfrm>
            <a:off x="6167992" y="1418238"/>
            <a:ext cx="4913204" cy="1843007"/>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HÄLSOVÅRD</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Utförs av frivilliga: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Första hjälpen</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Hälsorådgivning</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Professionellt:</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Yrkeskunnig personal (från primärvård till kirurgisk behandling)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Mobila hälsoenheter (hälsovårdare och/eller sjukskötare och/eller läkare, efter behov)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5" name="Rounded Rectangle 17">
            <a:extLst>
              <a:ext uri="{FF2B5EF4-FFF2-40B4-BE49-F238E27FC236}">
                <a16:creationId xmlns:a16="http://schemas.microsoft.com/office/drawing/2014/main" id="{C0D99C3F-9EC6-4CEE-B8EF-944AE484C888}"/>
              </a:ext>
            </a:extLst>
          </p:cNvPr>
          <p:cNvSpPr/>
          <p:nvPr/>
        </p:nvSpPr>
        <p:spPr>
          <a:xfrm>
            <a:off x="1213953" y="3435750"/>
            <a:ext cx="4887120" cy="761680"/>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(NÖD)INKVARTERING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Ordna nödinkvartering i tält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Skaffa lokaler för inkvartering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Arbeta i lokaler som anvisats av myndigheterna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6" name="Rounded Rectangle 18">
            <a:extLst>
              <a:ext uri="{FF2B5EF4-FFF2-40B4-BE49-F238E27FC236}">
                <a16:creationId xmlns:a16="http://schemas.microsoft.com/office/drawing/2014/main" id="{2B4EB472-EAE0-4BDB-93F4-436703EEC05B}"/>
              </a:ext>
            </a:extLst>
          </p:cNvPr>
          <p:cNvSpPr/>
          <p:nvPr/>
        </p:nvSpPr>
        <p:spPr>
          <a:xfrm>
            <a:off x="1213953" y="5079388"/>
            <a:ext cx="4913204" cy="1091405"/>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INFORMATIONSFÖRMEDLING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Informering om läget</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Information till hjälpbehövande om rättigheter (skyldigheter) och tillgänglig hjälp</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Identifiering och analys av risker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Lägesbild</a:t>
            </a:r>
          </a:p>
        </p:txBody>
      </p:sp>
      <p:sp>
        <p:nvSpPr>
          <p:cNvPr id="27" name="Rounded Rectangle 22">
            <a:extLst>
              <a:ext uri="{FF2B5EF4-FFF2-40B4-BE49-F238E27FC236}">
                <a16:creationId xmlns:a16="http://schemas.microsoft.com/office/drawing/2014/main" id="{48B9E14E-2619-44C5-9DB1-78BBB550F14C}"/>
              </a:ext>
            </a:extLst>
          </p:cNvPr>
          <p:cNvSpPr/>
          <p:nvPr/>
        </p:nvSpPr>
        <p:spPr>
          <a:xfrm>
            <a:off x="1213953" y="2285311"/>
            <a:ext cx="4887121" cy="1091405"/>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FF0000"/>
                </a:solidFill>
                <a:effectLst/>
                <a:uLnTx/>
                <a:uFillTx/>
                <a:latin typeface="Verdana"/>
                <a:ea typeface="+mn-ea"/>
                <a:cs typeface="+mn-cs"/>
              </a:rPr>
              <a:t> </a:t>
            </a:r>
            <a:r>
              <a:rPr kumimoji="0" lang="sv-fi" sz="1088" b="1" i="0" u="none" strike="noStrike" kern="0" cap="none" spc="0" normalizeH="0" baseline="0">
                <a:ln>
                  <a:noFill/>
                </a:ln>
                <a:solidFill>
                  <a:srgbClr val="000000"/>
                </a:solidFill>
                <a:effectLst/>
                <a:uLnTx/>
                <a:uFillTx/>
                <a:latin typeface="Verdana"/>
                <a:ea typeface="+mn-ea"/>
                <a:cs typeface="+mn-cs"/>
              </a:rPr>
              <a:t>MATSERVERING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Matservering på olycksplatsen till de hjälpande, offren och anhöriga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Livsmedelsutdelning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Anordnande av matservice</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Möjliggörande av självständig matlagning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8" name="Rounded Rectangle 35">
            <a:extLst>
              <a:ext uri="{FF2B5EF4-FFF2-40B4-BE49-F238E27FC236}">
                <a16:creationId xmlns:a16="http://schemas.microsoft.com/office/drawing/2014/main" id="{C1FCBF95-AA90-4F78-A3F0-67C96F4BA4CE}"/>
              </a:ext>
            </a:extLst>
          </p:cNvPr>
          <p:cNvSpPr/>
          <p:nvPr/>
        </p:nvSpPr>
        <p:spPr>
          <a:xfrm>
            <a:off x="1213954" y="4260769"/>
            <a:ext cx="4899394" cy="761680"/>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all" spc="0" normalizeH="0" baseline="0">
                <a:ln>
                  <a:noFill/>
                </a:ln>
                <a:solidFill>
                  <a:srgbClr val="000000"/>
                </a:solidFill>
                <a:effectLst/>
                <a:uLnTx/>
                <a:uFillTx/>
                <a:latin typeface="Verdana"/>
                <a:ea typeface="+mn-ea"/>
                <a:cs typeface="+mn-cs"/>
              </a:rPr>
              <a:t>Evakueringar/Förflyttning av befolkning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Evakuera personer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Registrering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Personefterforskning</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29" name="Rounded Rectangle 7">
            <a:extLst>
              <a:ext uri="{FF2B5EF4-FFF2-40B4-BE49-F238E27FC236}">
                <a16:creationId xmlns:a16="http://schemas.microsoft.com/office/drawing/2014/main" id="{42EFD132-8BE4-4FBF-8EA6-9A25C26E6CB2}"/>
              </a:ext>
            </a:extLst>
          </p:cNvPr>
          <p:cNvSpPr/>
          <p:nvPr/>
        </p:nvSpPr>
        <p:spPr>
          <a:xfrm>
            <a:off x="6201110" y="3273766"/>
            <a:ext cx="4913204" cy="1847327"/>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PSYKOSOCIALT STÖD</a:t>
            </a: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Utförs av frivilliga:</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Psykiskt stöd, närvaro och lyssnande samt vägledning för fortsatt hjälp vid behov</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Avlastningssamtal för frivilliga</a:t>
            </a:r>
          </a:p>
          <a:p>
            <a:pPr marL="0" marR="0" lvl="0" indent="0" algn="l" defTabSz="829361" rtl="0" eaLnBrk="0" fontAlgn="base" latinLnBrk="0" hangingPunct="0">
              <a:lnSpc>
                <a:spcPct val="100000"/>
              </a:lnSpc>
              <a:spcBef>
                <a:spcPct val="0"/>
              </a:spcBef>
              <a:spcAft>
                <a:spcPct val="0"/>
              </a:spcAft>
              <a:buClrTx/>
              <a:buSzTx/>
              <a:buFontTx/>
              <a:buNone/>
              <a:tabLst/>
              <a:defRPr/>
            </a:pP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0" i="0" u="none" strike="noStrike" kern="0" cap="none" spc="0" normalizeH="0" baseline="0">
                <a:ln>
                  <a:noFill/>
                </a:ln>
                <a:solidFill>
                  <a:srgbClr val="000000"/>
                </a:solidFill>
                <a:effectLst/>
                <a:uLnTx/>
                <a:uFillTx/>
                <a:latin typeface="Verdana"/>
                <a:ea typeface="+mn-ea"/>
                <a:cs typeface="+mn-cs"/>
              </a:rPr>
              <a:t>Professionellt:</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Psykosocialt stöd vid olycks- och störningssituationer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Fortsatt vård och krisstöd efter olyckor </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
        <p:nvSpPr>
          <p:cNvPr id="30" name="Rounded Rectangle 8">
            <a:extLst>
              <a:ext uri="{FF2B5EF4-FFF2-40B4-BE49-F238E27FC236}">
                <a16:creationId xmlns:a16="http://schemas.microsoft.com/office/drawing/2014/main" id="{7722BC9B-157E-469B-9EC2-65561893AC88}"/>
              </a:ext>
            </a:extLst>
          </p:cNvPr>
          <p:cNvSpPr/>
          <p:nvPr/>
        </p:nvSpPr>
        <p:spPr>
          <a:xfrm>
            <a:off x="6201110" y="5147780"/>
            <a:ext cx="4913204" cy="1023013"/>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000000"/>
                </a:solidFill>
                <a:effectLst/>
                <a:uLnTx/>
                <a:uFillTx/>
                <a:latin typeface="Verdana"/>
                <a:ea typeface="+mn-ea"/>
                <a:cs typeface="+mn-cs"/>
              </a:rPr>
              <a:t>SAMORDNING</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Samordning av organisationer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Samordning av internationellt bistånd</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Fungera som hjälpkanal till företag och medborgare</a:t>
            </a:r>
          </a:p>
        </p:txBody>
      </p:sp>
      <p:sp>
        <p:nvSpPr>
          <p:cNvPr id="31" name="Rounded Rectangle 9">
            <a:extLst>
              <a:ext uri="{FF2B5EF4-FFF2-40B4-BE49-F238E27FC236}">
                <a16:creationId xmlns:a16="http://schemas.microsoft.com/office/drawing/2014/main" id="{0F7F15E6-97EB-4255-BEB7-18628A1A9146}"/>
              </a:ext>
            </a:extLst>
          </p:cNvPr>
          <p:cNvSpPr/>
          <p:nvPr/>
        </p:nvSpPr>
        <p:spPr>
          <a:xfrm>
            <a:off x="1227076" y="1412776"/>
            <a:ext cx="4887121" cy="827114"/>
          </a:xfrm>
          <a:prstGeom prst="roundRect">
            <a:avLst/>
          </a:prstGeom>
          <a:solidFill>
            <a:srgbClr val="666666">
              <a:lumMod val="20000"/>
              <a:lumOff val="80000"/>
            </a:srgbClr>
          </a:solidFill>
          <a:ln w="19050" cap="flat" cmpd="sng" algn="ctr">
            <a:solidFill>
              <a:srgbClr val="FFFFFF"/>
            </a:solidFill>
            <a:prstDash val="solid"/>
          </a:ln>
          <a:effectLst/>
        </p:spPr>
        <p:txBody>
          <a:bodyPr lIns="89193" tIns="44596" rIns="89193" bIns="44596"/>
          <a:lstStyle/>
          <a:p>
            <a:pPr marL="0" marR="0" lvl="0" indent="0" algn="l" defTabSz="829361" rtl="0" eaLnBrk="0" fontAlgn="base" latinLnBrk="0" hangingPunct="0">
              <a:lnSpc>
                <a:spcPct val="100000"/>
              </a:lnSpc>
              <a:spcBef>
                <a:spcPct val="0"/>
              </a:spcBef>
              <a:spcAft>
                <a:spcPct val="0"/>
              </a:spcAft>
              <a:buClrTx/>
              <a:buSzTx/>
              <a:buFontTx/>
              <a:buNone/>
              <a:tabLst/>
              <a:defRPr/>
            </a:pPr>
            <a:r>
              <a:rPr kumimoji="0" lang="sv-fi" sz="1088" b="1" i="0" u="none" strike="noStrike" kern="0" cap="none" spc="0" normalizeH="0" baseline="0">
                <a:ln>
                  <a:noFill/>
                </a:ln>
                <a:solidFill>
                  <a:srgbClr val="FF0000"/>
                </a:solidFill>
                <a:effectLst/>
                <a:uLnTx/>
                <a:uFillTx/>
                <a:latin typeface="Verdana"/>
                <a:ea typeface="+mn-ea"/>
                <a:cs typeface="+mn-cs"/>
              </a:rPr>
              <a:t> </a:t>
            </a:r>
            <a:r>
              <a:rPr kumimoji="0" lang="sv-fi" sz="1088" b="1" i="0" u="none" strike="noStrike" kern="0" cap="none" spc="0" normalizeH="0" baseline="0">
                <a:ln>
                  <a:noFill/>
                </a:ln>
                <a:solidFill>
                  <a:srgbClr val="000000"/>
                </a:solidFill>
                <a:effectLst/>
                <a:uLnTx/>
                <a:uFillTx/>
                <a:latin typeface="Verdana"/>
                <a:ea typeface="+mn-ea"/>
                <a:cs typeface="+mn-cs"/>
              </a:rPr>
              <a:t>HJÄLP I HEMLANDET </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Hjälp i enskilda akuta situationer</a:t>
            </a:r>
          </a:p>
          <a:p>
            <a:pPr marL="171445" marR="0" lvl="0" indent="-171445" algn="l" defTabSz="829361" rtl="0" eaLnBrk="0" fontAlgn="base" latinLnBrk="0" hangingPunct="0">
              <a:lnSpc>
                <a:spcPct val="100000"/>
              </a:lnSpc>
              <a:spcBef>
                <a:spcPct val="0"/>
              </a:spcBef>
              <a:spcAft>
                <a:spcPct val="0"/>
              </a:spcAft>
              <a:buClrTx/>
              <a:buSzTx/>
              <a:buFont typeface="Wingdings" panose="05000000000000000000" pitchFamily="2" charset="2"/>
              <a:buChar char="q"/>
              <a:tabLst/>
              <a:defRPr/>
            </a:pPr>
            <a:r>
              <a:rPr kumimoji="0" lang="sv-fi" sz="1088" b="0" i="0" u="none" strike="noStrike" kern="0" cap="none" spc="0" normalizeH="0" baseline="0">
                <a:ln>
                  <a:noFill/>
                </a:ln>
                <a:solidFill>
                  <a:srgbClr val="000000"/>
                </a:solidFill>
                <a:effectLst/>
                <a:uLnTx/>
                <a:uFillTx/>
                <a:latin typeface="Verdana"/>
                <a:ea typeface="+mn-ea"/>
                <a:cs typeface="+mn-cs"/>
              </a:rPr>
              <a:t>Hjälpen kan innebära psykiskt stöd, vägledning och rådgivning, praktisk hjälp, talkoarbete och ekonomisk hjälp</a:t>
            </a:r>
            <a:endParaRPr kumimoji="0" lang="sv-fi" sz="1088" b="0" i="0" u="none" strike="noStrike" kern="0" cap="none" spc="0" normalizeH="0" baseline="0" noProof="0" dirty="0">
              <a:ln>
                <a:noFill/>
              </a:ln>
              <a:solidFill>
                <a:srgbClr val="000000"/>
              </a:solidFill>
              <a:effectLst/>
              <a:uLnTx/>
              <a:uFillTx/>
              <a:latin typeface="Verdana"/>
              <a:ea typeface="+mn-ea"/>
              <a:cs typeface="+mn-cs"/>
            </a:endParaRPr>
          </a:p>
        </p:txBody>
      </p:sp>
    </p:spTree>
    <p:extLst>
      <p:ext uri="{BB962C8B-B14F-4D97-AF65-F5344CB8AC3E}">
        <p14:creationId xmlns:p14="http://schemas.microsoft.com/office/powerpoint/2010/main" val="955753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57A028-D90F-43B9-B173-A11E8C26961D}"/>
              </a:ext>
            </a:extLst>
          </p:cNvPr>
          <p:cNvSpPr>
            <a:spLocks noGrp="1"/>
          </p:cNvSpPr>
          <p:nvPr>
            <p:ph type="title"/>
          </p:nvPr>
        </p:nvSpPr>
        <p:spPr/>
        <p:txBody>
          <a:bodyPr/>
          <a:lstStyle/>
          <a:p>
            <a:r>
              <a:rPr lang="sv-fi" b="1" i="0" u="none" baseline="0" dirty="0"/>
              <a:t>Uppgift 2: Larmning</a:t>
            </a:r>
            <a:br>
              <a:rPr lang="sv-fi" b="1" i="0" u="none" baseline="0" dirty="0"/>
            </a:br>
            <a:endParaRPr lang="fi-FI" dirty="0"/>
          </a:p>
        </p:txBody>
      </p:sp>
      <p:sp>
        <p:nvSpPr>
          <p:cNvPr id="3" name="Sisällön paikkamerkki 2">
            <a:extLst>
              <a:ext uri="{FF2B5EF4-FFF2-40B4-BE49-F238E27FC236}">
                <a16:creationId xmlns:a16="http://schemas.microsoft.com/office/drawing/2014/main" id="{9B1C1E48-CE4E-48FB-B030-6BD20184ACF1}"/>
              </a:ext>
            </a:extLst>
          </p:cNvPr>
          <p:cNvSpPr>
            <a:spLocks noGrp="1"/>
          </p:cNvSpPr>
          <p:nvPr>
            <p:ph idx="1"/>
          </p:nvPr>
        </p:nvSpPr>
        <p:spPr/>
        <p:txBody>
          <a:bodyPr>
            <a:normAutofit lnSpcReduction="10000"/>
          </a:bodyPr>
          <a:lstStyle/>
          <a:p>
            <a:pPr marL="0" indent="0" algn="l" rtl="0">
              <a:buNone/>
            </a:pPr>
            <a:r>
              <a:rPr lang="sv-fi" b="1" i="0" u="none" baseline="0" dirty="0"/>
              <a:t>Hur många frivilliga skulle det vara bra att få med, när man tar hänsyn till förhandsuppgifterna och vad ni har blivit ombedd att göra?</a:t>
            </a:r>
          </a:p>
          <a:p>
            <a:pPr marL="0" indent="0" algn="l" rtl="0">
              <a:buNone/>
            </a:pPr>
            <a:r>
              <a:rPr lang="sv-fi" b="1" i="0" u="none" baseline="0" dirty="0"/>
              <a:t>Hur många frivilliga uppskattar ni att ni får till evakueringsplatsen inom en timme efter larmet?</a:t>
            </a:r>
          </a:p>
          <a:p>
            <a:pPr marL="0" indent="0" algn="l" rtl="0">
              <a:buNone/>
            </a:pPr>
            <a:r>
              <a:rPr lang="sv-fi" b="1" i="0" u="none" baseline="0" dirty="0"/>
              <a:t>Hur tillkallas frivilliga?</a:t>
            </a:r>
          </a:p>
        </p:txBody>
      </p:sp>
    </p:spTree>
    <p:extLst>
      <p:ext uri="{BB962C8B-B14F-4D97-AF65-F5344CB8AC3E}">
        <p14:creationId xmlns:p14="http://schemas.microsoft.com/office/powerpoint/2010/main" val="1044011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BF87BFA-A821-4852-99D9-50DFBF02C9E0}"/>
              </a:ext>
            </a:extLst>
          </p:cNvPr>
          <p:cNvSpPr>
            <a:spLocks noGrp="1"/>
          </p:cNvSpPr>
          <p:nvPr>
            <p:ph type="title"/>
          </p:nvPr>
        </p:nvSpPr>
        <p:spPr/>
        <p:txBody>
          <a:bodyPr/>
          <a:lstStyle/>
          <a:p>
            <a:r>
              <a:rPr lang="sv-fi" b="1" i="0" u="none" baseline="0" dirty="0"/>
              <a:t>Bonusuppgift</a:t>
            </a:r>
            <a:br>
              <a:rPr lang="sv-fi" b="1" i="0" u="none" baseline="0" dirty="0"/>
            </a:br>
            <a:endParaRPr lang="fi-FI" dirty="0"/>
          </a:p>
        </p:txBody>
      </p:sp>
      <p:sp>
        <p:nvSpPr>
          <p:cNvPr id="3" name="Tekstin paikkamerkki 2">
            <a:extLst>
              <a:ext uri="{FF2B5EF4-FFF2-40B4-BE49-F238E27FC236}">
                <a16:creationId xmlns:a16="http://schemas.microsoft.com/office/drawing/2014/main" id="{24B9101F-8A94-4098-B24A-7895BDF5EB16}"/>
              </a:ext>
            </a:extLst>
          </p:cNvPr>
          <p:cNvSpPr>
            <a:spLocks noGrp="1"/>
          </p:cNvSpPr>
          <p:nvPr>
            <p:ph idx="1"/>
          </p:nvPr>
        </p:nvSpPr>
        <p:spPr/>
        <p:txBody>
          <a:bodyPr>
            <a:normAutofit fontScale="92500" lnSpcReduction="20000"/>
          </a:bodyPr>
          <a:lstStyle/>
          <a:p>
            <a:pPr marL="0" indent="0" algn="l" rtl="0">
              <a:buNone/>
            </a:pPr>
            <a:r>
              <a:rPr lang="sv-fi" b="1" i="0" u="none" baseline="0" dirty="0"/>
              <a:t>Gör en larmövning för avdelningens frivilliga. Skicka ett övningslarm på det sätt som man kommit överens om i beredskapsplanen.</a:t>
            </a:r>
          </a:p>
          <a:p>
            <a:pPr marL="457200" lvl="1" indent="0" algn="l" rtl="0">
              <a:buNone/>
            </a:pPr>
            <a:r>
              <a:rPr lang="sv-fi" b="1" i="0" u="none" baseline="0" dirty="0"/>
              <a:t>Ni kan öva larmsystemet OHTO</a:t>
            </a:r>
          </a:p>
          <a:p>
            <a:pPr marL="457200" lvl="1" indent="0" algn="l" rtl="0">
              <a:buNone/>
            </a:pPr>
            <a:r>
              <a:rPr lang="sv-fi" b="1" i="0" u="none" baseline="0" dirty="0"/>
              <a:t>Kontrollera svarstiderna och antalet personer som kvitterar larmet</a:t>
            </a:r>
          </a:p>
          <a:p>
            <a:pPr marL="457200" lvl="1" indent="0" algn="l" rtl="0">
              <a:buNone/>
            </a:pPr>
            <a:r>
              <a:rPr lang="sv-fi" b="1" i="0" u="none" baseline="0" dirty="0"/>
              <a:t>Larmet kan ha formatet: </a:t>
            </a:r>
          </a:p>
          <a:p>
            <a:pPr marL="457200" lvl="1" indent="0" algn="l" rtl="0">
              <a:buNone/>
            </a:pP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Operation nr. </a:t>
            </a:r>
            <a:r>
              <a:rPr lang="sv-fi" b="0" i="0" u="none" baseline="0" dirty="0">
                <a:solidFill>
                  <a:srgbClr val="333333"/>
                </a:solidFill>
                <a:effectLst/>
                <a:highlight>
                  <a:srgbClr val="FFFF00"/>
                </a:highligh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xx</a:t>
            </a: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/Beredskapsövning/</a:t>
            </a:r>
            <a:r>
              <a:rPr lang="sv-fi" b="0" i="0" u="none" baseline="0" dirty="0">
                <a:solidFill>
                  <a:srgbClr val="333333"/>
                </a:solidFill>
                <a:effectLst/>
                <a:highlight>
                  <a:srgbClr val="FFFF00"/>
                </a:highligh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Hålvik</a:t>
            </a: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/Första omsorgen/Eldsvåda/Omedelbart. Kvittering: </a:t>
            </a:r>
            <a:r>
              <a:rPr lang="sv-fi" b="0" i="0" u="none" baseline="0" dirty="0">
                <a:solidFill>
                  <a:srgbClr val="333333"/>
                </a:solidFill>
                <a:highlight>
                  <a:srgbClr val="FFFF00"/>
                </a:highligh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xx</a:t>
            </a:r>
            <a:r>
              <a:rPr lang="sv-fi" b="0" i="0" u="none" baseline="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sym typeface="Open Sans" panose="020B0606030504020204" pitchFamily="34" charset="0"/>
              </a:rPr>
              <a:t> ok/nej/datum hh:mm</a:t>
            </a:r>
          </a:p>
        </p:txBody>
      </p:sp>
    </p:spTree>
    <p:extLst>
      <p:ext uri="{BB962C8B-B14F-4D97-AF65-F5344CB8AC3E}">
        <p14:creationId xmlns:p14="http://schemas.microsoft.com/office/powerpoint/2010/main" val="955283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1148BF-1E77-4047-BC15-9D2B85CC68D7}"/>
              </a:ext>
            </a:extLst>
          </p:cNvPr>
          <p:cNvSpPr>
            <a:spLocks noGrp="1"/>
          </p:cNvSpPr>
          <p:nvPr>
            <p:ph type="title"/>
          </p:nvPr>
        </p:nvSpPr>
        <p:spPr/>
        <p:txBody>
          <a:bodyPr/>
          <a:lstStyle/>
          <a:p>
            <a:r>
              <a:rPr lang="sv-fi" b="1" i="0" u="none" baseline="0" dirty="0"/>
              <a:t>Uppgift 3: på väg </a:t>
            </a:r>
            <a:br>
              <a:rPr lang="sv-fi" b="1" i="0" u="none" baseline="0" dirty="0"/>
            </a:br>
            <a:endParaRPr lang="fi-FI" dirty="0"/>
          </a:p>
        </p:txBody>
      </p:sp>
      <p:sp>
        <p:nvSpPr>
          <p:cNvPr id="4" name="Tekstin paikkamerkki 3">
            <a:extLst>
              <a:ext uri="{FF2B5EF4-FFF2-40B4-BE49-F238E27FC236}">
                <a16:creationId xmlns:a16="http://schemas.microsoft.com/office/drawing/2014/main" id="{A3FE610C-95B1-4AFC-9CCD-9C82FFCE95E1}"/>
              </a:ext>
            </a:extLst>
          </p:cNvPr>
          <p:cNvSpPr>
            <a:spLocks noGrp="1"/>
          </p:cNvSpPr>
          <p:nvPr>
            <p:ph idx="1"/>
          </p:nvPr>
        </p:nvSpPr>
        <p:spPr/>
        <p:txBody>
          <a:bodyPr/>
          <a:lstStyle/>
          <a:p>
            <a:pPr marL="0" indent="0" algn="l" rtl="0">
              <a:buNone/>
            </a:pPr>
            <a:r>
              <a:rPr lang="sv-fi" b="1" i="0" u="none" baseline="0" dirty="0"/>
              <a:t>Vad tar du med hemifrån när du har bråttom att komma iväg?</a:t>
            </a:r>
          </a:p>
          <a:p>
            <a:pPr marL="0" indent="0" algn="l" rtl="0">
              <a:buNone/>
            </a:pPr>
            <a:r>
              <a:rPr lang="sv-fi" b="1" i="0" u="none" baseline="0" dirty="0"/>
              <a:t>Vad tänker du på under resan? </a:t>
            </a:r>
          </a:p>
        </p:txBody>
      </p:sp>
    </p:spTree>
    <p:extLst>
      <p:ext uri="{BB962C8B-B14F-4D97-AF65-F5344CB8AC3E}">
        <p14:creationId xmlns:p14="http://schemas.microsoft.com/office/powerpoint/2010/main" val="265076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54FF94-BE5E-4072-95DC-44456DCCE1C8}"/>
              </a:ext>
            </a:extLst>
          </p:cNvPr>
          <p:cNvSpPr>
            <a:spLocks noGrp="1"/>
          </p:cNvSpPr>
          <p:nvPr>
            <p:ph type="title"/>
          </p:nvPr>
        </p:nvSpPr>
        <p:spPr/>
        <p:txBody>
          <a:bodyPr/>
          <a:lstStyle/>
          <a:p>
            <a:r>
              <a:rPr lang="sv-fi" b="1" i="0" u="none" baseline="0" dirty="0"/>
              <a:t>Uppgift 4: användbara saker</a:t>
            </a:r>
            <a:br>
              <a:rPr lang="sv-fi" b="1" i="0" u="none" baseline="0" dirty="0"/>
            </a:br>
            <a:endParaRPr lang="fi-FI" dirty="0"/>
          </a:p>
        </p:txBody>
      </p:sp>
      <p:sp>
        <p:nvSpPr>
          <p:cNvPr id="4" name="Tekstin paikkamerkki 3">
            <a:extLst>
              <a:ext uri="{FF2B5EF4-FFF2-40B4-BE49-F238E27FC236}">
                <a16:creationId xmlns:a16="http://schemas.microsoft.com/office/drawing/2014/main" id="{A3FE610C-95B1-4AFC-9CCD-9C82FFCE95E1}"/>
              </a:ext>
            </a:extLst>
          </p:cNvPr>
          <p:cNvSpPr>
            <a:spLocks noGrp="1"/>
          </p:cNvSpPr>
          <p:nvPr>
            <p:ph idx="1"/>
          </p:nvPr>
        </p:nvSpPr>
        <p:spPr/>
        <p:txBody>
          <a:bodyPr/>
          <a:lstStyle/>
          <a:p>
            <a:pPr marL="0" indent="0" algn="l" rtl="0">
              <a:buNone/>
            </a:pPr>
            <a:r>
              <a:rPr lang="sv-fi" b="1" i="0" u="none" baseline="0" dirty="0"/>
              <a:t>En av de frivilliga som fick larmet ringer och säger att hen kan åka till avdelningens lokaler på vägen. Vad uppmanar ni hen att packa med därifrån?</a:t>
            </a:r>
          </a:p>
        </p:txBody>
      </p:sp>
    </p:spTree>
    <p:extLst>
      <p:ext uri="{BB962C8B-B14F-4D97-AF65-F5344CB8AC3E}">
        <p14:creationId xmlns:p14="http://schemas.microsoft.com/office/powerpoint/2010/main" val="1027385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2C2A1B-E944-4396-B2BE-740919FA8B31}"/>
              </a:ext>
            </a:extLst>
          </p:cNvPr>
          <p:cNvSpPr>
            <a:spLocks noGrp="1"/>
          </p:cNvSpPr>
          <p:nvPr>
            <p:ph type="title"/>
          </p:nvPr>
        </p:nvSpPr>
        <p:spPr/>
        <p:txBody>
          <a:bodyPr/>
          <a:lstStyle/>
          <a:p>
            <a:pPr algn="l" rtl="0"/>
            <a:r>
              <a:rPr lang="sv-fi" b="1" i="0" u="none" baseline="0"/>
              <a:t>Ni anländer till evakueringscentret</a:t>
            </a:r>
          </a:p>
        </p:txBody>
      </p:sp>
      <p:sp>
        <p:nvSpPr>
          <p:cNvPr id="3" name="Sisällön paikkamerkki 2">
            <a:extLst>
              <a:ext uri="{FF2B5EF4-FFF2-40B4-BE49-F238E27FC236}">
                <a16:creationId xmlns:a16="http://schemas.microsoft.com/office/drawing/2014/main" id="{B102F8DA-9AD6-4DD7-B96B-3A093183E23B}"/>
              </a:ext>
            </a:extLst>
          </p:cNvPr>
          <p:cNvSpPr>
            <a:spLocks noGrp="1"/>
          </p:cNvSpPr>
          <p:nvPr>
            <p:ph type="body" sz="quarter" idx="11"/>
          </p:nvPr>
        </p:nvSpPr>
        <p:spPr/>
        <p:txBody>
          <a:bodyPr/>
          <a:lstStyle/>
          <a:p>
            <a:pPr algn="l" rtl="0"/>
            <a:r>
              <a:rPr lang="sv-fi" b="0" i="0" u="none" baseline="0" dirty="0"/>
              <a:t>Ni anländer till evakueringscentret och ledaren anmäler sig till den ledande socialarbetaren.</a:t>
            </a:r>
            <a:endParaRPr lang="sv-fi" dirty="0">
              <a:highlight>
                <a:srgbClr val="FFFF00"/>
              </a:highlight>
            </a:endParaRPr>
          </a:p>
          <a:p>
            <a:pPr algn="l" rtl="0"/>
            <a:r>
              <a:rPr lang="sv-fi" b="0" i="0" u="none" baseline="0" dirty="0"/>
              <a:t>Tre socialarbetare finns på plats och den mängd frivilliga som ni i början uppskattade skulle anlända inom en timme. </a:t>
            </a:r>
          </a:p>
          <a:p>
            <a:pPr algn="l" rtl="0"/>
            <a:r>
              <a:rPr lang="sv-fi" b="0" i="0" u="none" baseline="0" dirty="0"/>
              <a:t>Ni hör att de evakuerade anländer med buss om cirka 20 minuter.</a:t>
            </a:r>
          </a:p>
        </p:txBody>
      </p:sp>
    </p:spTree>
    <p:extLst>
      <p:ext uri="{BB962C8B-B14F-4D97-AF65-F5344CB8AC3E}">
        <p14:creationId xmlns:p14="http://schemas.microsoft.com/office/powerpoint/2010/main" val="2169702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6335CE-8526-4D26-8676-9CE4BDC564F9}"/>
              </a:ext>
            </a:extLst>
          </p:cNvPr>
          <p:cNvSpPr>
            <a:spLocks noGrp="1"/>
          </p:cNvSpPr>
          <p:nvPr>
            <p:ph type="title"/>
          </p:nvPr>
        </p:nvSpPr>
        <p:spPr/>
        <p:txBody>
          <a:bodyPr/>
          <a:lstStyle/>
          <a:p>
            <a:pPr algn="l" rtl="0"/>
            <a:r>
              <a:rPr lang="sv-fi" b="1" i="0" u="none" baseline="0"/>
              <a:t>Uppgifter</a:t>
            </a:r>
          </a:p>
        </p:txBody>
      </p:sp>
      <p:sp>
        <p:nvSpPr>
          <p:cNvPr id="3" name="Sisällön paikkamerkki 2">
            <a:extLst>
              <a:ext uri="{FF2B5EF4-FFF2-40B4-BE49-F238E27FC236}">
                <a16:creationId xmlns:a16="http://schemas.microsoft.com/office/drawing/2014/main" id="{39A5BD13-D48E-44D3-9908-1B50A70BD5BF}"/>
              </a:ext>
            </a:extLst>
          </p:cNvPr>
          <p:cNvSpPr>
            <a:spLocks noGrp="1"/>
          </p:cNvSpPr>
          <p:nvPr>
            <p:ph type="body" sz="quarter" idx="11"/>
          </p:nvPr>
        </p:nvSpPr>
        <p:spPr>
          <a:xfrm>
            <a:off x="838200" y="1683153"/>
            <a:ext cx="10515600" cy="4633425"/>
          </a:xfrm>
        </p:spPr>
        <p:txBody>
          <a:bodyPr/>
          <a:lstStyle/>
          <a:p>
            <a:pPr algn="l" rtl="0"/>
            <a:r>
              <a:rPr lang="sv-fi" b="0" i="0" u="none" baseline="0" dirty="0"/>
              <a:t>Frivilliga ombes initialt att ordna</a:t>
            </a:r>
          </a:p>
          <a:p>
            <a:pPr lvl="1" algn="l" rtl="0"/>
            <a:r>
              <a:rPr lang="sv-fi" b="0" i="0" u="none" baseline="0" dirty="0"/>
              <a:t>Inskrivning av de evakuerade till evakueringscentret</a:t>
            </a:r>
          </a:p>
          <a:p>
            <a:pPr lvl="1" algn="l" rtl="0"/>
            <a:r>
              <a:rPr lang="sv-fi" b="0" i="0" u="none" baseline="0" dirty="0"/>
              <a:t>Läges- och behovsbedömning av de evakuerade: behöver de mediciner, kläder, filtar, har de sjukdomar som kräver vård, husdjur, behov av psykiskt stöd eller finns det något annat som ska beaktas? Samtidigt fylls evakueringskorten i</a:t>
            </a:r>
          </a:p>
          <a:p>
            <a:pPr lvl="1" algn="l" rtl="0"/>
            <a:r>
              <a:rPr lang="sv-fi" b="0" i="0" u="none" baseline="0" dirty="0"/>
              <a:t>Matservering: mellanmål under den första timmen, till exempel saft, kaffe och smörgås</a:t>
            </a:r>
          </a:p>
          <a:p>
            <a:pPr lvl="1" algn="l" rtl="0"/>
            <a:r>
              <a:rPr lang="sv-fi" b="0" i="0" u="none" baseline="0" dirty="0"/>
              <a:t>Samtalshjälp för de som behöver</a:t>
            </a:r>
          </a:p>
        </p:txBody>
      </p:sp>
    </p:spTree>
    <p:extLst>
      <p:ext uri="{BB962C8B-B14F-4D97-AF65-F5344CB8AC3E}">
        <p14:creationId xmlns:p14="http://schemas.microsoft.com/office/powerpoint/2010/main" val="4154185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352CA57-81E2-453A-B688-D7A92889C697}"/>
              </a:ext>
            </a:extLst>
          </p:cNvPr>
          <p:cNvSpPr>
            <a:spLocks noGrp="1"/>
          </p:cNvSpPr>
          <p:nvPr>
            <p:ph type="ctrTitle"/>
          </p:nvPr>
        </p:nvSpPr>
        <p:spPr/>
        <p:txBody>
          <a:bodyPr/>
          <a:lstStyle/>
          <a:p>
            <a:pPr rtl="0"/>
            <a:r>
              <a:rPr lang="sv-fi" b="1" i="0" u="none" baseline="0"/>
              <a:t>Välkommen!</a:t>
            </a:r>
          </a:p>
        </p:txBody>
      </p:sp>
    </p:spTree>
    <p:extLst>
      <p:ext uri="{BB962C8B-B14F-4D97-AF65-F5344CB8AC3E}">
        <p14:creationId xmlns:p14="http://schemas.microsoft.com/office/powerpoint/2010/main" val="109661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E75B5F-6EBF-4518-90CD-6F04F7AF1514}"/>
              </a:ext>
            </a:extLst>
          </p:cNvPr>
          <p:cNvSpPr>
            <a:spLocks noGrp="1"/>
          </p:cNvSpPr>
          <p:nvPr>
            <p:ph type="title"/>
          </p:nvPr>
        </p:nvSpPr>
        <p:spPr/>
        <p:txBody>
          <a:bodyPr/>
          <a:lstStyle/>
          <a:p>
            <a:r>
              <a:rPr lang="sv-fi" b="1" i="0" u="none" baseline="0" dirty="0"/>
              <a:t>Uppgift 5: organisation av verksamheten</a:t>
            </a:r>
            <a:br>
              <a:rPr lang="sv-fi" b="1" i="0" u="none" baseline="0" dirty="0"/>
            </a:br>
            <a:endParaRPr lang="fi-FI" dirty="0"/>
          </a:p>
        </p:txBody>
      </p:sp>
      <p:sp>
        <p:nvSpPr>
          <p:cNvPr id="3" name="Tekstin paikkamerkki 2">
            <a:extLst>
              <a:ext uri="{FF2B5EF4-FFF2-40B4-BE49-F238E27FC236}">
                <a16:creationId xmlns:a16="http://schemas.microsoft.com/office/drawing/2014/main" id="{DA8859C9-0607-4E4A-98AC-6073590E57FD}"/>
              </a:ext>
            </a:extLst>
          </p:cNvPr>
          <p:cNvSpPr>
            <a:spLocks noGrp="1"/>
          </p:cNvSpPr>
          <p:nvPr>
            <p:ph idx="1"/>
          </p:nvPr>
        </p:nvSpPr>
        <p:spPr/>
        <p:txBody>
          <a:bodyPr>
            <a:normAutofit fontScale="92500" lnSpcReduction="10000"/>
          </a:bodyPr>
          <a:lstStyle/>
          <a:p>
            <a:pPr marL="0" indent="0" algn="l" rtl="0">
              <a:buNone/>
            </a:pPr>
            <a:r>
              <a:rPr lang="sv-fi" b="1" i="0" u="none" baseline="0" dirty="0"/>
              <a:t>Använd skolans planritning för att planera hur det lönar sig att organisera verksamheten till olika lokaler.</a:t>
            </a:r>
          </a:p>
          <a:p>
            <a:pPr marL="0" indent="0" algn="l" rtl="0">
              <a:buNone/>
            </a:pPr>
            <a:r>
              <a:rPr lang="sv-fi" b="1" i="0" u="none" baseline="0" dirty="0"/>
              <a:t>Planera hur ni fördelar uppgifterna till de frivilliga som finns tillgängliga. Hur organiseras ledningen av verksamheten?</a:t>
            </a:r>
          </a:p>
          <a:p>
            <a:pPr marL="0" indent="0" algn="l" rtl="0">
              <a:buNone/>
            </a:pPr>
            <a:r>
              <a:rPr lang="sv-fi" b="1" i="0" u="none" baseline="0" dirty="0"/>
              <a:t>Kom ihåg att man också kan berätta för myndigheten att det inte finns tillräckligt med frivilliga eller lokalen inte räcker till för att utföra alla uppgifter.</a:t>
            </a:r>
          </a:p>
        </p:txBody>
      </p:sp>
    </p:spTree>
    <p:extLst>
      <p:ext uri="{BB962C8B-B14F-4D97-AF65-F5344CB8AC3E}">
        <p14:creationId xmlns:p14="http://schemas.microsoft.com/office/powerpoint/2010/main" val="4033042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1">
            <a:extLst>
              <a:ext uri="{FF2B5EF4-FFF2-40B4-BE49-F238E27FC236}">
                <a16:creationId xmlns:a16="http://schemas.microsoft.com/office/drawing/2014/main" id="{7D146535-FD06-48A1-AA99-499CBBB6DCFC}"/>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119" t="3361" b="24357"/>
          <a:stretch/>
        </p:blipFill>
        <p:spPr bwMode="auto">
          <a:xfrm>
            <a:off x="130629" y="1197429"/>
            <a:ext cx="11734800" cy="505097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7419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7283877-9BC3-496C-BC12-01F642801042}"/>
              </a:ext>
            </a:extLst>
          </p:cNvPr>
          <p:cNvSpPr>
            <a:spLocks noGrp="1"/>
          </p:cNvSpPr>
          <p:nvPr>
            <p:ph type="title"/>
          </p:nvPr>
        </p:nvSpPr>
        <p:spPr/>
        <p:txBody>
          <a:bodyPr/>
          <a:lstStyle/>
          <a:p>
            <a:pPr algn="l" rtl="0"/>
            <a:r>
              <a:rPr lang="sv-fi" b="1" i="0" u="none" baseline="0"/>
              <a:t>De evakuerade anländer</a:t>
            </a:r>
          </a:p>
        </p:txBody>
      </p:sp>
      <p:sp>
        <p:nvSpPr>
          <p:cNvPr id="3" name="Sisällön paikkamerkki 2">
            <a:extLst>
              <a:ext uri="{FF2B5EF4-FFF2-40B4-BE49-F238E27FC236}">
                <a16:creationId xmlns:a16="http://schemas.microsoft.com/office/drawing/2014/main" id="{5EA19C7A-8EA8-415F-84C1-8221A94AA6E9}"/>
              </a:ext>
            </a:extLst>
          </p:cNvPr>
          <p:cNvSpPr>
            <a:spLocks noGrp="1"/>
          </p:cNvSpPr>
          <p:nvPr>
            <p:ph type="body" idx="14"/>
          </p:nvPr>
        </p:nvSpPr>
        <p:spPr>
          <a:xfrm>
            <a:off x="838199" y="1840832"/>
            <a:ext cx="10515600" cy="3393019"/>
          </a:xfrm>
        </p:spPr>
        <p:txBody>
          <a:bodyPr>
            <a:normAutofit/>
          </a:bodyPr>
          <a:lstStyle/>
          <a:p>
            <a:pPr algn="l" rtl="0"/>
            <a:r>
              <a:rPr lang="sv-fi" b="0" i="0" u="none" baseline="0" dirty="0"/>
              <a:t>De skrivs in och visas till den överenskomna lokalen, samtidigt kontrollerar frivilliga andra som anländer och lämnar lokalen, och skriver ut evakuerade om de lämnar lokalen.</a:t>
            </a:r>
          </a:p>
          <a:p>
            <a:pPr algn="l" rtl="0"/>
            <a:r>
              <a:rPr lang="sv-fi" b="0" i="0" u="none" baseline="0" dirty="0"/>
              <a:t>På begäran av socialväsendet gör de frivilliga en behovsbedömning tillsammans med de evakuerade och antecknar uppgifterna på evakueringskorten.</a:t>
            </a:r>
          </a:p>
          <a:p>
            <a:pPr algn="l" rtl="0"/>
            <a:r>
              <a:rPr lang="sv-fi" b="0" i="0" u="none" baseline="0" dirty="0"/>
              <a:t>Många av de evakuerade är förståeligt nog skakade och vill ha information.</a:t>
            </a:r>
          </a:p>
          <a:p>
            <a:pPr algn="l" rtl="0"/>
            <a:r>
              <a:rPr lang="sv-fi" b="0" i="0" u="none" baseline="0" dirty="0"/>
              <a:t>Ni får evakueringsprotokollet och -korten till ert förfogande.</a:t>
            </a:r>
          </a:p>
        </p:txBody>
      </p:sp>
    </p:spTree>
    <p:extLst>
      <p:ext uri="{BB962C8B-B14F-4D97-AF65-F5344CB8AC3E}">
        <p14:creationId xmlns:p14="http://schemas.microsoft.com/office/powerpoint/2010/main" val="3633249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532D20-5CE0-4EF7-8862-D49F4FA34BA4}"/>
              </a:ext>
            </a:extLst>
          </p:cNvPr>
          <p:cNvSpPr>
            <a:spLocks noGrp="1"/>
          </p:cNvSpPr>
          <p:nvPr>
            <p:ph type="title"/>
          </p:nvPr>
        </p:nvSpPr>
        <p:spPr/>
        <p:txBody>
          <a:bodyPr/>
          <a:lstStyle/>
          <a:p>
            <a:r>
              <a:rPr lang="sv-fi" b="1" i="0" u="none" baseline="0" dirty="0"/>
              <a:t>Uppgift 6: behov</a:t>
            </a:r>
            <a:br>
              <a:rPr lang="sv-fi" b="1" i="0" u="none" baseline="0" dirty="0"/>
            </a:br>
            <a:endParaRPr lang="fi-FI" dirty="0"/>
          </a:p>
        </p:txBody>
      </p:sp>
      <p:sp>
        <p:nvSpPr>
          <p:cNvPr id="3" name="Tekstin paikkamerkki 2">
            <a:extLst>
              <a:ext uri="{FF2B5EF4-FFF2-40B4-BE49-F238E27FC236}">
                <a16:creationId xmlns:a16="http://schemas.microsoft.com/office/drawing/2014/main" id="{DDF5C68E-922D-4CE8-9E5B-1FC444FC8AF8}"/>
              </a:ext>
            </a:extLst>
          </p:cNvPr>
          <p:cNvSpPr>
            <a:spLocks noGrp="1"/>
          </p:cNvSpPr>
          <p:nvPr>
            <p:ph idx="1"/>
          </p:nvPr>
        </p:nvSpPr>
        <p:spPr/>
        <p:txBody>
          <a:bodyPr>
            <a:normAutofit/>
          </a:bodyPr>
          <a:lstStyle/>
          <a:p>
            <a:pPr marL="0" indent="0" algn="l" rtl="0">
              <a:buNone/>
            </a:pPr>
            <a:r>
              <a:rPr lang="sv-fi" b="1" i="0" u="none" baseline="0" dirty="0"/>
              <a:t>Vilka behov och observationer hittas på basis av evakueringskorten? Gör en lista över dem.</a:t>
            </a:r>
          </a:p>
          <a:p>
            <a:pPr marL="0" indent="0" algn="l" rtl="0">
              <a:buNone/>
            </a:pPr>
            <a:r>
              <a:rPr lang="sv-fi" b="1" i="0" u="none" baseline="0" dirty="0"/>
              <a:t>Hur kan dessa behov tillgodoses?</a:t>
            </a:r>
          </a:p>
          <a:p>
            <a:pPr marL="0" indent="0" algn="l" rtl="0">
              <a:buNone/>
            </a:pPr>
            <a:r>
              <a:rPr lang="sv-fi" b="1" i="0" u="none" baseline="0" dirty="0"/>
              <a:t>Finns det personer i gruppen som kräver särskilt stöd? Det finns tips i riktlinjerna för skydd och jämlikhet.</a:t>
            </a:r>
          </a:p>
        </p:txBody>
      </p:sp>
    </p:spTree>
    <p:extLst>
      <p:ext uri="{BB962C8B-B14F-4D97-AF65-F5344CB8AC3E}">
        <p14:creationId xmlns:p14="http://schemas.microsoft.com/office/powerpoint/2010/main" val="1470562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2BF49F-33BD-40F9-A656-65D076E52F0B}"/>
              </a:ext>
            </a:extLst>
          </p:cNvPr>
          <p:cNvSpPr>
            <a:spLocks noGrp="1"/>
          </p:cNvSpPr>
          <p:nvPr>
            <p:ph type="title"/>
          </p:nvPr>
        </p:nvSpPr>
        <p:spPr/>
        <p:txBody>
          <a:bodyPr/>
          <a:lstStyle/>
          <a:p>
            <a:pPr algn="l" rtl="0"/>
            <a:r>
              <a:rPr lang="sv-fi" b="1" i="0" u="none" baseline="0"/>
              <a:t>Hittar man plåstren?</a:t>
            </a:r>
          </a:p>
        </p:txBody>
      </p:sp>
      <p:sp>
        <p:nvSpPr>
          <p:cNvPr id="3" name="Sisällön paikkamerkki 2">
            <a:extLst>
              <a:ext uri="{FF2B5EF4-FFF2-40B4-BE49-F238E27FC236}">
                <a16:creationId xmlns:a16="http://schemas.microsoft.com/office/drawing/2014/main" id="{961470C4-6EBC-4C77-9E13-A9ABA65D15DE}"/>
              </a:ext>
            </a:extLst>
          </p:cNvPr>
          <p:cNvSpPr>
            <a:spLocks noGrp="1"/>
          </p:cNvSpPr>
          <p:nvPr>
            <p:ph type="body" sz="quarter" idx="11"/>
          </p:nvPr>
        </p:nvSpPr>
        <p:spPr/>
        <p:txBody>
          <a:bodyPr/>
          <a:lstStyle/>
          <a:p>
            <a:pPr algn="l" rtl="0"/>
            <a:r>
              <a:rPr lang="sv-fi" b="0" i="0" u="none" baseline="0"/>
              <a:t>Det visar sig att några av de evakuerade behöver första hjälpen</a:t>
            </a:r>
          </a:p>
          <a:p>
            <a:pPr lvl="1" algn="l" rtl="0"/>
            <a:r>
              <a:rPr lang="sv-fi" b="0" i="0" u="none" baseline="0"/>
              <a:t>Jaakko Jämi har ytliga skrapsår på händerna och knäna</a:t>
            </a:r>
          </a:p>
          <a:p>
            <a:pPr lvl="1" algn="l" rtl="0"/>
            <a:r>
              <a:rPr lang="sv-fi" b="0" i="0" u="none" baseline="0"/>
              <a:t>Camilla Lingström har stukat vristen när hon föll i trappan</a:t>
            </a:r>
          </a:p>
          <a:p>
            <a:pPr lvl="1" algn="l" rtl="0"/>
            <a:r>
              <a:rPr lang="sv-fi" b="0" i="0" u="none" baseline="0"/>
              <a:t>Niina Napakka har en krosskada i pannan</a:t>
            </a:r>
          </a:p>
          <a:p>
            <a:pPr lvl="1" algn="l" rtl="0"/>
            <a:r>
              <a:rPr lang="sv-fi" b="0" i="0" u="none" baseline="0"/>
              <a:t>Krista Kivenlahti verkar hyperventilera</a:t>
            </a:r>
          </a:p>
          <a:p>
            <a:pPr algn="l" rtl="0"/>
            <a:r>
              <a:rPr lang="sv-fi" b="0" i="0" u="none" baseline="0"/>
              <a:t>En timme efter ankomsten börjar Olivia Orhinen klaga på migränhuvudvärk</a:t>
            </a:r>
          </a:p>
          <a:p>
            <a:endParaRPr lang="sv-fi" dirty="0"/>
          </a:p>
        </p:txBody>
      </p:sp>
    </p:spTree>
    <p:extLst>
      <p:ext uri="{BB962C8B-B14F-4D97-AF65-F5344CB8AC3E}">
        <p14:creationId xmlns:p14="http://schemas.microsoft.com/office/powerpoint/2010/main" val="4226076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08C1FFB-F941-4A34-A3C4-7A86F286E45C}"/>
              </a:ext>
            </a:extLst>
          </p:cNvPr>
          <p:cNvSpPr>
            <a:spLocks noGrp="1"/>
          </p:cNvSpPr>
          <p:nvPr>
            <p:ph type="title"/>
          </p:nvPr>
        </p:nvSpPr>
        <p:spPr/>
        <p:txBody>
          <a:bodyPr/>
          <a:lstStyle/>
          <a:p>
            <a:r>
              <a:rPr lang="sv-fi" b="1" i="0" u="none" baseline="0" dirty="0"/>
              <a:t>Uppgift 7: första hjälpen</a:t>
            </a:r>
            <a:br>
              <a:rPr lang="sv-fi" b="1" i="0" u="none" baseline="0" dirty="0"/>
            </a:br>
            <a:endParaRPr lang="fi-FI" dirty="0"/>
          </a:p>
        </p:txBody>
      </p:sp>
      <p:sp>
        <p:nvSpPr>
          <p:cNvPr id="3" name="Tekstin paikkamerkki 2">
            <a:extLst>
              <a:ext uri="{FF2B5EF4-FFF2-40B4-BE49-F238E27FC236}">
                <a16:creationId xmlns:a16="http://schemas.microsoft.com/office/drawing/2014/main" id="{D1652CE1-034C-46A5-A57B-4D34EE65B2AD}"/>
              </a:ext>
            </a:extLst>
          </p:cNvPr>
          <p:cNvSpPr>
            <a:spLocks noGrp="1"/>
          </p:cNvSpPr>
          <p:nvPr>
            <p:ph idx="1"/>
          </p:nvPr>
        </p:nvSpPr>
        <p:spPr/>
        <p:txBody>
          <a:bodyPr/>
          <a:lstStyle/>
          <a:p>
            <a:pPr marL="0" indent="0" algn="l" rtl="0">
              <a:buNone/>
            </a:pPr>
            <a:r>
              <a:rPr lang="sv-fi" b="1" i="0" u="none" baseline="0" dirty="0"/>
              <a:t>Socialarbetaren frågar om ni kan ge första hjälpen till de som behöver. </a:t>
            </a:r>
          </a:p>
          <a:p>
            <a:pPr marL="0" indent="0" algn="l" rtl="0">
              <a:buNone/>
            </a:pPr>
            <a:r>
              <a:rPr lang="sv-fi" b="1" i="0" u="none" baseline="0" dirty="0"/>
              <a:t>Har ni tillräckligt med utrustning och kunnande? </a:t>
            </a:r>
          </a:p>
          <a:p>
            <a:pPr marL="0" indent="0" algn="l" rtl="0">
              <a:buNone/>
            </a:pPr>
            <a:r>
              <a:rPr lang="sv-fi" b="1" i="0" u="none" baseline="0" dirty="0"/>
              <a:t>Hur organiserar ni första hjälpen?</a:t>
            </a:r>
          </a:p>
        </p:txBody>
      </p:sp>
    </p:spTree>
    <p:extLst>
      <p:ext uri="{BB962C8B-B14F-4D97-AF65-F5344CB8AC3E}">
        <p14:creationId xmlns:p14="http://schemas.microsoft.com/office/powerpoint/2010/main" val="2084493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8D99FA-389D-428F-B5CC-5108F573E042}"/>
              </a:ext>
            </a:extLst>
          </p:cNvPr>
          <p:cNvSpPr>
            <a:spLocks noGrp="1"/>
          </p:cNvSpPr>
          <p:nvPr>
            <p:ph type="title"/>
          </p:nvPr>
        </p:nvSpPr>
        <p:spPr/>
        <p:txBody>
          <a:bodyPr/>
          <a:lstStyle/>
          <a:p>
            <a:r>
              <a:rPr lang="sv-fi" b="1" i="0" u="none" baseline="0" dirty="0"/>
              <a:t>Uppgift 8: matservering</a:t>
            </a:r>
            <a:br>
              <a:rPr lang="sv-fi" b="1" i="0" u="none" baseline="0" dirty="0"/>
            </a:br>
            <a:endParaRPr lang="fi-FI" dirty="0"/>
          </a:p>
        </p:txBody>
      </p:sp>
      <p:sp>
        <p:nvSpPr>
          <p:cNvPr id="3" name="Tekstin paikkamerkki 2">
            <a:extLst>
              <a:ext uri="{FF2B5EF4-FFF2-40B4-BE49-F238E27FC236}">
                <a16:creationId xmlns:a16="http://schemas.microsoft.com/office/drawing/2014/main" id="{1A1EFE68-57BF-4059-9E80-746A7DCC03BF}"/>
              </a:ext>
            </a:extLst>
          </p:cNvPr>
          <p:cNvSpPr>
            <a:spLocks noGrp="1"/>
          </p:cNvSpPr>
          <p:nvPr>
            <p:ph idx="1"/>
          </p:nvPr>
        </p:nvSpPr>
        <p:spPr/>
        <p:txBody>
          <a:bodyPr/>
          <a:lstStyle/>
          <a:p>
            <a:pPr marL="0" indent="0" algn="l" rtl="0">
              <a:buNone/>
            </a:pPr>
            <a:r>
              <a:rPr lang="sv-fi" b="1" i="0" u="none" baseline="0" dirty="0"/>
              <a:t>Ni börjar planera organiseringen av att serverera mellanmål till de evakuerade.</a:t>
            </a:r>
            <a:r>
              <a:rPr lang="sv-fi" b="1" dirty="0"/>
              <a:t> </a:t>
            </a:r>
            <a:r>
              <a:rPr lang="sv-fi" b="1" i="0" u="none" baseline="0" dirty="0"/>
              <a:t>Vad serverar ni?</a:t>
            </a:r>
          </a:p>
          <a:p>
            <a:pPr marL="0" indent="0" algn="l" rtl="0">
              <a:buNone/>
            </a:pPr>
            <a:r>
              <a:rPr lang="sv-fi" b="1" i="0" u="none" baseline="0" dirty="0"/>
              <a:t>Gör en inköpslista på de varor som ni inte redan har med er</a:t>
            </a:r>
          </a:p>
          <a:p>
            <a:pPr marL="0" indent="0" algn="l" rtl="0">
              <a:buNone/>
            </a:pPr>
            <a:r>
              <a:rPr lang="sv-fi" b="1" i="0" u="none" baseline="0" dirty="0"/>
              <a:t>Vem kan hämta varorna som saknas och varifrån?</a:t>
            </a:r>
          </a:p>
        </p:txBody>
      </p:sp>
    </p:spTree>
    <p:extLst>
      <p:ext uri="{BB962C8B-B14F-4D97-AF65-F5344CB8AC3E}">
        <p14:creationId xmlns:p14="http://schemas.microsoft.com/office/powerpoint/2010/main" val="263270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B446AB34-0C18-49E8-BB70-256B8A18ADA4}"/>
              </a:ext>
            </a:extLst>
          </p:cNvPr>
          <p:cNvSpPr>
            <a:spLocks noGrp="1"/>
          </p:cNvSpPr>
          <p:nvPr>
            <p:ph type="title"/>
          </p:nvPr>
        </p:nvSpPr>
        <p:spPr/>
        <p:txBody>
          <a:bodyPr/>
          <a:lstStyle/>
          <a:p>
            <a:pPr algn="l" rtl="0"/>
            <a:r>
              <a:rPr lang="sv-fi" b="1" i="0" u="none" baseline="0"/>
              <a:t>Psykiskt stöd</a:t>
            </a:r>
          </a:p>
        </p:txBody>
      </p:sp>
      <p:sp>
        <p:nvSpPr>
          <p:cNvPr id="6" name="Sisällön paikkamerkki 5">
            <a:extLst>
              <a:ext uri="{FF2B5EF4-FFF2-40B4-BE49-F238E27FC236}">
                <a16:creationId xmlns:a16="http://schemas.microsoft.com/office/drawing/2014/main" id="{0E4DD367-408C-4C36-ACFC-33B5A81EC0A4}"/>
              </a:ext>
            </a:extLst>
          </p:cNvPr>
          <p:cNvSpPr>
            <a:spLocks noGrp="1"/>
          </p:cNvSpPr>
          <p:nvPr>
            <p:ph type="body" sz="quarter" idx="11"/>
          </p:nvPr>
        </p:nvSpPr>
        <p:spPr/>
        <p:txBody>
          <a:bodyPr vert="horz" lIns="91440" tIns="45720" rIns="91440" bIns="45720" rtlCol="0" anchor="t">
            <a:normAutofit fontScale="92500" lnSpcReduction="10000"/>
          </a:bodyPr>
          <a:lstStyle/>
          <a:p>
            <a:pPr marL="363220" indent="-363220" algn="l" rtl="0"/>
            <a:r>
              <a:rPr lang="sv-fi" b="0" i="0" u="none" baseline="0"/>
              <a:t>Alla evakuerade är förstås lite skakade över situationen</a:t>
            </a:r>
            <a:endParaRPr lang="sv-fi" dirty="0"/>
          </a:p>
          <a:p>
            <a:pPr marL="363220" indent="-363220" algn="l" rtl="0"/>
            <a:r>
              <a:rPr lang="sv-fi" b="0" i="0" u="none" baseline="0"/>
              <a:t>Många följer nyheterna från brandplatsen på sin telefon, och frågar om det finns närmare information om brandförloppet och om man fått ut alla ur byggnaden</a:t>
            </a:r>
            <a:endParaRPr lang="sv-fi" dirty="0">
              <a:ea typeface="Verdana" panose="020B0604030504040204" pitchFamily="34" charset="0"/>
            </a:endParaRPr>
          </a:p>
          <a:p>
            <a:pPr marL="363220" indent="-363220" algn="l" rtl="0"/>
            <a:r>
              <a:rPr lang="sv-fi" b="0" i="0" u="none" baseline="0"/>
              <a:t>Några av de evakuerade verkar reagera starkare på det inträffade</a:t>
            </a:r>
            <a:endParaRPr lang="sv-fi" dirty="0">
              <a:ea typeface="Verdana" panose="020B0604030504040204" pitchFamily="34" charset="0"/>
            </a:endParaRPr>
          </a:p>
          <a:p>
            <a:pPr marL="715645" lvl="1" algn="l" rtl="0"/>
            <a:r>
              <a:rPr lang="sv-fi" b="0" i="0" u="none" baseline="0">
                <a:latin typeface="Verdana"/>
                <a:ea typeface="Verdana"/>
                <a:cs typeface="Verdana"/>
                <a:sym typeface="Verdana"/>
              </a:rPr>
              <a:t>Ingen kontakt, är frånvarande (Niina Napakka)</a:t>
            </a:r>
            <a:endParaRPr lang="sv-fi" dirty="0">
              <a:ea typeface="Verdana"/>
            </a:endParaRPr>
          </a:p>
          <a:p>
            <a:pPr marL="715645" lvl="1" algn="l" rtl="0"/>
            <a:r>
              <a:rPr lang="sv-fi" b="0" i="0" u="none" baseline="0">
                <a:latin typeface="Verdana"/>
                <a:ea typeface="Verdana"/>
                <a:cs typeface="Verdana"/>
                <a:sym typeface="Verdana"/>
              </a:rPr>
              <a:t>Gråter (Alima Abdullah)</a:t>
            </a:r>
          </a:p>
          <a:p>
            <a:pPr marL="715645" lvl="1" algn="l" rtl="0"/>
            <a:r>
              <a:rPr lang="sv-fi" b="0" i="0" u="none" baseline="0">
                <a:latin typeface="Verdana"/>
                <a:ea typeface="Verdana"/>
                <a:cs typeface="Verdana"/>
                <a:sym typeface="Verdana"/>
              </a:rPr>
              <a:t>Aggressiv, irriterar sig på evakueringsplatsens oljud (Yrjö Vainio)</a:t>
            </a:r>
            <a:endParaRPr lang="sv-fi" dirty="0">
              <a:ea typeface="Verdana"/>
            </a:endParaRPr>
          </a:p>
          <a:p>
            <a:pPr marL="715645" lvl="1" algn="l" rtl="0"/>
            <a:r>
              <a:rPr lang="sv-fi" b="0" i="0" u="none" baseline="0">
                <a:latin typeface="Verdana"/>
                <a:ea typeface="Verdana"/>
                <a:cs typeface="Verdana"/>
                <a:sym typeface="Verdana"/>
              </a:rPr>
              <a:t>Är mycket rädd, rycker till vid beröring (Eva Lingström)</a:t>
            </a:r>
          </a:p>
          <a:p>
            <a:pPr marL="715645" lvl="1" algn="l" rtl="0"/>
            <a:r>
              <a:rPr lang="sv-fi" b="0" i="0" u="none" baseline="0">
                <a:latin typeface="Verdana"/>
                <a:ea typeface="Verdana"/>
                <a:cs typeface="Verdana"/>
                <a:sym typeface="Verdana"/>
              </a:rPr>
              <a:t>Hyperventilerar (Krista Kivenlahti)</a:t>
            </a:r>
            <a:endParaRPr lang="sv-fi" dirty="0">
              <a:ea typeface="Verdana"/>
            </a:endParaRPr>
          </a:p>
        </p:txBody>
      </p:sp>
    </p:spTree>
    <p:extLst>
      <p:ext uri="{BB962C8B-B14F-4D97-AF65-F5344CB8AC3E}">
        <p14:creationId xmlns:p14="http://schemas.microsoft.com/office/powerpoint/2010/main" val="1780643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7BAC45-7C42-4BB0-BB48-E0665FA902B9}"/>
              </a:ext>
            </a:extLst>
          </p:cNvPr>
          <p:cNvSpPr>
            <a:spLocks noGrp="1"/>
          </p:cNvSpPr>
          <p:nvPr>
            <p:ph type="title"/>
          </p:nvPr>
        </p:nvSpPr>
        <p:spPr/>
        <p:txBody>
          <a:bodyPr/>
          <a:lstStyle/>
          <a:p>
            <a:r>
              <a:rPr lang="sv-fi" b="1" i="0" u="none" baseline="0" dirty="0"/>
              <a:t>Uppgift 9: psykiskt stöd</a:t>
            </a:r>
            <a:br>
              <a:rPr lang="sv-fi" b="1" i="0" u="none" baseline="0" dirty="0"/>
            </a:br>
            <a:endParaRPr lang="fi-FI" dirty="0"/>
          </a:p>
        </p:txBody>
      </p:sp>
      <p:sp>
        <p:nvSpPr>
          <p:cNvPr id="3" name="Tekstin paikkamerkki 2">
            <a:extLst>
              <a:ext uri="{FF2B5EF4-FFF2-40B4-BE49-F238E27FC236}">
                <a16:creationId xmlns:a16="http://schemas.microsoft.com/office/drawing/2014/main" id="{5FEB9049-5CEB-4265-A386-0E288901B51A}"/>
              </a:ext>
            </a:extLst>
          </p:cNvPr>
          <p:cNvSpPr>
            <a:spLocks noGrp="1"/>
          </p:cNvSpPr>
          <p:nvPr>
            <p:ph idx="1"/>
          </p:nvPr>
        </p:nvSpPr>
        <p:spPr/>
        <p:txBody>
          <a:bodyPr/>
          <a:lstStyle/>
          <a:p>
            <a:pPr algn="l" rtl="0"/>
            <a:r>
              <a:rPr lang="sv-fi" b="1" i="0" u="none" baseline="0"/>
              <a:t>Hur organiserar ni psykiskt stöd till evakuerade i denna situation?</a:t>
            </a:r>
          </a:p>
          <a:p>
            <a:pPr algn="l" rtl="0"/>
            <a:r>
              <a:rPr lang="sv-fi" b="1" i="0" u="none" baseline="0"/>
              <a:t>Hurdana saker är det bra att uppmärksamma?</a:t>
            </a:r>
          </a:p>
          <a:p>
            <a:pPr algn="l" rtl="0"/>
            <a:r>
              <a:rPr lang="sv-fi" b="1" i="0" u="none" baseline="0"/>
              <a:t>Hur ger man psykiskt stöd om man inte har ett gemensamt språk? Och hur är det med barn?</a:t>
            </a:r>
          </a:p>
        </p:txBody>
      </p:sp>
    </p:spTree>
    <p:extLst>
      <p:ext uri="{BB962C8B-B14F-4D97-AF65-F5344CB8AC3E}">
        <p14:creationId xmlns:p14="http://schemas.microsoft.com/office/powerpoint/2010/main" val="1042253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F6272C-68B2-4F89-98D2-86CD6404CB07}"/>
              </a:ext>
            </a:extLst>
          </p:cNvPr>
          <p:cNvSpPr>
            <a:spLocks noGrp="1"/>
          </p:cNvSpPr>
          <p:nvPr>
            <p:ph type="title"/>
          </p:nvPr>
        </p:nvSpPr>
        <p:spPr/>
        <p:txBody>
          <a:bodyPr/>
          <a:lstStyle/>
          <a:p>
            <a:pPr algn="l" rtl="0"/>
            <a:r>
              <a:rPr lang="sv-fi" b="1" i="0" u="none" baseline="0"/>
              <a:t>Mer information fås</a:t>
            </a:r>
          </a:p>
        </p:txBody>
      </p:sp>
      <p:sp>
        <p:nvSpPr>
          <p:cNvPr id="3" name="Sisällön paikkamerkki 2">
            <a:extLst>
              <a:ext uri="{FF2B5EF4-FFF2-40B4-BE49-F238E27FC236}">
                <a16:creationId xmlns:a16="http://schemas.microsoft.com/office/drawing/2014/main" id="{77FCC216-9434-4079-8E41-145E299F8B24}"/>
              </a:ext>
            </a:extLst>
          </p:cNvPr>
          <p:cNvSpPr>
            <a:spLocks noGrp="1"/>
          </p:cNvSpPr>
          <p:nvPr>
            <p:ph type="body" sz="quarter" idx="11"/>
          </p:nvPr>
        </p:nvSpPr>
        <p:spPr/>
        <p:txBody>
          <a:bodyPr>
            <a:normAutofit fontScale="92500" lnSpcReduction="20000"/>
          </a:bodyPr>
          <a:lstStyle/>
          <a:p>
            <a:pPr algn="l" rtl="0"/>
            <a:r>
              <a:rPr lang="sv-fi" b="0" i="0" u="none" baseline="0"/>
              <a:t>Efter fyra timmar förmedlar brandchefen informationen om att bostaden där branden började förstördes.  Inga andra bostäder brann, men de andra bostäderna i trapphuset fick vattenskador och det uppstod även rökskador i den intilliggande trappuppgången.</a:t>
            </a:r>
          </a:p>
          <a:p>
            <a:pPr algn="l" rtl="0"/>
            <a:r>
              <a:rPr lang="sv-fi" b="0" i="0" u="none" baseline="0"/>
              <a:t>Eftersläckningsarbetet förväntas fortsätta ännu länge.</a:t>
            </a:r>
          </a:p>
          <a:p>
            <a:pPr algn="l" rtl="0"/>
            <a:r>
              <a:rPr lang="sv-fi" b="0" i="0" u="none" baseline="0"/>
              <a:t>Det är fortfarande svårt att bedöma skadorna, men det kommer sannolikt att ta flera veckor före alla evakuerade fått återvända till sina hem.</a:t>
            </a:r>
          </a:p>
          <a:p>
            <a:pPr algn="l" rtl="0"/>
            <a:r>
              <a:rPr lang="sv-fi" b="0" i="0" u="none" baseline="0"/>
              <a:t>Evakueringscentret förbereder sig för att ha öppet sent in på kvällen och socialväsendet börjar ordna tillfällig inkvartering åt de evakuerade. </a:t>
            </a:r>
          </a:p>
          <a:p>
            <a:pPr lvl="1" algn="l" rtl="0"/>
            <a:r>
              <a:rPr lang="sv-fi" b="0" i="0" u="none" baseline="0"/>
              <a:t>22 invånare har meddelat att de kan bo hos en vän eller släkting under den följande veckan.</a:t>
            </a:r>
          </a:p>
        </p:txBody>
      </p:sp>
    </p:spTree>
    <p:extLst>
      <p:ext uri="{BB962C8B-B14F-4D97-AF65-F5344CB8AC3E}">
        <p14:creationId xmlns:p14="http://schemas.microsoft.com/office/powerpoint/2010/main" val="201951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57189"/>
            <a:ext cx="7886700" cy="1133499"/>
          </a:xfrm>
        </p:spPr>
        <p:txBody>
          <a:bodyPr>
            <a:normAutofit/>
          </a:bodyPr>
          <a:lstStyle/>
          <a:p>
            <a:pPr algn="ctr" rtl="0">
              <a:lnSpc>
                <a:spcPct val="90000"/>
              </a:lnSpc>
            </a:pPr>
            <a:r>
              <a:rPr lang="sv-fi" b="1" i="0" u="none" baseline="0"/>
              <a:t>Övningens program</a:t>
            </a:r>
            <a:endParaRPr lang="sv-fi" dirty="0"/>
          </a:p>
        </p:txBody>
      </p:sp>
      <p:graphicFrame>
        <p:nvGraphicFramePr>
          <p:cNvPr id="7" name="Content Placeholder 2">
            <a:extLst>
              <a:ext uri="{FF2B5EF4-FFF2-40B4-BE49-F238E27FC236}">
                <a16:creationId xmlns:a16="http://schemas.microsoft.com/office/drawing/2014/main" id="{035FEE9A-8D3F-4181-AE40-6D9FB847D404}"/>
              </a:ext>
            </a:extLst>
          </p:cNvPr>
          <p:cNvGraphicFramePr>
            <a:graphicFrameLocks noGrp="1"/>
          </p:cNvGraphicFramePr>
          <p:nvPr>
            <p:ph idx="1"/>
          </p:nvPr>
        </p:nvGraphicFramePr>
        <p:xfrm>
          <a:off x="2152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8454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93994CD-8A79-4A94-A122-74DEA5D045E3}"/>
              </a:ext>
            </a:extLst>
          </p:cNvPr>
          <p:cNvSpPr>
            <a:spLocks noGrp="1"/>
          </p:cNvSpPr>
          <p:nvPr>
            <p:ph type="title"/>
          </p:nvPr>
        </p:nvSpPr>
        <p:spPr/>
        <p:txBody>
          <a:bodyPr/>
          <a:lstStyle/>
          <a:p>
            <a:pPr algn="l" rtl="0"/>
            <a:r>
              <a:rPr lang="sv-fi" b="1" i="0" u="none" baseline="0"/>
              <a:t>Informationsmöte</a:t>
            </a:r>
          </a:p>
        </p:txBody>
      </p:sp>
      <p:sp>
        <p:nvSpPr>
          <p:cNvPr id="3" name="Sisällön paikkamerkki 2">
            <a:extLst>
              <a:ext uri="{FF2B5EF4-FFF2-40B4-BE49-F238E27FC236}">
                <a16:creationId xmlns:a16="http://schemas.microsoft.com/office/drawing/2014/main" id="{426EB7FD-D565-4B71-B553-8A9F748F026F}"/>
              </a:ext>
            </a:extLst>
          </p:cNvPr>
          <p:cNvSpPr>
            <a:spLocks noGrp="1"/>
          </p:cNvSpPr>
          <p:nvPr>
            <p:ph type="body" sz="quarter" idx="11"/>
          </p:nvPr>
        </p:nvSpPr>
        <p:spPr/>
        <p:txBody>
          <a:bodyPr/>
          <a:lstStyle/>
          <a:p>
            <a:pPr algn="l" rtl="0"/>
            <a:r>
              <a:rPr lang="sv-fi" b="0" i="0" u="none" baseline="0"/>
              <a:t>Myndigheterna har kommit överens om att hålla en presskonferens om en halvtimme</a:t>
            </a:r>
          </a:p>
          <a:p>
            <a:pPr algn="l" rtl="0"/>
            <a:r>
              <a:rPr lang="sv-fi" b="0" i="0" u="none" baseline="0"/>
              <a:t>Även en representant för Röda Korset ombes att delta i presskonferensen, för att förklara Röda Korsets roll i evakueringscentret och vid behov svara på intervjufrågor.</a:t>
            </a:r>
          </a:p>
        </p:txBody>
      </p:sp>
    </p:spTree>
    <p:extLst>
      <p:ext uri="{BB962C8B-B14F-4D97-AF65-F5344CB8AC3E}">
        <p14:creationId xmlns:p14="http://schemas.microsoft.com/office/powerpoint/2010/main" val="2453450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8CE2E27-A3AB-40E4-AD1F-EAA8F324B7B5}"/>
              </a:ext>
            </a:extLst>
          </p:cNvPr>
          <p:cNvSpPr>
            <a:spLocks noGrp="1"/>
          </p:cNvSpPr>
          <p:nvPr>
            <p:ph type="title"/>
          </p:nvPr>
        </p:nvSpPr>
        <p:spPr/>
        <p:txBody>
          <a:bodyPr/>
          <a:lstStyle/>
          <a:p>
            <a:r>
              <a:rPr lang="sv-fi" b="1" i="0" u="none" baseline="0" dirty="0"/>
              <a:t>Uppgift 10: Vad berättar man?</a:t>
            </a:r>
            <a:br>
              <a:rPr lang="sv-fi" b="1" i="0" u="none" baseline="0" dirty="0"/>
            </a:br>
            <a:endParaRPr lang="fi-FI" dirty="0"/>
          </a:p>
        </p:txBody>
      </p:sp>
      <p:sp>
        <p:nvSpPr>
          <p:cNvPr id="3" name="Tekstin paikkamerkki 2">
            <a:extLst>
              <a:ext uri="{FF2B5EF4-FFF2-40B4-BE49-F238E27FC236}">
                <a16:creationId xmlns:a16="http://schemas.microsoft.com/office/drawing/2014/main" id="{2323CE4F-E6EE-4534-A002-777FAEC96AA8}"/>
              </a:ext>
            </a:extLst>
          </p:cNvPr>
          <p:cNvSpPr>
            <a:spLocks noGrp="1"/>
          </p:cNvSpPr>
          <p:nvPr>
            <p:ph idx="1"/>
          </p:nvPr>
        </p:nvSpPr>
        <p:spPr/>
        <p:txBody>
          <a:bodyPr/>
          <a:lstStyle/>
          <a:p>
            <a:pPr marL="0" indent="0" algn="l" rtl="0">
              <a:buNone/>
            </a:pPr>
            <a:r>
              <a:rPr lang="sv-fi" b="1" i="0" u="none" baseline="0" dirty="0"/>
              <a:t>Vem av de frivilliga representerar Röda Korset vid presskonferensen? </a:t>
            </a:r>
          </a:p>
          <a:p>
            <a:pPr marL="0" indent="0" algn="l" rtl="0">
              <a:buNone/>
            </a:pPr>
            <a:r>
              <a:rPr lang="sv-fi" b="1" i="0" u="none" baseline="0" dirty="0"/>
              <a:t>Gör en lista som stöd för representanten över de tre till fem viktigaste sakerna ni vill lyfta fram vid presskonferensen.</a:t>
            </a:r>
          </a:p>
        </p:txBody>
      </p:sp>
    </p:spTree>
    <p:extLst>
      <p:ext uri="{BB962C8B-B14F-4D97-AF65-F5344CB8AC3E}">
        <p14:creationId xmlns:p14="http://schemas.microsoft.com/office/powerpoint/2010/main" val="743192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905258-D20D-42B1-BEB1-8E64B10470DB}"/>
              </a:ext>
            </a:extLst>
          </p:cNvPr>
          <p:cNvSpPr>
            <a:spLocks noGrp="1"/>
          </p:cNvSpPr>
          <p:nvPr>
            <p:ph type="title"/>
          </p:nvPr>
        </p:nvSpPr>
        <p:spPr/>
        <p:txBody>
          <a:bodyPr/>
          <a:lstStyle/>
          <a:p>
            <a:r>
              <a:rPr lang="sv-fi" b="1" i="0" u="none" baseline="0" dirty="0"/>
              <a:t>Uppgift 11: Att orka som frivillig</a:t>
            </a:r>
            <a:br>
              <a:rPr lang="sv-fi" b="1" i="0" u="none" baseline="0" dirty="0"/>
            </a:br>
            <a:endParaRPr lang="fi-FI" dirty="0"/>
          </a:p>
        </p:txBody>
      </p:sp>
      <p:sp>
        <p:nvSpPr>
          <p:cNvPr id="3" name="Tekstin paikkamerkki 2">
            <a:extLst>
              <a:ext uri="{FF2B5EF4-FFF2-40B4-BE49-F238E27FC236}">
                <a16:creationId xmlns:a16="http://schemas.microsoft.com/office/drawing/2014/main" id="{EDED5A0A-EF1F-4199-8100-535EF03161F6}"/>
              </a:ext>
            </a:extLst>
          </p:cNvPr>
          <p:cNvSpPr>
            <a:spLocks noGrp="1"/>
          </p:cNvSpPr>
          <p:nvPr>
            <p:ph idx="1"/>
          </p:nvPr>
        </p:nvSpPr>
        <p:spPr/>
        <p:txBody>
          <a:bodyPr>
            <a:normAutofit/>
          </a:bodyPr>
          <a:lstStyle/>
          <a:p>
            <a:pPr marL="0" indent="0" algn="l" rtl="0">
              <a:buNone/>
            </a:pPr>
            <a:r>
              <a:rPr lang="sv-fi" b="1" i="0" u="none" baseline="0" dirty="0"/>
              <a:t>Dagen har varit lång, och många frivilliga har varit med från början. Olika oväntade situationer har uppstått och det har ibland varit utmanande att bemöta de evakuerades chock.</a:t>
            </a:r>
          </a:p>
          <a:p>
            <a:pPr marL="0" indent="0" algn="l" rtl="0">
              <a:buNone/>
            </a:pPr>
            <a:r>
              <a:rPr lang="sv-fi" b="1" i="0" u="none" baseline="0" dirty="0"/>
              <a:t>Hur ser man till att de frivilliga orkar och återhämtar sig?</a:t>
            </a:r>
          </a:p>
        </p:txBody>
      </p:sp>
    </p:spTree>
    <p:extLst>
      <p:ext uri="{BB962C8B-B14F-4D97-AF65-F5344CB8AC3E}">
        <p14:creationId xmlns:p14="http://schemas.microsoft.com/office/powerpoint/2010/main" val="1617175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B39746-CB14-4DE0-970E-4739ED621A0F}"/>
              </a:ext>
            </a:extLst>
          </p:cNvPr>
          <p:cNvSpPr>
            <a:spLocks noGrp="1"/>
          </p:cNvSpPr>
          <p:nvPr>
            <p:ph type="title"/>
          </p:nvPr>
        </p:nvSpPr>
        <p:spPr/>
        <p:txBody>
          <a:bodyPr/>
          <a:lstStyle/>
          <a:p>
            <a:pPr algn="l" rtl="0"/>
            <a:r>
              <a:rPr lang="sv-fi" b="1" i="0" u="none" baseline="0"/>
              <a:t>Fortsatta åtgärder</a:t>
            </a:r>
          </a:p>
        </p:txBody>
      </p:sp>
      <p:sp>
        <p:nvSpPr>
          <p:cNvPr id="3" name="Sisällön paikkamerkki 2">
            <a:extLst>
              <a:ext uri="{FF2B5EF4-FFF2-40B4-BE49-F238E27FC236}">
                <a16:creationId xmlns:a16="http://schemas.microsoft.com/office/drawing/2014/main" id="{3C8A7553-6DE3-4564-9CEB-26C852086492}"/>
              </a:ext>
            </a:extLst>
          </p:cNvPr>
          <p:cNvSpPr>
            <a:spLocks noGrp="1"/>
          </p:cNvSpPr>
          <p:nvPr>
            <p:ph type="body" sz="quarter" idx="11"/>
          </p:nvPr>
        </p:nvSpPr>
        <p:spPr/>
        <p:txBody>
          <a:bodyPr/>
          <a:lstStyle/>
          <a:p>
            <a:pPr algn="l" rtl="0"/>
            <a:r>
              <a:rPr lang="sv-fi" b="0" i="0" u="none" baseline="0"/>
              <a:t>Inkvartering har nu hittats för alla evakuerade och man ordnar skjutsar dit.</a:t>
            </a:r>
          </a:p>
          <a:p>
            <a:pPr algn="l" rtl="0"/>
            <a:r>
              <a:rPr lang="sv-fi" b="0" i="0" u="none" baseline="0"/>
              <a:t>Socialarbetaren diskuterar med er om de fortsatta åtgärderna. Man begär Röda Korsets hjälp för</a:t>
            </a:r>
          </a:p>
          <a:p>
            <a:pPr lvl="1" algn="l" rtl="0"/>
            <a:r>
              <a:rPr lang="sv-fi" b="0" i="0" u="none" baseline="0"/>
              <a:t>att stödja de evakuerade när de har möjlighet att göra ett kort besök till bostäderna nästa vecka,</a:t>
            </a:r>
          </a:p>
          <a:p>
            <a:pPr lvl="1" algn="l" rtl="0"/>
            <a:r>
              <a:rPr lang="sv-fi" b="0" i="0" u="none" baseline="0"/>
              <a:t>erbjuda psykiskt stöd under de följande veckorna till de som behöver stöd, och </a:t>
            </a:r>
          </a:p>
          <a:p>
            <a:pPr lvl="1" algn="l" rtl="0"/>
            <a:r>
              <a:rPr lang="sv-fi" b="0" i="0" u="none" baseline="0"/>
              <a:t>skaffa nödvändiga förnödenheter till paret som har förlorat sitt hem.</a:t>
            </a:r>
          </a:p>
          <a:p>
            <a:pPr lvl="1" algn="l" rtl="0"/>
            <a:endParaRPr lang="sv-fi" dirty="0"/>
          </a:p>
          <a:p>
            <a:pPr lvl="1" algn="l" rtl="0"/>
            <a:endParaRPr lang="sv-fi" dirty="0"/>
          </a:p>
        </p:txBody>
      </p:sp>
    </p:spTree>
    <p:extLst>
      <p:ext uri="{BB962C8B-B14F-4D97-AF65-F5344CB8AC3E}">
        <p14:creationId xmlns:p14="http://schemas.microsoft.com/office/powerpoint/2010/main" val="35545590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BF678C-9A58-4525-8EB9-782B0C3F93F4}"/>
              </a:ext>
            </a:extLst>
          </p:cNvPr>
          <p:cNvSpPr>
            <a:spLocks noGrp="1"/>
          </p:cNvSpPr>
          <p:nvPr>
            <p:ph type="title"/>
          </p:nvPr>
        </p:nvSpPr>
        <p:spPr/>
        <p:txBody>
          <a:bodyPr/>
          <a:lstStyle/>
          <a:p>
            <a:r>
              <a:rPr lang="sv-fi" b="1" i="0" u="none" baseline="0" dirty="0"/>
              <a:t>Uppgift 12: Tillräckliga resurser</a:t>
            </a:r>
            <a:br>
              <a:rPr lang="sv-fi" b="1" i="0" u="none" baseline="0" dirty="0"/>
            </a:br>
            <a:endParaRPr lang="fi-FI" dirty="0"/>
          </a:p>
        </p:txBody>
      </p:sp>
      <p:sp>
        <p:nvSpPr>
          <p:cNvPr id="3" name="Tekstin paikkamerkki 2">
            <a:extLst>
              <a:ext uri="{FF2B5EF4-FFF2-40B4-BE49-F238E27FC236}">
                <a16:creationId xmlns:a16="http://schemas.microsoft.com/office/drawing/2014/main" id="{34B701A9-DAD8-4CE0-AE87-95CA32ECE6CA}"/>
              </a:ext>
            </a:extLst>
          </p:cNvPr>
          <p:cNvSpPr>
            <a:spLocks noGrp="1"/>
          </p:cNvSpPr>
          <p:nvPr>
            <p:ph idx="1"/>
          </p:nvPr>
        </p:nvSpPr>
        <p:spPr/>
        <p:txBody>
          <a:bodyPr/>
          <a:lstStyle/>
          <a:p>
            <a:pPr marL="0" indent="0" algn="l" rtl="0">
              <a:buNone/>
            </a:pPr>
            <a:r>
              <a:rPr lang="sv-fi" b="1" i="0" u="none" baseline="0" dirty="0"/>
              <a:t>Under de följande veckorna krävs ännu en del av Röda Korsets resurser.</a:t>
            </a:r>
          </a:p>
          <a:p>
            <a:pPr marL="0" indent="0" algn="l" rtl="0">
              <a:buNone/>
            </a:pPr>
            <a:r>
              <a:rPr lang="sv-fi" b="1" i="0" u="none" baseline="0" dirty="0"/>
              <a:t>Finns det tillräckligt med frivilliga? Finns det frivilliga vid avdelningen som man kan be att delta i den mindre akuta hjälpen under de kommande veckorna?</a:t>
            </a:r>
          </a:p>
          <a:p>
            <a:pPr marL="0" indent="0" algn="l" rtl="0">
              <a:buNone/>
            </a:pPr>
            <a:r>
              <a:rPr lang="sv-fi" b="1" i="0" u="none" baseline="0" dirty="0"/>
              <a:t>Om beredskapssituationen är omfattande eller långvarig tar dina egna händer snabbt slut. Varifrån får ni fler hjälpande händer vid behov?</a:t>
            </a:r>
          </a:p>
          <a:p>
            <a:pPr marL="457200" lvl="1" indent="0" algn="l" rtl="0">
              <a:buNone/>
            </a:pPr>
            <a:endParaRPr lang="sv-fi" dirty="0"/>
          </a:p>
        </p:txBody>
      </p:sp>
    </p:spTree>
    <p:extLst>
      <p:ext uri="{BB962C8B-B14F-4D97-AF65-F5344CB8AC3E}">
        <p14:creationId xmlns:p14="http://schemas.microsoft.com/office/powerpoint/2010/main" val="35222736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4FDA7D-B212-49DC-A354-E54519A3E47A}"/>
              </a:ext>
            </a:extLst>
          </p:cNvPr>
          <p:cNvSpPr>
            <a:spLocks noGrp="1"/>
          </p:cNvSpPr>
          <p:nvPr>
            <p:ph type="title"/>
          </p:nvPr>
        </p:nvSpPr>
        <p:spPr/>
        <p:txBody>
          <a:bodyPr/>
          <a:lstStyle/>
          <a:p>
            <a:pPr algn="l" rtl="0"/>
            <a:r>
              <a:rPr lang="sv-fi" b="1" i="0" u="none" baseline="0"/>
              <a:t>Lägesbild</a:t>
            </a:r>
          </a:p>
        </p:txBody>
      </p:sp>
      <p:sp>
        <p:nvSpPr>
          <p:cNvPr id="3" name="Sisällön paikkamerkki 2">
            <a:extLst>
              <a:ext uri="{FF2B5EF4-FFF2-40B4-BE49-F238E27FC236}">
                <a16:creationId xmlns:a16="http://schemas.microsoft.com/office/drawing/2014/main" id="{7EA8C245-7160-4804-ADB9-F7EDD581D731}"/>
              </a:ext>
            </a:extLst>
          </p:cNvPr>
          <p:cNvSpPr>
            <a:spLocks noGrp="1"/>
          </p:cNvSpPr>
          <p:nvPr>
            <p:ph type="body" sz="quarter" idx="11"/>
          </p:nvPr>
        </p:nvSpPr>
        <p:spPr/>
        <p:txBody>
          <a:bodyPr/>
          <a:lstStyle/>
          <a:p>
            <a:pPr algn="l" rtl="0"/>
            <a:r>
              <a:rPr lang="sv-fi" b="0" i="0" u="none" baseline="0"/>
              <a:t>Det pågår samtidigt flera olika evakueringssituationer i Finland.</a:t>
            </a:r>
          </a:p>
          <a:p>
            <a:pPr algn="l" rtl="0"/>
            <a:r>
              <a:rPr lang="sv-fi" b="0" i="0" u="none" baseline="0"/>
              <a:t>Röda Korset börjar samla in en enhetlig lägesbild för att göra det lättare att bedöma resursernas tillräcklighet under de kommande veckorna.</a:t>
            </a:r>
          </a:p>
          <a:p>
            <a:pPr algn="l" rtl="0"/>
            <a:r>
              <a:rPr lang="sv-fi" b="0" i="0" u="none" baseline="0"/>
              <a:t>Myndigheterna vill också ha en noggrannare helhetsbild av Röda Korsets verksamhet.</a:t>
            </a:r>
          </a:p>
          <a:p>
            <a:endParaRPr lang="sv-fi" dirty="0"/>
          </a:p>
        </p:txBody>
      </p:sp>
    </p:spTree>
    <p:extLst>
      <p:ext uri="{BB962C8B-B14F-4D97-AF65-F5344CB8AC3E}">
        <p14:creationId xmlns:p14="http://schemas.microsoft.com/office/powerpoint/2010/main" val="3316432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FAB9AD-F261-4754-9615-1350BB9C941D}"/>
              </a:ext>
            </a:extLst>
          </p:cNvPr>
          <p:cNvSpPr>
            <a:spLocks noGrp="1"/>
          </p:cNvSpPr>
          <p:nvPr>
            <p:ph type="title"/>
          </p:nvPr>
        </p:nvSpPr>
        <p:spPr/>
        <p:txBody>
          <a:bodyPr/>
          <a:lstStyle/>
          <a:p>
            <a:r>
              <a:rPr lang="sv-fi" b="1" i="0" u="none" baseline="0" dirty="0"/>
              <a:t>Uppgift 13: enkät över lägesbild</a:t>
            </a:r>
            <a:br>
              <a:rPr lang="sv-fi" b="1" i="0" u="none" baseline="0" dirty="0"/>
            </a:br>
            <a:endParaRPr lang="fi-FI" dirty="0"/>
          </a:p>
        </p:txBody>
      </p:sp>
      <p:sp>
        <p:nvSpPr>
          <p:cNvPr id="3" name="Tekstin paikkamerkki 2">
            <a:extLst>
              <a:ext uri="{FF2B5EF4-FFF2-40B4-BE49-F238E27FC236}">
                <a16:creationId xmlns:a16="http://schemas.microsoft.com/office/drawing/2014/main" id="{34B701A9-DAD8-4CE0-AE87-95CA32ECE6CA}"/>
              </a:ext>
            </a:extLst>
          </p:cNvPr>
          <p:cNvSpPr>
            <a:spLocks noGrp="1"/>
          </p:cNvSpPr>
          <p:nvPr>
            <p:ph idx="1"/>
          </p:nvPr>
        </p:nvSpPr>
        <p:spPr/>
        <p:txBody>
          <a:bodyPr/>
          <a:lstStyle/>
          <a:p>
            <a:pPr marL="0" indent="0" algn="l" rtl="0">
              <a:buNone/>
            </a:pPr>
            <a:r>
              <a:rPr lang="sv-fi" b="1" i="0" u="none" baseline="0" dirty="0"/>
              <a:t>Fyll i enkäten över lägesbild via den här länken: </a:t>
            </a:r>
          </a:p>
          <a:p>
            <a:pPr marL="0" indent="0">
              <a:buNone/>
            </a:pPr>
            <a:r>
              <a:rPr lang="fi-FI" sz="2400" u="sng" dirty="0">
                <a:solidFill>
                  <a:srgbClr val="000000"/>
                </a:solidFill>
                <a:effectLst/>
                <a:latin typeface="Verdana" panose="020B0604030504040204" pitchFamily="34" charset="0"/>
                <a:ea typeface="Calibri" panose="020F0502020204030204" pitchFamily="34" charset="0"/>
                <a:cs typeface="Arial" panose="020B0604020202020204" pitchFamily="34" charset="0"/>
                <a:hlinkClick r:id="rId3"/>
              </a:rPr>
              <a:t>https://www.lyyti.in/Suoja_2022_tilannekuvakysely_6348/se</a:t>
            </a:r>
            <a:r>
              <a:rPr lang="fi-FI" sz="2400" dirty="0">
                <a:solidFill>
                  <a:srgbClr val="000000"/>
                </a:solidFill>
                <a:latin typeface="Calibri" panose="020F0502020204030204" pitchFamily="34" charset="0"/>
                <a:ea typeface="Calibri" panose="020F0502020204030204" pitchFamily="34" charset="0"/>
              </a:rPr>
              <a:t> </a:t>
            </a:r>
            <a:endParaRPr lang="sv-fi" sz="3600" b="1" i="0" u="none" baseline="0" dirty="0"/>
          </a:p>
          <a:p>
            <a:pPr marL="457200" lvl="1" indent="0" algn="l" rtl="0">
              <a:buNone/>
            </a:pPr>
            <a:endParaRPr lang="sv-fi" dirty="0"/>
          </a:p>
        </p:txBody>
      </p:sp>
    </p:spTree>
    <p:extLst>
      <p:ext uri="{BB962C8B-B14F-4D97-AF65-F5344CB8AC3E}">
        <p14:creationId xmlns:p14="http://schemas.microsoft.com/office/powerpoint/2010/main" val="5965008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E5DB8D-6752-4852-814F-FA9329F8549F}"/>
              </a:ext>
            </a:extLst>
          </p:cNvPr>
          <p:cNvSpPr>
            <a:spLocks noGrp="1"/>
          </p:cNvSpPr>
          <p:nvPr>
            <p:ph type="title"/>
          </p:nvPr>
        </p:nvSpPr>
        <p:spPr>
          <a:xfrm>
            <a:off x="4755367" y="2913656"/>
            <a:ext cx="2681266" cy="1030687"/>
          </a:xfrm>
        </p:spPr>
        <p:txBody>
          <a:bodyPr>
            <a:normAutofit/>
          </a:bodyPr>
          <a:lstStyle/>
          <a:p>
            <a:pPr algn="l" rtl="0"/>
            <a:r>
              <a:rPr lang="sv-fi" sz="4000" b="1" i="0" u="none" baseline="0"/>
              <a:t>Insatser</a:t>
            </a:r>
          </a:p>
        </p:txBody>
      </p:sp>
    </p:spTree>
    <p:extLst>
      <p:ext uri="{BB962C8B-B14F-4D97-AF65-F5344CB8AC3E}">
        <p14:creationId xmlns:p14="http://schemas.microsoft.com/office/powerpoint/2010/main" val="19686932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BAB7C1-44A3-43B7-9955-BE2D998DF6E0}"/>
              </a:ext>
            </a:extLst>
          </p:cNvPr>
          <p:cNvSpPr>
            <a:spLocks noGrp="1"/>
          </p:cNvSpPr>
          <p:nvPr>
            <p:ph type="title"/>
          </p:nvPr>
        </p:nvSpPr>
        <p:spPr/>
        <p:txBody>
          <a:bodyPr>
            <a:normAutofit/>
          </a:bodyPr>
          <a:lstStyle/>
          <a:p>
            <a:pPr algn="l" rtl="0"/>
            <a:r>
              <a:rPr lang="sv-fi" b="1" i="0" u="none" baseline="0"/>
              <a:t>Insats: spontana frivilliga</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p:txBody>
          <a:bodyPr/>
          <a:lstStyle/>
          <a:p>
            <a:pPr marL="0" indent="0" algn="l" rtl="0">
              <a:buNone/>
            </a:pPr>
            <a:r>
              <a:rPr lang="sv-fi" b="0" i="0" u="none" baseline="0" dirty="0"/>
              <a:t>Röda Korset kontaktas av fem invånare i närområdet som sett eldsvådan på nyheterna och vill hjälpa.</a:t>
            </a:r>
          </a:p>
          <a:p>
            <a:pPr marL="0" indent="0" algn="l" rtl="0">
              <a:buNone/>
            </a:pPr>
            <a:r>
              <a:rPr lang="sv-fi" b="0" i="0" u="none" baseline="0" dirty="0"/>
              <a:t>Kontakterna kommer en i taget under de första timmarna, myndigheterna styr en del till er.</a:t>
            </a:r>
          </a:p>
          <a:p>
            <a:pPr marL="0" indent="0" algn="l" rtl="0">
              <a:buNone/>
            </a:pPr>
            <a:r>
              <a:rPr lang="sv-fi" b="0" i="0" u="none" baseline="0" dirty="0"/>
              <a:t>Vad svarar ni till de som vill hjälpa?</a:t>
            </a:r>
          </a:p>
          <a:p>
            <a:pPr marL="0" indent="0" algn="l" rtl="0">
              <a:buNone/>
            </a:pPr>
            <a:r>
              <a:rPr lang="sv-fi" b="0" i="0" u="none" baseline="0" dirty="0"/>
              <a:t>Vilka är för- och nackdelarna med att ta med spontana frivilliga?</a:t>
            </a:r>
          </a:p>
          <a:p>
            <a:pPr marL="0" indent="0" algn="l" rtl="0">
              <a:buNone/>
            </a:pPr>
            <a:r>
              <a:rPr lang="sv-fi" b="0" i="0" u="none" baseline="0" dirty="0"/>
              <a:t>Vad måste man särskilt ta hänsyn till när spontana frivilliga deltar i verksamheten?</a:t>
            </a:r>
          </a:p>
        </p:txBody>
      </p:sp>
    </p:spTree>
    <p:extLst>
      <p:ext uri="{BB962C8B-B14F-4D97-AF65-F5344CB8AC3E}">
        <p14:creationId xmlns:p14="http://schemas.microsoft.com/office/powerpoint/2010/main" val="27250994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D0A036-5448-4D9B-9DE4-97EEE0C44503}"/>
              </a:ext>
            </a:extLst>
          </p:cNvPr>
          <p:cNvSpPr>
            <a:spLocks noGrp="1"/>
          </p:cNvSpPr>
          <p:nvPr>
            <p:ph type="title"/>
          </p:nvPr>
        </p:nvSpPr>
        <p:spPr/>
        <p:txBody>
          <a:bodyPr>
            <a:normAutofit/>
          </a:bodyPr>
          <a:lstStyle/>
          <a:p>
            <a:pPr algn="l" rtl="0"/>
            <a:r>
              <a:rPr lang="sv-fi" b="1" i="0" u="none" baseline="0"/>
              <a:t>Insats: evakueringsvagnar</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p:txBody>
          <a:bodyPr vert="horz" lIns="91440" tIns="45720" rIns="91440" bIns="45720" rtlCol="0" anchor="t">
            <a:normAutofit fontScale="77500" lnSpcReduction="20000"/>
          </a:bodyPr>
          <a:lstStyle/>
          <a:p>
            <a:pPr marL="0" indent="0" algn="l" rtl="0">
              <a:buNone/>
            </a:pPr>
            <a:r>
              <a:rPr lang="sv-fi" b="0" i="0" u="none" baseline="0" dirty="0">
                <a:latin typeface="Verdana"/>
                <a:ea typeface="Verdana"/>
                <a:cs typeface="Verdana"/>
                <a:sym typeface="Verdana"/>
              </a:rPr>
              <a:t>14 EEC-vagnar (</a:t>
            </a:r>
            <a:r>
              <a:rPr lang="sv-fi" b="0" i="0" u="none" baseline="0" dirty="0" err="1">
                <a:latin typeface="Verdana"/>
                <a:ea typeface="Verdana"/>
                <a:cs typeface="Verdana"/>
                <a:sym typeface="Verdana"/>
              </a:rPr>
              <a:t>Emergency</a:t>
            </a:r>
            <a:r>
              <a:rPr lang="sv-fi" b="0" i="0" u="none" baseline="0" dirty="0">
                <a:latin typeface="Verdana"/>
                <a:ea typeface="Verdana"/>
                <a:cs typeface="Verdana"/>
                <a:sym typeface="Verdana"/>
              </a:rPr>
              <a:t> </a:t>
            </a:r>
            <a:r>
              <a:rPr lang="sv-fi" b="0" i="0" u="none" baseline="0" dirty="0" err="1">
                <a:latin typeface="Verdana"/>
                <a:ea typeface="Verdana"/>
                <a:cs typeface="Verdana"/>
                <a:sym typeface="Verdana"/>
              </a:rPr>
              <a:t>Evacuation</a:t>
            </a:r>
            <a:r>
              <a:rPr lang="sv-fi" b="0" i="0" u="none" baseline="0" dirty="0">
                <a:latin typeface="Verdana"/>
                <a:ea typeface="Verdana"/>
                <a:cs typeface="Verdana"/>
                <a:sym typeface="Verdana"/>
              </a:rPr>
              <a:t> Center) har placerats ut över hela Finland.</a:t>
            </a:r>
            <a:endParaRPr lang="sv-fi" dirty="0">
              <a:latin typeface="Verdana"/>
              <a:ea typeface="Verdana"/>
            </a:endParaRPr>
          </a:p>
          <a:p>
            <a:pPr marL="0" indent="0" algn="l" rtl="0">
              <a:buNone/>
            </a:pPr>
            <a:r>
              <a:rPr lang="sv-fi" b="0" i="0" u="none" baseline="0" dirty="0">
                <a:latin typeface="Verdana"/>
                <a:ea typeface="Verdana"/>
                <a:cs typeface="Verdana"/>
                <a:sym typeface="Verdana"/>
              </a:rPr>
              <a:t>Evakueringscentret består av två tält packade i en släpvagn och tillhörande utrustning.</a:t>
            </a:r>
          </a:p>
          <a:p>
            <a:pPr marL="0" indent="0" algn="l" rtl="0">
              <a:buNone/>
            </a:pPr>
            <a:r>
              <a:rPr lang="sv-fi" b="0" i="0" u="none" baseline="0" dirty="0">
                <a:latin typeface="Verdana"/>
                <a:ea typeface="Verdana"/>
                <a:cs typeface="Verdana"/>
                <a:sym typeface="Verdana"/>
              </a:rPr>
              <a:t>I vilka nödsituationer skulle tälten kunna vara till nytta för avdelningen?</a:t>
            </a:r>
          </a:p>
          <a:p>
            <a:pPr marL="0" indent="0" algn="l" rtl="0">
              <a:buNone/>
            </a:pPr>
            <a:r>
              <a:rPr lang="sv-fi" b="0" i="0" u="none" baseline="0" dirty="0">
                <a:latin typeface="Verdana"/>
                <a:ea typeface="Verdana"/>
                <a:cs typeface="Verdana"/>
                <a:sym typeface="Verdana"/>
              </a:rPr>
              <a:t>Tälten kan även användas till annan verksamhet vid avdelningen, och samtidigt får man bra övning i att sätta upp dem. Var skulle ni kunna använda EEC-vagnen i den normala verksamheten?</a:t>
            </a:r>
          </a:p>
        </p:txBody>
      </p:sp>
    </p:spTree>
    <p:extLst>
      <p:ext uri="{BB962C8B-B14F-4D97-AF65-F5344CB8AC3E}">
        <p14:creationId xmlns:p14="http://schemas.microsoft.com/office/powerpoint/2010/main" val="1157278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C202D2-3EF6-415A-BD43-ADD6BFD052FF}"/>
              </a:ext>
            </a:extLst>
          </p:cNvPr>
          <p:cNvSpPr>
            <a:spLocks noGrp="1"/>
          </p:cNvSpPr>
          <p:nvPr>
            <p:ph type="title"/>
          </p:nvPr>
        </p:nvSpPr>
        <p:spPr/>
        <p:txBody>
          <a:bodyPr>
            <a:normAutofit/>
          </a:bodyPr>
          <a:lstStyle/>
          <a:p>
            <a:pPr algn="l" rtl="0"/>
            <a:r>
              <a:rPr lang="sv-fi" b="1" i="0" u="none" baseline="0"/>
              <a:t>Praktiska saker</a:t>
            </a:r>
          </a:p>
        </p:txBody>
      </p:sp>
      <p:sp>
        <p:nvSpPr>
          <p:cNvPr id="3" name="Sisällön paikkamerkki 2">
            <a:extLst>
              <a:ext uri="{FF2B5EF4-FFF2-40B4-BE49-F238E27FC236}">
                <a16:creationId xmlns:a16="http://schemas.microsoft.com/office/drawing/2014/main" id="{D2E03E8D-9740-4626-B57C-589F98B1252C}"/>
              </a:ext>
            </a:extLst>
          </p:cNvPr>
          <p:cNvSpPr>
            <a:spLocks noGrp="1"/>
          </p:cNvSpPr>
          <p:nvPr>
            <p:ph type="body" sz="quarter" idx="11"/>
          </p:nvPr>
        </p:nvSpPr>
        <p:spPr/>
        <p:txBody>
          <a:bodyPr>
            <a:normAutofit/>
          </a:bodyPr>
          <a:lstStyle/>
          <a:p>
            <a:pPr algn="l" rtl="0"/>
            <a:r>
              <a:rPr lang="sv-fi" b="0" i="0" u="none" baseline="0"/>
              <a:t>Säkerhet</a:t>
            </a:r>
          </a:p>
          <a:p>
            <a:pPr lvl="1" algn="l" rtl="0"/>
            <a:r>
              <a:rPr lang="sv-fi" b="0" i="0" u="none" baseline="0"/>
              <a:t>Nödutgångar</a:t>
            </a:r>
          </a:p>
          <a:p>
            <a:pPr lvl="1" algn="l" rtl="0"/>
            <a:r>
              <a:rPr lang="sv-fi" b="0" i="0" u="none" baseline="0"/>
              <a:t>Utrustning för första släckningsinsatsen, första hjälpen m.m.</a:t>
            </a:r>
          </a:p>
          <a:p>
            <a:pPr lvl="1" algn="l" rtl="0"/>
            <a:r>
              <a:rPr lang="sv-fi" b="0" i="0" u="none" baseline="0"/>
              <a:t>Samlingsplats</a:t>
            </a:r>
          </a:p>
          <a:p>
            <a:pPr algn="l" rtl="0"/>
            <a:r>
              <a:rPr lang="sv-fi" b="0" i="0" u="none" baseline="0"/>
              <a:t>Toaletter</a:t>
            </a:r>
          </a:p>
          <a:p>
            <a:pPr algn="l" rtl="0"/>
            <a:r>
              <a:rPr lang="sv-fi" b="0" i="0" u="none" baseline="0"/>
              <a:t>Tidtabell, pauser</a:t>
            </a:r>
          </a:p>
          <a:p>
            <a:pPr algn="l" rtl="0"/>
            <a:r>
              <a:rPr lang="sv-fi" b="0" i="0" u="none" baseline="0"/>
              <a:t>Hälsosäkerhet</a:t>
            </a:r>
          </a:p>
        </p:txBody>
      </p:sp>
    </p:spTree>
    <p:extLst>
      <p:ext uri="{BB962C8B-B14F-4D97-AF65-F5344CB8AC3E}">
        <p14:creationId xmlns:p14="http://schemas.microsoft.com/office/powerpoint/2010/main" val="11442432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2AC54B-9BD1-4E07-B9B0-B7568B543F32}"/>
              </a:ext>
            </a:extLst>
          </p:cNvPr>
          <p:cNvSpPr>
            <a:spLocks noGrp="1"/>
          </p:cNvSpPr>
          <p:nvPr>
            <p:ph type="title"/>
          </p:nvPr>
        </p:nvSpPr>
        <p:spPr/>
        <p:txBody>
          <a:bodyPr>
            <a:normAutofit/>
          </a:bodyPr>
          <a:lstStyle/>
          <a:p>
            <a:pPr algn="l" rtl="0"/>
            <a:r>
              <a:rPr lang="sv-fi" b="1" i="0" u="none" baseline="0"/>
              <a:t>Insats: sociala medier</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a:xfrm>
            <a:off x="838200" y="2240653"/>
            <a:ext cx="10515600" cy="2875824"/>
          </a:xfrm>
        </p:spPr>
        <p:txBody>
          <a:bodyPr/>
          <a:lstStyle/>
          <a:p>
            <a:pPr marL="0" indent="0" algn="l" rtl="0">
              <a:buNone/>
            </a:pPr>
            <a:r>
              <a:rPr lang="sv-fi" b="0" i="0" u="none" baseline="0" dirty="0"/>
              <a:t>Sociala medier, särskilt Facebook, är fortfarande en viktig kommunikationskanal.</a:t>
            </a:r>
          </a:p>
          <a:p>
            <a:pPr marL="0" indent="0" algn="l" rtl="0">
              <a:buNone/>
            </a:pPr>
            <a:r>
              <a:rPr lang="sv-fi" b="0" i="0" u="none" baseline="0" dirty="0"/>
              <a:t>De möjliggör kommunikation som når alla och många letar först efter information i dem om något överraskande händer.</a:t>
            </a:r>
          </a:p>
          <a:p>
            <a:pPr marL="0" indent="0" algn="l" rtl="0">
              <a:buNone/>
            </a:pPr>
            <a:r>
              <a:rPr lang="sv-fi" b="0" i="0" u="none" baseline="0" dirty="0"/>
              <a:t>Vem alla har inloggningsuppgifter till avdelningens sociala medier? </a:t>
            </a:r>
          </a:p>
          <a:p>
            <a:pPr marL="0" indent="0" algn="l" rtl="0">
              <a:buNone/>
            </a:pPr>
            <a:r>
              <a:rPr lang="sv-fi" b="0" i="0" u="none" baseline="0" dirty="0"/>
              <a:t>Utarbeta en uppdatering för sociala medierna, där ni berättar om situationen och Röda Korsets verksamhet. Hurdan bild kan man ta för uppdateringen?</a:t>
            </a:r>
          </a:p>
        </p:txBody>
      </p:sp>
    </p:spTree>
    <p:extLst>
      <p:ext uri="{BB962C8B-B14F-4D97-AF65-F5344CB8AC3E}">
        <p14:creationId xmlns:p14="http://schemas.microsoft.com/office/powerpoint/2010/main" val="16285218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856193-1166-4E46-8E4D-CB3DADF7AAFE}"/>
              </a:ext>
            </a:extLst>
          </p:cNvPr>
          <p:cNvSpPr>
            <a:spLocks noGrp="1"/>
          </p:cNvSpPr>
          <p:nvPr>
            <p:ph type="title"/>
          </p:nvPr>
        </p:nvSpPr>
        <p:spPr/>
        <p:txBody>
          <a:bodyPr>
            <a:normAutofit/>
          </a:bodyPr>
          <a:lstStyle/>
          <a:p>
            <a:pPr algn="l" rtl="0"/>
            <a:r>
              <a:rPr lang="sv-fi" b="1" i="0" u="none" baseline="0"/>
              <a:t>Insats: en frivillig skadar sig</a:t>
            </a:r>
            <a:br>
              <a:rPr lang="sv-fi"/>
            </a:br>
            <a:endParaRPr lang="sv-fi" dirty="0"/>
          </a:p>
        </p:txBody>
      </p:sp>
      <p:sp>
        <p:nvSpPr>
          <p:cNvPr id="3" name="Tekstin paikkamerkki 2">
            <a:extLst>
              <a:ext uri="{FF2B5EF4-FFF2-40B4-BE49-F238E27FC236}">
                <a16:creationId xmlns:a16="http://schemas.microsoft.com/office/drawing/2014/main" id="{EE438FC9-E2C6-4FD8-B8B9-9575364B31D7}"/>
              </a:ext>
            </a:extLst>
          </p:cNvPr>
          <p:cNvSpPr>
            <a:spLocks noGrp="1"/>
          </p:cNvSpPr>
          <p:nvPr>
            <p:ph idx="1"/>
          </p:nvPr>
        </p:nvSpPr>
        <p:spPr/>
        <p:txBody>
          <a:bodyPr/>
          <a:lstStyle/>
          <a:p>
            <a:pPr marL="0" indent="0" algn="l" rtl="0">
              <a:buNone/>
            </a:pPr>
            <a:r>
              <a:rPr lang="sv-fi" b="0" i="0" u="none" baseline="0" dirty="0"/>
              <a:t>Hett kaffe spills på en frivillig under ett provianteringsuppdrag. En brännskada med en större blåsa uppstår i den ena handflatan.</a:t>
            </a:r>
          </a:p>
          <a:p>
            <a:pPr marL="0" indent="0" algn="l" rtl="0">
              <a:buNone/>
            </a:pPr>
            <a:r>
              <a:rPr lang="sv-fi" b="0" i="0" u="none" baseline="0" dirty="0"/>
              <a:t>Vad är omedelbara första hjälpen-åtgärder?</a:t>
            </a:r>
          </a:p>
          <a:p>
            <a:pPr marL="0" indent="0" algn="l" rtl="0">
              <a:buNone/>
            </a:pPr>
            <a:r>
              <a:rPr lang="sv-fi" b="0" i="0" u="none" baseline="0" dirty="0"/>
              <a:t>Vart hänvisar ni den frivilliga för eftervård?</a:t>
            </a:r>
          </a:p>
          <a:p>
            <a:pPr marL="0" indent="0" algn="l" rtl="0">
              <a:buNone/>
            </a:pPr>
            <a:r>
              <a:rPr lang="sv-fi" b="0" i="0" u="none" baseline="0" dirty="0"/>
              <a:t>Den frivilliga har ingen egen försäkring, hur hänvisar ni hen med Röda Korsets försäkring?</a:t>
            </a:r>
          </a:p>
        </p:txBody>
      </p:sp>
    </p:spTree>
    <p:extLst>
      <p:ext uri="{BB962C8B-B14F-4D97-AF65-F5344CB8AC3E}">
        <p14:creationId xmlns:p14="http://schemas.microsoft.com/office/powerpoint/2010/main" val="31150647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03F7C7-E1A6-47A2-8B6A-312D9CBCE91C}"/>
              </a:ext>
            </a:extLst>
          </p:cNvPr>
          <p:cNvSpPr>
            <a:spLocks noGrp="1"/>
          </p:cNvSpPr>
          <p:nvPr>
            <p:ph type="title"/>
          </p:nvPr>
        </p:nvSpPr>
        <p:spPr/>
        <p:txBody>
          <a:bodyPr>
            <a:normAutofit/>
          </a:bodyPr>
          <a:lstStyle/>
          <a:p>
            <a:pPr algn="l" rtl="0"/>
            <a:r>
              <a:rPr lang="sv-fi" b="1" i="0" u="none" baseline="0"/>
              <a:t>Insats: ekonomiskt stöd</a:t>
            </a:r>
            <a:br>
              <a:rPr lang="sv-fi"/>
            </a:br>
            <a:endParaRPr lang="sv-fi" dirty="0"/>
          </a:p>
        </p:txBody>
      </p:sp>
      <p:sp>
        <p:nvSpPr>
          <p:cNvPr id="3" name="Tekstin paikkamerkki 2">
            <a:extLst>
              <a:ext uri="{FF2B5EF4-FFF2-40B4-BE49-F238E27FC236}">
                <a16:creationId xmlns:a16="http://schemas.microsoft.com/office/drawing/2014/main" id="{62C43C78-1F41-4A8F-A02D-036BAAE3CF8A}"/>
              </a:ext>
            </a:extLst>
          </p:cNvPr>
          <p:cNvSpPr>
            <a:spLocks noGrp="1"/>
          </p:cNvSpPr>
          <p:nvPr>
            <p:ph idx="1"/>
          </p:nvPr>
        </p:nvSpPr>
        <p:spPr>
          <a:xfrm>
            <a:off x="711740" y="2104466"/>
            <a:ext cx="10515600" cy="2875824"/>
          </a:xfrm>
        </p:spPr>
        <p:txBody>
          <a:bodyPr/>
          <a:lstStyle/>
          <a:p>
            <a:pPr marL="0" indent="0" algn="l" rtl="0">
              <a:buNone/>
            </a:pPr>
            <a:r>
              <a:rPr lang="sv-fi" sz="2400" b="0" i="0" u="none" baseline="0" dirty="0"/>
              <a:t>Bostaden där branden började totalförstördes, och paret som bodde i den förlorade hela sin egendom.</a:t>
            </a:r>
          </a:p>
          <a:p>
            <a:pPr marL="0" indent="0" algn="l" rtl="0">
              <a:buNone/>
            </a:pPr>
            <a:r>
              <a:rPr lang="sv-fi" sz="2400" b="0" i="0" u="none" baseline="0" dirty="0"/>
              <a:t>Socialarbetaren söker en ny bostad till paret.</a:t>
            </a:r>
          </a:p>
          <a:p>
            <a:pPr marL="0" indent="0" algn="l" rtl="0">
              <a:buNone/>
            </a:pPr>
            <a:r>
              <a:rPr lang="sv-fi" sz="2400" b="0" i="0" u="none" baseline="0" dirty="0"/>
              <a:t>Tillsammans med socialarbetaren kommer ni överens om att ni stöder paret.</a:t>
            </a:r>
          </a:p>
          <a:p>
            <a:pPr marL="0" indent="0" algn="l" rtl="0">
              <a:buNone/>
            </a:pPr>
            <a:r>
              <a:rPr lang="sv-fi" sz="2400" b="0" i="0" u="none" baseline="0" dirty="0"/>
              <a:t>Vad kan ni göra för att hjälpa paret?</a:t>
            </a:r>
          </a:p>
          <a:p>
            <a:pPr marL="0" indent="0" algn="l" rtl="0">
              <a:buNone/>
            </a:pPr>
            <a:r>
              <a:rPr lang="sv-fi" sz="2400" b="0" i="0" u="none" baseline="0" dirty="0"/>
              <a:t>Nästa vecka hjälper ni paret att skaffa basförnödenheter och kläder.</a:t>
            </a:r>
          </a:p>
          <a:p>
            <a:pPr marL="457200" lvl="1" indent="0" algn="l" rtl="0">
              <a:buNone/>
            </a:pPr>
            <a:r>
              <a:rPr lang="sv-fi" sz="2000" b="0" i="0" u="none" baseline="0" dirty="0"/>
              <a:t>Vem åker med dem till butiken?</a:t>
            </a:r>
          </a:p>
          <a:p>
            <a:pPr marL="457200" lvl="1" indent="0" algn="l" rtl="0">
              <a:buNone/>
            </a:pPr>
            <a:r>
              <a:rPr lang="sv-fi" sz="2000" b="0" i="0" u="none" baseline="0" dirty="0"/>
              <a:t>Hur mycket pengar finns tillgängliga med avdelningens beslut?</a:t>
            </a:r>
          </a:p>
          <a:p>
            <a:pPr marL="457200" lvl="1" indent="0" algn="l" rtl="0">
              <a:buNone/>
            </a:pPr>
            <a:r>
              <a:rPr lang="sv-fi" sz="2000" b="0" i="0" u="none" baseline="0" dirty="0"/>
              <a:t>Vilka förnödenheter lönar det sig att ta hänsyn till i anskaffningarna?</a:t>
            </a:r>
          </a:p>
        </p:txBody>
      </p:sp>
    </p:spTree>
    <p:extLst>
      <p:ext uri="{BB962C8B-B14F-4D97-AF65-F5344CB8AC3E}">
        <p14:creationId xmlns:p14="http://schemas.microsoft.com/office/powerpoint/2010/main" val="10559517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51AD1D-0064-4D6D-81C5-38C3DC68D119}"/>
              </a:ext>
            </a:extLst>
          </p:cNvPr>
          <p:cNvSpPr>
            <a:spLocks noGrp="1"/>
          </p:cNvSpPr>
          <p:nvPr>
            <p:ph type="title"/>
          </p:nvPr>
        </p:nvSpPr>
        <p:spPr/>
        <p:txBody>
          <a:bodyPr>
            <a:normAutofit/>
          </a:bodyPr>
          <a:lstStyle/>
          <a:p>
            <a:pPr algn="l" rtl="0"/>
            <a:r>
              <a:rPr lang="sv-fi" b="1" i="0" u="none" baseline="0"/>
              <a:t>Insats Oma Röda Korset</a:t>
            </a:r>
            <a:br>
              <a:rPr lang="sv-fi"/>
            </a:br>
            <a:endParaRPr lang="sv-fi" dirty="0"/>
          </a:p>
        </p:txBody>
      </p:sp>
      <p:sp>
        <p:nvSpPr>
          <p:cNvPr id="3" name="Tekstin paikkamerkki 2">
            <a:extLst>
              <a:ext uri="{FF2B5EF4-FFF2-40B4-BE49-F238E27FC236}">
                <a16:creationId xmlns:a16="http://schemas.microsoft.com/office/drawing/2014/main" id="{F980579A-41F2-42A7-ABE5-8ECA2491F6D2}"/>
              </a:ext>
            </a:extLst>
          </p:cNvPr>
          <p:cNvSpPr>
            <a:spLocks noGrp="1"/>
          </p:cNvSpPr>
          <p:nvPr>
            <p:ph idx="1"/>
          </p:nvPr>
        </p:nvSpPr>
        <p:spPr/>
        <p:txBody>
          <a:bodyPr/>
          <a:lstStyle/>
          <a:p>
            <a:pPr marL="0" indent="0" algn="l" rtl="0">
              <a:buNone/>
              <a:defRPr/>
            </a:pPr>
            <a:r>
              <a:rPr lang="sv-fi" b="0" i="0" u="none" baseline="0" dirty="0"/>
              <a:t>Oma Röda Korset är ett sätt att nå ut till fler frivilliga, om en plötslig hjälpsituation är stor eller pågår länge.</a:t>
            </a:r>
          </a:p>
          <a:p>
            <a:pPr marL="0" indent="0" algn="l" rtl="0">
              <a:buNone/>
              <a:defRPr/>
            </a:pPr>
            <a:r>
              <a:rPr lang="sv-fi" b="0" i="0" u="none" baseline="0" dirty="0"/>
              <a:t>Hur kan ni dra nytta av Oma när ni behöver fler frivilliga hjälpare?</a:t>
            </a:r>
          </a:p>
          <a:p>
            <a:pPr marL="0" indent="0" algn="l" rtl="0">
              <a:buNone/>
              <a:defRPr/>
            </a:pPr>
            <a:r>
              <a:rPr lang="sv-fi" b="0" i="0" u="none" baseline="0" dirty="0"/>
              <a:t>Hur informerar ni avdelningens alla frivilliga via Oma?</a:t>
            </a:r>
          </a:p>
          <a:p>
            <a:pPr marL="0" indent="0" algn="l" rtl="0">
              <a:buNone/>
              <a:defRPr/>
            </a:pPr>
            <a:r>
              <a:rPr lang="sv-fi" b="0" i="0" u="none" baseline="0" dirty="0"/>
              <a:t>Skulle ni kunna använda grupperna i Oma?</a:t>
            </a:r>
          </a:p>
        </p:txBody>
      </p:sp>
    </p:spTree>
    <p:extLst>
      <p:ext uri="{BB962C8B-B14F-4D97-AF65-F5344CB8AC3E}">
        <p14:creationId xmlns:p14="http://schemas.microsoft.com/office/powerpoint/2010/main" val="31909677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5358D47-7242-4DB2-8D57-6145C347ADEB}"/>
              </a:ext>
            </a:extLst>
          </p:cNvPr>
          <p:cNvSpPr>
            <a:spLocks noGrp="1"/>
          </p:cNvSpPr>
          <p:nvPr>
            <p:ph type="title"/>
          </p:nvPr>
        </p:nvSpPr>
        <p:spPr/>
        <p:txBody>
          <a:bodyPr/>
          <a:lstStyle/>
          <a:p>
            <a:pPr rtl="0"/>
            <a:r>
              <a:rPr lang="sv-fi" b="1" i="0" u="none" baseline="0"/>
              <a:t>Övningen avslutas</a:t>
            </a:r>
          </a:p>
        </p:txBody>
      </p:sp>
    </p:spTree>
    <p:extLst>
      <p:ext uri="{BB962C8B-B14F-4D97-AF65-F5344CB8AC3E}">
        <p14:creationId xmlns:p14="http://schemas.microsoft.com/office/powerpoint/2010/main" val="31723383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E051860-0CFD-4898-BB32-BB50655A1BB6}"/>
              </a:ext>
            </a:extLst>
          </p:cNvPr>
          <p:cNvSpPr>
            <a:spLocks noGrp="1"/>
          </p:cNvSpPr>
          <p:nvPr>
            <p:ph type="title"/>
          </p:nvPr>
        </p:nvSpPr>
        <p:spPr/>
        <p:txBody>
          <a:bodyPr>
            <a:normAutofit/>
          </a:bodyPr>
          <a:lstStyle/>
          <a:p>
            <a:pPr algn="l" rtl="0"/>
            <a:r>
              <a:rPr lang="sv-fi" b="1" i="0" u="none" baseline="0"/>
              <a:t>Avlastning</a:t>
            </a:r>
          </a:p>
        </p:txBody>
      </p:sp>
      <p:sp>
        <p:nvSpPr>
          <p:cNvPr id="3" name="Sisällön paikkamerkki 2">
            <a:extLst>
              <a:ext uri="{FF2B5EF4-FFF2-40B4-BE49-F238E27FC236}">
                <a16:creationId xmlns:a16="http://schemas.microsoft.com/office/drawing/2014/main" id="{4E9AB715-727E-4DD7-9290-365CFF4200AB}"/>
              </a:ext>
            </a:extLst>
          </p:cNvPr>
          <p:cNvSpPr>
            <a:spLocks noGrp="1"/>
          </p:cNvSpPr>
          <p:nvPr>
            <p:ph type="body" sz="quarter" idx="11"/>
          </p:nvPr>
        </p:nvSpPr>
        <p:spPr/>
        <p:txBody>
          <a:bodyPr/>
          <a:lstStyle/>
          <a:p>
            <a:pPr algn="l" rtl="0"/>
            <a:r>
              <a:rPr lang="sv-fi" b="0" i="0" u="none" baseline="0"/>
              <a:t>Gör en genomgång av känslorna, så att alla kan dela sina tankar efter övningen.</a:t>
            </a:r>
          </a:p>
          <a:p>
            <a:pPr algn="l" rtl="0"/>
            <a:r>
              <a:rPr lang="sv-fi" b="0" i="0" u="none" baseline="0"/>
              <a:t>Vilka tankar eller känslor väcktes?</a:t>
            </a:r>
          </a:p>
          <a:p>
            <a:pPr algn="l" rtl="0"/>
            <a:r>
              <a:rPr lang="sv-fi" b="0" i="0" u="none" baseline="0"/>
              <a:t>Är det någon fråga som blev kvar i tankarna?</a:t>
            </a:r>
          </a:p>
        </p:txBody>
      </p:sp>
    </p:spTree>
    <p:extLst>
      <p:ext uri="{BB962C8B-B14F-4D97-AF65-F5344CB8AC3E}">
        <p14:creationId xmlns:p14="http://schemas.microsoft.com/office/powerpoint/2010/main" val="19602144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64A46269-D899-4F51-A702-951C255961AC}"/>
              </a:ext>
            </a:extLst>
          </p:cNvPr>
          <p:cNvSpPr>
            <a:spLocks noGrp="1"/>
          </p:cNvSpPr>
          <p:nvPr>
            <p:ph type="title"/>
          </p:nvPr>
        </p:nvSpPr>
        <p:spPr/>
        <p:txBody>
          <a:bodyPr/>
          <a:lstStyle/>
          <a:p>
            <a:r>
              <a:rPr lang="sv-fi" b="1" i="0" u="none" baseline="0" dirty="0"/>
              <a:t>Avslutande diskussion</a:t>
            </a:r>
            <a:endParaRPr lang="fi-FI" dirty="0"/>
          </a:p>
        </p:txBody>
      </p:sp>
      <p:sp>
        <p:nvSpPr>
          <p:cNvPr id="3" name="Tekstin paikkamerkki 2">
            <a:extLst>
              <a:ext uri="{FF2B5EF4-FFF2-40B4-BE49-F238E27FC236}">
                <a16:creationId xmlns:a16="http://schemas.microsoft.com/office/drawing/2014/main" id="{DC5FB194-5E62-423B-9B7B-92C192E8B4F3}"/>
              </a:ext>
            </a:extLst>
          </p:cNvPr>
          <p:cNvSpPr>
            <a:spLocks noGrp="1"/>
          </p:cNvSpPr>
          <p:nvPr>
            <p:ph type="body" sz="quarter" idx="11"/>
          </p:nvPr>
        </p:nvSpPr>
        <p:spPr/>
        <p:txBody>
          <a:bodyPr/>
          <a:lstStyle/>
          <a:p>
            <a:pPr algn="l" rtl="0"/>
            <a:r>
              <a:rPr lang="sv-fi" i="0" u="none" baseline="0" dirty="0"/>
              <a:t>Välj tre saker som fungerar bra på avdelningen och som skulle hjälpa verksamheten i en evakueringssituation.</a:t>
            </a:r>
          </a:p>
          <a:p>
            <a:pPr algn="l" rtl="0"/>
            <a:r>
              <a:rPr lang="sv-fi" i="0" u="none" baseline="0" dirty="0"/>
              <a:t>Välj tre saker som avdelningen borde utveckla för att förbättra verksamheten i evakueringssituationer.</a:t>
            </a:r>
          </a:p>
          <a:p>
            <a:pPr lvl="1" algn="l" rtl="0"/>
            <a:r>
              <a:rPr lang="sv-fi" i="0" u="none" baseline="0" dirty="0"/>
              <a:t>Vilka konkreta saker borde göras för att uppnå detta mål?</a:t>
            </a:r>
          </a:p>
          <a:p>
            <a:pPr lvl="1" algn="l" rtl="0"/>
            <a:r>
              <a:rPr lang="sv-fi" i="0" u="none" baseline="0" dirty="0"/>
              <a:t>Vem kan ta ansvaret för att utveckla sakerna?</a:t>
            </a:r>
          </a:p>
          <a:p>
            <a:pPr lvl="1" algn="l" rtl="0"/>
            <a:r>
              <a:rPr lang="sv-fi" i="0" u="none" baseline="0" dirty="0"/>
              <a:t>Inom vilken tidsram sker utvecklingen?</a:t>
            </a:r>
          </a:p>
          <a:p>
            <a:pPr algn="l" rtl="0"/>
            <a:r>
              <a:rPr lang="sv-fi" i="0" u="none" baseline="0" dirty="0"/>
              <a:t>Lärde man sig ännu något annat i övningen som inte ännu kommit fram?</a:t>
            </a:r>
          </a:p>
          <a:p>
            <a:pPr algn="l" rtl="0"/>
            <a:r>
              <a:rPr lang="sv-fi" i="0" u="none" baseline="0" dirty="0"/>
              <a:t>Kom överens om vem som ansvarar för att skicka feedbackenkäten efter övningen.</a:t>
            </a:r>
          </a:p>
        </p:txBody>
      </p:sp>
    </p:spTree>
    <p:extLst>
      <p:ext uri="{BB962C8B-B14F-4D97-AF65-F5344CB8AC3E}">
        <p14:creationId xmlns:p14="http://schemas.microsoft.com/office/powerpoint/2010/main" val="108717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n paikkamerkki 5">
            <a:extLst>
              <a:ext uri="{FF2B5EF4-FFF2-40B4-BE49-F238E27FC236}">
                <a16:creationId xmlns:a16="http://schemas.microsoft.com/office/drawing/2014/main" id="{C032534E-93E2-4434-BF51-D89F04B9D6E9}"/>
              </a:ext>
            </a:extLst>
          </p:cNvPr>
          <p:cNvSpPr>
            <a:spLocks noGrp="1"/>
          </p:cNvSpPr>
          <p:nvPr>
            <p:ph type="body" idx="14"/>
          </p:nvPr>
        </p:nvSpPr>
        <p:spPr>
          <a:xfrm>
            <a:off x="839788" y="1478757"/>
            <a:ext cx="5181602" cy="3500630"/>
          </a:xfrm>
        </p:spPr>
        <p:txBody>
          <a:bodyPr/>
          <a:lstStyle/>
          <a:p>
            <a:pPr marL="457200" indent="-457200" algn="l" rtl="0">
              <a:buFont typeface="+mj-lt"/>
              <a:buAutoNum type="arabicPeriod"/>
            </a:pPr>
            <a:r>
              <a:rPr lang="sv-fi" sz="2000" b="0" i="0" u="none" baseline="0" dirty="0"/>
              <a:t>Röda Korset är en effektiv och snabb hjälpkanal.</a:t>
            </a:r>
          </a:p>
          <a:p>
            <a:pPr marL="457200" indent="-457200" algn="l" rtl="0">
              <a:buFont typeface="+mj-lt"/>
              <a:buAutoNum type="arabicPeriod"/>
            </a:pPr>
            <a:r>
              <a:rPr lang="sv-fi" sz="2000" b="0" i="0" u="none" baseline="0" dirty="0"/>
              <a:t>Röda Korset använder alla sina resurser på ett mångsidigt och flexibelt sätt i beredskapssituationer.</a:t>
            </a:r>
          </a:p>
          <a:p>
            <a:pPr marL="457200" indent="-457200" algn="l" rtl="0">
              <a:buFont typeface="+mj-lt"/>
              <a:buAutoNum type="arabicPeriod"/>
            </a:pPr>
            <a:r>
              <a:rPr lang="sv-fi" sz="2000" b="0" i="0" u="none" baseline="0" dirty="0"/>
              <a:t>Röda Korset kan leda beredskapssituationer och upprätthålla en lägesbild</a:t>
            </a:r>
          </a:p>
          <a:p>
            <a:pPr algn="l" rtl="0"/>
            <a:r>
              <a:rPr lang="sv-fi" sz="2000" b="0" i="0" u="none" baseline="0" dirty="0">
                <a:highlight>
                  <a:srgbClr val="FFFF00"/>
                </a:highlight>
              </a:rPr>
              <a:t>Här kan du lägga till avdelningens egna mål</a:t>
            </a:r>
          </a:p>
          <a:p>
            <a:endParaRPr lang="fi-FI" sz="2000" dirty="0"/>
          </a:p>
        </p:txBody>
      </p:sp>
      <p:sp>
        <p:nvSpPr>
          <p:cNvPr id="7" name="Tekstin paikkamerkki 6">
            <a:extLst>
              <a:ext uri="{FF2B5EF4-FFF2-40B4-BE49-F238E27FC236}">
                <a16:creationId xmlns:a16="http://schemas.microsoft.com/office/drawing/2014/main" id="{D0374A98-F0E6-4136-8B66-AF895904101C}"/>
              </a:ext>
            </a:extLst>
          </p:cNvPr>
          <p:cNvSpPr>
            <a:spLocks noGrp="1"/>
          </p:cNvSpPr>
          <p:nvPr>
            <p:ph type="body" idx="15"/>
          </p:nvPr>
        </p:nvSpPr>
        <p:spPr>
          <a:xfrm>
            <a:off x="6189688" y="1477430"/>
            <a:ext cx="5181602" cy="3011351"/>
          </a:xfrm>
        </p:spPr>
        <p:txBody>
          <a:bodyPr/>
          <a:lstStyle/>
          <a:p>
            <a:pPr marL="457200" indent="-457200" algn="l" rtl="0">
              <a:buFont typeface="+mj-lt"/>
              <a:buAutoNum type="arabicPeriod"/>
            </a:pPr>
            <a:r>
              <a:rPr lang="sv-fi" sz="2000" b="0" i="0" u="none" baseline="0" dirty="0"/>
              <a:t>Bilda en förståelse för avdelningens resurser, styrkor och utvecklingsområden i evakueringssituationer</a:t>
            </a:r>
          </a:p>
          <a:p>
            <a:pPr marL="457200" indent="-457200" algn="l" rtl="0">
              <a:buFont typeface="+mj-lt"/>
              <a:buAutoNum type="arabicPeriod"/>
            </a:pPr>
            <a:r>
              <a:rPr lang="sv-fi" sz="2000" b="0" i="0" u="none" baseline="0" dirty="0">
                <a:solidFill>
                  <a:srgbClr val="000000"/>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Planera avdelningens verksamhet i evakueringssituationer, bl.a. användning av lokaler, användning av tid, arbetsfördelning, resursutnyttjande, ledarskap</a:t>
            </a:r>
          </a:p>
          <a:p>
            <a:pPr marL="457200" indent="-457200" algn="l" rtl="0">
              <a:buFont typeface="+mj-lt"/>
              <a:buAutoNum type="arabicPeriod"/>
            </a:pPr>
            <a:r>
              <a:rPr lang="sv-fi" sz="2000" b="0" i="0" u="none" baseline="0" dirty="0">
                <a:solidFill>
                  <a:srgbClr val="000000"/>
                </a:solidFill>
                <a:effectLst/>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Svara effektivt på oväntade situatione</a:t>
            </a:r>
            <a:r>
              <a:rPr lang="sv-fi" sz="2000" b="0" i="0" u="none" baseline="0" dirty="0">
                <a:solidFill>
                  <a:srgbClr val="000000"/>
                </a:solidFill>
                <a:latin typeface="Verdana" panose="020B0604030504040204" pitchFamily="34" charset="0"/>
                <a:ea typeface="Verdana" panose="020B0604030504040204" pitchFamily="34" charset="0"/>
                <a:cs typeface="Verdana" panose="020B0604030504040204" pitchFamily="34" charset="0"/>
                <a:sym typeface="Verdana" panose="020B0604030504040204" pitchFamily="34" charset="0"/>
              </a:rPr>
              <a:t>r eller nya hjälpbegäran</a:t>
            </a:r>
          </a:p>
        </p:txBody>
      </p:sp>
      <p:sp>
        <p:nvSpPr>
          <p:cNvPr id="9" name="Tekstin paikkamerkki 8">
            <a:extLst>
              <a:ext uri="{FF2B5EF4-FFF2-40B4-BE49-F238E27FC236}">
                <a16:creationId xmlns:a16="http://schemas.microsoft.com/office/drawing/2014/main" id="{49D19822-4F77-4194-AB46-7A9371887103}"/>
              </a:ext>
            </a:extLst>
          </p:cNvPr>
          <p:cNvSpPr>
            <a:spLocks noGrp="1"/>
          </p:cNvSpPr>
          <p:nvPr>
            <p:ph type="body" idx="1"/>
          </p:nvPr>
        </p:nvSpPr>
        <p:spPr>
          <a:xfrm>
            <a:off x="839788" y="653518"/>
            <a:ext cx="5180013" cy="823912"/>
          </a:xfrm>
        </p:spPr>
        <p:txBody>
          <a:bodyPr/>
          <a:lstStyle/>
          <a:p>
            <a:r>
              <a:rPr lang="sv-fi" b="1" i="0" u="none" baseline="0" dirty="0"/>
              <a:t>Mål för Skydd 2022 </a:t>
            </a:r>
            <a:endParaRPr lang="fi-FI" dirty="0"/>
          </a:p>
        </p:txBody>
      </p:sp>
      <p:sp>
        <p:nvSpPr>
          <p:cNvPr id="11" name="Tekstin paikkamerkki 10">
            <a:extLst>
              <a:ext uri="{FF2B5EF4-FFF2-40B4-BE49-F238E27FC236}">
                <a16:creationId xmlns:a16="http://schemas.microsoft.com/office/drawing/2014/main" id="{A1D36DB3-7C8E-47DB-B890-E31CBC719AAE}"/>
              </a:ext>
            </a:extLst>
          </p:cNvPr>
          <p:cNvSpPr>
            <a:spLocks noGrp="1"/>
          </p:cNvSpPr>
          <p:nvPr>
            <p:ph type="body" sz="quarter" idx="3"/>
          </p:nvPr>
        </p:nvSpPr>
        <p:spPr>
          <a:xfrm>
            <a:off x="6096000" y="653518"/>
            <a:ext cx="5180012" cy="823912"/>
          </a:xfrm>
        </p:spPr>
        <p:txBody>
          <a:bodyPr/>
          <a:lstStyle/>
          <a:p>
            <a:r>
              <a:rPr lang="sv-fi" b="1" i="0" u="none" baseline="0" dirty="0"/>
              <a:t>Målen för bordsövningen:</a:t>
            </a:r>
          </a:p>
        </p:txBody>
      </p:sp>
    </p:spTree>
    <p:extLst>
      <p:ext uri="{BB962C8B-B14F-4D97-AF65-F5344CB8AC3E}">
        <p14:creationId xmlns:p14="http://schemas.microsoft.com/office/powerpoint/2010/main" val="116665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6665A2-7C59-47F5-8D34-FF12AA1857F5}"/>
              </a:ext>
            </a:extLst>
          </p:cNvPr>
          <p:cNvSpPr>
            <a:spLocks noGrp="1"/>
          </p:cNvSpPr>
          <p:nvPr>
            <p:ph type="title"/>
          </p:nvPr>
        </p:nvSpPr>
        <p:spPr/>
        <p:txBody>
          <a:bodyPr/>
          <a:lstStyle/>
          <a:p>
            <a:pPr algn="l" rtl="0"/>
            <a:r>
              <a:rPr lang="sv-fi" b="1" i="0" u="none" baseline="0"/>
              <a:t>Anvisningar för övningen</a:t>
            </a:r>
          </a:p>
        </p:txBody>
      </p:sp>
      <p:sp>
        <p:nvSpPr>
          <p:cNvPr id="3" name="Sisällön paikkamerkki 2">
            <a:extLst>
              <a:ext uri="{FF2B5EF4-FFF2-40B4-BE49-F238E27FC236}">
                <a16:creationId xmlns:a16="http://schemas.microsoft.com/office/drawing/2014/main" id="{E3D1E5AE-BCAE-4DE7-93AC-473A33E9A1FD}"/>
              </a:ext>
            </a:extLst>
          </p:cNvPr>
          <p:cNvSpPr>
            <a:spLocks noGrp="1"/>
          </p:cNvSpPr>
          <p:nvPr>
            <p:ph type="body" sz="quarter" idx="11"/>
          </p:nvPr>
        </p:nvSpPr>
        <p:spPr/>
        <p:txBody>
          <a:bodyPr>
            <a:normAutofit/>
          </a:bodyPr>
          <a:lstStyle/>
          <a:p>
            <a:pPr algn="l" rtl="0"/>
            <a:r>
              <a:rPr lang="sv-fi" b="0" i="0" u="none" baseline="0" dirty="0"/>
              <a:t> Du representerar dig själv som avdelningens/föreningens aktör. </a:t>
            </a:r>
          </a:p>
          <a:p>
            <a:pPr algn="l" rtl="0"/>
            <a:r>
              <a:rPr lang="sv-fi" b="0" i="0" u="none" baseline="0" dirty="0"/>
              <a:t> Det finns alltid felaktigheter och misstag med i spelet, fastna inte i små detaljer. </a:t>
            </a:r>
          </a:p>
          <a:p>
            <a:pPr algn="l" rtl="0"/>
            <a:r>
              <a:rPr lang="sv-fi" b="0" i="0" u="none" baseline="0" dirty="0"/>
              <a:t> Alla uppgifter är påhittade.</a:t>
            </a:r>
          </a:p>
          <a:p>
            <a:pPr algn="l" rtl="0"/>
            <a:r>
              <a:rPr lang="sv-fi" b="0" i="0" u="none" baseline="0" dirty="0"/>
              <a:t> Under övningen ges uppgifter att reflektera över, som man funderar på i grupp. </a:t>
            </a:r>
          </a:p>
          <a:p>
            <a:pPr algn="l" rtl="0"/>
            <a:r>
              <a:rPr lang="sv-fi" b="0" i="0" u="none" baseline="0" dirty="0"/>
              <a:t> Delta, men ge utrymme även för de andra.  Lyssna och hör!</a:t>
            </a:r>
          </a:p>
        </p:txBody>
      </p:sp>
    </p:spTree>
    <p:extLst>
      <p:ext uri="{BB962C8B-B14F-4D97-AF65-F5344CB8AC3E}">
        <p14:creationId xmlns:p14="http://schemas.microsoft.com/office/powerpoint/2010/main" val="288556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59E2D9-4EE3-40B2-BBA9-124E11292830}"/>
              </a:ext>
            </a:extLst>
          </p:cNvPr>
          <p:cNvSpPr>
            <a:spLocks noGrp="1"/>
          </p:cNvSpPr>
          <p:nvPr>
            <p:ph type="title"/>
          </p:nvPr>
        </p:nvSpPr>
        <p:spPr/>
        <p:txBody>
          <a:bodyPr/>
          <a:lstStyle/>
          <a:p>
            <a:pPr rtl="0"/>
            <a:r>
              <a:rPr lang="sv-fi" b="0" i="0" u="none" baseline="0" dirty="0"/>
              <a:t>Orientering och lär känna varandra</a:t>
            </a:r>
          </a:p>
        </p:txBody>
      </p:sp>
      <p:sp>
        <p:nvSpPr>
          <p:cNvPr id="3" name="Tekstin paikkamerkki 2">
            <a:extLst>
              <a:ext uri="{FF2B5EF4-FFF2-40B4-BE49-F238E27FC236}">
                <a16:creationId xmlns:a16="http://schemas.microsoft.com/office/drawing/2014/main" id="{235548A9-0869-4B1F-9A99-53EA3298CCCF}"/>
              </a:ext>
            </a:extLst>
          </p:cNvPr>
          <p:cNvSpPr>
            <a:spLocks noGrp="1"/>
          </p:cNvSpPr>
          <p:nvPr>
            <p:ph idx="1"/>
          </p:nvPr>
        </p:nvSpPr>
        <p:spPr/>
        <p:txBody>
          <a:bodyPr/>
          <a:lstStyle/>
          <a:p>
            <a:pPr marL="0" indent="0">
              <a:buNone/>
            </a:pPr>
            <a:r>
              <a:rPr lang="sv-fi" b="1" i="0" u="none" baseline="0" dirty="0"/>
              <a:t>Det börjar brinna i ditt hem. Du har en halv minut på dig före du måste åka. Vad tar du med dig?</a:t>
            </a:r>
          </a:p>
          <a:p>
            <a:pPr marL="0" indent="0" algn="l" rtl="0">
              <a:buNone/>
            </a:pPr>
            <a:endParaRPr lang="sv-fi" dirty="0"/>
          </a:p>
          <a:p>
            <a:pPr marL="0" indent="0" algn="l" rtl="0">
              <a:buNone/>
            </a:pPr>
            <a:r>
              <a:rPr lang="sv-fi" b="1" i="0" u="none" baseline="0" dirty="0"/>
              <a:t>Berätta för de andra ditt svar och namn, din roll på avdelningen och vilka förväntningar du har på övningen.</a:t>
            </a:r>
          </a:p>
        </p:txBody>
      </p:sp>
    </p:spTree>
    <p:extLst>
      <p:ext uri="{BB962C8B-B14F-4D97-AF65-F5344CB8AC3E}">
        <p14:creationId xmlns:p14="http://schemas.microsoft.com/office/powerpoint/2010/main" val="2253497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7175ED-3A70-4A24-98D6-E27BF516FF69}"/>
              </a:ext>
            </a:extLst>
          </p:cNvPr>
          <p:cNvSpPr>
            <a:spLocks noGrp="1"/>
          </p:cNvSpPr>
          <p:nvPr>
            <p:ph type="title"/>
          </p:nvPr>
        </p:nvSpPr>
        <p:spPr/>
        <p:txBody>
          <a:bodyPr/>
          <a:lstStyle/>
          <a:p>
            <a:pPr rtl="0"/>
            <a:r>
              <a:rPr lang="sv-fi" b="1" i="0" u="none" baseline="0"/>
              <a:t>Övningen börjar</a:t>
            </a:r>
          </a:p>
        </p:txBody>
      </p:sp>
    </p:spTree>
    <p:extLst>
      <p:ext uri="{BB962C8B-B14F-4D97-AF65-F5344CB8AC3E}">
        <p14:creationId xmlns:p14="http://schemas.microsoft.com/office/powerpoint/2010/main" val="30080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C9E5C952-4BB3-48DE-92B2-C2B44BF23D28}"/>
              </a:ext>
            </a:extLst>
          </p:cNvPr>
          <p:cNvSpPr>
            <a:spLocks noGrp="1"/>
          </p:cNvSpPr>
          <p:nvPr>
            <p:ph sz="half" idx="4294967295"/>
          </p:nvPr>
        </p:nvSpPr>
        <p:spPr>
          <a:xfrm>
            <a:off x="6096000" y="1481755"/>
            <a:ext cx="5181600" cy="4830762"/>
          </a:xfrm>
        </p:spPr>
        <p:txBody>
          <a:bodyPr>
            <a:normAutofit/>
          </a:bodyPr>
          <a:lstStyle/>
          <a:p>
            <a:pPr marL="0" indent="0" algn="l" rtl="0">
              <a:buNone/>
            </a:pPr>
            <a:r>
              <a:rPr lang="sv-fi" b="0" i="0" u="none" baseline="0" dirty="0">
                <a:highlight>
                  <a:srgbClr val="FFFF00"/>
                </a:highlight>
                <a:latin typeface="Georgia" panose="02040502050405020303" pitchFamily="18" charset="0"/>
              </a:rPr>
              <a:t>Det börjar brinna i ett </a:t>
            </a:r>
            <a:r>
              <a:rPr lang="sv-fi" b="0" i="0" u="none" baseline="0" dirty="0">
                <a:latin typeface="Georgia" panose="02040502050405020303" pitchFamily="18" charset="0"/>
              </a:rPr>
              <a:t>våningshus i Hålvik på adressen xx </a:t>
            </a:r>
            <a:r>
              <a:rPr lang="sv-fi" b="0" i="0" u="none" baseline="0" dirty="0">
                <a:highlight>
                  <a:srgbClr val="FFFF00"/>
                </a:highlight>
                <a:latin typeface="Georgia" panose="02040502050405020303" pitchFamily="18" charset="0"/>
              </a:rPr>
              <a:t>den 6 eller 7 maj</a:t>
            </a:r>
            <a:r>
              <a:rPr lang="sv-fi" b="0" i="0" u="none" baseline="0" dirty="0">
                <a:latin typeface="Georgia" panose="02040502050405020303" pitchFamily="18" charset="0"/>
              </a:rPr>
              <a:t>. </a:t>
            </a:r>
          </a:p>
          <a:p>
            <a:pPr marL="0" indent="0" algn="l" rtl="0">
              <a:buNone/>
            </a:pPr>
            <a:r>
              <a:rPr lang="sv-fi" b="0" i="0" u="none" baseline="0" dirty="0">
                <a:latin typeface="Georgia" panose="02040502050405020303" pitchFamily="18" charset="0"/>
              </a:rPr>
              <a:t>Branden börjar på balkongen på översta våningen, varifrån den sprider sig till taket. </a:t>
            </a:r>
          </a:p>
        </p:txBody>
      </p:sp>
      <p:sp>
        <p:nvSpPr>
          <p:cNvPr id="4" name="Sisällön paikkamerkki 3">
            <a:extLst>
              <a:ext uri="{FF2B5EF4-FFF2-40B4-BE49-F238E27FC236}">
                <a16:creationId xmlns:a16="http://schemas.microsoft.com/office/drawing/2014/main" id="{7F2AD1D1-0F16-4721-BA34-ECB7D7F32F4D}"/>
              </a:ext>
            </a:extLst>
          </p:cNvPr>
          <p:cNvSpPr>
            <a:spLocks noGrp="1"/>
          </p:cNvSpPr>
          <p:nvPr>
            <p:ph sz="half" idx="4294967295"/>
          </p:nvPr>
        </p:nvSpPr>
        <p:spPr>
          <a:xfrm>
            <a:off x="7010400" y="1436688"/>
            <a:ext cx="5181600" cy="4830762"/>
          </a:xfrm>
        </p:spPr>
        <p:txBody>
          <a:bodyPr>
            <a:normAutofit/>
          </a:bodyPr>
          <a:lstStyle/>
          <a:p>
            <a:pPr marL="0" indent="0" algn="l" rtl="0">
              <a:buNone/>
            </a:pPr>
            <a:endParaRPr lang="sv-fi" dirty="0"/>
          </a:p>
          <a:p>
            <a:pPr marL="0" indent="0" algn="l" rtl="0">
              <a:buNone/>
            </a:pPr>
            <a:endParaRPr lang="sv-fi" dirty="0"/>
          </a:p>
        </p:txBody>
      </p:sp>
      <p:pic>
        <p:nvPicPr>
          <p:cNvPr id="6" name="Kuva 5" descr="Kuva, joka sisältää kohteen kartta&#10;&#10;Kuvaus luotu automaattisesti">
            <a:extLst>
              <a:ext uri="{FF2B5EF4-FFF2-40B4-BE49-F238E27FC236}">
                <a16:creationId xmlns:a16="http://schemas.microsoft.com/office/drawing/2014/main" id="{5139F6B1-B625-43BC-A400-0B5F59ABCA70}"/>
              </a:ext>
            </a:extLst>
          </p:cNvPr>
          <p:cNvPicPr>
            <a:picLocks noChangeAspect="1"/>
          </p:cNvPicPr>
          <p:nvPr/>
        </p:nvPicPr>
        <p:blipFill rotWithShape="1">
          <a:blip r:embed="rId3">
            <a:extLst>
              <a:ext uri="{28A0092B-C50C-407E-A947-70E740481C1C}">
                <a14:useLocalDpi xmlns:a14="http://schemas.microsoft.com/office/drawing/2010/main" val="0"/>
              </a:ext>
            </a:extLst>
          </a:blip>
          <a:srcRect r="21417"/>
          <a:stretch/>
        </p:blipFill>
        <p:spPr>
          <a:xfrm>
            <a:off x="0" y="493295"/>
            <a:ext cx="5909738" cy="5606716"/>
          </a:xfrm>
          <a:prstGeom prst="rect">
            <a:avLst/>
          </a:prstGeom>
        </p:spPr>
      </p:pic>
    </p:spTree>
    <p:extLst>
      <p:ext uri="{BB962C8B-B14F-4D97-AF65-F5344CB8AC3E}">
        <p14:creationId xmlns:p14="http://schemas.microsoft.com/office/powerpoint/2010/main" val="3098047923"/>
      </p:ext>
    </p:extLst>
  </p:cSld>
  <p:clrMapOvr>
    <a:masterClrMapping/>
  </p:clrMapOvr>
</p:sld>
</file>

<file path=ppt/theme/theme1.xml><?xml version="1.0" encoding="utf-8"?>
<a:theme xmlns:a="http://schemas.openxmlformats.org/drawingml/2006/main" name="SPR">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586A1BFB0D8514EA19DAEE68CBAF545" ma:contentTypeVersion="9" ma:contentTypeDescription="Skapa ett nytt dokument." ma:contentTypeScope="" ma:versionID="0d7d01d4f2e3d6ec8828fde5453e1560">
  <xsd:schema xmlns:xsd="http://www.w3.org/2001/XMLSchema" xmlns:xs="http://www.w3.org/2001/XMLSchema" xmlns:p="http://schemas.microsoft.com/office/2006/metadata/properties" xmlns:ns2="00942aac-1c47-4211-a590-fd85b1b7843c" targetNamespace="http://schemas.microsoft.com/office/2006/metadata/properties" ma:root="true" ma:fieldsID="2968e3e722b21100c3ee0c638ac03005" ns2:_="">
    <xsd:import namespace="00942aac-1c47-4211-a590-fd85b1b784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42aac-1c47-4211-a590-fd85b1b78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DAA95BE-A8C0-47B3-9631-60BCA63632E9}">
  <ds:schemaRefs>
    <ds:schemaRef ds:uri="http://purl.org/dc/elements/1.1/"/>
    <ds:schemaRef ds:uri="http://schemas.openxmlformats.org/package/2006/metadata/core-properties"/>
    <ds:schemaRef ds:uri="http://schemas.microsoft.com/office/infopath/2007/PartnerControls"/>
    <ds:schemaRef ds:uri="00942aac-1c47-4211-a590-fd85b1b7843c"/>
    <ds:schemaRef ds:uri="http://schemas.microsoft.com/office/2006/metadata/properties"/>
    <ds:schemaRef ds:uri="http://www.w3.org/XML/1998/namespace"/>
    <ds:schemaRef ds:uri="http://schemas.microsoft.com/office/2006/documentManagement/types"/>
    <ds:schemaRef ds:uri="http://purl.org/dc/dcmitype/"/>
    <ds:schemaRef ds:uri="http://purl.org/dc/terms/"/>
  </ds:schemaRefs>
</ds:datastoreItem>
</file>

<file path=customXml/itemProps2.xml><?xml version="1.0" encoding="utf-8"?>
<ds:datastoreItem xmlns:ds="http://schemas.openxmlformats.org/officeDocument/2006/customXml" ds:itemID="{E0BE256D-5B3E-49C6-B3C1-E028D8EDDF39}"/>
</file>

<file path=customXml/itemProps3.xml><?xml version="1.0" encoding="utf-8"?>
<ds:datastoreItem xmlns:ds="http://schemas.openxmlformats.org/officeDocument/2006/customXml" ds:itemID="{72E2A04E-5BC5-4094-9127-614E813F8B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7994</TotalTime>
  <Words>5063</Words>
  <Application>Microsoft Office PowerPoint</Application>
  <PresentationFormat>Laajakuva</PresentationFormat>
  <Paragraphs>423</Paragraphs>
  <Slides>46</Slides>
  <Notes>34</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46</vt:i4>
      </vt:variant>
    </vt:vector>
  </HeadingPairs>
  <TitlesOfParts>
    <vt:vector size="54" baseType="lpstr">
      <vt:lpstr>Arial</vt:lpstr>
      <vt:lpstr>Calibri</vt:lpstr>
      <vt:lpstr>Courier New</vt:lpstr>
      <vt:lpstr>Georgia</vt:lpstr>
      <vt:lpstr>Open Sans</vt:lpstr>
      <vt:lpstr>Verdana</vt:lpstr>
      <vt:lpstr>Wingdings</vt:lpstr>
      <vt:lpstr>SPR</vt:lpstr>
      <vt:lpstr>Övning</vt:lpstr>
      <vt:lpstr>Välkommen!</vt:lpstr>
      <vt:lpstr>Övningens program</vt:lpstr>
      <vt:lpstr>Praktiska saker</vt:lpstr>
      <vt:lpstr>PowerPoint-esitys</vt:lpstr>
      <vt:lpstr>Anvisningar för övningen</vt:lpstr>
      <vt:lpstr>Orientering och lär känna varandra</vt:lpstr>
      <vt:lpstr>Övningen börjar</vt:lpstr>
      <vt:lpstr>PowerPoint-esitys</vt:lpstr>
      <vt:lpstr>Situationen utvecklas. Räddningsverket tillkallades till platsen snabbt. 32 invånare evakueras ur det brinnande våningshuset. Två invånare transporteras till sjukhus för kontroll. </vt:lpstr>
      <vt:lpstr>XX avdelning får larm</vt:lpstr>
      <vt:lpstr>Uppgift 1: Röda Korsets uppgifter i ett evakueringscenter </vt:lpstr>
      <vt:lpstr>PowerPoint-esitys</vt:lpstr>
      <vt:lpstr>Uppgift 2: Larmning </vt:lpstr>
      <vt:lpstr>Bonusuppgift </vt:lpstr>
      <vt:lpstr>Uppgift 3: på väg  </vt:lpstr>
      <vt:lpstr>Uppgift 4: användbara saker </vt:lpstr>
      <vt:lpstr>Ni anländer till evakueringscentret</vt:lpstr>
      <vt:lpstr>Uppgifter</vt:lpstr>
      <vt:lpstr>Uppgift 5: organisation av verksamheten </vt:lpstr>
      <vt:lpstr>PowerPoint-esitys</vt:lpstr>
      <vt:lpstr>De evakuerade anländer</vt:lpstr>
      <vt:lpstr>Uppgift 6: behov </vt:lpstr>
      <vt:lpstr>Hittar man plåstren?</vt:lpstr>
      <vt:lpstr>Uppgift 7: första hjälpen </vt:lpstr>
      <vt:lpstr>Uppgift 8: matservering </vt:lpstr>
      <vt:lpstr>Psykiskt stöd</vt:lpstr>
      <vt:lpstr>Uppgift 9: psykiskt stöd </vt:lpstr>
      <vt:lpstr>Mer information fås</vt:lpstr>
      <vt:lpstr>Informationsmöte</vt:lpstr>
      <vt:lpstr>Uppgift 10: Vad berättar man? </vt:lpstr>
      <vt:lpstr>Uppgift 11: Att orka som frivillig </vt:lpstr>
      <vt:lpstr>Fortsatta åtgärder</vt:lpstr>
      <vt:lpstr>Uppgift 12: Tillräckliga resurser </vt:lpstr>
      <vt:lpstr>Lägesbild</vt:lpstr>
      <vt:lpstr>Uppgift 13: enkät över lägesbild </vt:lpstr>
      <vt:lpstr>Insatser</vt:lpstr>
      <vt:lpstr>Insats: spontana frivilliga </vt:lpstr>
      <vt:lpstr>Insats: evakueringsvagnar </vt:lpstr>
      <vt:lpstr>Insats: sociala medier </vt:lpstr>
      <vt:lpstr>Insats: en frivillig skadar sig </vt:lpstr>
      <vt:lpstr>Insats: ekonomiskt stöd </vt:lpstr>
      <vt:lpstr>Insats Oma Röda Korset </vt:lpstr>
      <vt:lpstr>Övningen avslutas</vt:lpstr>
      <vt:lpstr>Avlastning</vt:lpstr>
      <vt:lpstr>Avslutande diskussion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lastModifiedBy>Kuitunen Maaria</cp:lastModifiedBy>
  <cp:revision>57</cp:revision>
  <dcterms:created xsi:type="dcterms:W3CDTF">2022-01-20T10:13:04Z</dcterms:created>
  <dcterms:modified xsi:type="dcterms:W3CDTF">2022-04-22T14:15:14Z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0x0101006586A1BFB0D8514EA19DAEE68CBAF545</vt:lpwstr>
  </property>
</Properties>
</file>