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3" r:id="rId2"/>
    <p:sldId id="269" r:id="rId3"/>
    <p:sldId id="278" r:id="rId4"/>
    <p:sldId id="272" r:id="rId5"/>
    <p:sldId id="274" r:id="rId6"/>
    <p:sldId id="268" r:id="rId7"/>
    <p:sldId id="275" r:id="rId8"/>
    <p:sldId id="276"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53" autoAdjust="0"/>
  </p:normalViewPr>
  <p:slideViewPr>
    <p:cSldViewPr snapToGrid="0">
      <p:cViewPr varScale="1">
        <p:scale>
          <a:sx n="91" d="100"/>
          <a:sy n="91" d="100"/>
        </p:scale>
        <p:origin x="135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8E88A-438F-4320-933B-EC6E3B06429C}"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EF2E8-E250-435D-98D4-E9F41A0D96F3}" type="slidenum">
              <a:rPr lang="en-US" smtClean="0"/>
              <a:t>‹#›</a:t>
            </a:fld>
            <a:endParaRPr lang="en-US"/>
          </a:p>
        </p:txBody>
      </p:sp>
    </p:spTree>
    <p:extLst>
      <p:ext uri="{BB962C8B-B14F-4D97-AF65-F5344CB8AC3E}">
        <p14:creationId xmlns:p14="http://schemas.microsoft.com/office/powerpoint/2010/main" val="103310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Esityksen tavoitteena:</a:t>
            </a:r>
          </a:p>
          <a:p>
            <a:pPr marL="285750" indent="-285750">
              <a:buFont typeface="Arial" panose="020B0604020202020204" pitchFamily="34" charset="0"/>
              <a:buChar char="•"/>
            </a:pPr>
            <a:r>
              <a:rPr lang="fi-FI" dirty="0"/>
              <a:t>Luoda positiivinen mielikuva järjestelmän käyttöönotosta ja digikummien ja digimestarien tehtävistä</a:t>
            </a:r>
          </a:p>
          <a:p>
            <a:pPr marL="285750" indent="-285750">
              <a:buFont typeface="Arial" panose="020B0604020202020204" pitchFamily="34" charset="0"/>
              <a:buChar char="•"/>
            </a:pPr>
            <a:r>
              <a:rPr lang="fi-FI" dirty="0"/>
              <a:t>Kertoa,</a:t>
            </a:r>
            <a:r>
              <a:rPr lang="fi-FI" baseline="0" dirty="0"/>
              <a:t> miten Oman käyttöönotto etenee osastoissa</a:t>
            </a:r>
          </a:p>
          <a:p>
            <a:pPr marL="285750" indent="-285750">
              <a:buFont typeface="Arial" panose="020B0604020202020204" pitchFamily="34" charset="0"/>
              <a:buChar char="•"/>
            </a:pPr>
            <a:r>
              <a:rPr lang="fi-FI" baseline="0" dirty="0"/>
              <a:t>Kertoa, mitä digikummin ja digimestarin tehtäviin kuuluu</a:t>
            </a:r>
          </a:p>
          <a:p>
            <a:pPr marL="285750" indent="-285750">
              <a:buFont typeface="Arial" panose="020B0604020202020204" pitchFamily="34" charset="0"/>
              <a:buChar char="•"/>
            </a:pPr>
            <a:r>
              <a:rPr lang="fi-FI" baseline="0" dirty="0"/>
              <a:t>Antaa kuva siitä, missä nyt mennään ja miten järjestelmän ja jalkautuksen kanssa edetään</a:t>
            </a:r>
          </a:p>
          <a:p>
            <a:endParaRPr lang="fi-FI" dirty="0"/>
          </a:p>
        </p:txBody>
      </p:sp>
      <p:sp>
        <p:nvSpPr>
          <p:cNvPr id="4" name="Dian numeron paikkamerkki 3"/>
          <p:cNvSpPr>
            <a:spLocks noGrp="1"/>
          </p:cNvSpPr>
          <p:nvPr>
            <p:ph type="sldNum" sz="quarter" idx="10"/>
          </p:nvPr>
        </p:nvSpPr>
        <p:spPr/>
        <p:txBody>
          <a:bodyPr/>
          <a:lstStyle/>
          <a:p>
            <a:fld id="{27EEF2E8-E250-435D-98D4-E9F41A0D96F3}" type="slidenum">
              <a:rPr lang="en-US" smtClean="0"/>
              <a:t>1</a:t>
            </a:fld>
            <a:endParaRPr lang="en-US"/>
          </a:p>
        </p:txBody>
      </p:sp>
    </p:spTree>
    <p:extLst>
      <p:ext uri="{BB962C8B-B14F-4D97-AF65-F5344CB8AC3E}">
        <p14:creationId xmlns:p14="http://schemas.microsoft.com/office/powerpoint/2010/main" val="374071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Kun osasto päättää ottaa Oman käyttöönsä, he ilmoittavat siitä piiriinsä osastokummille tai jollekin muulle työntekijälle, joka antaa lisäohjeistusta.</a:t>
            </a:r>
          </a:p>
          <a:p>
            <a:pPr marL="171450" indent="-171450">
              <a:buFontTx/>
              <a:buChar char="-"/>
            </a:pPr>
            <a:r>
              <a:rPr lang="fi-FI" dirty="0"/>
              <a:t>On tärkeää, että jokainen osasto valitsee pääkäyttäjän, eli digimestarin. Digimestari voi helpottaa myös luottamustehtävissä olevien vapaaehtoisten työtä Omassa.</a:t>
            </a:r>
          </a:p>
          <a:p>
            <a:pPr marL="171450" indent="-171450">
              <a:buFontTx/>
              <a:buChar char="-"/>
            </a:pPr>
            <a:r>
              <a:rPr lang="fi-FI" dirty="0"/>
              <a:t>On suositeltavaa, että aloituspaja pidetään digimestarin johdolla. Jos osasto kokee tarvetta vielä piirityöntekijän tukeen, on työntekijä mahdollista pyytää mukaan aloitustyöpajaan.</a:t>
            </a:r>
          </a:p>
        </p:txBody>
      </p:sp>
      <p:sp>
        <p:nvSpPr>
          <p:cNvPr id="4" name="Dian numeron paikkamerkki 3"/>
          <p:cNvSpPr>
            <a:spLocks noGrp="1"/>
          </p:cNvSpPr>
          <p:nvPr>
            <p:ph type="sldNum" sz="quarter" idx="10"/>
          </p:nvPr>
        </p:nvSpPr>
        <p:spPr/>
        <p:txBody>
          <a:bodyPr/>
          <a:lstStyle/>
          <a:p>
            <a:fld id="{27EEF2E8-E250-435D-98D4-E9F41A0D96F3}" type="slidenum">
              <a:rPr lang="en-US" smtClean="0"/>
              <a:t>2</a:t>
            </a:fld>
            <a:endParaRPr lang="en-US"/>
          </a:p>
        </p:txBody>
      </p:sp>
    </p:spTree>
    <p:extLst>
      <p:ext uri="{BB962C8B-B14F-4D97-AF65-F5344CB8AC3E}">
        <p14:creationId xmlns:p14="http://schemas.microsoft.com/office/powerpoint/2010/main" val="400036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Osasto tekee käyttöönottosuunnitelman Omasta viimeistään aloitustyöpajan yhteydessä -&gt; keskeiset kysymykset ovat: kenellä kaikilla on merkittävä rooli asiassa, kuka on digimestari, mikä on toimintaryhmärakenne, miten Oman käyttöönotosta viestitään osastossa ja miten vapaaehtoiset saadaan tekemään profiili, tarvitaanko jotain koulutuksia, milloin sähköinen välitys otetaan käyttöön ja miten se tapahtuu.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Osaston Oma-koulutuksia suunnitellessa kannattaa muistaa koulutetut digikummit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Sähköisen välitysjärjestelmän käyttöönotossa auttaa ja tukee oman piirin sosiaalipalvelusuunnittelija. Teknisissä ystävävälityksen asioissa apuna myös valtakunnallinen puhelinpäivystys. Lisätiedot </a:t>
            </a:r>
            <a:r>
              <a:rPr lang="fi-FI" dirty="0" err="1"/>
              <a:t>Rednetistä</a:t>
            </a:r>
            <a:r>
              <a:rPr lang="fi-FI" dirty="0"/>
              <a:t> Oman sivuilta.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Uusien vapaehtoisten vastaanotto on Omassa teknisesti helppoa (merkitse </a:t>
            </a:r>
            <a:r>
              <a:rPr lang="fi-FI" dirty="0" err="1"/>
              <a:t>kontaktoiduksi</a:t>
            </a:r>
            <a:r>
              <a:rPr lang="fi-FI" dirty="0"/>
              <a:t> </a:t>
            </a:r>
            <a:r>
              <a:rPr lang="fi-FI" dirty="0" err="1"/>
              <a:t>täpsi</a:t>
            </a:r>
            <a:r>
              <a:rPr lang="fi-FI" dirty="0"/>
              <a:t>), on kuitenkin mietittävä, mikä kenenkin rooli on ja millä kriteereillä </a:t>
            </a:r>
            <a:r>
              <a:rPr lang="fi-FI" dirty="0" err="1"/>
              <a:t>täpsi</a:t>
            </a:r>
            <a:r>
              <a:rPr lang="fi-FI" dirty="0"/>
              <a:t> merkitään.</a:t>
            </a:r>
          </a:p>
          <a:p>
            <a:endParaRPr lang="fi-FI" dirty="0"/>
          </a:p>
        </p:txBody>
      </p:sp>
      <p:sp>
        <p:nvSpPr>
          <p:cNvPr id="4" name="Dian numeron paikkamerkki 3"/>
          <p:cNvSpPr>
            <a:spLocks noGrp="1"/>
          </p:cNvSpPr>
          <p:nvPr>
            <p:ph type="sldNum" sz="quarter" idx="10"/>
          </p:nvPr>
        </p:nvSpPr>
        <p:spPr/>
        <p:txBody>
          <a:bodyPr/>
          <a:lstStyle/>
          <a:p>
            <a:fld id="{27EEF2E8-E250-435D-98D4-E9F41A0D96F3}" type="slidenum">
              <a:rPr lang="en-US" smtClean="0"/>
              <a:t>4</a:t>
            </a:fld>
            <a:endParaRPr lang="en-US"/>
          </a:p>
        </p:txBody>
      </p:sp>
    </p:spTree>
    <p:extLst>
      <p:ext uri="{BB962C8B-B14F-4D97-AF65-F5344CB8AC3E}">
        <p14:creationId xmlns:p14="http://schemas.microsoft.com/office/powerpoint/2010/main" val="146144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Sähköisen välitysjärjestelmän käyttöönottoa suositellaan pian Oman käyttöönoton jälkeen! Uusi välitysjärjestelmä on tietoturvallinen ja helpottaa välittäjien työtä. Välitysjärjestelmän käyttöönotossa pätevät osin samat stepit kuin Omankin käyttöönotossa.</a:t>
            </a:r>
          </a:p>
          <a:p>
            <a:endParaRPr lang="fi-FI" dirty="0"/>
          </a:p>
          <a:p>
            <a:r>
              <a:rPr lang="fi-FI" dirty="0"/>
              <a:t>Huomioitava Oman ja Sähköisen välitysjärjestelmän kytkös! (Vapaaehtoinen kirjautuu järjestelmään – ystäväkurssin käyneenä hänet merkitään koulutetuksi – saa oikeuden täyttää sähköisen ystävävapaaehtoisen kortin). On koko osaston asia kannustaa ystäviä kirjautumaan Omaan, että heidät saadaan uuteen välitysjärjestelmään.</a:t>
            </a:r>
          </a:p>
        </p:txBody>
      </p:sp>
      <p:sp>
        <p:nvSpPr>
          <p:cNvPr id="4" name="Dian numeron paikkamerkki 3"/>
          <p:cNvSpPr>
            <a:spLocks noGrp="1"/>
          </p:cNvSpPr>
          <p:nvPr>
            <p:ph type="sldNum" sz="quarter" idx="10"/>
          </p:nvPr>
        </p:nvSpPr>
        <p:spPr/>
        <p:txBody>
          <a:bodyPr/>
          <a:lstStyle/>
          <a:p>
            <a:fld id="{27EEF2E8-E250-435D-98D4-E9F41A0D96F3}" type="slidenum">
              <a:rPr lang="en-US" smtClean="0"/>
              <a:t>5</a:t>
            </a:fld>
            <a:endParaRPr lang="en-US"/>
          </a:p>
        </p:txBody>
      </p:sp>
    </p:spTree>
    <p:extLst>
      <p:ext uri="{BB962C8B-B14F-4D97-AF65-F5344CB8AC3E}">
        <p14:creationId xmlns:p14="http://schemas.microsoft.com/office/powerpoint/2010/main" val="114153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err="1"/>
              <a:t>Jokaiseen</a:t>
            </a:r>
            <a:r>
              <a:rPr lang="en-US" baseline="0" dirty="0"/>
              <a:t> </a:t>
            </a:r>
            <a:r>
              <a:rPr lang="en-US" baseline="0" dirty="0" err="1"/>
              <a:t>osastoon</a:t>
            </a:r>
            <a:r>
              <a:rPr lang="en-US" baseline="0" dirty="0"/>
              <a:t> </a:t>
            </a:r>
            <a:r>
              <a:rPr lang="en-US" baseline="0" dirty="0" err="1"/>
              <a:t>valitaan</a:t>
            </a:r>
            <a:r>
              <a:rPr lang="en-US" baseline="0" dirty="0"/>
              <a:t> </a:t>
            </a:r>
            <a:r>
              <a:rPr lang="en-US" baseline="0" dirty="0" err="1"/>
              <a:t>digimestari</a:t>
            </a:r>
            <a:r>
              <a:rPr lang="en-US" baseline="0" dirty="0"/>
              <a:t>, </a:t>
            </a:r>
            <a:r>
              <a:rPr lang="en-US" baseline="0" dirty="0" err="1"/>
              <a:t>jonka</a:t>
            </a:r>
            <a:r>
              <a:rPr lang="en-US" baseline="0" dirty="0"/>
              <a:t> on </a:t>
            </a:r>
            <a:r>
              <a:rPr lang="en-US" baseline="0" dirty="0" err="1"/>
              <a:t>suositeltavaa</a:t>
            </a:r>
            <a:r>
              <a:rPr lang="en-US" baseline="0" dirty="0"/>
              <a:t> </a:t>
            </a:r>
            <a:r>
              <a:rPr lang="en-US" baseline="0" dirty="0" err="1"/>
              <a:t>käydä</a:t>
            </a:r>
            <a:r>
              <a:rPr lang="en-US" baseline="0" dirty="0"/>
              <a:t> </a:t>
            </a:r>
            <a:r>
              <a:rPr lang="en-US" baseline="0" dirty="0" err="1"/>
              <a:t>digikummi</a:t>
            </a:r>
            <a:r>
              <a:rPr lang="en-US" baseline="0" dirty="0"/>
              <a:t>- ja </a:t>
            </a:r>
            <a:r>
              <a:rPr lang="en-US" baseline="0" dirty="0" err="1"/>
              <a:t>digimestarikoulutus</a:t>
            </a:r>
            <a:r>
              <a:rPr lang="en-US" baseline="0" dirty="0"/>
              <a:t> (</a:t>
            </a:r>
            <a:r>
              <a:rPr lang="en-US" baseline="0" dirty="0" err="1"/>
              <a:t>toinen</a:t>
            </a:r>
            <a:r>
              <a:rPr lang="en-US" baseline="0" dirty="0"/>
              <a:t> </a:t>
            </a:r>
            <a:r>
              <a:rPr lang="en-US" baseline="0" dirty="0" err="1"/>
              <a:t>vaihtoehto</a:t>
            </a:r>
            <a:r>
              <a:rPr lang="en-US" baseline="0" dirty="0"/>
              <a:t> on, </a:t>
            </a:r>
            <a:r>
              <a:rPr lang="en-US" baseline="0" dirty="0" err="1"/>
              <a:t>että</a:t>
            </a:r>
            <a:r>
              <a:rPr lang="en-US" baseline="0" dirty="0"/>
              <a:t> </a:t>
            </a:r>
            <a:r>
              <a:rPr lang="en-US" baseline="0" dirty="0" err="1"/>
              <a:t>joku</a:t>
            </a:r>
            <a:r>
              <a:rPr lang="en-US" baseline="0" dirty="0"/>
              <a:t> </a:t>
            </a:r>
            <a:r>
              <a:rPr lang="en-US" baseline="0" dirty="0" err="1"/>
              <a:t>digikummi</a:t>
            </a:r>
            <a:r>
              <a:rPr lang="en-US" baseline="0" dirty="0"/>
              <a:t> tai </a:t>
            </a:r>
            <a:r>
              <a:rPr lang="en-US" baseline="0" dirty="0" err="1"/>
              <a:t>digimestari</a:t>
            </a:r>
            <a:r>
              <a:rPr lang="en-US" baseline="0" dirty="0"/>
              <a:t> </a:t>
            </a:r>
            <a:r>
              <a:rPr lang="en-US" baseline="0" dirty="0" err="1"/>
              <a:t>perehdyttää</a:t>
            </a:r>
            <a:r>
              <a:rPr lang="en-US" baseline="0" dirty="0"/>
              <a:t> </a:t>
            </a:r>
            <a:r>
              <a:rPr lang="en-US" baseline="0" dirty="0" err="1"/>
              <a:t>tehtävään</a:t>
            </a:r>
            <a:r>
              <a:rPr lang="en-US" baseline="0" dirty="0"/>
              <a:t>. </a:t>
            </a:r>
          </a:p>
          <a:p>
            <a:pPr marL="171450" indent="-171450">
              <a:buFontTx/>
              <a:buChar char="-"/>
            </a:pPr>
            <a:r>
              <a:rPr lang="en-US" baseline="0" dirty="0" err="1"/>
              <a:t>Digimestarin</a:t>
            </a:r>
            <a:r>
              <a:rPr lang="en-US" baseline="0" dirty="0"/>
              <a:t> </a:t>
            </a:r>
            <a:r>
              <a:rPr lang="en-US" baseline="0" dirty="0" err="1"/>
              <a:t>valinta</a:t>
            </a:r>
            <a:r>
              <a:rPr lang="en-US" baseline="0" dirty="0"/>
              <a:t> </a:t>
            </a:r>
            <a:r>
              <a:rPr lang="en-US" baseline="0" dirty="0" err="1"/>
              <a:t>kirjataan</a:t>
            </a:r>
            <a:r>
              <a:rPr lang="en-US" baseline="0" dirty="0"/>
              <a:t> </a:t>
            </a:r>
            <a:r>
              <a:rPr lang="en-US" baseline="0" dirty="0" err="1"/>
              <a:t>hallituksen</a:t>
            </a:r>
            <a:r>
              <a:rPr lang="en-US" baseline="0" dirty="0"/>
              <a:t> </a:t>
            </a:r>
            <a:r>
              <a:rPr lang="en-US" baseline="0" dirty="0" err="1"/>
              <a:t>pöytäkirjaan</a:t>
            </a:r>
            <a:r>
              <a:rPr lang="en-US" baseline="0" dirty="0"/>
              <a:t>.</a:t>
            </a:r>
          </a:p>
          <a:p>
            <a:pPr marL="171450" indent="-171450">
              <a:buFontTx/>
              <a:buChar char="-"/>
            </a:pPr>
            <a:r>
              <a:rPr lang="en-US" baseline="0" dirty="0" err="1"/>
              <a:t>Digimestari</a:t>
            </a:r>
            <a:r>
              <a:rPr lang="en-US" baseline="0" dirty="0"/>
              <a:t> </a:t>
            </a:r>
            <a:r>
              <a:rPr lang="en-US" baseline="0" dirty="0" err="1"/>
              <a:t>voi</a:t>
            </a:r>
            <a:r>
              <a:rPr lang="en-US" baseline="0" dirty="0"/>
              <a:t> olla </a:t>
            </a:r>
            <a:r>
              <a:rPr lang="en-US" baseline="0" dirty="0" err="1"/>
              <a:t>kuka</a:t>
            </a:r>
            <a:r>
              <a:rPr lang="en-US" baseline="0" dirty="0"/>
              <a:t> </a:t>
            </a:r>
            <a:r>
              <a:rPr lang="en-US" baseline="0" dirty="0" err="1"/>
              <a:t>tahansa</a:t>
            </a:r>
            <a:r>
              <a:rPr lang="en-US" baseline="0" dirty="0"/>
              <a:t> </a:t>
            </a:r>
            <a:r>
              <a:rPr lang="en-US" baseline="0" dirty="0" err="1"/>
              <a:t>luotettava</a:t>
            </a:r>
            <a:r>
              <a:rPr lang="en-US" baseline="0" dirty="0"/>
              <a:t> </a:t>
            </a:r>
            <a:r>
              <a:rPr lang="en-US" baseline="0" dirty="0" err="1"/>
              <a:t>henkilö</a:t>
            </a:r>
            <a:r>
              <a:rPr lang="en-US" baseline="0" dirty="0"/>
              <a:t>, </a:t>
            </a:r>
            <a:r>
              <a:rPr lang="en-US" baseline="0" dirty="0" err="1"/>
              <a:t>jos</a:t>
            </a:r>
            <a:r>
              <a:rPr lang="en-US" baseline="0" dirty="0"/>
              <a:t> </a:t>
            </a:r>
            <a:r>
              <a:rPr lang="en-US" baseline="0" dirty="0" err="1"/>
              <a:t>digimestari</a:t>
            </a:r>
            <a:r>
              <a:rPr lang="en-US" baseline="0" dirty="0"/>
              <a:t> on </a:t>
            </a:r>
            <a:r>
              <a:rPr lang="en-US" baseline="0" dirty="0" err="1"/>
              <a:t>joku</a:t>
            </a:r>
            <a:r>
              <a:rPr lang="en-US" baseline="0" dirty="0"/>
              <a:t> </a:t>
            </a:r>
            <a:r>
              <a:rPr lang="en-US" baseline="0" dirty="0" err="1"/>
              <a:t>muu</a:t>
            </a:r>
            <a:r>
              <a:rPr lang="en-US" baseline="0" dirty="0"/>
              <a:t>, </a:t>
            </a:r>
            <a:r>
              <a:rPr lang="en-US" baseline="0" dirty="0" err="1"/>
              <a:t>kuin</a:t>
            </a:r>
            <a:r>
              <a:rPr lang="en-US" baseline="0" dirty="0"/>
              <a:t> </a:t>
            </a:r>
            <a:r>
              <a:rPr lang="en-US" baseline="0" dirty="0" err="1"/>
              <a:t>joku</a:t>
            </a:r>
            <a:r>
              <a:rPr lang="en-US" baseline="0" dirty="0"/>
              <a:t> </a:t>
            </a:r>
            <a:r>
              <a:rPr lang="en-US" baseline="0" dirty="0" err="1"/>
              <a:t>nykyisistä</a:t>
            </a:r>
            <a:r>
              <a:rPr lang="en-US" baseline="0" dirty="0"/>
              <a:t> </a:t>
            </a:r>
            <a:r>
              <a:rPr lang="en-US" baseline="0" dirty="0" err="1"/>
              <a:t>luottamushenkilöistä</a:t>
            </a:r>
            <a:r>
              <a:rPr lang="en-US" baseline="0" dirty="0"/>
              <a:t>, on </a:t>
            </a:r>
            <a:r>
              <a:rPr lang="en-US" baseline="0" dirty="0" err="1"/>
              <a:t>etuna</a:t>
            </a:r>
            <a:r>
              <a:rPr lang="en-US" baseline="0" dirty="0"/>
              <a:t>, </a:t>
            </a:r>
            <a:r>
              <a:rPr lang="en-US" baseline="0" dirty="0" err="1"/>
              <a:t>että</a:t>
            </a:r>
            <a:r>
              <a:rPr lang="en-US" baseline="0" dirty="0"/>
              <a:t> </a:t>
            </a:r>
            <a:r>
              <a:rPr lang="en-US" baseline="0" dirty="0" err="1"/>
              <a:t>saadaan</a:t>
            </a:r>
            <a:r>
              <a:rPr lang="en-US" baseline="0" dirty="0"/>
              <a:t> </a:t>
            </a:r>
            <a:r>
              <a:rPr lang="en-US" baseline="0" dirty="0" err="1"/>
              <a:t>lisäresurssia</a:t>
            </a:r>
            <a:r>
              <a:rPr lang="en-US" baseline="0" dirty="0"/>
              <a:t> ja </a:t>
            </a:r>
            <a:r>
              <a:rPr lang="en-US" baseline="0" dirty="0" err="1"/>
              <a:t>tukea</a:t>
            </a:r>
            <a:r>
              <a:rPr lang="en-US" baseline="0" dirty="0"/>
              <a:t> Oman </a:t>
            </a:r>
            <a:r>
              <a:rPr lang="en-US" baseline="0" dirty="0" err="1"/>
              <a:t>käyttöön</a:t>
            </a:r>
            <a:r>
              <a:rPr lang="en-US" baseline="0" dirty="0"/>
              <a:t>.</a:t>
            </a:r>
          </a:p>
          <a:p>
            <a:pPr marL="171450" indent="-171450">
              <a:buFontTx/>
              <a:buChar char="-"/>
            </a:pPr>
            <a:endParaRPr lang="en-US" baseline="0" dirty="0"/>
          </a:p>
          <a:p>
            <a:pPr marL="171450" indent="-171450">
              <a:buFontTx/>
              <a:buChar char="-"/>
            </a:pPr>
            <a:r>
              <a:rPr lang="en-US" baseline="0" dirty="0" err="1"/>
              <a:t>Digikummeilla</a:t>
            </a:r>
            <a:r>
              <a:rPr lang="en-US" baseline="0" dirty="0"/>
              <a:t> on </a:t>
            </a:r>
            <a:r>
              <a:rPr lang="en-US" baseline="0" dirty="0" err="1"/>
              <a:t>tärkeä</a:t>
            </a:r>
            <a:r>
              <a:rPr lang="en-US" baseline="0" dirty="0"/>
              <a:t> </a:t>
            </a:r>
            <a:r>
              <a:rPr lang="en-US" baseline="0" dirty="0" err="1"/>
              <a:t>tehtävä</a:t>
            </a:r>
            <a:r>
              <a:rPr lang="en-US" baseline="0" dirty="0"/>
              <a:t> </a:t>
            </a:r>
            <a:r>
              <a:rPr lang="en-US" baseline="0" dirty="0" err="1"/>
              <a:t>kouluttaa</a:t>
            </a:r>
            <a:r>
              <a:rPr lang="en-US" baseline="0" dirty="0"/>
              <a:t> </a:t>
            </a:r>
            <a:r>
              <a:rPr lang="en-US" baseline="0" dirty="0" err="1"/>
              <a:t>osastossa</a:t>
            </a:r>
            <a:r>
              <a:rPr lang="en-US" baseline="0" dirty="0"/>
              <a:t> </a:t>
            </a:r>
            <a:r>
              <a:rPr lang="en-US" baseline="0" dirty="0" err="1"/>
              <a:t>väkeä</a:t>
            </a:r>
            <a:r>
              <a:rPr lang="en-US" baseline="0" dirty="0"/>
              <a:t> Oman </a:t>
            </a:r>
            <a:r>
              <a:rPr lang="en-US" baseline="0" dirty="0" err="1"/>
              <a:t>käyttöön</a:t>
            </a:r>
            <a:r>
              <a:rPr lang="en-US" baseline="0" dirty="0"/>
              <a:t>. </a:t>
            </a:r>
          </a:p>
          <a:p>
            <a:pPr marL="171450" indent="-171450">
              <a:buFontTx/>
              <a:buChar char="-"/>
            </a:pPr>
            <a:r>
              <a:rPr lang="en-US" baseline="0" dirty="0" err="1"/>
              <a:t>Digikummit</a:t>
            </a:r>
            <a:r>
              <a:rPr lang="en-US" baseline="0" dirty="0"/>
              <a:t> </a:t>
            </a:r>
            <a:r>
              <a:rPr lang="en-US" baseline="0" dirty="0" err="1"/>
              <a:t>ovat</a:t>
            </a:r>
            <a:r>
              <a:rPr lang="en-US" baseline="0" dirty="0"/>
              <a:t> </a:t>
            </a:r>
            <a:r>
              <a:rPr lang="en-US" baseline="0" dirty="0" err="1"/>
              <a:t>pyynnöstä</a:t>
            </a:r>
            <a:r>
              <a:rPr lang="en-US" baseline="0" dirty="0"/>
              <a:t> </a:t>
            </a:r>
            <a:r>
              <a:rPr lang="en-US" baseline="0" dirty="0" err="1"/>
              <a:t>myös</a:t>
            </a:r>
            <a:r>
              <a:rPr lang="en-US" baseline="0" dirty="0"/>
              <a:t> </a:t>
            </a:r>
            <a:r>
              <a:rPr lang="en-US" baseline="0" dirty="0" err="1"/>
              <a:t>piirin</a:t>
            </a:r>
            <a:r>
              <a:rPr lang="en-US" baseline="0" dirty="0"/>
              <a:t>/</a:t>
            </a:r>
            <a:r>
              <a:rPr lang="en-US" baseline="0" dirty="0" err="1"/>
              <a:t>muiden</a:t>
            </a:r>
            <a:r>
              <a:rPr lang="en-US" baseline="0" dirty="0"/>
              <a:t> </a:t>
            </a:r>
            <a:r>
              <a:rPr lang="en-US" baseline="0" dirty="0" err="1"/>
              <a:t>osastojen</a:t>
            </a:r>
            <a:r>
              <a:rPr lang="en-US" baseline="0" dirty="0"/>
              <a:t> </a:t>
            </a:r>
            <a:r>
              <a:rPr lang="en-US" baseline="0" dirty="0" err="1"/>
              <a:t>käytettävissä</a:t>
            </a:r>
            <a:r>
              <a:rPr lang="en-US" baseline="0" dirty="0"/>
              <a:t> </a:t>
            </a:r>
            <a:r>
              <a:rPr lang="en-US" baseline="0" dirty="0" err="1"/>
              <a:t>kouluttajina</a:t>
            </a:r>
            <a:r>
              <a:rPr lang="en-US" baseline="0" dirty="0"/>
              <a:t>.</a:t>
            </a:r>
          </a:p>
        </p:txBody>
      </p:sp>
      <p:sp>
        <p:nvSpPr>
          <p:cNvPr id="4" name="Slide Number Placeholder 3"/>
          <p:cNvSpPr>
            <a:spLocks noGrp="1"/>
          </p:cNvSpPr>
          <p:nvPr>
            <p:ph type="sldNum" sz="quarter" idx="10"/>
          </p:nvPr>
        </p:nvSpPr>
        <p:spPr/>
        <p:txBody>
          <a:bodyPr/>
          <a:lstStyle/>
          <a:p>
            <a:fld id="{EEF04209-65E9-41A6-8B9B-E2A438C33CDA}" type="slidenum">
              <a:rPr lang="en-US" smtClean="0"/>
              <a:t>6</a:t>
            </a:fld>
            <a:endParaRPr lang="en-US"/>
          </a:p>
        </p:txBody>
      </p:sp>
    </p:spTree>
    <p:extLst>
      <p:ext uri="{BB962C8B-B14F-4D97-AF65-F5344CB8AC3E}">
        <p14:creationId xmlns:p14="http://schemas.microsoft.com/office/powerpoint/2010/main" val="22756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Oma on jo auki kaikille käyttäjille. Mitä nopeammin osastoilla on valmius vastaanottaa vapaaehtoisia Oman kautta, sitä paremmin kaikki löytävät oman paikkansa toimia. </a:t>
            </a:r>
          </a:p>
          <a:p>
            <a:pPr marL="171450" indent="-171450">
              <a:buFontTx/>
              <a:buChar char="-"/>
            </a:pPr>
            <a:r>
              <a:rPr lang="fi-FI" dirty="0"/>
              <a:t>Käyttäjäpalautetta käydään koko ajan läpi ja mitä enemmän samasta asiasta tulee huomioita, sitä korkeammalle se muutosten prioriteettilistalle menee.</a:t>
            </a:r>
          </a:p>
        </p:txBody>
      </p:sp>
      <p:sp>
        <p:nvSpPr>
          <p:cNvPr id="4" name="Dian numeron paikkamerkki 3"/>
          <p:cNvSpPr>
            <a:spLocks noGrp="1"/>
          </p:cNvSpPr>
          <p:nvPr>
            <p:ph type="sldNum" sz="quarter" idx="10"/>
          </p:nvPr>
        </p:nvSpPr>
        <p:spPr/>
        <p:txBody>
          <a:bodyPr/>
          <a:lstStyle/>
          <a:p>
            <a:fld id="{27EEF2E8-E250-435D-98D4-E9F41A0D96F3}" type="slidenum">
              <a:rPr lang="en-US" smtClean="0"/>
              <a:t>8</a:t>
            </a:fld>
            <a:endParaRPr lang="en-US"/>
          </a:p>
        </p:txBody>
      </p:sp>
    </p:spTree>
    <p:extLst>
      <p:ext uri="{BB962C8B-B14F-4D97-AF65-F5344CB8AC3E}">
        <p14:creationId xmlns:p14="http://schemas.microsoft.com/office/powerpoint/2010/main" val="47239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Jäsenmaksumoduuli on syksyn 2018 ensimmäinen isompi kehitysmoduuli – ideana on, että jäsenhankintaa voi tehdä suoraan Oman kautta. Tarkemmat speksit tulossa myöhemmin.</a:t>
            </a:r>
          </a:p>
          <a:p>
            <a:pPr marL="171450" indent="-171450">
              <a:buFontTx/>
              <a:buChar char="-"/>
            </a:pPr>
            <a:r>
              <a:rPr lang="fi-FI" dirty="0"/>
              <a:t>Myös </a:t>
            </a:r>
            <a:r>
              <a:rPr lang="fi-FI" dirty="0" err="1"/>
              <a:t>YV:n</a:t>
            </a:r>
            <a:r>
              <a:rPr lang="fi-FI" dirty="0"/>
              <a:t> jatkokehitys alkaa heti syksystä, verkkoystävät</a:t>
            </a:r>
          </a:p>
          <a:p>
            <a:pPr marL="171450" indent="-171450">
              <a:buFontTx/>
              <a:buChar char="-"/>
            </a:pPr>
            <a:r>
              <a:rPr lang="fi-FI" dirty="0"/>
              <a:t>Hupsis 2.0 (ensiapuryhmien päivystystietokanta) ei rakennu Omaan omana moduulinaan, mutta tulee linkittymään Omaan niin, että sitä voi käyttää Oman kautta.</a:t>
            </a:r>
          </a:p>
          <a:p>
            <a:pPr marL="171450" indent="-171450">
              <a:buFontTx/>
              <a:buChar char="-"/>
            </a:pPr>
            <a:r>
              <a:rPr lang="fi-FI" dirty="0"/>
              <a:t>Syksyn toinen isompi moduuli on J-korttikoneen rakentaminen Omaan.</a:t>
            </a:r>
          </a:p>
          <a:p>
            <a:pPr marL="171450" indent="-171450">
              <a:buFontTx/>
              <a:buChar char="-"/>
            </a:pPr>
            <a:r>
              <a:rPr lang="fi-FI" dirty="0"/>
              <a:t>Jossain vaiheessa mietitään myös, miten keskustoimisto, piirit ja laitokset näkyvät ja toimivat Omassa.</a:t>
            </a:r>
          </a:p>
          <a:p>
            <a:endParaRPr lang="fi-FI" dirty="0"/>
          </a:p>
          <a:p>
            <a:r>
              <a:rPr lang="fi-FI" dirty="0"/>
              <a:t>- Uusia ominaisuuksia päivitetään Omaan säännöllisin väliajoin.</a:t>
            </a:r>
          </a:p>
        </p:txBody>
      </p:sp>
      <p:sp>
        <p:nvSpPr>
          <p:cNvPr id="4" name="Dian numeron paikkamerkki 3"/>
          <p:cNvSpPr>
            <a:spLocks noGrp="1"/>
          </p:cNvSpPr>
          <p:nvPr>
            <p:ph type="sldNum" sz="quarter" idx="10"/>
          </p:nvPr>
        </p:nvSpPr>
        <p:spPr/>
        <p:txBody>
          <a:bodyPr/>
          <a:lstStyle/>
          <a:p>
            <a:fld id="{27EEF2E8-E250-435D-98D4-E9F41A0D96F3}" type="slidenum">
              <a:rPr lang="en-US" smtClean="0"/>
              <a:t>9</a:t>
            </a:fld>
            <a:endParaRPr lang="en-US"/>
          </a:p>
        </p:txBody>
      </p:sp>
    </p:spTree>
    <p:extLst>
      <p:ext uri="{BB962C8B-B14F-4D97-AF65-F5344CB8AC3E}">
        <p14:creationId xmlns:p14="http://schemas.microsoft.com/office/powerpoint/2010/main" val="196350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2756"/>
            <a:ext cx="9144000" cy="1067206"/>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97703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099872"/>
            <a:ext cx="4114800" cy="365125"/>
          </a:xfrm>
        </p:spPr>
        <p:txBody>
          <a:bodyPr/>
          <a:lstStyle/>
          <a:p>
            <a:endParaRPr lang="en-US"/>
          </a:p>
        </p:txBody>
      </p:sp>
    </p:spTree>
    <p:extLst>
      <p:ext uri="{BB962C8B-B14F-4D97-AF65-F5344CB8AC3E}">
        <p14:creationId xmlns:p14="http://schemas.microsoft.com/office/powerpoint/2010/main" val="230954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0B52776-E529-4864-B2D6-9EE24AA74B51}"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6B3127-3529-4BAB-8FF2-95ABF0B00046}" type="slidenum">
              <a:rPr lang="en-US" smtClean="0"/>
              <a:t>‹#›</a:t>
            </a:fld>
            <a:endParaRPr lang="en-US"/>
          </a:p>
        </p:txBody>
      </p:sp>
    </p:spTree>
    <p:extLst>
      <p:ext uri="{BB962C8B-B14F-4D97-AF65-F5344CB8AC3E}">
        <p14:creationId xmlns:p14="http://schemas.microsoft.com/office/powerpoint/2010/main" val="110379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821"/>
            <a:ext cx="10515600" cy="435769"/>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838200" y="1973765"/>
            <a:ext cx="5181600" cy="431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73765"/>
            <a:ext cx="5181600" cy="4315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38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768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63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0382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932771"/>
            <a:ext cx="10515600" cy="3244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8327" y="89210"/>
            <a:ext cx="1672683" cy="825190"/>
          </a:xfrm>
          <a:prstGeom prst="rect">
            <a:avLst/>
          </a:prstGeom>
        </p:spPr>
      </p:pic>
      <p:sp>
        <p:nvSpPr>
          <p:cNvPr id="8" name="Rectangle 7"/>
          <p:cNvSpPr/>
          <p:nvPr/>
        </p:nvSpPr>
        <p:spPr>
          <a:xfrm>
            <a:off x="0" y="1027906"/>
            <a:ext cx="12192000" cy="16240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476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AF97CB5-24B3-403A-ACF2-4D545C894D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726" y="2782229"/>
            <a:ext cx="6162437" cy="3794075"/>
          </a:xfrm>
          <a:prstGeom prst="rect">
            <a:avLst/>
          </a:prstGeom>
        </p:spPr>
      </p:pic>
      <p:sp>
        <p:nvSpPr>
          <p:cNvPr id="2" name="Otsikko 1">
            <a:extLst>
              <a:ext uri="{FF2B5EF4-FFF2-40B4-BE49-F238E27FC236}">
                <a16:creationId xmlns:a16="http://schemas.microsoft.com/office/drawing/2014/main" id="{2F40A5BB-BC16-43C2-B1AF-F41AA4D64753}"/>
              </a:ext>
            </a:extLst>
          </p:cNvPr>
          <p:cNvSpPr>
            <a:spLocks noGrp="1"/>
          </p:cNvSpPr>
          <p:nvPr>
            <p:ph type="title"/>
          </p:nvPr>
        </p:nvSpPr>
        <p:spPr>
          <a:xfrm>
            <a:off x="1027770" y="1371600"/>
            <a:ext cx="10515600" cy="2821259"/>
          </a:xfrm>
          <a:effectLst>
            <a:outerShdw blurRad="50800" dist="38100" dir="13500000" algn="br" rotWithShape="0">
              <a:prstClr val="black">
                <a:alpha val="40000"/>
              </a:prstClr>
            </a:outerShdw>
          </a:effectLst>
        </p:spPr>
        <p:txBody>
          <a:bodyPr>
            <a:noAutofit/>
          </a:bodyPr>
          <a:lstStyle/>
          <a:p>
            <a:r>
              <a:rPr lang="fi-FI" sz="7200" b="1" dirty="0">
                <a:solidFill>
                  <a:srgbClr val="C00000"/>
                </a:solidFill>
              </a:rPr>
              <a:t>OMA</a:t>
            </a:r>
            <a:br>
              <a:rPr lang="fi-FI" sz="7200" b="1" dirty="0">
                <a:solidFill>
                  <a:srgbClr val="C00000"/>
                </a:solidFill>
              </a:rPr>
            </a:br>
            <a:endParaRPr lang="fi-FI" sz="7200" b="1" dirty="0">
              <a:solidFill>
                <a:srgbClr val="C00000"/>
              </a:solidFill>
            </a:endParaRPr>
          </a:p>
        </p:txBody>
      </p:sp>
      <p:sp>
        <p:nvSpPr>
          <p:cNvPr id="3" name="TextBox 2">
            <a:extLst>
              <a:ext uri="{FF2B5EF4-FFF2-40B4-BE49-F238E27FC236}">
                <a16:creationId xmlns:a16="http://schemas.microsoft.com/office/drawing/2014/main" id="{46858E22-EBC8-47C3-85E2-E666BCF98504}"/>
              </a:ext>
            </a:extLst>
          </p:cNvPr>
          <p:cNvSpPr txBox="1"/>
          <p:nvPr/>
        </p:nvSpPr>
        <p:spPr>
          <a:xfrm>
            <a:off x="1271240" y="4382429"/>
            <a:ext cx="3746810" cy="830997"/>
          </a:xfrm>
          <a:prstGeom prst="rect">
            <a:avLst/>
          </a:prstGeom>
          <a:noFill/>
        </p:spPr>
        <p:txBody>
          <a:bodyPr wrap="square" rtlCol="0">
            <a:spAutoFit/>
          </a:bodyPr>
          <a:lstStyle/>
          <a:p>
            <a:r>
              <a:rPr lang="fi-FI" sz="2400" dirty="0" err="1"/>
              <a:t>Avdelningarnas</a:t>
            </a:r>
            <a:r>
              <a:rPr lang="fi-FI" sz="2400" dirty="0"/>
              <a:t> </a:t>
            </a:r>
            <a:r>
              <a:rPr lang="fi-FI" sz="2400" dirty="0" err="1"/>
              <a:t>eget</a:t>
            </a:r>
            <a:r>
              <a:rPr lang="fi-FI" sz="2400" dirty="0"/>
              <a:t> </a:t>
            </a:r>
            <a:r>
              <a:rPr lang="fi-FI" sz="2400" dirty="0" err="1"/>
              <a:t>system</a:t>
            </a:r>
            <a:r>
              <a:rPr lang="fi-FI" sz="2400" dirty="0"/>
              <a:t> för </a:t>
            </a:r>
            <a:r>
              <a:rPr lang="fi-FI" sz="2400" dirty="0" err="1"/>
              <a:t>frivilliga</a:t>
            </a:r>
            <a:endParaRPr lang="fi-FI" sz="2400" dirty="0"/>
          </a:p>
        </p:txBody>
      </p:sp>
    </p:spTree>
    <p:extLst>
      <p:ext uri="{BB962C8B-B14F-4D97-AF65-F5344CB8AC3E}">
        <p14:creationId xmlns:p14="http://schemas.microsoft.com/office/powerpoint/2010/main" val="424226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0F6374F-E7F7-4496-958E-CC4D338A0A76}"/>
              </a:ext>
            </a:extLst>
          </p:cNvPr>
          <p:cNvSpPr/>
          <p:nvPr/>
        </p:nvSpPr>
        <p:spPr>
          <a:xfrm>
            <a:off x="925551" y="3211551"/>
            <a:ext cx="10515600" cy="305543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40A5BB-BC16-43C2-B1AF-F41AA4D64753}"/>
              </a:ext>
            </a:extLst>
          </p:cNvPr>
          <p:cNvSpPr>
            <a:spLocks noGrp="1"/>
          </p:cNvSpPr>
          <p:nvPr>
            <p:ph type="title"/>
          </p:nvPr>
        </p:nvSpPr>
        <p:spPr>
          <a:effectLst>
            <a:outerShdw blurRad="50800" dist="38100" dir="8100000" algn="tr" rotWithShape="0">
              <a:prstClr val="black">
                <a:alpha val="40000"/>
              </a:prstClr>
            </a:outerShdw>
          </a:effectLst>
        </p:spPr>
        <p:txBody>
          <a:bodyPr/>
          <a:lstStyle/>
          <a:p>
            <a:r>
              <a:rPr lang="fi-FI" b="1" dirty="0"/>
              <a:t>Oma – </a:t>
            </a:r>
            <a:r>
              <a:rPr lang="fi-FI" b="1" dirty="0" err="1"/>
              <a:t>till</a:t>
            </a:r>
            <a:r>
              <a:rPr lang="fi-FI" b="1" dirty="0"/>
              <a:t> </a:t>
            </a:r>
            <a:r>
              <a:rPr lang="fi-FI" b="1" dirty="0" err="1"/>
              <a:t>avdelningarnas</a:t>
            </a:r>
            <a:r>
              <a:rPr lang="fi-FI" b="1" dirty="0"/>
              <a:t> </a:t>
            </a:r>
            <a:r>
              <a:rPr lang="fi-FI" b="1" dirty="0" err="1"/>
              <a:t>bruk</a:t>
            </a:r>
            <a:r>
              <a:rPr lang="fi-FI" b="1" dirty="0"/>
              <a:t> </a:t>
            </a:r>
          </a:p>
        </p:txBody>
      </p:sp>
      <p:sp>
        <p:nvSpPr>
          <p:cNvPr id="3" name="Sisällön paikkamerkki 2">
            <a:extLst>
              <a:ext uri="{FF2B5EF4-FFF2-40B4-BE49-F238E27FC236}">
                <a16:creationId xmlns:a16="http://schemas.microsoft.com/office/drawing/2014/main" id="{D065938B-204D-4B09-8A5F-A9DFE50BD736}"/>
              </a:ext>
            </a:extLst>
          </p:cNvPr>
          <p:cNvSpPr>
            <a:spLocks noGrp="1"/>
          </p:cNvSpPr>
          <p:nvPr>
            <p:ph idx="1"/>
          </p:nvPr>
        </p:nvSpPr>
        <p:spPr>
          <a:xfrm>
            <a:off x="838199" y="2386362"/>
            <a:ext cx="10725615" cy="3790602"/>
          </a:xfrm>
        </p:spPr>
        <p:txBody>
          <a:bodyPr>
            <a:normAutofit fontScale="92500" lnSpcReduction="20000"/>
          </a:bodyPr>
          <a:lstStyle/>
          <a:p>
            <a:r>
              <a:rPr lang="fi-FI" dirty="0"/>
              <a:t>Oma </a:t>
            </a:r>
            <a:r>
              <a:rPr lang="fi-FI" dirty="0" err="1"/>
              <a:t>och</a:t>
            </a:r>
            <a:r>
              <a:rPr lang="fi-FI" dirty="0"/>
              <a:t> </a:t>
            </a:r>
            <a:r>
              <a:rPr lang="fi-FI" dirty="0" err="1"/>
              <a:t>den</a:t>
            </a:r>
            <a:r>
              <a:rPr lang="fi-FI" dirty="0"/>
              <a:t> </a:t>
            </a:r>
            <a:r>
              <a:rPr lang="fi-FI" dirty="0" err="1"/>
              <a:t>digitala</a:t>
            </a:r>
            <a:r>
              <a:rPr lang="fi-FI" dirty="0"/>
              <a:t> </a:t>
            </a:r>
            <a:r>
              <a:rPr lang="fi-FI" dirty="0" err="1"/>
              <a:t>vänförmedlingen</a:t>
            </a:r>
            <a:r>
              <a:rPr lang="fi-FI" dirty="0"/>
              <a:t> </a:t>
            </a:r>
            <a:r>
              <a:rPr lang="fi-FI" dirty="0" err="1"/>
              <a:t>tas</a:t>
            </a:r>
            <a:r>
              <a:rPr lang="fi-FI" dirty="0"/>
              <a:t> i </a:t>
            </a:r>
            <a:r>
              <a:rPr lang="fi-FI" dirty="0" err="1"/>
              <a:t>bruk</a:t>
            </a:r>
            <a:r>
              <a:rPr lang="fi-FI" dirty="0"/>
              <a:t>  1.1.2019, </a:t>
            </a:r>
            <a:r>
              <a:rPr lang="fi-FI" dirty="0" err="1"/>
              <a:t>Hösten</a:t>
            </a:r>
            <a:r>
              <a:rPr lang="fi-FI" dirty="0"/>
              <a:t> 2018 </a:t>
            </a:r>
            <a:r>
              <a:rPr lang="fi-FI" dirty="0" err="1"/>
              <a:t>förbereder</a:t>
            </a:r>
            <a:r>
              <a:rPr lang="fi-FI" dirty="0"/>
              <a:t> </a:t>
            </a:r>
            <a:r>
              <a:rPr lang="fi-FI" dirty="0" err="1"/>
              <a:t>sig</a:t>
            </a:r>
            <a:r>
              <a:rPr lang="fi-FI" dirty="0"/>
              <a:t> </a:t>
            </a:r>
            <a:r>
              <a:rPr lang="fi-FI" dirty="0" err="1"/>
              <a:t>avdelningarna</a:t>
            </a:r>
            <a:endParaRPr lang="fi-FI" dirty="0"/>
          </a:p>
          <a:p>
            <a:r>
              <a:rPr lang="fi-FI" dirty="0" err="1"/>
              <a:t>varje</a:t>
            </a:r>
            <a:r>
              <a:rPr lang="fi-FI" dirty="0"/>
              <a:t> </a:t>
            </a:r>
            <a:r>
              <a:rPr lang="fi-FI" dirty="0" err="1"/>
              <a:t>avdelning</a:t>
            </a:r>
            <a:r>
              <a:rPr lang="fi-FI" dirty="0"/>
              <a:t> </a:t>
            </a:r>
            <a:r>
              <a:rPr lang="fi-FI" dirty="0" err="1"/>
              <a:t>kan</a:t>
            </a:r>
            <a:r>
              <a:rPr lang="fi-FI" dirty="0"/>
              <a:t> </a:t>
            </a:r>
            <a:r>
              <a:rPr lang="fi-FI" dirty="0" err="1"/>
              <a:t>ta</a:t>
            </a:r>
            <a:r>
              <a:rPr lang="fi-FI" dirty="0"/>
              <a:t> Oma i </a:t>
            </a:r>
            <a:r>
              <a:rPr lang="fi-FI" dirty="0" err="1"/>
              <a:t>bruk</a:t>
            </a:r>
            <a:r>
              <a:rPr lang="fi-FI" dirty="0"/>
              <a:t> </a:t>
            </a:r>
          </a:p>
          <a:p>
            <a:pPr marL="0" indent="0">
              <a:buNone/>
            </a:pPr>
            <a:endParaRPr lang="fi-FI" dirty="0"/>
          </a:p>
          <a:p>
            <a:r>
              <a:rPr lang="fi-FI" dirty="0" err="1"/>
              <a:t>Avdningens</a:t>
            </a:r>
            <a:r>
              <a:rPr lang="fi-FI" dirty="0"/>
              <a:t> </a:t>
            </a:r>
            <a:r>
              <a:rPr lang="fi-FI" dirty="0" err="1"/>
              <a:t>små</a:t>
            </a:r>
            <a:r>
              <a:rPr lang="fi-FI" dirty="0"/>
              <a:t> </a:t>
            </a:r>
            <a:r>
              <a:rPr lang="fi-FI" dirty="0" err="1"/>
              <a:t>steg</a:t>
            </a:r>
            <a:r>
              <a:rPr lang="fi-FI" dirty="0"/>
              <a:t> för </a:t>
            </a:r>
            <a:r>
              <a:rPr lang="fi-FI" dirty="0" err="1"/>
              <a:t>att</a:t>
            </a:r>
            <a:r>
              <a:rPr lang="fi-FI" dirty="0"/>
              <a:t> </a:t>
            </a:r>
            <a:r>
              <a:rPr lang="fi-FI" dirty="0" err="1"/>
              <a:t>allt</a:t>
            </a:r>
            <a:r>
              <a:rPr lang="fi-FI" dirty="0"/>
              <a:t> </a:t>
            </a:r>
            <a:r>
              <a:rPr lang="fi-FI" dirty="0" err="1"/>
              <a:t>skall</a:t>
            </a:r>
            <a:r>
              <a:rPr lang="fi-FI" dirty="0"/>
              <a:t> </a:t>
            </a:r>
            <a:r>
              <a:rPr lang="fi-FI" dirty="0" err="1"/>
              <a:t>gå</a:t>
            </a:r>
            <a:r>
              <a:rPr lang="fi-FI" dirty="0"/>
              <a:t> </a:t>
            </a:r>
            <a:r>
              <a:rPr lang="fi-FI" dirty="0" err="1"/>
              <a:t>väl</a:t>
            </a:r>
            <a:r>
              <a:rPr lang="fi-FI" dirty="0"/>
              <a:t>:</a:t>
            </a:r>
          </a:p>
          <a:p>
            <a:pPr marL="457200" lvl="1" indent="0">
              <a:buNone/>
            </a:pPr>
            <a:r>
              <a:rPr lang="fi-FI" dirty="0"/>
              <a:t>1. </a:t>
            </a:r>
            <a:r>
              <a:rPr lang="fi-FI" dirty="0" err="1"/>
              <a:t>Avdelningen</a:t>
            </a:r>
            <a:r>
              <a:rPr lang="fi-FI" dirty="0"/>
              <a:t> </a:t>
            </a:r>
            <a:r>
              <a:rPr lang="fi-FI" dirty="0" err="1"/>
              <a:t>beslutar</a:t>
            </a:r>
            <a:r>
              <a:rPr lang="fi-FI" dirty="0"/>
              <a:t> </a:t>
            </a:r>
            <a:r>
              <a:rPr lang="fi-FI" dirty="0" err="1"/>
              <a:t>sig</a:t>
            </a:r>
            <a:r>
              <a:rPr lang="fi-FI" dirty="0"/>
              <a:t> </a:t>
            </a:r>
            <a:r>
              <a:rPr lang="fi-FI" dirty="0" err="1"/>
              <a:t>att</a:t>
            </a:r>
            <a:r>
              <a:rPr lang="fi-FI" dirty="0"/>
              <a:t> </a:t>
            </a:r>
            <a:r>
              <a:rPr lang="fi-FI" dirty="0" err="1"/>
              <a:t>att</a:t>
            </a:r>
            <a:r>
              <a:rPr lang="fi-FI" dirty="0"/>
              <a:t> </a:t>
            </a:r>
            <a:r>
              <a:rPr lang="fi-FI" dirty="0" err="1"/>
              <a:t>ta</a:t>
            </a:r>
            <a:r>
              <a:rPr lang="fi-FI" dirty="0"/>
              <a:t> Oma i </a:t>
            </a:r>
            <a:r>
              <a:rPr lang="fi-FI" dirty="0" err="1"/>
              <a:t>bruk</a:t>
            </a:r>
            <a:endParaRPr lang="fi-FI" dirty="0"/>
          </a:p>
          <a:p>
            <a:pPr marL="457200" lvl="1" indent="0">
              <a:buNone/>
            </a:pPr>
            <a:r>
              <a:rPr lang="fi-FI" dirty="0"/>
              <a:t>2. En </a:t>
            </a:r>
            <a:r>
              <a:rPr lang="fi-FI" dirty="0" err="1"/>
              <a:t>Digimästare</a:t>
            </a:r>
            <a:r>
              <a:rPr lang="fi-FI" dirty="0"/>
              <a:t> (</a:t>
            </a:r>
            <a:r>
              <a:rPr lang="fi-FI" dirty="0" err="1"/>
              <a:t>Admin</a:t>
            </a:r>
            <a:r>
              <a:rPr lang="fi-FI" dirty="0"/>
              <a:t>) </a:t>
            </a:r>
            <a:r>
              <a:rPr lang="fi-FI" dirty="0" err="1"/>
              <a:t>och</a:t>
            </a:r>
            <a:r>
              <a:rPr lang="fi-FI" dirty="0"/>
              <a:t> </a:t>
            </a:r>
            <a:r>
              <a:rPr lang="fi-FI" dirty="0" err="1"/>
              <a:t>Digifaddrar</a:t>
            </a:r>
            <a:r>
              <a:rPr lang="fi-FI" dirty="0"/>
              <a:t> </a:t>
            </a:r>
            <a:r>
              <a:rPr lang="fi-FI" dirty="0" err="1"/>
              <a:t>utbildas</a:t>
            </a:r>
            <a:endParaRPr lang="fi-FI" dirty="0"/>
          </a:p>
          <a:p>
            <a:pPr marL="457200" lvl="1" indent="0">
              <a:buNone/>
            </a:pPr>
            <a:r>
              <a:rPr lang="fi-FI" dirty="0"/>
              <a:t>3. En ”</a:t>
            </a:r>
            <a:r>
              <a:rPr lang="fi-FI" dirty="0" err="1"/>
              <a:t>kick</a:t>
            </a:r>
            <a:r>
              <a:rPr lang="fi-FI" dirty="0"/>
              <a:t> </a:t>
            </a:r>
            <a:r>
              <a:rPr lang="fi-FI" dirty="0" err="1"/>
              <a:t>off</a:t>
            </a:r>
            <a:r>
              <a:rPr lang="fi-FI" dirty="0"/>
              <a:t> workshop” </a:t>
            </a:r>
            <a:r>
              <a:rPr lang="fi-FI" dirty="0" err="1"/>
              <a:t>hålls</a:t>
            </a:r>
            <a:r>
              <a:rPr lang="fi-FI" dirty="0"/>
              <a:t> </a:t>
            </a:r>
            <a:r>
              <a:rPr lang="fi-FI" dirty="0" err="1"/>
              <a:t>med</a:t>
            </a:r>
            <a:r>
              <a:rPr lang="fi-FI" dirty="0"/>
              <a:t> </a:t>
            </a:r>
            <a:r>
              <a:rPr lang="fi-FI" dirty="0" err="1"/>
              <a:t>hjälp</a:t>
            </a:r>
            <a:r>
              <a:rPr lang="fi-FI" dirty="0"/>
              <a:t> av </a:t>
            </a:r>
            <a:r>
              <a:rPr lang="fi-FI" dirty="0" err="1"/>
              <a:t>digimästare</a:t>
            </a:r>
            <a:r>
              <a:rPr lang="fi-FI" dirty="0"/>
              <a:t>/</a:t>
            </a:r>
            <a:r>
              <a:rPr lang="fi-FI" dirty="0" err="1"/>
              <a:t>fadder</a:t>
            </a:r>
            <a:r>
              <a:rPr lang="fi-FI" dirty="0"/>
              <a:t> </a:t>
            </a:r>
            <a:r>
              <a:rPr lang="fi-FI" dirty="0" err="1"/>
              <a:t>eller</a:t>
            </a:r>
            <a:r>
              <a:rPr lang="fi-FI" dirty="0"/>
              <a:t> </a:t>
            </a:r>
            <a:r>
              <a:rPr lang="fi-FI" dirty="0" err="1"/>
              <a:t>distriktsanställd</a:t>
            </a:r>
            <a:r>
              <a:rPr lang="fi-FI" dirty="0"/>
              <a:t>. -&gt; </a:t>
            </a:r>
            <a:r>
              <a:rPr lang="fi-FI" dirty="0" err="1"/>
              <a:t>avdelningen</a:t>
            </a:r>
            <a:r>
              <a:rPr lang="fi-FI" dirty="0"/>
              <a:t> </a:t>
            </a:r>
            <a:r>
              <a:rPr lang="fi-FI" dirty="0" err="1"/>
              <a:t>kommer</a:t>
            </a:r>
            <a:r>
              <a:rPr lang="fi-FI" dirty="0"/>
              <a:t> </a:t>
            </a:r>
            <a:r>
              <a:rPr lang="fi-FI" dirty="0" err="1"/>
              <a:t>överens</a:t>
            </a:r>
            <a:r>
              <a:rPr lang="fi-FI" dirty="0"/>
              <a:t> </a:t>
            </a:r>
            <a:r>
              <a:rPr lang="fi-FI" dirty="0" err="1"/>
              <a:t>om</a:t>
            </a:r>
            <a:r>
              <a:rPr lang="fi-FI" dirty="0"/>
              <a:t> </a:t>
            </a:r>
            <a:r>
              <a:rPr lang="fi-FI" dirty="0" err="1"/>
              <a:t>centrala</a:t>
            </a:r>
            <a:r>
              <a:rPr lang="fi-FI" dirty="0"/>
              <a:t> </a:t>
            </a:r>
            <a:r>
              <a:rPr lang="fi-FI" dirty="0" err="1"/>
              <a:t>användarroller</a:t>
            </a:r>
            <a:r>
              <a:rPr lang="fi-FI" dirty="0"/>
              <a:t> </a:t>
            </a:r>
            <a:r>
              <a:rPr lang="fi-FI" dirty="0" err="1"/>
              <a:t>och</a:t>
            </a:r>
            <a:r>
              <a:rPr lang="fi-FI" dirty="0"/>
              <a:t> </a:t>
            </a:r>
            <a:r>
              <a:rPr lang="fi-FI" dirty="0" err="1"/>
              <a:t>första</a:t>
            </a:r>
            <a:r>
              <a:rPr lang="fi-FI" dirty="0"/>
              <a:t> </a:t>
            </a:r>
            <a:r>
              <a:rPr lang="fi-FI" dirty="0" err="1"/>
              <a:t>verksamhetsgrupper</a:t>
            </a:r>
            <a:r>
              <a:rPr lang="fi-FI" dirty="0"/>
              <a:t> </a:t>
            </a:r>
            <a:r>
              <a:rPr lang="fi-FI" dirty="0" err="1"/>
              <a:t>och</a:t>
            </a:r>
            <a:r>
              <a:rPr lang="fi-FI" dirty="0"/>
              <a:t> </a:t>
            </a:r>
            <a:r>
              <a:rPr lang="fi-FI" dirty="0" err="1"/>
              <a:t>händelser</a:t>
            </a:r>
            <a:r>
              <a:rPr lang="fi-FI" dirty="0"/>
              <a:t> </a:t>
            </a:r>
            <a:r>
              <a:rPr lang="fi-FI" dirty="0" err="1"/>
              <a:t>skapas</a:t>
            </a:r>
            <a:r>
              <a:rPr lang="fi-FI" dirty="0"/>
              <a:t>. </a:t>
            </a:r>
            <a:r>
              <a:rPr lang="fi-FI" dirty="0" err="1"/>
              <a:t>Avdelningen</a:t>
            </a:r>
            <a:r>
              <a:rPr lang="fi-FI" dirty="0"/>
              <a:t> </a:t>
            </a:r>
            <a:r>
              <a:rPr lang="fi-FI" dirty="0" err="1"/>
              <a:t>gör</a:t>
            </a:r>
            <a:r>
              <a:rPr lang="fi-FI" dirty="0"/>
              <a:t> </a:t>
            </a:r>
            <a:r>
              <a:rPr lang="fi-FI" dirty="0" err="1"/>
              <a:t>upp</a:t>
            </a:r>
            <a:r>
              <a:rPr lang="fi-FI" dirty="0"/>
              <a:t> en </a:t>
            </a:r>
            <a:r>
              <a:rPr lang="fi-FI" dirty="0" err="1"/>
              <a:t>plan</a:t>
            </a:r>
            <a:r>
              <a:rPr lang="fi-FI" dirty="0"/>
              <a:t> för </a:t>
            </a:r>
            <a:r>
              <a:rPr lang="fi-FI" dirty="0" err="1"/>
              <a:t>hur</a:t>
            </a:r>
            <a:r>
              <a:rPr lang="fi-FI" dirty="0"/>
              <a:t> Oma </a:t>
            </a:r>
            <a:r>
              <a:rPr lang="fi-FI" dirty="0" err="1"/>
              <a:t>tas</a:t>
            </a:r>
            <a:r>
              <a:rPr lang="fi-FI" dirty="0"/>
              <a:t> i </a:t>
            </a:r>
            <a:r>
              <a:rPr lang="fi-FI" dirty="0" err="1"/>
              <a:t>bruk</a:t>
            </a:r>
            <a:r>
              <a:rPr lang="fi-FI" dirty="0"/>
              <a:t>. </a:t>
            </a:r>
          </a:p>
          <a:p>
            <a:pPr marL="457200" lvl="1" indent="0">
              <a:buNone/>
            </a:pPr>
            <a:r>
              <a:rPr lang="fi-FI" dirty="0"/>
              <a:t>4. </a:t>
            </a:r>
            <a:r>
              <a:rPr lang="fi-FI" dirty="0" err="1"/>
              <a:t>Om</a:t>
            </a:r>
            <a:r>
              <a:rPr lang="fi-FI" dirty="0"/>
              <a:t> </a:t>
            </a:r>
            <a:r>
              <a:rPr lang="fi-FI" dirty="0" err="1"/>
              <a:t>tas</a:t>
            </a:r>
            <a:r>
              <a:rPr lang="fi-FI" dirty="0"/>
              <a:t> i </a:t>
            </a:r>
            <a:r>
              <a:rPr lang="fi-FI" dirty="0" err="1"/>
              <a:t>bruk</a:t>
            </a:r>
            <a:r>
              <a:rPr lang="fi-FI" dirty="0"/>
              <a:t>, </a:t>
            </a:r>
            <a:r>
              <a:rPr lang="fi-FI" dirty="0" err="1"/>
              <a:t>avdeningen</a:t>
            </a:r>
            <a:r>
              <a:rPr lang="fi-FI" dirty="0"/>
              <a:t> </a:t>
            </a:r>
            <a:r>
              <a:rPr lang="fi-FI" dirty="0" err="1"/>
              <a:t>informerar</a:t>
            </a:r>
            <a:r>
              <a:rPr lang="fi-FI" dirty="0"/>
              <a:t> </a:t>
            </a:r>
            <a:r>
              <a:rPr lang="fi-FI" dirty="0" err="1"/>
              <a:t>friviliga</a:t>
            </a:r>
            <a:r>
              <a:rPr lang="fi-FI" dirty="0"/>
              <a:t>/</a:t>
            </a:r>
            <a:r>
              <a:rPr lang="fi-FI" dirty="0" err="1"/>
              <a:t>medlemmar</a:t>
            </a:r>
            <a:r>
              <a:rPr lang="fi-FI" dirty="0"/>
              <a:t> </a:t>
            </a:r>
            <a:r>
              <a:rPr lang="fi-FI" dirty="0" err="1"/>
              <a:t>om</a:t>
            </a:r>
            <a:r>
              <a:rPr lang="fi-FI" dirty="0"/>
              <a:t> </a:t>
            </a:r>
            <a:r>
              <a:rPr lang="fi-FI" dirty="0" err="1"/>
              <a:t>det</a:t>
            </a:r>
            <a:r>
              <a:rPr lang="fi-FI" dirty="0"/>
              <a:t> </a:t>
            </a:r>
            <a:r>
              <a:rPr lang="fi-FI" dirty="0" err="1"/>
              <a:t>och</a:t>
            </a:r>
            <a:r>
              <a:rPr lang="fi-FI" dirty="0"/>
              <a:t> alla </a:t>
            </a:r>
            <a:r>
              <a:rPr lang="fi-FI" dirty="0" err="1"/>
              <a:t>lockas</a:t>
            </a:r>
            <a:r>
              <a:rPr lang="fi-FI" dirty="0"/>
              <a:t> </a:t>
            </a:r>
            <a:r>
              <a:rPr lang="fi-FI" dirty="0" err="1"/>
              <a:t>med</a:t>
            </a:r>
            <a:r>
              <a:rPr lang="fi-FI" dirty="0"/>
              <a:t>. </a:t>
            </a:r>
          </a:p>
          <a:p>
            <a:pPr lvl="1"/>
            <a:endParaRPr lang="fi-FI" dirty="0"/>
          </a:p>
          <a:p>
            <a:pPr lvl="1"/>
            <a:endParaRPr lang="fi-FI" dirty="0"/>
          </a:p>
          <a:p>
            <a:endParaRPr lang="fi-FI" dirty="0"/>
          </a:p>
        </p:txBody>
      </p:sp>
    </p:spTree>
    <p:extLst>
      <p:ext uri="{BB962C8B-B14F-4D97-AF65-F5344CB8AC3E}">
        <p14:creationId xmlns:p14="http://schemas.microsoft.com/office/powerpoint/2010/main" val="139245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3C62-2CF6-4129-9A45-0284E33CD822}"/>
              </a:ext>
            </a:extLst>
          </p:cNvPr>
          <p:cNvSpPr>
            <a:spLocks noGrp="1"/>
          </p:cNvSpPr>
          <p:nvPr>
            <p:ph type="title"/>
          </p:nvPr>
        </p:nvSpPr>
        <p:spPr/>
        <p:txBody>
          <a:bodyPr/>
          <a:lstStyle/>
          <a:p>
            <a:r>
              <a:rPr lang="fi-FI" dirty="0" err="1"/>
              <a:t>Avdningens</a:t>
            </a:r>
            <a:r>
              <a:rPr lang="fi-FI" dirty="0"/>
              <a:t> </a:t>
            </a:r>
            <a:r>
              <a:rPr lang="fi-FI" dirty="0" err="1"/>
              <a:t>små</a:t>
            </a:r>
            <a:r>
              <a:rPr lang="fi-FI" dirty="0"/>
              <a:t> </a:t>
            </a:r>
            <a:r>
              <a:rPr lang="fi-FI" dirty="0" err="1"/>
              <a:t>steg</a:t>
            </a:r>
            <a:r>
              <a:rPr lang="fi-FI" dirty="0"/>
              <a:t> för </a:t>
            </a:r>
            <a:r>
              <a:rPr lang="fi-FI" dirty="0" err="1"/>
              <a:t>att</a:t>
            </a:r>
            <a:r>
              <a:rPr lang="fi-FI" dirty="0"/>
              <a:t> </a:t>
            </a:r>
            <a:r>
              <a:rPr lang="fi-FI" dirty="0" err="1"/>
              <a:t>allt</a:t>
            </a:r>
            <a:r>
              <a:rPr lang="fi-FI" dirty="0"/>
              <a:t> </a:t>
            </a:r>
            <a:r>
              <a:rPr lang="fi-FI" dirty="0" err="1"/>
              <a:t>skall</a:t>
            </a:r>
            <a:r>
              <a:rPr lang="fi-FI" dirty="0"/>
              <a:t> </a:t>
            </a:r>
            <a:r>
              <a:rPr lang="fi-FI" dirty="0" err="1"/>
              <a:t>gå</a:t>
            </a:r>
            <a:r>
              <a:rPr lang="fi-FI" dirty="0"/>
              <a:t> </a:t>
            </a:r>
            <a:r>
              <a:rPr lang="fi-FI" dirty="0" err="1"/>
              <a:t>väl</a:t>
            </a:r>
            <a:r>
              <a:rPr lang="fi-FI" dirty="0"/>
              <a:t>:</a:t>
            </a:r>
            <a:br>
              <a:rPr lang="fi-FI" dirty="0"/>
            </a:br>
            <a:endParaRPr lang="fi-FI" dirty="0"/>
          </a:p>
        </p:txBody>
      </p:sp>
      <p:sp>
        <p:nvSpPr>
          <p:cNvPr id="3" name="Content Placeholder 2">
            <a:extLst>
              <a:ext uri="{FF2B5EF4-FFF2-40B4-BE49-F238E27FC236}">
                <a16:creationId xmlns:a16="http://schemas.microsoft.com/office/drawing/2014/main" id="{8AD50E24-255E-4D4D-B36D-0C8C533F7356}"/>
              </a:ext>
            </a:extLst>
          </p:cNvPr>
          <p:cNvSpPr>
            <a:spLocks noGrp="1"/>
          </p:cNvSpPr>
          <p:nvPr>
            <p:ph idx="1"/>
          </p:nvPr>
        </p:nvSpPr>
        <p:spPr/>
        <p:txBody>
          <a:bodyPr>
            <a:normAutofit/>
          </a:bodyPr>
          <a:lstStyle/>
          <a:p>
            <a:pPr marL="457200" lvl="1" indent="0">
              <a:buNone/>
            </a:pPr>
            <a:r>
              <a:rPr lang="fi-FI" dirty="0"/>
              <a:t>1. </a:t>
            </a:r>
            <a:r>
              <a:rPr lang="fi-FI" dirty="0" err="1"/>
              <a:t>Avdelningen</a:t>
            </a:r>
            <a:r>
              <a:rPr lang="fi-FI" dirty="0"/>
              <a:t> </a:t>
            </a:r>
            <a:r>
              <a:rPr lang="fi-FI" dirty="0" err="1"/>
              <a:t>beslutar</a:t>
            </a:r>
            <a:r>
              <a:rPr lang="fi-FI" dirty="0"/>
              <a:t> </a:t>
            </a:r>
            <a:r>
              <a:rPr lang="fi-FI" dirty="0" err="1"/>
              <a:t>sig</a:t>
            </a:r>
            <a:r>
              <a:rPr lang="fi-FI" dirty="0"/>
              <a:t> </a:t>
            </a:r>
            <a:r>
              <a:rPr lang="fi-FI" dirty="0" err="1"/>
              <a:t>att</a:t>
            </a:r>
            <a:r>
              <a:rPr lang="fi-FI" dirty="0"/>
              <a:t> </a:t>
            </a:r>
            <a:r>
              <a:rPr lang="fi-FI" dirty="0" err="1"/>
              <a:t>att</a:t>
            </a:r>
            <a:r>
              <a:rPr lang="fi-FI" dirty="0"/>
              <a:t> </a:t>
            </a:r>
            <a:r>
              <a:rPr lang="fi-FI" dirty="0" err="1"/>
              <a:t>ta</a:t>
            </a:r>
            <a:r>
              <a:rPr lang="fi-FI" dirty="0"/>
              <a:t> Oma i </a:t>
            </a:r>
            <a:r>
              <a:rPr lang="fi-FI" dirty="0" err="1"/>
              <a:t>bruk</a:t>
            </a:r>
            <a:endParaRPr lang="fi-FI" dirty="0"/>
          </a:p>
          <a:p>
            <a:pPr marL="457200" lvl="1" indent="0">
              <a:buNone/>
            </a:pPr>
            <a:r>
              <a:rPr lang="fi-FI" dirty="0"/>
              <a:t>2. En </a:t>
            </a:r>
            <a:r>
              <a:rPr lang="fi-FI" dirty="0" err="1"/>
              <a:t>Digimästare</a:t>
            </a:r>
            <a:r>
              <a:rPr lang="fi-FI" dirty="0"/>
              <a:t> (</a:t>
            </a:r>
            <a:r>
              <a:rPr lang="fi-FI" dirty="0" err="1"/>
              <a:t>Admin</a:t>
            </a:r>
            <a:r>
              <a:rPr lang="fi-FI" dirty="0"/>
              <a:t>) </a:t>
            </a:r>
            <a:r>
              <a:rPr lang="fi-FI" dirty="0" err="1"/>
              <a:t>och</a:t>
            </a:r>
            <a:r>
              <a:rPr lang="fi-FI" dirty="0"/>
              <a:t> </a:t>
            </a:r>
            <a:r>
              <a:rPr lang="fi-FI" dirty="0" err="1"/>
              <a:t>Digifaddrar</a:t>
            </a:r>
            <a:r>
              <a:rPr lang="fi-FI" dirty="0"/>
              <a:t> </a:t>
            </a:r>
            <a:r>
              <a:rPr lang="fi-FI" dirty="0" err="1"/>
              <a:t>utbildas</a:t>
            </a:r>
            <a:endParaRPr lang="fi-FI" dirty="0"/>
          </a:p>
          <a:p>
            <a:pPr marL="457200" lvl="1" indent="0">
              <a:buNone/>
            </a:pPr>
            <a:r>
              <a:rPr lang="fi-FI" dirty="0"/>
              <a:t>3. En ”</a:t>
            </a:r>
            <a:r>
              <a:rPr lang="fi-FI" dirty="0" err="1"/>
              <a:t>kick</a:t>
            </a:r>
            <a:r>
              <a:rPr lang="fi-FI" dirty="0"/>
              <a:t> </a:t>
            </a:r>
            <a:r>
              <a:rPr lang="fi-FI" dirty="0" err="1"/>
              <a:t>off</a:t>
            </a:r>
            <a:r>
              <a:rPr lang="fi-FI" dirty="0"/>
              <a:t> workshop” </a:t>
            </a:r>
            <a:r>
              <a:rPr lang="fi-FI" dirty="0" err="1"/>
              <a:t>hålls</a:t>
            </a:r>
            <a:r>
              <a:rPr lang="fi-FI" dirty="0"/>
              <a:t> </a:t>
            </a:r>
            <a:r>
              <a:rPr lang="fi-FI" dirty="0" err="1"/>
              <a:t>med</a:t>
            </a:r>
            <a:r>
              <a:rPr lang="fi-FI" dirty="0"/>
              <a:t> </a:t>
            </a:r>
            <a:r>
              <a:rPr lang="fi-FI" dirty="0" err="1"/>
              <a:t>hjälp</a:t>
            </a:r>
            <a:r>
              <a:rPr lang="fi-FI" dirty="0"/>
              <a:t> av </a:t>
            </a:r>
            <a:r>
              <a:rPr lang="fi-FI" dirty="0" err="1"/>
              <a:t>digimästare</a:t>
            </a:r>
            <a:r>
              <a:rPr lang="fi-FI" dirty="0"/>
              <a:t>/</a:t>
            </a:r>
            <a:r>
              <a:rPr lang="fi-FI" dirty="0" err="1"/>
              <a:t>fadder</a:t>
            </a:r>
            <a:r>
              <a:rPr lang="fi-FI" dirty="0"/>
              <a:t> </a:t>
            </a:r>
            <a:r>
              <a:rPr lang="fi-FI" dirty="0" err="1"/>
              <a:t>eller</a:t>
            </a:r>
            <a:r>
              <a:rPr lang="fi-FI" dirty="0"/>
              <a:t> </a:t>
            </a:r>
            <a:r>
              <a:rPr lang="fi-FI" dirty="0" err="1"/>
              <a:t>distriktsanställd</a:t>
            </a:r>
            <a:r>
              <a:rPr lang="fi-FI" dirty="0"/>
              <a:t>. -&gt; </a:t>
            </a:r>
            <a:r>
              <a:rPr lang="fi-FI" dirty="0" err="1"/>
              <a:t>avdelningen</a:t>
            </a:r>
            <a:r>
              <a:rPr lang="fi-FI" dirty="0"/>
              <a:t> </a:t>
            </a:r>
            <a:r>
              <a:rPr lang="fi-FI" dirty="0" err="1"/>
              <a:t>kommer</a:t>
            </a:r>
            <a:r>
              <a:rPr lang="fi-FI" dirty="0"/>
              <a:t> </a:t>
            </a:r>
            <a:r>
              <a:rPr lang="fi-FI" dirty="0" err="1"/>
              <a:t>överens</a:t>
            </a:r>
            <a:r>
              <a:rPr lang="fi-FI" dirty="0"/>
              <a:t> </a:t>
            </a:r>
            <a:r>
              <a:rPr lang="fi-FI" dirty="0" err="1"/>
              <a:t>om</a:t>
            </a:r>
            <a:r>
              <a:rPr lang="fi-FI" dirty="0"/>
              <a:t> </a:t>
            </a:r>
            <a:r>
              <a:rPr lang="fi-FI" dirty="0" err="1"/>
              <a:t>centrala</a:t>
            </a:r>
            <a:r>
              <a:rPr lang="fi-FI" dirty="0"/>
              <a:t> </a:t>
            </a:r>
            <a:r>
              <a:rPr lang="fi-FI" dirty="0" err="1"/>
              <a:t>användarroller</a:t>
            </a:r>
            <a:r>
              <a:rPr lang="fi-FI" dirty="0"/>
              <a:t> </a:t>
            </a:r>
            <a:r>
              <a:rPr lang="fi-FI" dirty="0" err="1"/>
              <a:t>och</a:t>
            </a:r>
            <a:r>
              <a:rPr lang="fi-FI" dirty="0"/>
              <a:t> </a:t>
            </a:r>
            <a:r>
              <a:rPr lang="fi-FI" dirty="0" err="1"/>
              <a:t>första</a:t>
            </a:r>
            <a:r>
              <a:rPr lang="fi-FI" dirty="0"/>
              <a:t> </a:t>
            </a:r>
            <a:r>
              <a:rPr lang="fi-FI" dirty="0" err="1"/>
              <a:t>verksamhetsgrupper</a:t>
            </a:r>
            <a:r>
              <a:rPr lang="fi-FI" dirty="0"/>
              <a:t> </a:t>
            </a:r>
            <a:r>
              <a:rPr lang="fi-FI" dirty="0" err="1"/>
              <a:t>och</a:t>
            </a:r>
            <a:r>
              <a:rPr lang="fi-FI" dirty="0"/>
              <a:t> </a:t>
            </a:r>
            <a:r>
              <a:rPr lang="fi-FI" dirty="0" err="1"/>
              <a:t>händelser</a:t>
            </a:r>
            <a:r>
              <a:rPr lang="fi-FI" dirty="0"/>
              <a:t> </a:t>
            </a:r>
            <a:r>
              <a:rPr lang="fi-FI" dirty="0" err="1"/>
              <a:t>skapas</a:t>
            </a:r>
            <a:r>
              <a:rPr lang="fi-FI" dirty="0"/>
              <a:t>. </a:t>
            </a:r>
            <a:r>
              <a:rPr lang="fi-FI" dirty="0" err="1"/>
              <a:t>Avdelningen</a:t>
            </a:r>
            <a:r>
              <a:rPr lang="fi-FI" dirty="0"/>
              <a:t> </a:t>
            </a:r>
            <a:r>
              <a:rPr lang="fi-FI" dirty="0" err="1"/>
              <a:t>gör</a:t>
            </a:r>
            <a:r>
              <a:rPr lang="fi-FI" dirty="0"/>
              <a:t> </a:t>
            </a:r>
            <a:r>
              <a:rPr lang="fi-FI" dirty="0" err="1"/>
              <a:t>upp</a:t>
            </a:r>
            <a:r>
              <a:rPr lang="fi-FI" dirty="0"/>
              <a:t> en </a:t>
            </a:r>
            <a:r>
              <a:rPr lang="fi-FI" dirty="0" err="1"/>
              <a:t>plan</a:t>
            </a:r>
            <a:r>
              <a:rPr lang="fi-FI" dirty="0"/>
              <a:t> för </a:t>
            </a:r>
            <a:r>
              <a:rPr lang="fi-FI" dirty="0" err="1"/>
              <a:t>hur</a:t>
            </a:r>
            <a:r>
              <a:rPr lang="fi-FI" dirty="0"/>
              <a:t> Oma </a:t>
            </a:r>
            <a:r>
              <a:rPr lang="fi-FI" dirty="0" err="1"/>
              <a:t>tas</a:t>
            </a:r>
            <a:r>
              <a:rPr lang="fi-FI" dirty="0"/>
              <a:t> i </a:t>
            </a:r>
            <a:r>
              <a:rPr lang="fi-FI" dirty="0" err="1"/>
              <a:t>bruk</a:t>
            </a:r>
            <a:r>
              <a:rPr lang="fi-FI" dirty="0"/>
              <a:t>. </a:t>
            </a:r>
          </a:p>
          <a:p>
            <a:pPr marL="457200" lvl="1" indent="0">
              <a:buNone/>
            </a:pPr>
            <a:r>
              <a:rPr lang="fi-FI" dirty="0"/>
              <a:t>4. </a:t>
            </a:r>
            <a:r>
              <a:rPr lang="fi-FI" dirty="0" err="1"/>
              <a:t>Om</a:t>
            </a:r>
            <a:r>
              <a:rPr lang="fi-FI" dirty="0"/>
              <a:t> </a:t>
            </a:r>
            <a:r>
              <a:rPr lang="fi-FI" dirty="0" err="1"/>
              <a:t>tas</a:t>
            </a:r>
            <a:r>
              <a:rPr lang="fi-FI" dirty="0"/>
              <a:t> i </a:t>
            </a:r>
            <a:r>
              <a:rPr lang="fi-FI" dirty="0" err="1"/>
              <a:t>bruk</a:t>
            </a:r>
            <a:r>
              <a:rPr lang="fi-FI" dirty="0"/>
              <a:t>, </a:t>
            </a:r>
            <a:r>
              <a:rPr lang="fi-FI" dirty="0" err="1"/>
              <a:t>avdeningen</a:t>
            </a:r>
            <a:r>
              <a:rPr lang="fi-FI" dirty="0"/>
              <a:t> </a:t>
            </a:r>
            <a:r>
              <a:rPr lang="fi-FI" dirty="0" err="1"/>
              <a:t>informerar</a:t>
            </a:r>
            <a:r>
              <a:rPr lang="fi-FI" dirty="0"/>
              <a:t> </a:t>
            </a:r>
            <a:r>
              <a:rPr lang="fi-FI" dirty="0" err="1"/>
              <a:t>friviliga</a:t>
            </a:r>
            <a:r>
              <a:rPr lang="fi-FI" dirty="0"/>
              <a:t>/</a:t>
            </a:r>
            <a:r>
              <a:rPr lang="fi-FI" dirty="0" err="1"/>
              <a:t>medlemmar</a:t>
            </a:r>
            <a:r>
              <a:rPr lang="fi-FI" dirty="0"/>
              <a:t> </a:t>
            </a:r>
            <a:r>
              <a:rPr lang="fi-FI" dirty="0" err="1"/>
              <a:t>om</a:t>
            </a:r>
            <a:r>
              <a:rPr lang="fi-FI" dirty="0"/>
              <a:t> </a:t>
            </a:r>
            <a:r>
              <a:rPr lang="fi-FI" dirty="0" err="1"/>
              <a:t>det</a:t>
            </a:r>
            <a:r>
              <a:rPr lang="fi-FI" dirty="0"/>
              <a:t> </a:t>
            </a:r>
            <a:r>
              <a:rPr lang="fi-FI" dirty="0" err="1"/>
              <a:t>och</a:t>
            </a:r>
            <a:r>
              <a:rPr lang="fi-FI" dirty="0"/>
              <a:t> alla </a:t>
            </a:r>
            <a:r>
              <a:rPr lang="fi-FI" dirty="0" err="1"/>
              <a:t>lockas</a:t>
            </a:r>
            <a:r>
              <a:rPr lang="fi-FI" dirty="0"/>
              <a:t> </a:t>
            </a:r>
            <a:r>
              <a:rPr lang="fi-FI" dirty="0" err="1"/>
              <a:t>med</a:t>
            </a:r>
            <a:r>
              <a:rPr lang="fi-FI" dirty="0"/>
              <a:t>. </a:t>
            </a:r>
          </a:p>
          <a:p>
            <a:endParaRPr lang="fi-FI" dirty="0"/>
          </a:p>
        </p:txBody>
      </p:sp>
    </p:spTree>
    <p:extLst>
      <p:ext uri="{BB962C8B-B14F-4D97-AF65-F5344CB8AC3E}">
        <p14:creationId xmlns:p14="http://schemas.microsoft.com/office/powerpoint/2010/main" val="331231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54BB87C-F13D-4227-AA76-BBC9C1BD1CE4}"/>
              </a:ext>
            </a:extLst>
          </p:cNvPr>
          <p:cNvSpPr/>
          <p:nvPr/>
        </p:nvSpPr>
        <p:spPr>
          <a:xfrm>
            <a:off x="838200" y="3077736"/>
            <a:ext cx="10379927" cy="309922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3B64CA-4FDB-4C24-A73E-50E0C8490E09}"/>
              </a:ext>
            </a:extLst>
          </p:cNvPr>
          <p:cNvSpPr>
            <a:spLocks noGrp="1"/>
          </p:cNvSpPr>
          <p:nvPr>
            <p:ph type="title"/>
          </p:nvPr>
        </p:nvSpPr>
        <p:spPr>
          <a:xfrm>
            <a:off x="838200" y="1527997"/>
            <a:ext cx="10515600" cy="1325563"/>
          </a:xfrm>
          <a:effectLst>
            <a:outerShdw blurRad="50800" dist="38100" dir="8100000" algn="tr" rotWithShape="0">
              <a:prstClr val="black">
                <a:alpha val="40000"/>
              </a:prstClr>
            </a:outerShdw>
          </a:effectLst>
        </p:spPr>
        <p:txBody>
          <a:bodyPr>
            <a:normAutofit fontScale="90000"/>
          </a:bodyPr>
          <a:lstStyle/>
          <a:p>
            <a:r>
              <a:rPr lang="fi-FI" b="1" dirty="0" err="1"/>
              <a:t>Planera</a:t>
            </a:r>
            <a:r>
              <a:rPr lang="fi-FI" b="1" dirty="0"/>
              <a:t> </a:t>
            </a:r>
            <a:r>
              <a:rPr lang="fi-FI" b="1" dirty="0" err="1"/>
              <a:t>ibruktagandet</a:t>
            </a:r>
            <a:br>
              <a:rPr lang="fi-FI" b="1" dirty="0"/>
            </a:br>
            <a:r>
              <a:rPr lang="fi-FI" sz="3100" dirty="0" err="1"/>
              <a:t>Varje</a:t>
            </a:r>
            <a:r>
              <a:rPr lang="fi-FI" sz="3100" dirty="0"/>
              <a:t> </a:t>
            </a:r>
            <a:r>
              <a:rPr lang="fi-FI" sz="3100" dirty="0" err="1"/>
              <a:t>avdelning</a:t>
            </a:r>
            <a:r>
              <a:rPr lang="fi-FI" sz="3100" dirty="0"/>
              <a:t> </a:t>
            </a:r>
            <a:r>
              <a:rPr lang="fi-FI" sz="3100" dirty="0" err="1"/>
              <a:t>gör</a:t>
            </a:r>
            <a:r>
              <a:rPr lang="fi-FI" sz="3100" dirty="0"/>
              <a:t> en </a:t>
            </a:r>
            <a:r>
              <a:rPr lang="fi-FI" sz="3100" dirty="0" err="1"/>
              <a:t>plan</a:t>
            </a:r>
            <a:r>
              <a:rPr lang="fi-FI" sz="3100" dirty="0"/>
              <a:t> </a:t>
            </a:r>
            <a:r>
              <a:rPr lang="fi-FI" sz="3100" dirty="0" err="1"/>
              <a:t>över</a:t>
            </a:r>
            <a:r>
              <a:rPr lang="fi-FI" sz="3100" dirty="0"/>
              <a:t> </a:t>
            </a:r>
            <a:r>
              <a:rPr lang="fi-FI" sz="3100" dirty="0" err="1"/>
              <a:t>hur</a:t>
            </a:r>
            <a:r>
              <a:rPr lang="fi-FI" sz="3100" dirty="0"/>
              <a:t> Oma </a:t>
            </a:r>
            <a:r>
              <a:rPr lang="fi-FI" sz="3100" dirty="0" err="1"/>
              <a:t>skall</a:t>
            </a:r>
            <a:r>
              <a:rPr lang="fi-FI" sz="3100" dirty="0"/>
              <a:t> </a:t>
            </a:r>
            <a:r>
              <a:rPr lang="fi-FI" sz="3100" dirty="0" err="1"/>
              <a:t>tas</a:t>
            </a:r>
            <a:r>
              <a:rPr lang="fi-FI" sz="3100" dirty="0"/>
              <a:t> i </a:t>
            </a:r>
            <a:r>
              <a:rPr lang="fi-FI" sz="3100" dirty="0" err="1"/>
              <a:t>bruk</a:t>
            </a:r>
            <a:r>
              <a:rPr lang="fi-FI" sz="3100" dirty="0"/>
              <a:t>.</a:t>
            </a:r>
            <a:br>
              <a:rPr lang="fi-FI" sz="3100" dirty="0"/>
            </a:br>
            <a:endParaRPr lang="fi-FI" b="1" dirty="0"/>
          </a:p>
        </p:txBody>
      </p:sp>
      <p:sp>
        <p:nvSpPr>
          <p:cNvPr id="3" name="Sisällön paikkamerkki 2">
            <a:extLst>
              <a:ext uri="{FF2B5EF4-FFF2-40B4-BE49-F238E27FC236}">
                <a16:creationId xmlns:a16="http://schemas.microsoft.com/office/drawing/2014/main" id="{1821F2F8-C1F0-400B-B156-716DC5BDCEDD}"/>
              </a:ext>
            </a:extLst>
          </p:cNvPr>
          <p:cNvSpPr>
            <a:spLocks noGrp="1"/>
          </p:cNvSpPr>
          <p:nvPr>
            <p:ph idx="1"/>
          </p:nvPr>
        </p:nvSpPr>
        <p:spPr>
          <a:xfrm>
            <a:off x="838200" y="2629384"/>
            <a:ext cx="10515600" cy="3547579"/>
          </a:xfrm>
        </p:spPr>
        <p:txBody>
          <a:bodyPr>
            <a:normAutofit lnSpcReduction="10000"/>
          </a:bodyPr>
          <a:lstStyle/>
          <a:p>
            <a:pPr marL="0" indent="0">
              <a:buNone/>
            </a:pPr>
            <a:endParaRPr lang="fi-FI" dirty="0"/>
          </a:p>
          <a:p>
            <a:r>
              <a:rPr lang="fi-FI" dirty="0" err="1"/>
              <a:t>Planen</a:t>
            </a:r>
            <a:r>
              <a:rPr lang="fi-FI" dirty="0"/>
              <a:t> </a:t>
            </a:r>
            <a:r>
              <a:rPr lang="fi-FI" dirty="0" err="1"/>
              <a:t>skall</a:t>
            </a:r>
            <a:r>
              <a:rPr lang="fi-FI" dirty="0"/>
              <a:t> </a:t>
            </a:r>
            <a:r>
              <a:rPr lang="fi-FI" dirty="0" err="1"/>
              <a:t>innehålla</a:t>
            </a:r>
            <a:r>
              <a:rPr lang="fi-FI" dirty="0"/>
              <a:t> </a:t>
            </a:r>
            <a:r>
              <a:rPr lang="fi-FI" dirty="0" err="1"/>
              <a:t>följande</a:t>
            </a:r>
            <a:endParaRPr lang="fi-FI" dirty="0"/>
          </a:p>
          <a:p>
            <a:pPr lvl="1"/>
            <a:r>
              <a:rPr lang="fi-FI" dirty="0" err="1"/>
              <a:t>Vem</a:t>
            </a:r>
            <a:r>
              <a:rPr lang="fi-FI" dirty="0"/>
              <a:t> </a:t>
            </a:r>
            <a:r>
              <a:rPr lang="fi-FI" dirty="0" err="1"/>
              <a:t>skall</a:t>
            </a:r>
            <a:r>
              <a:rPr lang="fi-FI" dirty="0"/>
              <a:t> </a:t>
            </a:r>
            <a:r>
              <a:rPr lang="fi-FI" dirty="0" err="1"/>
              <a:t>bli</a:t>
            </a:r>
            <a:r>
              <a:rPr lang="fi-FI" dirty="0"/>
              <a:t> </a:t>
            </a:r>
            <a:r>
              <a:rPr lang="fi-FI" dirty="0" err="1"/>
              <a:t>digimästare</a:t>
            </a:r>
            <a:r>
              <a:rPr lang="fi-FI" dirty="0"/>
              <a:t> (</a:t>
            </a:r>
            <a:r>
              <a:rPr lang="fi-FI" dirty="0" err="1"/>
              <a:t>admin</a:t>
            </a:r>
            <a:r>
              <a:rPr lang="fi-FI" dirty="0"/>
              <a:t>)</a:t>
            </a:r>
          </a:p>
          <a:p>
            <a:pPr lvl="1"/>
            <a:r>
              <a:rPr lang="fi-FI" dirty="0" err="1"/>
              <a:t>Ansvarsroller</a:t>
            </a:r>
            <a:r>
              <a:rPr lang="fi-FI" dirty="0"/>
              <a:t> -&gt; </a:t>
            </a:r>
            <a:r>
              <a:rPr lang="fi-FI" dirty="0" err="1"/>
              <a:t>Vem</a:t>
            </a:r>
            <a:r>
              <a:rPr lang="fi-FI" dirty="0"/>
              <a:t> </a:t>
            </a:r>
            <a:r>
              <a:rPr lang="fi-FI" dirty="0" err="1"/>
              <a:t>gör</a:t>
            </a:r>
            <a:r>
              <a:rPr lang="fi-FI" dirty="0"/>
              <a:t> </a:t>
            </a:r>
            <a:r>
              <a:rPr lang="fi-FI" dirty="0" err="1"/>
              <a:t>vad</a:t>
            </a:r>
            <a:r>
              <a:rPr lang="fi-FI" dirty="0"/>
              <a:t> </a:t>
            </a:r>
            <a:r>
              <a:rPr lang="fi-FI" dirty="0" err="1"/>
              <a:t>då</a:t>
            </a:r>
            <a:r>
              <a:rPr lang="fi-FI" dirty="0"/>
              <a:t> </a:t>
            </a:r>
            <a:r>
              <a:rPr lang="fi-FI" dirty="0" err="1"/>
              <a:t>man</a:t>
            </a:r>
            <a:r>
              <a:rPr lang="fi-FI" dirty="0"/>
              <a:t> </a:t>
            </a:r>
            <a:r>
              <a:rPr lang="fi-FI" dirty="0" err="1"/>
              <a:t>tar</a:t>
            </a:r>
            <a:r>
              <a:rPr lang="fi-FI" dirty="0"/>
              <a:t> oma i </a:t>
            </a:r>
            <a:r>
              <a:rPr lang="fi-FI" dirty="0" err="1"/>
              <a:t>bruk</a:t>
            </a:r>
            <a:r>
              <a:rPr lang="fi-FI" dirty="0"/>
              <a:t> </a:t>
            </a:r>
            <a:r>
              <a:rPr lang="fi-FI" dirty="0" err="1"/>
              <a:t>och</a:t>
            </a:r>
            <a:r>
              <a:rPr lang="fi-FI" dirty="0"/>
              <a:t> </a:t>
            </a:r>
            <a:r>
              <a:rPr lang="fi-FI" dirty="0" err="1"/>
              <a:t>när</a:t>
            </a:r>
            <a:r>
              <a:rPr lang="fi-FI" dirty="0"/>
              <a:t> </a:t>
            </a:r>
            <a:r>
              <a:rPr lang="fi-FI" dirty="0" err="1"/>
              <a:t>den</a:t>
            </a:r>
            <a:r>
              <a:rPr lang="fi-FI" dirty="0"/>
              <a:t> </a:t>
            </a:r>
            <a:r>
              <a:rPr lang="fi-FI" dirty="0" err="1"/>
              <a:t>används</a:t>
            </a:r>
            <a:r>
              <a:rPr lang="fi-FI" dirty="0"/>
              <a:t>.</a:t>
            </a:r>
          </a:p>
          <a:p>
            <a:pPr lvl="1"/>
            <a:r>
              <a:rPr lang="fi-FI" dirty="0" err="1"/>
              <a:t>Verksamhetsgrupper</a:t>
            </a:r>
            <a:r>
              <a:rPr lang="fi-FI" dirty="0"/>
              <a:t>, </a:t>
            </a:r>
            <a:r>
              <a:rPr lang="fi-FI" dirty="0" err="1"/>
              <a:t>vad</a:t>
            </a:r>
            <a:r>
              <a:rPr lang="fi-FI" dirty="0"/>
              <a:t> </a:t>
            </a:r>
            <a:r>
              <a:rPr lang="fi-FI" dirty="0" err="1"/>
              <a:t>skall</a:t>
            </a:r>
            <a:r>
              <a:rPr lang="fi-FI" dirty="0"/>
              <a:t> </a:t>
            </a:r>
            <a:r>
              <a:rPr lang="fi-FI" dirty="0" err="1"/>
              <a:t>finnas</a:t>
            </a:r>
            <a:endParaRPr lang="fi-FI" dirty="0"/>
          </a:p>
          <a:p>
            <a:pPr lvl="1"/>
            <a:r>
              <a:rPr lang="fi-FI" dirty="0" err="1"/>
              <a:t>Hur</a:t>
            </a:r>
            <a:r>
              <a:rPr lang="fi-FI" dirty="0"/>
              <a:t> </a:t>
            </a:r>
            <a:r>
              <a:rPr lang="fi-FI" dirty="0" err="1"/>
              <a:t>skall</a:t>
            </a:r>
            <a:r>
              <a:rPr lang="fi-FI" dirty="0"/>
              <a:t> </a:t>
            </a:r>
            <a:r>
              <a:rPr lang="fi-FI" dirty="0" err="1"/>
              <a:t>man</a:t>
            </a:r>
            <a:r>
              <a:rPr lang="fi-FI" dirty="0"/>
              <a:t> </a:t>
            </a:r>
            <a:r>
              <a:rPr lang="fi-FI" dirty="0" err="1"/>
              <a:t>informera</a:t>
            </a:r>
            <a:r>
              <a:rPr lang="fi-FI" dirty="0"/>
              <a:t> </a:t>
            </a:r>
            <a:r>
              <a:rPr lang="fi-FI" dirty="0" err="1"/>
              <a:t>om</a:t>
            </a:r>
            <a:r>
              <a:rPr lang="fi-FI" dirty="0"/>
              <a:t> Oma</a:t>
            </a:r>
          </a:p>
          <a:p>
            <a:pPr lvl="1"/>
            <a:r>
              <a:rPr lang="fi-FI" dirty="0" err="1"/>
              <a:t>Att</a:t>
            </a:r>
            <a:r>
              <a:rPr lang="fi-FI" dirty="0"/>
              <a:t> </a:t>
            </a:r>
            <a:r>
              <a:rPr lang="fi-FI" dirty="0" err="1"/>
              <a:t>profiler</a:t>
            </a:r>
            <a:r>
              <a:rPr lang="fi-FI" dirty="0"/>
              <a:t> </a:t>
            </a:r>
            <a:r>
              <a:rPr lang="fi-FI" dirty="0" err="1"/>
              <a:t>skapas</a:t>
            </a:r>
            <a:r>
              <a:rPr lang="fi-FI" dirty="0"/>
              <a:t> </a:t>
            </a:r>
            <a:r>
              <a:rPr lang="fi-FI" dirty="0" err="1"/>
              <a:t>och</a:t>
            </a:r>
            <a:r>
              <a:rPr lang="fi-FI" dirty="0"/>
              <a:t> Oma </a:t>
            </a:r>
            <a:r>
              <a:rPr lang="fi-FI" dirty="0" err="1"/>
              <a:t>används</a:t>
            </a:r>
            <a:r>
              <a:rPr lang="fi-FI" dirty="0"/>
              <a:t>. </a:t>
            </a:r>
            <a:r>
              <a:rPr lang="fi-FI" dirty="0" err="1"/>
              <a:t>Stöd</a:t>
            </a:r>
            <a:r>
              <a:rPr lang="fi-FI" dirty="0"/>
              <a:t> </a:t>
            </a:r>
            <a:r>
              <a:rPr lang="fi-FI" dirty="0" err="1"/>
              <a:t>och</a:t>
            </a:r>
            <a:r>
              <a:rPr lang="fi-FI" dirty="0"/>
              <a:t>  </a:t>
            </a:r>
            <a:r>
              <a:rPr lang="fi-FI" dirty="0" err="1"/>
              <a:t>utbildning</a:t>
            </a:r>
            <a:r>
              <a:rPr lang="fi-FI" dirty="0"/>
              <a:t>, </a:t>
            </a:r>
            <a:r>
              <a:rPr lang="fi-FI" dirty="0" err="1"/>
              <a:t>vad</a:t>
            </a:r>
            <a:r>
              <a:rPr lang="fi-FI" dirty="0"/>
              <a:t> </a:t>
            </a:r>
            <a:r>
              <a:rPr lang="fi-FI" dirty="0" err="1"/>
              <a:t>behövs</a:t>
            </a:r>
            <a:r>
              <a:rPr lang="fi-FI" dirty="0"/>
              <a:t>? </a:t>
            </a:r>
          </a:p>
          <a:p>
            <a:pPr lvl="1"/>
            <a:r>
              <a:rPr lang="fi-FI" dirty="0" err="1"/>
              <a:t>Hur</a:t>
            </a:r>
            <a:r>
              <a:rPr lang="fi-FI" dirty="0"/>
              <a:t> </a:t>
            </a:r>
            <a:r>
              <a:rPr lang="fi-FI" dirty="0" err="1"/>
              <a:t>nya</a:t>
            </a:r>
            <a:r>
              <a:rPr lang="fi-FI" dirty="0"/>
              <a:t> </a:t>
            </a:r>
            <a:r>
              <a:rPr lang="fi-FI" dirty="0" err="1"/>
              <a:t>frivilliga</a:t>
            </a:r>
            <a:r>
              <a:rPr lang="fi-FI" dirty="0"/>
              <a:t> </a:t>
            </a:r>
            <a:r>
              <a:rPr lang="fi-FI" dirty="0" err="1"/>
              <a:t>tas</a:t>
            </a:r>
            <a:r>
              <a:rPr lang="fi-FI" dirty="0"/>
              <a:t> emot</a:t>
            </a:r>
          </a:p>
          <a:p>
            <a:pPr lvl="1"/>
            <a:r>
              <a:rPr lang="fi-FI" dirty="0" err="1"/>
              <a:t>Den</a:t>
            </a:r>
            <a:r>
              <a:rPr lang="fi-FI" dirty="0"/>
              <a:t> </a:t>
            </a:r>
            <a:r>
              <a:rPr lang="fi-FI" dirty="0" err="1"/>
              <a:t>digitala</a:t>
            </a:r>
            <a:r>
              <a:rPr lang="fi-FI" dirty="0"/>
              <a:t> </a:t>
            </a:r>
            <a:r>
              <a:rPr lang="fi-FI" dirty="0" err="1"/>
              <a:t>vänförmedlingen</a:t>
            </a:r>
            <a:r>
              <a:rPr lang="fi-FI" dirty="0"/>
              <a:t> </a:t>
            </a:r>
            <a:r>
              <a:rPr lang="fi-FI" dirty="0" err="1"/>
              <a:t>som</a:t>
            </a:r>
            <a:r>
              <a:rPr lang="fi-FI" dirty="0"/>
              <a:t> en del av oma.</a:t>
            </a:r>
          </a:p>
          <a:p>
            <a:pPr marL="0" indent="0">
              <a:buNone/>
            </a:pPr>
            <a:endParaRPr lang="fi-FI" dirty="0"/>
          </a:p>
        </p:txBody>
      </p:sp>
    </p:spTree>
    <p:extLst>
      <p:ext uri="{BB962C8B-B14F-4D97-AF65-F5344CB8AC3E}">
        <p14:creationId xmlns:p14="http://schemas.microsoft.com/office/powerpoint/2010/main" val="397226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10AFFF-2F3A-4F88-86D5-2E6E3269C21B}"/>
              </a:ext>
            </a:extLst>
          </p:cNvPr>
          <p:cNvSpPr>
            <a:spLocks noGrp="1"/>
          </p:cNvSpPr>
          <p:nvPr>
            <p:ph type="title"/>
          </p:nvPr>
        </p:nvSpPr>
        <p:spPr>
          <a:effectLst>
            <a:outerShdw blurRad="50800" dist="38100" dir="8100000" algn="tr" rotWithShape="0">
              <a:prstClr val="black">
                <a:alpha val="40000"/>
              </a:prstClr>
            </a:outerShdw>
          </a:effectLst>
        </p:spPr>
        <p:txBody>
          <a:bodyPr/>
          <a:lstStyle/>
          <a:p>
            <a:r>
              <a:rPr lang="fi-FI" b="1" dirty="0" err="1"/>
              <a:t>Digitala</a:t>
            </a:r>
            <a:r>
              <a:rPr lang="fi-FI" b="1" dirty="0"/>
              <a:t> </a:t>
            </a:r>
            <a:r>
              <a:rPr lang="fi-FI" b="1" dirty="0" err="1"/>
              <a:t>vänförmedlingen</a:t>
            </a:r>
            <a:r>
              <a:rPr lang="fi-FI" b="1" dirty="0"/>
              <a:t> </a:t>
            </a:r>
            <a:r>
              <a:rPr lang="fi-FI" b="1" dirty="0" err="1"/>
              <a:t>tas</a:t>
            </a:r>
            <a:r>
              <a:rPr lang="fi-FI" b="1" dirty="0"/>
              <a:t> i </a:t>
            </a:r>
            <a:r>
              <a:rPr lang="fi-FI" b="1" dirty="0" err="1"/>
              <a:t>bruk</a:t>
            </a:r>
            <a:r>
              <a:rPr lang="fi-FI" b="1" dirty="0"/>
              <a:t> i </a:t>
            </a:r>
            <a:r>
              <a:rPr lang="fi-FI" b="1" dirty="0" err="1"/>
              <a:t>avdelningen</a:t>
            </a:r>
            <a:endParaRPr lang="fi-FI" b="1" dirty="0"/>
          </a:p>
        </p:txBody>
      </p:sp>
      <p:sp>
        <p:nvSpPr>
          <p:cNvPr id="3" name="Sisällön paikkamerkki 2">
            <a:extLst>
              <a:ext uri="{FF2B5EF4-FFF2-40B4-BE49-F238E27FC236}">
                <a16:creationId xmlns:a16="http://schemas.microsoft.com/office/drawing/2014/main" id="{070F4AE4-366F-48B1-BC4B-FD3ED013AFFB}"/>
              </a:ext>
            </a:extLst>
          </p:cNvPr>
          <p:cNvSpPr>
            <a:spLocks noGrp="1"/>
          </p:cNvSpPr>
          <p:nvPr>
            <p:ph idx="1"/>
          </p:nvPr>
        </p:nvSpPr>
        <p:spPr/>
        <p:txBody>
          <a:bodyPr>
            <a:normAutofit/>
          </a:bodyPr>
          <a:lstStyle/>
          <a:p>
            <a:r>
              <a:rPr lang="fi-FI" dirty="0" err="1"/>
              <a:t>Förmedlingen</a:t>
            </a:r>
            <a:r>
              <a:rPr lang="fi-FI" dirty="0"/>
              <a:t> </a:t>
            </a:r>
            <a:r>
              <a:rPr lang="fi-FI" dirty="0" err="1"/>
              <a:t>kommer</a:t>
            </a:r>
            <a:r>
              <a:rPr lang="fi-FI" dirty="0"/>
              <a:t> </a:t>
            </a:r>
            <a:r>
              <a:rPr lang="fi-FI" dirty="0" err="1"/>
              <a:t>överens</a:t>
            </a:r>
            <a:r>
              <a:rPr lang="fi-FI" dirty="0"/>
              <a:t> </a:t>
            </a:r>
            <a:r>
              <a:rPr lang="fi-FI" dirty="0" err="1"/>
              <a:t>med</a:t>
            </a:r>
            <a:r>
              <a:rPr lang="fi-FI" dirty="0"/>
              <a:t> </a:t>
            </a:r>
            <a:r>
              <a:rPr lang="fi-FI" dirty="0" err="1"/>
              <a:t>avdelningen</a:t>
            </a:r>
            <a:r>
              <a:rPr lang="fi-FI" dirty="0"/>
              <a:t> </a:t>
            </a:r>
            <a:r>
              <a:rPr lang="fi-FI" dirty="0" err="1"/>
              <a:t>om</a:t>
            </a:r>
            <a:r>
              <a:rPr lang="fi-FI" dirty="0"/>
              <a:t> </a:t>
            </a:r>
            <a:r>
              <a:rPr lang="fi-FI" dirty="0" err="1"/>
              <a:t>ibruktagandet</a:t>
            </a:r>
            <a:r>
              <a:rPr lang="fi-FI" dirty="0"/>
              <a:t> </a:t>
            </a:r>
          </a:p>
          <a:p>
            <a:r>
              <a:rPr lang="fi-FI" dirty="0" err="1"/>
              <a:t>Distriktet</a:t>
            </a:r>
            <a:r>
              <a:rPr lang="fi-FI" dirty="0"/>
              <a:t> </a:t>
            </a:r>
            <a:r>
              <a:rPr lang="fi-FI" dirty="0" err="1"/>
              <a:t>kontaktas</a:t>
            </a:r>
            <a:r>
              <a:rPr lang="fi-FI" dirty="0"/>
              <a:t> för </a:t>
            </a:r>
            <a:r>
              <a:rPr lang="fi-FI" dirty="0" err="1"/>
              <a:t>mer</a:t>
            </a:r>
            <a:r>
              <a:rPr lang="fi-FI" dirty="0"/>
              <a:t> </a:t>
            </a:r>
            <a:r>
              <a:rPr lang="fi-FI" dirty="0" err="1"/>
              <a:t>information</a:t>
            </a:r>
            <a:r>
              <a:rPr lang="fi-FI" dirty="0"/>
              <a:t>. </a:t>
            </a:r>
          </a:p>
          <a:p>
            <a:r>
              <a:rPr lang="fi-FI" dirty="0" err="1"/>
              <a:t>Observera</a:t>
            </a:r>
            <a:r>
              <a:rPr lang="fi-FI" dirty="0"/>
              <a:t> </a:t>
            </a:r>
            <a:r>
              <a:rPr lang="fi-FI" dirty="0" err="1"/>
              <a:t>och</a:t>
            </a:r>
            <a:r>
              <a:rPr lang="fi-FI" dirty="0"/>
              <a:t> </a:t>
            </a:r>
            <a:r>
              <a:rPr lang="fi-FI" dirty="0" err="1"/>
              <a:t>fundera</a:t>
            </a:r>
            <a:r>
              <a:rPr lang="fi-FI" dirty="0"/>
              <a:t>: </a:t>
            </a:r>
            <a:r>
              <a:rPr lang="fi-FI" dirty="0" err="1"/>
              <a:t>Hur</a:t>
            </a:r>
            <a:r>
              <a:rPr lang="fi-FI" dirty="0"/>
              <a:t> </a:t>
            </a:r>
            <a:r>
              <a:rPr lang="fi-FI" dirty="0" err="1"/>
              <a:t>skall</a:t>
            </a:r>
            <a:r>
              <a:rPr lang="fi-FI" dirty="0"/>
              <a:t> </a:t>
            </a:r>
            <a:r>
              <a:rPr lang="fi-FI" dirty="0" err="1"/>
              <a:t>nuvarande</a:t>
            </a:r>
            <a:r>
              <a:rPr lang="fi-FI" dirty="0"/>
              <a:t> </a:t>
            </a:r>
            <a:r>
              <a:rPr lang="fi-FI" dirty="0" err="1"/>
              <a:t>kundinformationen</a:t>
            </a:r>
            <a:r>
              <a:rPr lang="fi-FI" dirty="0"/>
              <a:t> </a:t>
            </a:r>
            <a:r>
              <a:rPr lang="fi-FI" dirty="0" err="1"/>
              <a:t>flyttas</a:t>
            </a:r>
            <a:r>
              <a:rPr lang="fi-FI" dirty="0"/>
              <a:t> </a:t>
            </a:r>
            <a:r>
              <a:rPr lang="fi-FI" dirty="0" err="1"/>
              <a:t>till</a:t>
            </a:r>
            <a:r>
              <a:rPr lang="fi-FI" dirty="0"/>
              <a:t> </a:t>
            </a:r>
            <a:r>
              <a:rPr lang="fi-FI" dirty="0" err="1"/>
              <a:t>det</a:t>
            </a:r>
            <a:r>
              <a:rPr lang="fi-FI" dirty="0"/>
              <a:t> </a:t>
            </a:r>
            <a:r>
              <a:rPr lang="fi-FI" dirty="0" err="1"/>
              <a:t>nya</a:t>
            </a:r>
            <a:r>
              <a:rPr lang="fi-FI" dirty="0"/>
              <a:t> </a:t>
            </a:r>
            <a:r>
              <a:rPr lang="fi-FI" dirty="0" err="1"/>
              <a:t>systemet</a:t>
            </a:r>
            <a:r>
              <a:rPr lang="fi-FI" dirty="0"/>
              <a:t>? </a:t>
            </a:r>
            <a:r>
              <a:rPr lang="fi-FI" dirty="0" err="1"/>
              <a:t>Hur</a:t>
            </a:r>
            <a:r>
              <a:rPr lang="fi-FI" dirty="0"/>
              <a:t> </a:t>
            </a:r>
            <a:r>
              <a:rPr lang="fi-FI" dirty="0" err="1"/>
              <a:t>skall</a:t>
            </a:r>
            <a:r>
              <a:rPr lang="fi-FI" dirty="0"/>
              <a:t> vi </a:t>
            </a:r>
            <a:r>
              <a:rPr lang="fi-FI" dirty="0" err="1"/>
              <a:t>få</a:t>
            </a:r>
            <a:r>
              <a:rPr lang="fi-FI" dirty="0"/>
              <a:t> </a:t>
            </a:r>
            <a:r>
              <a:rPr lang="fi-FI" dirty="0" err="1"/>
              <a:t>vännerna</a:t>
            </a:r>
            <a:r>
              <a:rPr lang="fi-FI" dirty="0"/>
              <a:t> </a:t>
            </a:r>
            <a:r>
              <a:rPr lang="fi-FI" dirty="0" err="1"/>
              <a:t>att</a:t>
            </a:r>
            <a:r>
              <a:rPr lang="fi-FI" dirty="0"/>
              <a:t> </a:t>
            </a:r>
            <a:r>
              <a:rPr lang="fi-FI" dirty="0" err="1"/>
              <a:t>skapa</a:t>
            </a:r>
            <a:r>
              <a:rPr lang="fi-FI" dirty="0"/>
              <a:t> en </a:t>
            </a:r>
            <a:r>
              <a:rPr lang="fi-FI" dirty="0" err="1"/>
              <a:t>profil</a:t>
            </a:r>
            <a:r>
              <a:rPr lang="fi-FI" dirty="0"/>
              <a:t> </a:t>
            </a:r>
            <a:r>
              <a:rPr lang="fi-FI" dirty="0" err="1"/>
              <a:t>åt</a:t>
            </a:r>
            <a:r>
              <a:rPr lang="fi-FI" dirty="0"/>
              <a:t> </a:t>
            </a:r>
            <a:r>
              <a:rPr lang="fi-FI" dirty="0" err="1"/>
              <a:t>sig</a:t>
            </a:r>
            <a:r>
              <a:rPr lang="fi-FI" dirty="0"/>
              <a:t>? </a:t>
            </a:r>
            <a:r>
              <a:rPr lang="fi-FI" dirty="0" err="1"/>
              <a:t>Vem</a:t>
            </a:r>
            <a:r>
              <a:rPr lang="fi-FI" dirty="0"/>
              <a:t> ”</a:t>
            </a:r>
            <a:r>
              <a:rPr lang="fi-FI" dirty="0" err="1"/>
              <a:t>klickar</a:t>
            </a:r>
            <a:r>
              <a:rPr lang="fi-FI" dirty="0"/>
              <a:t>” in </a:t>
            </a:r>
            <a:r>
              <a:rPr lang="fi-FI" dirty="0" err="1"/>
              <a:t>att</a:t>
            </a:r>
            <a:r>
              <a:rPr lang="fi-FI" dirty="0"/>
              <a:t> </a:t>
            </a:r>
            <a:r>
              <a:rPr lang="fi-FI" dirty="0" err="1"/>
              <a:t>utbildningarna</a:t>
            </a:r>
            <a:r>
              <a:rPr lang="fi-FI" dirty="0"/>
              <a:t> </a:t>
            </a:r>
            <a:r>
              <a:rPr lang="fi-FI" dirty="0" err="1"/>
              <a:t>är</a:t>
            </a:r>
            <a:r>
              <a:rPr lang="fi-FI" dirty="0"/>
              <a:t> </a:t>
            </a:r>
            <a:r>
              <a:rPr lang="fi-FI" dirty="0" err="1"/>
              <a:t>gjorda</a:t>
            </a:r>
            <a:r>
              <a:rPr lang="fi-FI" dirty="0"/>
              <a:t>? </a:t>
            </a:r>
            <a:r>
              <a:rPr lang="fi-FI" dirty="0" err="1"/>
              <a:t>Rollerna</a:t>
            </a:r>
            <a:r>
              <a:rPr lang="fi-FI" dirty="0"/>
              <a:t> </a:t>
            </a:r>
            <a:r>
              <a:rPr lang="fi-FI" dirty="0" err="1"/>
              <a:t>som</a:t>
            </a:r>
            <a:r>
              <a:rPr lang="fi-FI" dirty="0"/>
              <a:t> </a:t>
            </a:r>
            <a:r>
              <a:rPr lang="fi-FI" dirty="0" err="1"/>
              <a:t>den</a:t>
            </a:r>
            <a:r>
              <a:rPr lang="fi-FI" dirty="0"/>
              <a:t> </a:t>
            </a:r>
            <a:r>
              <a:rPr lang="fi-FI" dirty="0" err="1"/>
              <a:t>ansvariga</a:t>
            </a:r>
            <a:r>
              <a:rPr lang="fi-FI" dirty="0"/>
              <a:t> </a:t>
            </a:r>
            <a:r>
              <a:rPr lang="fi-FI" dirty="0" err="1"/>
              <a:t>vänförmedlaren</a:t>
            </a:r>
            <a:r>
              <a:rPr lang="fi-FI" dirty="0"/>
              <a:t>/</a:t>
            </a:r>
            <a:r>
              <a:rPr lang="fi-FI" dirty="0" err="1"/>
              <a:t>andra</a:t>
            </a:r>
            <a:r>
              <a:rPr lang="fi-FI" dirty="0"/>
              <a:t> </a:t>
            </a:r>
            <a:r>
              <a:rPr lang="fi-FI" dirty="0" err="1"/>
              <a:t>förmedlare</a:t>
            </a:r>
            <a:r>
              <a:rPr lang="fi-FI" dirty="0"/>
              <a:t>.</a:t>
            </a:r>
          </a:p>
          <a:p>
            <a:r>
              <a:rPr lang="fi-FI" dirty="0" err="1"/>
              <a:t>När</a:t>
            </a:r>
            <a:r>
              <a:rPr lang="fi-FI" dirty="0"/>
              <a:t> </a:t>
            </a:r>
            <a:r>
              <a:rPr lang="fi-FI" dirty="0" err="1"/>
              <a:t>den</a:t>
            </a:r>
            <a:r>
              <a:rPr lang="fi-FI" dirty="0"/>
              <a:t> </a:t>
            </a:r>
            <a:r>
              <a:rPr lang="fi-FI" dirty="0" err="1"/>
              <a:t>digitala</a:t>
            </a:r>
            <a:r>
              <a:rPr lang="fi-FI" dirty="0"/>
              <a:t> </a:t>
            </a:r>
            <a:r>
              <a:rPr lang="fi-FI" dirty="0" err="1"/>
              <a:t>förmedlingen</a:t>
            </a:r>
            <a:r>
              <a:rPr lang="fi-FI" dirty="0"/>
              <a:t> </a:t>
            </a:r>
            <a:r>
              <a:rPr lang="fi-FI" dirty="0" err="1"/>
              <a:t>är</a:t>
            </a:r>
            <a:r>
              <a:rPr lang="fi-FI" dirty="0"/>
              <a:t> i </a:t>
            </a:r>
            <a:r>
              <a:rPr lang="fi-FI" dirty="0" err="1"/>
              <a:t>bruk</a:t>
            </a:r>
            <a:r>
              <a:rPr lang="fi-FI" dirty="0"/>
              <a:t> </a:t>
            </a:r>
            <a:r>
              <a:rPr lang="fi-FI" dirty="0" err="1"/>
              <a:t>kan</a:t>
            </a:r>
            <a:r>
              <a:rPr lang="fi-FI" dirty="0"/>
              <a:t> </a:t>
            </a:r>
            <a:r>
              <a:rPr lang="fi-FI" dirty="0" err="1"/>
              <a:t>man</a:t>
            </a:r>
            <a:r>
              <a:rPr lang="fi-FI" dirty="0"/>
              <a:t> </a:t>
            </a:r>
            <a:r>
              <a:rPr lang="fi-FI" dirty="0" err="1"/>
              <a:t>slå</a:t>
            </a:r>
            <a:r>
              <a:rPr lang="fi-FI" dirty="0"/>
              <a:t> </a:t>
            </a:r>
            <a:r>
              <a:rPr lang="fi-FI" dirty="0" err="1"/>
              <a:t>ihop</a:t>
            </a:r>
            <a:r>
              <a:rPr lang="fi-FI" dirty="0"/>
              <a:t> </a:t>
            </a:r>
            <a:r>
              <a:rPr lang="fi-FI" dirty="0" err="1"/>
              <a:t>förmedlingar</a:t>
            </a:r>
            <a:r>
              <a:rPr lang="fi-FI" dirty="0"/>
              <a:t>.</a:t>
            </a:r>
          </a:p>
          <a:p>
            <a:endParaRPr lang="fi-FI" dirty="0"/>
          </a:p>
        </p:txBody>
      </p:sp>
    </p:spTree>
    <p:extLst>
      <p:ext uri="{BB962C8B-B14F-4D97-AF65-F5344CB8AC3E}">
        <p14:creationId xmlns:p14="http://schemas.microsoft.com/office/powerpoint/2010/main" val="8701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822"/>
            <a:ext cx="10515600" cy="871208"/>
          </a:xfrm>
          <a:effectLst>
            <a:outerShdw blurRad="50800" dist="38100" dir="8100000" algn="tr" rotWithShape="0">
              <a:prstClr val="black">
                <a:alpha val="40000"/>
              </a:prstClr>
            </a:outerShdw>
          </a:effectLst>
        </p:spPr>
        <p:txBody>
          <a:bodyPr>
            <a:normAutofit/>
          </a:bodyPr>
          <a:lstStyle/>
          <a:p>
            <a:r>
              <a:rPr lang="en-US" sz="2800" dirty="0" err="1">
                <a:latin typeface="Verdana" panose="020B0604030504040204" pitchFamily="34" charset="0"/>
                <a:ea typeface="Verdana" panose="020B0604030504040204" pitchFamily="34" charset="0"/>
                <a:cs typeface="Verdana" panose="020B0604030504040204" pitchFamily="34" charset="0"/>
              </a:rPr>
              <a:t>Digimästare</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och</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digifaddrar</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som</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stöd</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för</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ibruktagandet</a:t>
            </a:r>
            <a:r>
              <a:rPr lang="en-US" sz="2800" dirty="0">
                <a:latin typeface="Verdana" panose="020B0604030504040204" pitchFamily="34" charset="0"/>
                <a:ea typeface="Verdana" panose="020B0604030504040204" pitchFamily="34" charset="0"/>
                <a:cs typeface="Verdana" panose="020B0604030504040204" pitchFamily="34" charset="0"/>
              </a:rPr>
              <a:t>. </a:t>
            </a:r>
          </a:p>
        </p:txBody>
      </p:sp>
      <p:sp>
        <p:nvSpPr>
          <p:cNvPr id="3" name="Content Placeholder 2"/>
          <p:cNvSpPr>
            <a:spLocks noGrp="1"/>
          </p:cNvSpPr>
          <p:nvPr>
            <p:ph idx="1"/>
          </p:nvPr>
        </p:nvSpPr>
        <p:spPr>
          <a:xfrm>
            <a:off x="838200" y="2732049"/>
            <a:ext cx="10515600" cy="2879478"/>
          </a:xfrm>
        </p:spPr>
        <p:txBody>
          <a:bodyPr>
            <a:normAutofit lnSpcReduction="10000"/>
          </a:bodyPr>
          <a:lstStyle/>
          <a:p>
            <a:r>
              <a:rPr lang="en-US" sz="1800" b="1" dirty="0" err="1">
                <a:latin typeface="Verdana" panose="020B0604030504040204" pitchFamily="34" charset="0"/>
                <a:ea typeface="Verdana" panose="020B0604030504040204" pitchFamily="34" charset="0"/>
                <a:cs typeface="Verdana" panose="020B0604030504040204" pitchFamily="34" charset="0"/>
              </a:rPr>
              <a:t>Digimästare</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är</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administratörer</a:t>
            </a:r>
            <a:r>
              <a:rPr lang="en-US" sz="1800" b="1" dirty="0">
                <a:latin typeface="Verdana" panose="020B0604030504040204" pitchFamily="34" charset="0"/>
                <a:ea typeface="Verdana" panose="020B0604030504040204" pitchFamily="34" charset="0"/>
                <a:cs typeface="Verdana" panose="020B0604030504040204" pitchFamily="34" charset="0"/>
              </a:rPr>
              <a:t> / </a:t>
            </a:r>
            <a:r>
              <a:rPr lang="en-US" sz="1800" b="1" dirty="0" err="1">
                <a:latin typeface="Verdana" panose="020B0604030504040204" pitchFamily="34" charset="0"/>
                <a:ea typeface="Verdana" panose="020B0604030504040204" pitchFamily="34" charset="0"/>
                <a:cs typeface="Verdana" panose="020B0604030504040204" pitchFamily="34" charset="0"/>
              </a:rPr>
              <a:t>huvudanvändare</a:t>
            </a:r>
            <a:r>
              <a:rPr lang="en-US" sz="1800" b="1" dirty="0">
                <a:latin typeface="Verdana" panose="020B0604030504040204" pitchFamily="34" charset="0"/>
                <a:ea typeface="Verdana" panose="020B0604030504040204" pitchFamily="34" charset="0"/>
                <a:cs typeface="Verdana" panose="020B0604030504040204" pitchFamily="34" charset="0"/>
              </a:rPr>
              <a:t> </a:t>
            </a:r>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dirty="0" err="1">
                <a:latin typeface="Verdana" panose="020B0604030504040204" pitchFamily="34" charset="0"/>
                <a:ea typeface="Verdana" panose="020B0604030504040204" pitchFamily="34" charset="0"/>
                <a:cs typeface="Verdana" panose="020B0604030504040204" pitchFamily="34" charset="0"/>
              </a:rPr>
              <a:t>Väljs</a:t>
            </a:r>
            <a:r>
              <a:rPr lang="en-US" sz="1800" dirty="0">
                <a:latin typeface="Verdana" panose="020B0604030504040204" pitchFamily="34" charset="0"/>
                <a:ea typeface="Verdana" panose="020B0604030504040204" pitchFamily="34" charset="0"/>
                <a:cs typeface="Verdana" panose="020B0604030504040204" pitchFamily="34" charset="0"/>
              </a:rPr>
              <a:t> med </a:t>
            </a:r>
            <a:r>
              <a:rPr lang="en-US" sz="1800" dirty="0" err="1">
                <a:latin typeface="Verdana" panose="020B0604030504040204" pitchFamily="34" charset="0"/>
                <a:ea typeface="Verdana" panose="020B0604030504040204" pitchFamily="34" charset="0"/>
                <a:cs typeface="Verdana" panose="020B0604030504040204" pitchFamily="34" charset="0"/>
              </a:rPr>
              <a:t>avd</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Styrelsens</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beslut</a:t>
            </a:r>
            <a:r>
              <a:rPr lang="en-US" sz="1800" dirty="0">
                <a:latin typeface="Verdana" panose="020B0604030504040204" pitchFamily="34" charset="0"/>
                <a:ea typeface="Verdana" panose="020B0604030504040204" pitchFamily="34" charset="0"/>
                <a:cs typeface="Verdana" panose="020B0604030504040204" pitchFamily="34" charset="0"/>
              </a:rPr>
              <a:t> </a:t>
            </a:r>
          </a:p>
          <a:p>
            <a:r>
              <a:rPr lang="en-US" sz="1800" dirty="0" err="1">
                <a:latin typeface="Verdana" panose="020B0604030504040204" pitchFamily="34" charset="0"/>
                <a:ea typeface="Verdana" panose="020B0604030504040204" pitchFamily="34" charset="0"/>
                <a:cs typeface="Verdana" panose="020B0604030504040204" pitchFamily="34" charset="0"/>
              </a:rPr>
              <a:t>Har</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lika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breda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befogenheter</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som</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avdeningens</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namntecknare</a:t>
            </a:r>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dirty="0" err="1">
                <a:latin typeface="Verdana" panose="020B0604030504040204" pitchFamily="34" charset="0"/>
                <a:ea typeface="Verdana" panose="020B0604030504040204" pitchFamily="34" charset="0"/>
                <a:cs typeface="Verdana" panose="020B0604030504040204" pitchFamily="34" charset="0"/>
              </a:rPr>
              <a:t>En</a:t>
            </a:r>
            <a:r>
              <a:rPr lang="en-US" sz="1800" dirty="0">
                <a:latin typeface="Verdana" panose="020B0604030504040204" pitchFamily="34" charset="0"/>
                <a:ea typeface="Verdana" panose="020B0604030504040204" pitchFamily="34" charset="0"/>
                <a:cs typeface="Verdana" panose="020B0604030504040204" pitchFamily="34" charset="0"/>
              </a:rPr>
              <a:t> stark roll </a:t>
            </a:r>
            <a:r>
              <a:rPr lang="en-US" sz="1800" dirty="0" err="1">
                <a:latin typeface="Verdana" panose="020B0604030504040204" pitchFamily="34" charset="0"/>
                <a:ea typeface="Verdana" panose="020B0604030504040204" pitchFamily="34" charset="0"/>
                <a:cs typeface="Verdana" panose="020B0604030504040204" pitchFamily="34" charset="0"/>
              </a:rPr>
              <a:t>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bruktagandet</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av</a:t>
            </a:r>
            <a:r>
              <a:rPr lang="en-US" sz="1800" dirty="0">
                <a:latin typeface="Verdana" panose="020B0604030504040204" pitchFamily="34" charset="0"/>
                <a:ea typeface="Verdana" panose="020B0604030504040204" pitchFamily="34" charset="0"/>
                <a:cs typeface="Verdana" panose="020B0604030504040204" pitchFamily="34" charset="0"/>
              </a:rPr>
              <a:t> Oma</a:t>
            </a:r>
          </a:p>
          <a:p>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b="1" dirty="0" err="1">
                <a:latin typeface="Verdana" panose="020B0604030504040204" pitchFamily="34" charset="0"/>
                <a:ea typeface="Verdana" panose="020B0604030504040204" pitchFamily="34" charset="0"/>
                <a:cs typeface="Verdana" panose="020B0604030504040204" pitchFamily="34" charset="0"/>
              </a:rPr>
              <a:t>Digifaddrar</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utbildar</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andra</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frivilliga</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i</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användningen</a:t>
            </a:r>
            <a:r>
              <a:rPr lang="en-US" sz="1800" b="1" dirty="0">
                <a:latin typeface="Verdana" panose="020B0604030504040204" pitchFamily="34" charset="0"/>
                <a:ea typeface="Verdana" panose="020B0604030504040204" pitchFamily="34" charset="0"/>
                <a:cs typeface="Verdana" panose="020B0604030504040204" pitchFamily="34" charset="0"/>
              </a:rPr>
              <a:t> </a:t>
            </a:r>
            <a:r>
              <a:rPr lang="en-US" sz="1800" b="1" dirty="0" err="1">
                <a:latin typeface="Verdana" panose="020B0604030504040204" pitchFamily="34" charset="0"/>
                <a:ea typeface="Verdana" panose="020B0604030504040204" pitchFamily="34" charset="0"/>
                <a:cs typeface="Verdana" panose="020B0604030504040204" pitchFamily="34" charset="0"/>
              </a:rPr>
              <a:t>av</a:t>
            </a:r>
            <a:r>
              <a:rPr lang="en-US" sz="1800" b="1" dirty="0">
                <a:latin typeface="Verdana" panose="020B0604030504040204" pitchFamily="34" charset="0"/>
                <a:ea typeface="Verdana" panose="020B0604030504040204" pitchFamily="34" charset="0"/>
                <a:cs typeface="Verdana" panose="020B0604030504040204" pitchFamily="34" charset="0"/>
              </a:rPr>
              <a:t> Oma</a:t>
            </a:r>
          </a:p>
          <a:p>
            <a:r>
              <a:rPr lang="en-US" sz="1800" dirty="0" err="1">
                <a:latin typeface="Verdana" panose="020B0604030504040204" pitchFamily="34" charset="0"/>
                <a:ea typeface="Verdana" panose="020B0604030504040204" pitchFamily="34" charset="0"/>
                <a:cs typeface="Verdana" panose="020B0604030504040204" pitchFamily="34" charset="0"/>
              </a:rPr>
              <a:t>Hjälper</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och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stöder</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andra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användare</a:t>
            </a:r>
            <a:r>
              <a:rPr lang="en-US" sz="1800" dirty="0">
                <a:latin typeface="Verdana" panose="020B0604030504040204" pitchFamily="34" charset="0"/>
                <a:ea typeface="Verdana" panose="020B0604030504040204" pitchFamily="34" charset="0"/>
                <a:cs typeface="Verdana" panose="020B0604030504040204" pitchFamily="34" charset="0"/>
              </a:rPr>
              <a:t> via </a:t>
            </a:r>
            <a:r>
              <a:rPr lang="en-US" sz="1800" dirty="0" err="1">
                <a:latin typeface="Verdana" panose="020B0604030504040204" pitchFamily="34" charset="0"/>
                <a:ea typeface="Verdana" panose="020B0604030504040204" pitchFamily="34" charset="0"/>
                <a:cs typeface="Verdana" panose="020B0604030504040204" pitchFamily="34" charset="0"/>
              </a:rPr>
              <a:t>olika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kanaler</a:t>
            </a:r>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dirty="0" err="1">
                <a:latin typeface="Verdana" panose="020B0604030504040204" pitchFamily="34" charset="0"/>
                <a:ea typeface="Verdana" panose="020B0604030504040204" pitchFamily="34" charset="0"/>
                <a:cs typeface="Verdana" panose="020B0604030504040204" pitchFamily="34" charset="0"/>
              </a:rPr>
              <a:t>Distriktets</a:t>
            </a:r>
            <a:r>
              <a:rPr lang="en-US" sz="1800" dirty="0">
                <a:latin typeface="Verdana" panose="020B0604030504040204" pitchFamily="34" charset="0"/>
                <a:ea typeface="Verdana" panose="020B0604030504040204" pitchFamily="34" charset="0"/>
                <a:cs typeface="Verdana" panose="020B0604030504040204" pitchFamily="34" charset="0"/>
              </a:rPr>
              <a:t> “Oma-</a:t>
            </a:r>
            <a:r>
              <a:rPr lang="en-US" sz="1800" dirty="0" err="1">
                <a:latin typeface="Verdana" panose="020B0604030504040204" pitchFamily="34" charset="0"/>
                <a:ea typeface="Verdana" panose="020B0604030504040204" pitchFamily="34" charset="0"/>
                <a:cs typeface="Verdana" panose="020B0604030504040204" pitchFamily="34" charset="0"/>
              </a:rPr>
              <a:t>ambassadörer</a:t>
            </a:r>
            <a:r>
              <a:rPr lang="en-US" sz="1800" dirty="0">
                <a:latin typeface="Verdana" panose="020B0604030504040204" pitchFamily="34" charset="0"/>
                <a:ea typeface="Verdana" panose="020B0604030504040204" pitchFamily="34" charset="0"/>
                <a:cs typeface="Verdana" panose="020B0604030504040204" pitchFamily="34" charset="0"/>
              </a:rPr>
              <a:t>”</a:t>
            </a:r>
          </a:p>
        </p:txBody>
      </p:sp>
      <p:pic>
        <p:nvPicPr>
          <p:cNvPr id="5" name="Kuva 4">
            <a:extLst>
              <a:ext uri="{FF2B5EF4-FFF2-40B4-BE49-F238E27FC236}">
                <a16:creationId xmlns:a16="http://schemas.microsoft.com/office/drawing/2014/main" id="{21260CD8-8D0B-4C0D-8F5C-002D8F41C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092" y="2175030"/>
            <a:ext cx="2404948" cy="4282784"/>
          </a:xfrm>
          <a:prstGeom prst="rect">
            <a:avLst/>
          </a:prstGeom>
        </p:spPr>
      </p:pic>
    </p:spTree>
    <p:extLst>
      <p:ext uri="{BB962C8B-B14F-4D97-AF65-F5344CB8AC3E}">
        <p14:creationId xmlns:p14="http://schemas.microsoft.com/office/powerpoint/2010/main" val="223672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6C9D91-5F91-4245-83C3-C59D22998832}"/>
              </a:ext>
            </a:extLst>
          </p:cNvPr>
          <p:cNvSpPr>
            <a:spLocks noGrp="1"/>
          </p:cNvSpPr>
          <p:nvPr>
            <p:ph type="ctrTitle"/>
          </p:nvPr>
        </p:nvSpPr>
        <p:spPr>
          <a:xfrm>
            <a:off x="1323279" y="1416844"/>
            <a:ext cx="9144000" cy="1067206"/>
          </a:xfrm>
          <a:effectLst>
            <a:outerShdw blurRad="50800" dist="38100" dir="8100000" algn="tr" rotWithShape="0">
              <a:prstClr val="black">
                <a:alpha val="40000"/>
              </a:prstClr>
            </a:outerShdw>
          </a:effectLst>
        </p:spPr>
        <p:txBody>
          <a:bodyPr>
            <a:normAutofit fontScale="90000"/>
          </a:bodyPr>
          <a:lstStyle/>
          <a:p>
            <a:r>
              <a:rPr lang="fi-FI" b="1" dirty="0" err="1"/>
              <a:t>Vad</a:t>
            </a:r>
            <a:r>
              <a:rPr lang="fi-FI" b="1" dirty="0"/>
              <a:t> </a:t>
            </a:r>
            <a:r>
              <a:rPr lang="fi-FI" b="1" dirty="0" err="1"/>
              <a:t>händer</a:t>
            </a:r>
            <a:r>
              <a:rPr lang="fi-FI" b="1" dirty="0"/>
              <a:t> </a:t>
            </a:r>
            <a:r>
              <a:rPr lang="fi-FI" b="1" dirty="0" err="1"/>
              <a:t>efter</a:t>
            </a:r>
            <a:r>
              <a:rPr lang="fi-FI" b="1" dirty="0"/>
              <a:t> </a:t>
            </a:r>
            <a:r>
              <a:rPr lang="fi-FI" b="1" dirty="0" err="1"/>
              <a:t>ibruktagandet</a:t>
            </a:r>
            <a:r>
              <a:rPr lang="fi-FI" b="1" dirty="0"/>
              <a:t>?</a:t>
            </a:r>
            <a:endParaRPr lang="fi-FI" b="1" dirty="0">
              <a:solidFill>
                <a:srgbClr val="C00000"/>
              </a:solidFill>
            </a:endParaRPr>
          </a:p>
        </p:txBody>
      </p:sp>
      <p:pic>
        <p:nvPicPr>
          <p:cNvPr id="4" name="Kuva 3">
            <a:extLst>
              <a:ext uri="{FF2B5EF4-FFF2-40B4-BE49-F238E27FC236}">
                <a16:creationId xmlns:a16="http://schemas.microsoft.com/office/drawing/2014/main" id="{E407CDF4-8B4B-4E7C-80C2-3CE401EC5E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9025" y="2484050"/>
            <a:ext cx="6562672" cy="3685193"/>
          </a:xfrm>
          <a:prstGeom prst="rect">
            <a:avLst/>
          </a:prstGeom>
        </p:spPr>
      </p:pic>
    </p:spTree>
    <p:extLst>
      <p:ext uri="{BB962C8B-B14F-4D97-AF65-F5344CB8AC3E}">
        <p14:creationId xmlns:p14="http://schemas.microsoft.com/office/powerpoint/2010/main" val="132071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8B333582-F384-4B92-B7F1-390E09DA0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570" y="2932771"/>
            <a:ext cx="1667410" cy="2969359"/>
          </a:xfrm>
          <a:prstGeom prst="rect">
            <a:avLst/>
          </a:prstGeom>
        </p:spPr>
      </p:pic>
      <p:sp>
        <p:nvSpPr>
          <p:cNvPr id="2" name="Otsikko 1">
            <a:extLst>
              <a:ext uri="{FF2B5EF4-FFF2-40B4-BE49-F238E27FC236}">
                <a16:creationId xmlns:a16="http://schemas.microsoft.com/office/drawing/2014/main" id="{07E7993D-36B5-4DDA-B950-8F47C084B450}"/>
              </a:ext>
            </a:extLst>
          </p:cNvPr>
          <p:cNvSpPr>
            <a:spLocks noGrp="1"/>
          </p:cNvSpPr>
          <p:nvPr>
            <p:ph type="title"/>
          </p:nvPr>
        </p:nvSpPr>
        <p:spPr>
          <a:effectLst>
            <a:outerShdw blurRad="50800" dist="38100" dir="8100000" algn="tr" rotWithShape="0">
              <a:prstClr val="black">
                <a:alpha val="40000"/>
              </a:prstClr>
            </a:outerShdw>
          </a:effectLst>
        </p:spPr>
        <p:txBody>
          <a:bodyPr/>
          <a:lstStyle/>
          <a:p>
            <a:r>
              <a:rPr lang="fi-FI" b="1" dirty="0" err="1"/>
              <a:t>Ibruktagandet</a:t>
            </a:r>
            <a:r>
              <a:rPr lang="fi-FI" b="1" dirty="0"/>
              <a:t> </a:t>
            </a:r>
            <a:r>
              <a:rPr lang="fi-FI" b="1" dirty="0" err="1"/>
              <a:t>och</a:t>
            </a:r>
            <a:r>
              <a:rPr lang="fi-FI" b="1" dirty="0"/>
              <a:t> </a:t>
            </a:r>
            <a:r>
              <a:rPr lang="fi-FI" b="1" dirty="0" err="1"/>
              <a:t>utvecklingen</a:t>
            </a:r>
            <a:r>
              <a:rPr lang="fi-FI" b="1" dirty="0"/>
              <a:t> </a:t>
            </a:r>
            <a:r>
              <a:rPr lang="fi-FI" b="1" dirty="0" err="1"/>
              <a:t>fortsätter</a:t>
            </a:r>
            <a:endParaRPr lang="fi-FI" b="1" dirty="0"/>
          </a:p>
        </p:txBody>
      </p:sp>
      <p:sp>
        <p:nvSpPr>
          <p:cNvPr id="3" name="Sisällön paikkamerkki 2">
            <a:extLst>
              <a:ext uri="{FF2B5EF4-FFF2-40B4-BE49-F238E27FC236}">
                <a16:creationId xmlns:a16="http://schemas.microsoft.com/office/drawing/2014/main" id="{D6AA2111-7C78-43C6-BEAC-270931C9FFDA}"/>
              </a:ext>
            </a:extLst>
          </p:cNvPr>
          <p:cNvSpPr>
            <a:spLocks noGrp="1"/>
          </p:cNvSpPr>
          <p:nvPr>
            <p:ph idx="1"/>
          </p:nvPr>
        </p:nvSpPr>
        <p:spPr/>
        <p:txBody>
          <a:bodyPr>
            <a:normAutofit/>
          </a:bodyPr>
          <a:lstStyle/>
          <a:p>
            <a:r>
              <a:rPr lang="fi-FI" dirty="0"/>
              <a:t>Oma </a:t>
            </a:r>
            <a:r>
              <a:rPr lang="fi-FI" dirty="0" err="1"/>
              <a:t>tas</a:t>
            </a:r>
            <a:r>
              <a:rPr lang="fi-FI" dirty="0"/>
              <a:t> i </a:t>
            </a:r>
            <a:r>
              <a:rPr lang="fi-FI" dirty="0" err="1"/>
              <a:t>bruk</a:t>
            </a:r>
            <a:r>
              <a:rPr lang="fi-FI" dirty="0"/>
              <a:t> 2018  -2019</a:t>
            </a:r>
          </a:p>
          <a:p>
            <a:r>
              <a:rPr lang="fi-FI" dirty="0" err="1"/>
              <a:t>Desto</a:t>
            </a:r>
            <a:r>
              <a:rPr lang="fi-FI" dirty="0"/>
              <a:t> </a:t>
            </a:r>
            <a:r>
              <a:rPr lang="fi-FI" dirty="0" err="1"/>
              <a:t>mera</a:t>
            </a:r>
            <a:r>
              <a:rPr lang="fi-FI" dirty="0"/>
              <a:t> </a:t>
            </a:r>
            <a:r>
              <a:rPr lang="fi-FI" dirty="0" err="1"/>
              <a:t>människor</a:t>
            </a:r>
            <a:r>
              <a:rPr lang="fi-FI" dirty="0"/>
              <a:t> </a:t>
            </a:r>
            <a:r>
              <a:rPr lang="fi-FI" dirty="0" err="1"/>
              <a:t>finns</a:t>
            </a:r>
            <a:r>
              <a:rPr lang="fi-FI" dirty="0"/>
              <a:t> i oma, </a:t>
            </a:r>
            <a:r>
              <a:rPr lang="fi-FI" dirty="0" err="1"/>
              <a:t>desto</a:t>
            </a:r>
            <a:r>
              <a:rPr lang="fi-FI" dirty="0"/>
              <a:t> </a:t>
            </a:r>
            <a:r>
              <a:rPr lang="fi-FI" dirty="0" err="1"/>
              <a:t>bättre</a:t>
            </a:r>
            <a:r>
              <a:rPr lang="fi-FI" dirty="0"/>
              <a:t> </a:t>
            </a:r>
            <a:r>
              <a:rPr lang="fi-FI" dirty="0" err="1"/>
              <a:t>funkar</a:t>
            </a:r>
            <a:r>
              <a:rPr lang="fi-FI" dirty="0"/>
              <a:t> Oma </a:t>
            </a:r>
            <a:r>
              <a:rPr lang="fi-FI" dirty="0" err="1"/>
              <a:t>och</a:t>
            </a:r>
            <a:r>
              <a:rPr lang="fi-FI" dirty="0"/>
              <a:t> </a:t>
            </a:r>
            <a:r>
              <a:rPr lang="fi-FI" dirty="0" err="1"/>
              <a:t>nyttan</a:t>
            </a:r>
            <a:r>
              <a:rPr lang="fi-FI" dirty="0"/>
              <a:t> </a:t>
            </a:r>
            <a:r>
              <a:rPr lang="fi-FI" dirty="0" err="1"/>
              <a:t>kommer</a:t>
            </a:r>
            <a:r>
              <a:rPr lang="fi-FI" dirty="0"/>
              <a:t> </a:t>
            </a:r>
            <a:r>
              <a:rPr lang="fi-FI" dirty="0" err="1"/>
              <a:t>fram</a:t>
            </a:r>
            <a:r>
              <a:rPr lang="fi-FI" dirty="0"/>
              <a:t>.</a:t>
            </a:r>
          </a:p>
          <a:p>
            <a:r>
              <a:rPr lang="fi-FI" dirty="0"/>
              <a:t>Stora </a:t>
            </a:r>
            <a:r>
              <a:rPr lang="fi-FI" dirty="0" err="1"/>
              <a:t>avdelningar</a:t>
            </a:r>
            <a:r>
              <a:rPr lang="fi-FI" dirty="0"/>
              <a:t> </a:t>
            </a:r>
            <a:r>
              <a:rPr lang="fi-FI" dirty="0" err="1"/>
              <a:t>borde</a:t>
            </a:r>
            <a:r>
              <a:rPr lang="fi-FI" dirty="0"/>
              <a:t> </a:t>
            </a:r>
            <a:r>
              <a:rPr lang="fi-FI" dirty="0" err="1"/>
              <a:t>ta</a:t>
            </a:r>
            <a:r>
              <a:rPr lang="fi-FI" dirty="0"/>
              <a:t> Oma i </a:t>
            </a:r>
            <a:r>
              <a:rPr lang="fi-FI" dirty="0" err="1"/>
              <a:t>bruk</a:t>
            </a:r>
            <a:r>
              <a:rPr lang="fi-FI" dirty="0"/>
              <a:t> </a:t>
            </a:r>
            <a:r>
              <a:rPr lang="fi-FI" dirty="0" err="1"/>
              <a:t>snabbt</a:t>
            </a:r>
            <a:r>
              <a:rPr lang="fi-FI" dirty="0"/>
              <a:t> </a:t>
            </a:r>
          </a:p>
          <a:p>
            <a:r>
              <a:rPr lang="fi-FI" dirty="0" err="1"/>
              <a:t>Viktigt</a:t>
            </a:r>
            <a:r>
              <a:rPr lang="fi-FI" dirty="0"/>
              <a:t> </a:t>
            </a:r>
            <a:r>
              <a:rPr lang="fi-FI" dirty="0" err="1"/>
              <a:t>är</a:t>
            </a:r>
            <a:r>
              <a:rPr lang="fi-FI" dirty="0"/>
              <a:t> </a:t>
            </a:r>
            <a:r>
              <a:rPr lang="fi-FI" dirty="0" err="1"/>
              <a:t>att</a:t>
            </a:r>
            <a:r>
              <a:rPr lang="fi-FI" dirty="0"/>
              <a:t> </a:t>
            </a:r>
            <a:r>
              <a:rPr lang="fi-FI" dirty="0" err="1"/>
              <a:t>både</a:t>
            </a:r>
            <a:r>
              <a:rPr lang="fi-FI" dirty="0"/>
              <a:t> </a:t>
            </a:r>
            <a:r>
              <a:rPr lang="fi-FI" dirty="0" err="1"/>
              <a:t>nya</a:t>
            </a:r>
            <a:r>
              <a:rPr lang="fi-FI" dirty="0"/>
              <a:t> </a:t>
            </a:r>
            <a:r>
              <a:rPr lang="fi-FI" dirty="0" err="1"/>
              <a:t>och</a:t>
            </a:r>
            <a:r>
              <a:rPr lang="fi-FI" dirty="0"/>
              <a:t> </a:t>
            </a:r>
            <a:r>
              <a:rPr lang="fi-FI" dirty="0" err="1"/>
              <a:t>gamla</a:t>
            </a:r>
            <a:r>
              <a:rPr lang="fi-FI" dirty="0"/>
              <a:t> </a:t>
            </a:r>
            <a:r>
              <a:rPr lang="fi-FI" dirty="0" err="1"/>
              <a:t>frivilliga</a:t>
            </a:r>
            <a:r>
              <a:rPr lang="fi-FI" dirty="0"/>
              <a:t> </a:t>
            </a:r>
            <a:r>
              <a:rPr lang="fi-FI" dirty="0" err="1"/>
              <a:t>hittar</a:t>
            </a:r>
            <a:r>
              <a:rPr lang="fi-FI" dirty="0"/>
              <a:t> Oma</a:t>
            </a:r>
          </a:p>
          <a:p>
            <a:r>
              <a:rPr lang="fi-FI" dirty="0" err="1"/>
              <a:t>Ge</a:t>
            </a:r>
            <a:r>
              <a:rPr lang="fi-FI" dirty="0"/>
              <a:t> feedback, vi </a:t>
            </a:r>
            <a:r>
              <a:rPr lang="fi-FI" dirty="0" err="1"/>
              <a:t>utvecklar</a:t>
            </a:r>
            <a:r>
              <a:rPr lang="fi-FI" dirty="0"/>
              <a:t> Oma </a:t>
            </a:r>
            <a:r>
              <a:rPr lang="fi-FI" dirty="0" err="1"/>
              <a:t>under</a:t>
            </a:r>
            <a:r>
              <a:rPr lang="fi-FI" dirty="0"/>
              <a:t> </a:t>
            </a:r>
            <a:r>
              <a:rPr lang="fi-FI" dirty="0" err="1"/>
              <a:t>många</a:t>
            </a:r>
            <a:r>
              <a:rPr lang="fi-FI" dirty="0"/>
              <a:t> </a:t>
            </a:r>
            <a:r>
              <a:rPr lang="fi-FI" dirty="0" err="1"/>
              <a:t>år</a:t>
            </a:r>
            <a:r>
              <a:rPr lang="fi-FI" dirty="0"/>
              <a:t>. </a:t>
            </a:r>
          </a:p>
        </p:txBody>
      </p:sp>
    </p:spTree>
    <p:extLst>
      <p:ext uri="{BB962C8B-B14F-4D97-AF65-F5344CB8AC3E}">
        <p14:creationId xmlns:p14="http://schemas.microsoft.com/office/powerpoint/2010/main" val="356849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4B202F-244A-4614-B124-1233260D74F6}"/>
              </a:ext>
            </a:extLst>
          </p:cNvPr>
          <p:cNvSpPr>
            <a:spLocks noGrp="1"/>
          </p:cNvSpPr>
          <p:nvPr>
            <p:ph type="title"/>
          </p:nvPr>
        </p:nvSpPr>
        <p:spPr>
          <a:effectLst>
            <a:outerShdw blurRad="50800" dist="38100" dir="8100000" algn="tr" rotWithShape="0">
              <a:prstClr val="black">
                <a:alpha val="40000"/>
              </a:prstClr>
            </a:outerShdw>
          </a:effectLst>
        </p:spPr>
        <p:txBody>
          <a:bodyPr/>
          <a:lstStyle/>
          <a:p>
            <a:r>
              <a:rPr lang="fi-FI" b="1" dirty="0"/>
              <a:t>Oma </a:t>
            </a:r>
            <a:r>
              <a:rPr lang="fi-FI" b="1" dirty="0" err="1"/>
              <a:t>byggs</a:t>
            </a:r>
            <a:r>
              <a:rPr lang="fi-FI" b="1" dirty="0"/>
              <a:t> </a:t>
            </a:r>
            <a:r>
              <a:rPr lang="fi-FI" b="1" dirty="0" err="1"/>
              <a:t>med</a:t>
            </a:r>
            <a:r>
              <a:rPr lang="fi-FI" b="1" dirty="0"/>
              <a:t> </a:t>
            </a:r>
            <a:r>
              <a:rPr lang="fi-FI" b="1" dirty="0" err="1"/>
              <a:t>moduler</a:t>
            </a:r>
            <a:endParaRPr lang="fi-FI" b="1" dirty="0"/>
          </a:p>
        </p:txBody>
      </p:sp>
      <p:sp>
        <p:nvSpPr>
          <p:cNvPr id="3" name="Sisällön paikkamerkki 2">
            <a:extLst>
              <a:ext uri="{FF2B5EF4-FFF2-40B4-BE49-F238E27FC236}">
                <a16:creationId xmlns:a16="http://schemas.microsoft.com/office/drawing/2014/main" id="{13DEF951-92FE-4F6A-8CF0-94541E2225C4}"/>
              </a:ext>
            </a:extLst>
          </p:cNvPr>
          <p:cNvSpPr>
            <a:spLocks noGrp="1"/>
          </p:cNvSpPr>
          <p:nvPr>
            <p:ph idx="1"/>
          </p:nvPr>
        </p:nvSpPr>
        <p:spPr/>
        <p:txBody>
          <a:bodyPr/>
          <a:lstStyle/>
          <a:p>
            <a:r>
              <a:rPr lang="fi-FI" dirty="0" err="1"/>
              <a:t>Nu</a:t>
            </a:r>
            <a:r>
              <a:rPr lang="fi-FI" dirty="0"/>
              <a:t> </a:t>
            </a:r>
            <a:r>
              <a:rPr lang="fi-FI" dirty="0" err="1"/>
              <a:t>har</a:t>
            </a:r>
            <a:r>
              <a:rPr lang="fi-FI" dirty="0"/>
              <a:t> vi </a:t>
            </a:r>
            <a:r>
              <a:rPr lang="fi-FI" dirty="0" err="1"/>
              <a:t>grundfunktioner</a:t>
            </a:r>
            <a:r>
              <a:rPr lang="fi-FI" dirty="0"/>
              <a:t> </a:t>
            </a:r>
            <a:r>
              <a:rPr lang="fi-FI" dirty="0" err="1"/>
              <a:t>och</a:t>
            </a:r>
            <a:r>
              <a:rPr lang="fi-FI" dirty="0"/>
              <a:t> </a:t>
            </a:r>
            <a:r>
              <a:rPr lang="fi-FI" dirty="0" err="1"/>
              <a:t>vänförmedlingen</a:t>
            </a:r>
            <a:r>
              <a:rPr lang="fi-FI" dirty="0"/>
              <a:t>, </a:t>
            </a:r>
            <a:r>
              <a:rPr lang="fi-FI" dirty="0" err="1"/>
              <a:t>men</a:t>
            </a:r>
            <a:r>
              <a:rPr lang="fi-FI" dirty="0"/>
              <a:t> </a:t>
            </a:r>
            <a:r>
              <a:rPr lang="fi-FI" dirty="0" err="1"/>
              <a:t>mera</a:t>
            </a:r>
            <a:r>
              <a:rPr lang="fi-FI" dirty="0"/>
              <a:t> </a:t>
            </a:r>
            <a:r>
              <a:rPr lang="fi-FI" dirty="0" err="1"/>
              <a:t>skall</a:t>
            </a:r>
            <a:r>
              <a:rPr lang="fi-FI" dirty="0"/>
              <a:t> </a:t>
            </a:r>
            <a:r>
              <a:rPr lang="fi-FI" dirty="0" err="1"/>
              <a:t>komma</a:t>
            </a:r>
            <a:r>
              <a:rPr lang="fi-FI" dirty="0"/>
              <a:t>.</a:t>
            </a:r>
          </a:p>
          <a:p>
            <a:pPr marL="0" indent="0">
              <a:buNone/>
            </a:pPr>
            <a:endParaRPr lang="fi-FI" dirty="0"/>
          </a:p>
        </p:txBody>
      </p:sp>
      <p:sp>
        <p:nvSpPr>
          <p:cNvPr id="4" name="Rectangle 1">
            <a:extLst>
              <a:ext uri="{FF2B5EF4-FFF2-40B4-BE49-F238E27FC236}">
                <a16:creationId xmlns:a16="http://schemas.microsoft.com/office/drawing/2014/main" id="{95053FD8-3B6F-4C4B-9211-E744B60F1C84}"/>
              </a:ext>
            </a:extLst>
          </p:cNvPr>
          <p:cNvSpPr/>
          <p:nvPr/>
        </p:nvSpPr>
        <p:spPr>
          <a:xfrm>
            <a:off x="838200" y="3831207"/>
            <a:ext cx="3510844" cy="207727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i-FI" dirty="0" err="1">
                <a:latin typeface="Verdana" panose="020B0604030504040204" pitchFamily="34" charset="0"/>
                <a:ea typeface="Verdana" panose="020B0604030504040204" pitchFamily="34" charset="0"/>
                <a:cs typeface="Verdana" panose="020B0604030504040204" pitchFamily="34" charset="0"/>
              </a:rPr>
              <a:t>Grundfunktionerna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3">
            <a:extLst>
              <a:ext uri="{FF2B5EF4-FFF2-40B4-BE49-F238E27FC236}">
                <a16:creationId xmlns:a16="http://schemas.microsoft.com/office/drawing/2014/main" id="{CE44FB3B-5FBC-4FC6-9B48-983F0A76C769}"/>
              </a:ext>
            </a:extLst>
          </p:cNvPr>
          <p:cNvSpPr/>
          <p:nvPr/>
        </p:nvSpPr>
        <p:spPr>
          <a:xfrm>
            <a:off x="4442458" y="3831207"/>
            <a:ext cx="2620264" cy="990400"/>
          </a:xfrm>
          <a:prstGeom prst="rect">
            <a:avLst/>
          </a:prstGeom>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t>Vänförmedlingen</a:t>
            </a:r>
            <a:endParaRPr lang="en-US" dirty="0"/>
          </a:p>
        </p:txBody>
      </p:sp>
      <p:sp>
        <p:nvSpPr>
          <p:cNvPr id="6" name="Rectangle 10">
            <a:extLst>
              <a:ext uri="{FF2B5EF4-FFF2-40B4-BE49-F238E27FC236}">
                <a16:creationId xmlns:a16="http://schemas.microsoft.com/office/drawing/2014/main" id="{1D258417-3A99-4B05-8731-F116670DB77A}"/>
              </a:ext>
            </a:extLst>
          </p:cNvPr>
          <p:cNvSpPr/>
          <p:nvPr/>
        </p:nvSpPr>
        <p:spPr>
          <a:xfrm>
            <a:off x="7156135" y="3826503"/>
            <a:ext cx="2620264" cy="990400"/>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fi-FI" dirty="0" err="1"/>
              <a:t>Medlemsavgifter</a:t>
            </a:r>
            <a:endParaRPr lang="en-US" dirty="0"/>
          </a:p>
        </p:txBody>
      </p:sp>
      <p:sp>
        <p:nvSpPr>
          <p:cNvPr id="7" name="Rectangle 16">
            <a:extLst>
              <a:ext uri="{FF2B5EF4-FFF2-40B4-BE49-F238E27FC236}">
                <a16:creationId xmlns:a16="http://schemas.microsoft.com/office/drawing/2014/main" id="{4E350605-F651-407A-99DF-0651A838F78D}"/>
              </a:ext>
            </a:extLst>
          </p:cNvPr>
          <p:cNvSpPr/>
          <p:nvPr/>
        </p:nvSpPr>
        <p:spPr>
          <a:xfrm>
            <a:off x="7175491" y="4918078"/>
            <a:ext cx="2600908" cy="990400"/>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t>J-</a:t>
            </a:r>
            <a:r>
              <a:rPr lang="fi-FI" dirty="0" err="1"/>
              <a:t>korten</a:t>
            </a:r>
            <a:endParaRPr lang="en-US" dirty="0"/>
          </a:p>
        </p:txBody>
      </p:sp>
      <p:sp>
        <p:nvSpPr>
          <p:cNvPr id="10" name="Rectangle 18">
            <a:extLst>
              <a:ext uri="{FF2B5EF4-FFF2-40B4-BE49-F238E27FC236}">
                <a16:creationId xmlns:a16="http://schemas.microsoft.com/office/drawing/2014/main" id="{D5E90B9C-CFC9-4626-BA1A-25C1C305A43F}"/>
              </a:ext>
            </a:extLst>
          </p:cNvPr>
          <p:cNvSpPr/>
          <p:nvPr/>
        </p:nvSpPr>
        <p:spPr>
          <a:xfrm>
            <a:off x="4625991" y="5369041"/>
            <a:ext cx="2272553" cy="990400"/>
          </a:xfrm>
          <a:prstGeom prst="rect">
            <a:avLst/>
          </a:prstGeom>
          <a:solidFill>
            <a:schemeClr val="accent4">
              <a:lumMod val="75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Hupsis 2.0 </a:t>
            </a:r>
            <a:endParaRPr lang="en-US" dirty="0"/>
          </a:p>
        </p:txBody>
      </p:sp>
      <p:sp>
        <p:nvSpPr>
          <p:cNvPr id="11" name="Rectangle 19">
            <a:extLst>
              <a:ext uri="{FF2B5EF4-FFF2-40B4-BE49-F238E27FC236}">
                <a16:creationId xmlns:a16="http://schemas.microsoft.com/office/drawing/2014/main" id="{352D84D7-C4C2-4E44-9515-D31F08B3E518}"/>
              </a:ext>
            </a:extLst>
          </p:cNvPr>
          <p:cNvSpPr/>
          <p:nvPr/>
        </p:nvSpPr>
        <p:spPr>
          <a:xfrm>
            <a:off x="9869814" y="3826503"/>
            <a:ext cx="2272553" cy="990400"/>
          </a:xfrm>
          <a:prstGeom prst="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CB/</a:t>
            </a:r>
            <a:r>
              <a:rPr lang="fi-FI" dirty="0" err="1"/>
              <a:t>distrikt</a:t>
            </a:r>
            <a:r>
              <a:rPr lang="fi-FI" dirty="0"/>
              <a:t>/</a:t>
            </a:r>
            <a:r>
              <a:rPr lang="fi-FI" dirty="0" err="1"/>
              <a:t>Institutioner</a:t>
            </a:r>
            <a:endParaRPr lang="en-US" dirty="0"/>
          </a:p>
        </p:txBody>
      </p:sp>
      <p:sp>
        <p:nvSpPr>
          <p:cNvPr id="12" name="Rectangle 17">
            <a:extLst>
              <a:ext uri="{FF2B5EF4-FFF2-40B4-BE49-F238E27FC236}">
                <a16:creationId xmlns:a16="http://schemas.microsoft.com/office/drawing/2014/main" id="{093379C8-B2B8-414D-AEA7-74C7AFCA4F62}"/>
              </a:ext>
            </a:extLst>
          </p:cNvPr>
          <p:cNvSpPr/>
          <p:nvPr/>
        </p:nvSpPr>
        <p:spPr>
          <a:xfrm>
            <a:off x="9869813" y="4918078"/>
            <a:ext cx="2272553" cy="99040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err="1"/>
              <a:t>Något</a:t>
            </a:r>
            <a:r>
              <a:rPr lang="fi-FI" dirty="0"/>
              <a:t> annat…</a:t>
            </a:r>
            <a:endParaRPr lang="en-US" dirty="0"/>
          </a:p>
        </p:txBody>
      </p:sp>
    </p:spTree>
    <p:extLst>
      <p:ext uri="{BB962C8B-B14F-4D97-AF65-F5344CB8AC3E}">
        <p14:creationId xmlns:p14="http://schemas.microsoft.com/office/powerpoint/2010/main" val="104729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theme/theme1.xml><?xml version="1.0" encoding="utf-8"?>
<a:theme xmlns:a="http://schemas.openxmlformats.org/drawingml/2006/main" name="Mat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ti" id="{497419BF-896E-4947-8576-C393C6C9D4E0}" vid="{AC970D9C-0BBE-4167-AF93-7084A79D9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2577</TotalTime>
  <Words>1022</Words>
  <Application>Microsoft Office PowerPoint</Application>
  <PresentationFormat>Widescreen</PresentationFormat>
  <Paragraphs>97</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Verdana</vt:lpstr>
      <vt:lpstr>Matti</vt:lpstr>
      <vt:lpstr>OMA </vt:lpstr>
      <vt:lpstr>Oma – till avdelningarnas bruk </vt:lpstr>
      <vt:lpstr>Avdningens små steg för att allt skall gå väl: </vt:lpstr>
      <vt:lpstr>Planera ibruktagandet Varje avdelning gör en plan över hur Oma skall tas i bruk. </vt:lpstr>
      <vt:lpstr>Digitala vänförmedlingen tas i bruk i avdelningen</vt:lpstr>
      <vt:lpstr>Digimästare och digifaddrar som stöd för ibruktagandet. </vt:lpstr>
      <vt:lpstr>Vad händer efter ibruktagandet?</vt:lpstr>
      <vt:lpstr>Ibruktagandet och utvecklingen fortsätter</vt:lpstr>
      <vt:lpstr>Oma byggs med moduler</vt:lpstr>
    </vt:vector>
  </TitlesOfParts>
  <Company>SPR Järjestöt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Hetemäki Matti</dc:creator>
  <cp:lastModifiedBy>Pää Käyttäjä</cp:lastModifiedBy>
  <cp:revision>74</cp:revision>
  <dcterms:created xsi:type="dcterms:W3CDTF">2018-01-24T07:52:14Z</dcterms:created>
  <dcterms:modified xsi:type="dcterms:W3CDTF">2018-10-31T12:22:34Z</dcterms:modified>
</cp:coreProperties>
</file>