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2"/>
  </p:notesMasterIdLst>
  <p:handoutMasterIdLst>
    <p:handoutMasterId r:id="rId13"/>
  </p:handoutMasterIdLst>
  <p:sldIdLst>
    <p:sldId id="309" r:id="rId3"/>
    <p:sldId id="344" r:id="rId4"/>
    <p:sldId id="329" r:id="rId5"/>
    <p:sldId id="331" r:id="rId6"/>
    <p:sldId id="348" r:id="rId7"/>
    <p:sldId id="346" r:id="rId8"/>
    <p:sldId id="338" r:id="rId9"/>
    <p:sldId id="350" r:id="rId10"/>
    <p:sldId id="349" r:id="rId11"/>
  </p:sldIdLst>
  <p:sldSz cx="10693400" cy="7561263"/>
  <p:notesSz cx="9866313" cy="6735763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5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5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5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5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163" autoAdjust="0"/>
    <p:restoredTop sz="94660"/>
  </p:normalViewPr>
  <p:slideViewPr>
    <p:cSldViewPr snapToGrid="0" snapToObjects="1">
      <p:cViewPr>
        <p:scale>
          <a:sx n="70" d="100"/>
          <a:sy n="70" d="100"/>
        </p:scale>
        <p:origin x="-1140" y="-48"/>
      </p:cViewPr>
      <p:guideLst>
        <p:guide orient="horz" pos="112"/>
        <p:guide orient="horz" pos="336"/>
        <p:guide orient="horz" pos="816"/>
        <p:guide orient="horz" pos="976"/>
        <p:guide orient="horz" pos="677"/>
        <p:guide pos="6611"/>
        <p:guide pos="115"/>
        <p:guide pos="380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77" d="100"/>
          <a:sy n="77" d="100"/>
        </p:scale>
        <p:origin x="-678" y="-84"/>
      </p:cViewPr>
      <p:guideLst>
        <p:guide orient="horz" pos="2122"/>
        <p:guide pos="31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7400" cy="336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i-FI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8914" y="0"/>
            <a:ext cx="4277400" cy="336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fi-FI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399277"/>
            <a:ext cx="4277400" cy="336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i-FI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8914" y="6399277"/>
            <a:ext cx="4277400" cy="336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88D8722-2ADA-4566-B47A-EC625FABD087}" type="slidenum">
              <a:rPr lang="fi-FI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75366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736" cy="33648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88913" y="0"/>
            <a:ext cx="4275736" cy="33648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BF8BAD-471F-47DE-B675-6F704A33A192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146425" y="504825"/>
            <a:ext cx="3573463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6965" y="3198884"/>
            <a:ext cx="7892385" cy="30313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397768"/>
            <a:ext cx="4275736" cy="336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88913" y="6397768"/>
            <a:ext cx="4275736" cy="336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91FE2E-072C-4E3C-B5DC-8CC283CD6B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380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fi-FI" dirty="0" smtClean="0"/>
              <a:t>Toimintalinjauksen rakenne seurailee Punaisen Ristin ja Punaisen Puolikuun kansainvälisen liiton uutta strategia 2020 ja sen rakennetta. </a:t>
            </a:r>
          </a:p>
          <a:p>
            <a:endParaRPr lang="fi-FI" dirty="0" smtClean="0"/>
          </a:p>
          <a:p>
            <a:r>
              <a:rPr lang="fi-FI" dirty="0" smtClean="0"/>
              <a:t>Strategiassa erotetaan toisistaan tavoitteet ja keinot.</a:t>
            </a:r>
          </a:p>
          <a:p>
            <a:endParaRPr lang="fi-FI" dirty="0" smtClean="0"/>
          </a:p>
          <a:p>
            <a:r>
              <a:rPr lang="fi-FI" dirty="0" smtClean="0"/>
              <a:t>Toimintalinjauksen pohjalle on selvitetty järjestön nykytilaa ja toimintaympäristöä monin eri tavoin. Osastot ovat osallistuneet osastokyselyssä, ajatushautomoissa ja luonnosversion järjestökäsittelyssä. Lisäksi on kysytty suoraan kansalaisilta – 5000 vastausta kysymykseen: minkä pitäisi olla paremmin elinympäristössämme - ja käytetty laajasti asiantuntijatietoa. </a:t>
            </a:r>
          </a:p>
          <a:p>
            <a:endParaRPr lang="fi-FI" dirty="0" smtClean="0"/>
          </a:p>
          <a:p>
            <a:r>
              <a:rPr lang="fi-FI" dirty="0" smtClean="0"/>
              <a:t>Millaiset ovat järjestömme tavoitteet ja toimintamuodot kun toimintaympäristömme kertoo seuraavaa…</a:t>
            </a:r>
          </a:p>
          <a:p>
            <a:r>
              <a:rPr lang="fi-FI" dirty="0" smtClean="0"/>
              <a:t>… kaipuu yhteisöllisyyteen, toisista välittämiseen omassa lähiyhteisössä oli eniten puhuttu aihe yleisökyselyssämme</a:t>
            </a:r>
          </a:p>
          <a:p>
            <a:r>
              <a:rPr lang="fi-FI" dirty="0" smtClean="0"/>
              <a:t>… yksinäisyys, vanhustenhuolto ja nuorten pahoinvointi huolestuttivat niin kansalaisia kuin omia toimijoitammekin</a:t>
            </a:r>
          </a:p>
          <a:p>
            <a:r>
              <a:rPr lang="fi-FI" dirty="0" smtClean="0"/>
              <a:t>… tuloerot kasvavat ja näkyvissä on tuloerojen mukaan korreloivia eroja myös terveydessä ja muussa hyvinvoinnissa</a:t>
            </a:r>
          </a:p>
          <a:p>
            <a:r>
              <a:rPr lang="fi-FI" dirty="0" smtClean="0"/>
              <a:t>… maahanmuuttokysymykset ovat pinnalla, kielteiset ja rasistiset asenteet ovat nousseet entistä näkyvämmiksi</a:t>
            </a:r>
          </a:p>
          <a:p>
            <a:r>
              <a:rPr lang="fi-FI" dirty="0" smtClean="0"/>
              <a:t>… maailmassa väestönkasvu, köyhyys, katastrofit, sodat ja luonnononnettomuudet lisäävät entisestään avun tarvetta</a:t>
            </a:r>
          </a:p>
          <a:p>
            <a:endParaRPr lang="fi-FI" dirty="0" smtClean="0"/>
          </a:p>
          <a:p>
            <a:r>
              <a:rPr lang="fi-FI" dirty="0" smtClean="0"/>
              <a:t>-&gt; Toimintamme tavoitteet nousevat tästä ympäristöstä, kansainvälisen liiton strategiaa seuraten: </a:t>
            </a:r>
          </a:p>
          <a:p>
            <a:endParaRPr lang="fi-FI" dirty="0" smtClean="0"/>
          </a:p>
          <a:p>
            <a:r>
              <a:rPr lang="fi-FI" dirty="0" smtClean="0"/>
              <a:t>Autamme onnettomuuksissa ja katastrofeissa</a:t>
            </a:r>
          </a:p>
          <a:p>
            <a:r>
              <a:rPr lang="fi-FI" dirty="0" smtClean="0"/>
              <a:t>Vahvistamme terveyttä ja turvallista elämää</a:t>
            </a:r>
          </a:p>
          <a:p>
            <a:r>
              <a:rPr lang="fi-FI" dirty="0" smtClean="0"/>
              <a:t>Vaikutamme inhimillisyyden puolesta</a:t>
            </a:r>
          </a:p>
          <a:p>
            <a:endParaRPr lang="fi-FI" dirty="0" smtClean="0"/>
          </a:p>
          <a:p>
            <a:r>
              <a:rPr lang="fi-FI" dirty="0" smtClean="0"/>
              <a:t>Tavoitteemme – näillä alueilla muutamme maailmaa, näitä tavoitealueita seuraamme. Jokaisella tavoitealueella on koko järjestön yhteiset tärkeät toimintamuodot, joita osastot toteuttavat oman toimintaympäristönsä ja osaston voimavarojen mukaan. Strategiset tavoitteet ratkaisevat onnistumisemme. </a:t>
            </a:r>
          </a:p>
          <a:p>
            <a:endParaRPr lang="fi-FI" dirty="0" smtClean="0"/>
          </a:p>
          <a:p>
            <a:r>
              <a:rPr lang="fi-FI" dirty="0" smtClean="0"/>
              <a:t>Samaan aikaan toimintaympäristö vaikuttaa myös toimintatapoihimme ja onnistumisen mahdollisuuksiimme</a:t>
            </a:r>
          </a:p>
          <a:p>
            <a:r>
              <a:rPr lang="fi-FI" dirty="0" smtClean="0"/>
              <a:t>… paljon eri järjestöjä, kilpailua rahoituksesta ja toimijoista, toisaalta koko vapaaehtois- ja järjestösektorin vahvistuminen vahvistaa kaikkia kolmannen sektorin toimijoita – kilpailun ilmapiiristä yhdessä tekemiseen</a:t>
            </a:r>
          </a:p>
          <a:p>
            <a:r>
              <a:rPr lang="fi-FI" dirty="0" smtClean="0"/>
              <a:t>… yritysten yhteiskuntavastuu </a:t>
            </a:r>
          </a:p>
          <a:p>
            <a:r>
              <a:rPr lang="fi-FI" dirty="0" smtClean="0"/>
              <a:t>… tiedon välityksen nopeus, uudet viestinnän kanavat, sosiaalinen media, virtuaaliyhteisöt…</a:t>
            </a:r>
          </a:p>
          <a:p>
            <a:r>
              <a:rPr lang="fi-FI" dirty="0" smtClean="0"/>
              <a:t>… kiinnostus vapaaehtoistoimintaan, </a:t>
            </a:r>
            <a:r>
              <a:rPr lang="fi-FI" dirty="0" err="1" smtClean="0"/>
              <a:t>downshifting</a:t>
            </a:r>
            <a:r>
              <a:rPr lang="fi-FI" dirty="0" smtClean="0"/>
              <a:t>, julkkisten/tähtien profiloituminen taas hyvän tekemisessä ym. yhteiskunnalliseen vastuullisuuteen liittyvät toimintatavat, miten onnistumme tarjoamaan toiminnan paikkoja toteuttaa hyvän tekemistä arjessa</a:t>
            </a:r>
          </a:p>
          <a:p>
            <a:endParaRPr lang="fi-FI" dirty="0" smtClean="0"/>
          </a:p>
          <a:p>
            <a:r>
              <a:rPr lang="fi-FI" dirty="0" smtClean="0"/>
              <a:t>Toimintatapamme: </a:t>
            </a:r>
          </a:p>
          <a:p>
            <a:pPr>
              <a:buFontTx/>
              <a:buChar char="-"/>
            </a:pPr>
            <a:r>
              <a:rPr lang="fi-FI" dirty="0" smtClean="0"/>
              <a:t> Vahva vapaaehtoisuus</a:t>
            </a:r>
          </a:p>
          <a:p>
            <a:pPr>
              <a:buFontTx/>
              <a:buChar char="-"/>
            </a:pPr>
            <a:r>
              <a:rPr lang="fi-FI" dirty="0" smtClean="0"/>
              <a:t> Yhteiset toimivat rakenteet, joiden varaan rakennamme yhdessä, resurssien vahvistamisen näkökulma kaikessa toiminnassa</a:t>
            </a:r>
          </a:p>
          <a:p>
            <a:pPr>
              <a:buFontTx/>
              <a:buChar char="-"/>
            </a:pPr>
            <a:r>
              <a:rPr lang="fi-FI" dirty="0" smtClean="0"/>
              <a:t> Hyvä kumppanuus ja yhteistyö</a:t>
            </a:r>
          </a:p>
          <a:p>
            <a:endParaRPr lang="fi-FI" dirty="0" smtClean="0"/>
          </a:p>
          <a:p>
            <a:r>
              <a:rPr lang="fi-FI" dirty="0" smtClean="0"/>
              <a:t>Näillä yhteisillä keinoilla uskomme, että pääsemme tavoitteisiimme. Tavoitteisiin pääseminen osoittaa, onko valittu keinovalikoima ollut onnistunut. </a:t>
            </a:r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5988"/>
            <a:fld id="{DFAC983F-4B9D-47F0-975D-B14802E50C8B}" type="slidenum">
              <a:rPr lang="fi-FI" smtClean="0"/>
              <a:pPr defTabSz="915988"/>
              <a:t>6</a:t>
            </a:fld>
            <a:endParaRPr lang="fi-FI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63" name="Rectangle 15"/>
          <p:cNvSpPr>
            <a:spLocks noChangeArrowheads="1"/>
          </p:cNvSpPr>
          <p:nvPr userDrawn="1"/>
        </p:nvSpPr>
        <p:spPr bwMode="auto">
          <a:xfrm>
            <a:off x="179388" y="1549400"/>
            <a:ext cx="10328275" cy="510698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95300" y="4321175"/>
            <a:ext cx="9090025" cy="1930400"/>
          </a:xfrm>
        </p:spPr>
        <p:txBody>
          <a:bodyPr/>
          <a:lstStyle>
            <a:lvl1pPr marL="0" indent="0">
              <a:buFont typeface="Times" charset="0"/>
              <a:buNone/>
              <a:defRPr sz="3000" baseline="0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Suomen sydämellisin valmiusharjoitus</a:t>
            </a:r>
            <a:endParaRPr lang="fi-FI" dirty="0"/>
          </a:p>
        </p:txBody>
      </p:sp>
      <p:sp>
        <p:nvSpPr>
          <p:cNvPr id="27677" name="Rectangle 29"/>
          <p:cNvSpPr>
            <a:spLocks noGrp="1" noChangeArrowheads="1"/>
          </p:cNvSpPr>
          <p:nvPr>
            <p:ph type="ctrTitle" sz="quarter" hasCustomPrompt="1"/>
          </p:nvPr>
        </p:nvSpPr>
        <p:spPr>
          <a:xfrm>
            <a:off x="487363" y="2519363"/>
            <a:ext cx="9090025" cy="1620837"/>
          </a:xfrm>
        </p:spPr>
        <p:txBody>
          <a:bodyPr lIns="91440" tIns="45720" rIns="91440" bIns="45720"/>
          <a:lstStyle>
            <a:lvl1pPr>
              <a:lnSpc>
                <a:spcPts val="5000"/>
              </a:lnSpc>
              <a:defRPr sz="4000" b="1">
                <a:solidFill>
                  <a:schemeClr val="accent2"/>
                </a:solidFill>
              </a:defRPr>
            </a:lvl1pPr>
          </a:lstStyle>
          <a:p>
            <a:r>
              <a:rPr lang="fi-FI" dirty="0" smtClean="0"/>
              <a:t>Sydäntalvi 16.2.2013</a:t>
            </a:r>
            <a:endParaRPr lang="fi-FI" dirty="0"/>
          </a:p>
        </p:txBody>
      </p:sp>
      <p:sp>
        <p:nvSpPr>
          <p:cNvPr id="27678" name="Rectangle 30"/>
          <p:cNvSpPr>
            <a:spLocks noChangeArrowheads="1"/>
          </p:cNvSpPr>
          <p:nvPr userDrawn="1"/>
        </p:nvSpPr>
        <p:spPr bwMode="auto">
          <a:xfrm>
            <a:off x="179388" y="6837363"/>
            <a:ext cx="10328275" cy="5334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80" name="Text Box 32"/>
          <p:cNvSpPr txBox="1">
            <a:spLocks noChangeArrowheads="1"/>
          </p:cNvSpPr>
          <p:nvPr userDrawn="1"/>
        </p:nvSpPr>
        <p:spPr bwMode="auto">
          <a:xfrm>
            <a:off x="666750" y="6932613"/>
            <a:ext cx="3521983" cy="351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4073" tIns="52035" rIns="104073" bIns="52035">
            <a:spAutoFit/>
          </a:bodyPr>
          <a:lstStyle/>
          <a:p>
            <a:pPr defTabSz="1041400"/>
            <a:r>
              <a:rPr lang="fi-FI" sz="1600" b="1" dirty="0" smtClean="0">
                <a:solidFill>
                  <a:schemeClr val="bg1"/>
                </a:solidFill>
                <a:latin typeface="Verdana" pitchFamily="34" charset="0"/>
              </a:rPr>
              <a:t>LÖYDÄ</a:t>
            </a:r>
            <a:r>
              <a:rPr lang="fi-FI" sz="1600" b="1" baseline="0" dirty="0" smtClean="0">
                <a:solidFill>
                  <a:schemeClr val="bg1"/>
                </a:solidFill>
                <a:latin typeface="Verdana" pitchFamily="34" charset="0"/>
              </a:rPr>
              <a:t> OMA TAPASI AUTTAA</a:t>
            </a:r>
            <a:endParaRPr lang="fi-FI" sz="1600" b="1" dirty="0">
              <a:solidFill>
                <a:schemeClr val="bg1"/>
              </a:solidFill>
              <a:latin typeface="Verdana" pitchFamily="34" charset="0"/>
            </a:endParaRPr>
          </a:p>
        </p:txBody>
      </p:sp>
      <p:pic>
        <p:nvPicPr>
          <p:cNvPr id="27687" name="Picture 39" descr="PR_pun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43950" y="533400"/>
            <a:ext cx="1749425" cy="538163"/>
          </a:xfrm>
          <a:prstGeom prst="rect">
            <a:avLst/>
          </a:prstGeom>
          <a:noFill/>
        </p:spPr>
      </p:pic>
    </p:spTree>
  </p:cSld>
  <p:clrMapOvr>
    <a:masterClrMapping/>
  </p:clrMapOvr>
  <p:transition>
    <p:cover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</p:spTree>
  </p:cSld>
  <p:clrMapOvr>
    <a:masterClrMapping/>
  </p:clrMapOvr>
  <p:transition>
    <p:cover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70813" y="230188"/>
            <a:ext cx="2419350" cy="6426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9588" y="230188"/>
            <a:ext cx="7108825" cy="6426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</p:spTree>
  </p:cSld>
  <p:clrMapOvr>
    <a:masterClrMapping/>
  </p:clrMapOvr>
  <p:transition>
    <p:cover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688" y="2349500"/>
            <a:ext cx="9090025" cy="16208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3375" y="4284663"/>
            <a:ext cx="7486650" cy="19319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8D132-D2B0-4000-BD1B-1352A4D5DB34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0D2E9-40FF-4218-90C0-1954C5BC0B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8D132-D2B0-4000-BD1B-1352A4D5DB34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0D2E9-40FF-4218-90C0-1954C5BC0B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4550" y="4859338"/>
            <a:ext cx="9090025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4550" y="3205163"/>
            <a:ext cx="9090025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8D132-D2B0-4000-BD1B-1352A4D5DB34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0D2E9-40FF-4218-90C0-1954C5BC0B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988" y="1763713"/>
            <a:ext cx="4735512" cy="4991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22900" y="1763713"/>
            <a:ext cx="4735513" cy="4991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8D132-D2B0-4000-BD1B-1352A4D5DB34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0D2E9-40FF-4218-90C0-1954C5BC0B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988" y="1692275"/>
            <a:ext cx="4724400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4988" y="2397125"/>
            <a:ext cx="4724400" cy="43576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32425" y="1692275"/>
            <a:ext cx="472598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32425" y="2397125"/>
            <a:ext cx="4725988" cy="43576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8D132-D2B0-4000-BD1B-1352A4D5DB34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0D2E9-40FF-4218-90C0-1954C5BC0B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8D132-D2B0-4000-BD1B-1352A4D5DB34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0D2E9-40FF-4218-90C0-1954C5BC0B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8D132-D2B0-4000-BD1B-1352A4D5DB34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0D2E9-40FF-4218-90C0-1954C5BC0B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301625"/>
            <a:ext cx="3517900" cy="12811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1475" y="301625"/>
            <a:ext cx="5976938" cy="64531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4988" y="1582738"/>
            <a:ext cx="3517900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8D132-D2B0-4000-BD1B-1352A4D5DB34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0D2E9-40FF-4218-90C0-1954C5BC0B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38424" y="6865035"/>
            <a:ext cx="3277773" cy="450166"/>
          </a:xfrm>
        </p:spPr>
        <p:txBody>
          <a:bodyPr/>
          <a:lstStyle>
            <a:lvl1pPr>
              <a:defRPr/>
            </a:lvl1pPr>
          </a:lstStyle>
          <a:p>
            <a:endParaRPr lang="fi-FI" dirty="0"/>
          </a:p>
        </p:txBody>
      </p:sp>
    </p:spTree>
  </p:cSld>
  <p:clrMapOvr>
    <a:masterClrMapping/>
  </p:clrMapOvr>
  <p:transition>
    <p:cover dir="r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5500" y="5292725"/>
            <a:ext cx="64166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95500" y="676275"/>
            <a:ext cx="6416675" cy="45354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95500" y="5918200"/>
            <a:ext cx="6416675" cy="8874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8D132-D2B0-4000-BD1B-1352A4D5DB34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0D2E9-40FF-4218-90C0-1954C5BC0B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8D132-D2B0-4000-BD1B-1352A4D5DB34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0D2E9-40FF-4218-90C0-1954C5BC0B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53350" y="303213"/>
            <a:ext cx="2405063" cy="645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988" y="303213"/>
            <a:ext cx="7065962" cy="6451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8D132-D2B0-4000-BD1B-1352A4D5DB34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0D2E9-40FF-4218-90C0-1954C5BC0B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</p:spTree>
  </p:cSld>
  <p:clrMapOvr>
    <a:masterClrMapping/>
  </p:clrMapOvr>
  <p:transition>
    <p:cover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9588" y="1906588"/>
            <a:ext cx="4764087" cy="474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26075" y="1906588"/>
            <a:ext cx="4764088" cy="474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</p:spTree>
  </p:cSld>
  <p:clrMapOvr>
    <a:masterClrMapping/>
  </p:clrMapOvr>
  <p:transition>
    <p:cover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303213"/>
            <a:ext cx="9623425" cy="126047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988" y="1692275"/>
            <a:ext cx="4724400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4988" y="2397125"/>
            <a:ext cx="4724400" cy="43576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32425" y="1692275"/>
            <a:ext cx="472598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32425" y="2397125"/>
            <a:ext cx="4725988" cy="43576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</p:spTree>
  </p:cSld>
  <p:clrMapOvr>
    <a:masterClrMapping/>
  </p:clrMapOvr>
  <p:transition>
    <p:cover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105378" y="7007225"/>
            <a:ext cx="3953022" cy="45719"/>
          </a:xfrm>
        </p:spPr>
        <p:txBody>
          <a:bodyPr/>
          <a:lstStyle>
            <a:lvl1pPr>
              <a:defRPr/>
            </a:lvl1pPr>
          </a:lstStyle>
          <a:p>
            <a:endParaRPr lang="fi-FI" dirty="0"/>
          </a:p>
        </p:txBody>
      </p:sp>
    </p:spTree>
  </p:cSld>
  <p:clrMapOvr>
    <a:masterClrMapping/>
  </p:clrMapOvr>
  <p:transition>
    <p:cover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  <p:transition>
    <p:cover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301625"/>
            <a:ext cx="3517900" cy="12811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1475" y="301625"/>
            <a:ext cx="5976938" cy="64531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4988" y="1582738"/>
            <a:ext cx="3517900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</p:spTree>
  </p:cSld>
  <p:clrMapOvr>
    <a:masterClrMapping/>
  </p:clrMapOvr>
  <p:transition>
    <p:cover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5500" y="5292725"/>
            <a:ext cx="64166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95500" y="676275"/>
            <a:ext cx="6416675" cy="45354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95500" y="5918200"/>
            <a:ext cx="6416675" cy="8874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</p:spTree>
  </p:cSld>
  <p:clrMapOvr>
    <a:masterClrMapping/>
  </p:clrMapOvr>
  <p:transition>
    <p:cover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179388" y="6837363"/>
            <a:ext cx="10328275" cy="5334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52450" y="230188"/>
            <a:ext cx="7705725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9588" y="1906588"/>
            <a:ext cx="9680575" cy="474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073" tIns="52035" rIns="104073" bIns="520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dirty="0" err="1" smtClean="0"/>
              <a:t>Click</a:t>
            </a:r>
            <a:r>
              <a:rPr lang="fi-FI" dirty="0" smtClean="0"/>
              <a:t> to </a:t>
            </a:r>
            <a:r>
              <a:rPr lang="fi-FI" dirty="0" err="1" smtClean="0"/>
              <a:t>edit</a:t>
            </a:r>
            <a:r>
              <a:rPr lang="fi-FI" dirty="0" smtClean="0"/>
              <a:t> </a:t>
            </a:r>
            <a:r>
              <a:rPr lang="fi-FI" dirty="0" err="1" smtClean="0"/>
              <a:t>Master</a:t>
            </a:r>
            <a:r>
              <a:rPr lang="fi-FI" dirty="0" smtClean="0"/>
              <a:t> </a:t>
            </a:r>
            <a:r>
              <a:rPr lang="fi-FI" dirty="0" err="1" smtClean="0"/>
              <a:t>text</a:t>
            </a:r>
            <a:r>
              <a:rPr lang="fi-FI" dirty="0" smtClean="0"/>
              <a:t> </a:t>
            </a:r>
            <a:r>
              <a:rPr lang="fi-FI" dirty="0" err="1" smtClean="0"/>
              <a:t>styles</a:t>
            </a:r>
            <a:endParaRPr lang="fi-FI" dirty="0" smtClean="0"/>
          </a:p>
          <a:p>
            <a:pPr lvl="1"/>
            <a:r>
              <a:rPr lang="fi-FI" dirty="0" err="1" smtClean="0"/>
              <a:t>Second</a:t>
            </a:r>
            <a:r>
              <a:rPr lang="fi-FI" dirty="0" smtClean="0"/>
              <a:t> </a:t>
            </a:r>
            <a:r>
              <a:rPr lang="fi-FI" dirty="0" err="1" smtClean="0"/>
              <a:t>level</a:t>
            </a:r>
            <a:endParaRPr lang="fi-FI" dirty="0" smtClean="0"/>
          </a:p>
          <a:p>
            <a:pPr lvl="2"/>
            <a:r>
              <a:rPr lang="fi-FI" dirty="0" err="1" smtClean="0"/>
              <a:t>Third</a:t>
            </a:r>
            <a:r>
              <a:rPr lang="fi-FI" dirty="0" smtClean="0"/>
              <a:t> </a:t>
            </a:r>
            <a:r>
              <a:rPr lang="fi-FI" dirty="0" err="1" smtClean="0"/>
              <a:t>level</a:t>
            </a:r>
            <a:endParaRPr lang="fi-FI" dirty="0" smtClean="0"/>
          </a:p>
          <a:p>
            <a:pPr lvl="3"/>
            <a:r>
              <a:rPr lang="fi-FI" dirty="0" err="1" smtClean="0"/>
              <a:t>Fourth</a:t>
            </a:r>
            <a:r>
              <a:rPr lang="fi-FI" dirty="0" smtClean="0"/>
              <a:t> </a:t>
            </a:r>
            <a:r>
              <a:rPr lang="fi-FI" dirty="0" err="1" smtClean="0"/>
              <a:t>level</a:t>
            </a:r>
            <a:endParaRPr lang="fi-FI" dirty="0" smtClean="0"/>
          </a:p>
          <a:p>
            <a:pPr lvl="4"/>
            <a:r>
              <a:rPr lang="fi-FI" dirty="0" err="1" smtClean="0"/>
              <a:t>Fifth</a:t>
            </a:r>
            <a:r>
              <a:rPr lang="fi-FI" dirty="0" smtClean="0"/>
              <a:t> </a:t>
            </a:r>
            <a:r>
              <a:rPr lang="fi-FI" dirty="0" err="1" smtClean="0"/>
              <a:t>level</a:t>
            </a:r>
            <a:endParaRPr lang="fi-FI" dirty="0" smtClean="0"/>
          </a:p>
          <a:p>
            <a:pPr lvl="4"/>
            <a:endParaRPr lang="fi-FI" dirty="0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30319" y="6837363"/>
            <a:ext cx="2227262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073" tIns="52035" rIns="104073" bIns="52035" numCol="1" anchor="t" anchorCtr="0" compatLnSpc="1">
            <a:prstTxWarp prst="textNoShape">
              <a:avLst/>
            </a:prstTxWarp>
          </a:bodyPr>
          <a:lstStyle>
            <a:lvl1pPr defTabSz="1041400">
              <a:defRPr sz="1100">
                <a:solidFill>
                  <a:schemeClr val="bg1"/>
                </a:solidFill>
                <a:latin typeface="+mn-lt"/>
              </a:defRPr>
            </a:lvl1pPr>
          </a:lstStyle>
          <a:p>
            <a:endParaRPr lang="fi-FI" dirty="0"/>
          </a:p>
        </p:txBody>
      </p:sp>
      <p:sp>
        <p:nvSpPr>
          <p:cNvPr id="1033" name="Text Box 9"/>
          <p:cNvSpPr txBox="1">
            <a:spLocks noChangeArrowheads="1"/>
          </p:cNvSpPr>
          <p:nvPr userDrawn="1"/>
        </p:nvSpPr>
        <p:spPr bwMode="auto">
          <a:xfrm>
            <a:off x="666750" y="6932613"/>
            <a:ext cx="3055509" cy="351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4073" tIns="52035" rIns="104073" bIns="52035">
            <a:spAutoFit/>
          </a:bodyPr>
          <a:lstStyle/>
          <a:p>
            <a:pPr defTabSz="1041400"/>
            <a:r>
              <a:rPr lang="fi-FI" sz="1600" b="1" dirty="0" smtClean="0">
                <a:solidFill>
                  <a:schemeClr val="bg1"/>
                </a:solidFill>
                <a:latin typeface="Verdana" pitchFamily="34" charset="0"/>
              </a:rPr>
              <a:t>Löydä oma tapasi auttaa</a:t>
            </a:r>
            <a:endParaRPr lang="fi-FI" sz="1600" b="1" dirty="0">
              <a:solidFill>
                <a:schemeClr val="bg1"/>
              </a:solidFill>
              <a:latin typeface="Verdana" pitchFamily="34" charset="0"/>
            </a:endParaRPr>
          </a:p>
        </p:txBody>
      </p:sp>
      <p:pic>
        <p:nvPicPr>
          <p:cNvPr id="1035" name="Picture 11" descr="PR_pun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743950" y="533400"/>
            <a:ext cx="1749425" cy="538163"/>
          </a:xfrm>
          <a:prstGeom prst="rect">
            <a:avLst/>
          </a:prstGeom>
          <a:noFill/>
        </p:spPr>
      </p:pic>
      <p:sp>
        <p:nvSpPr>
          <p:cNvPr id="1057" name="Text Box 33"/>
          <p:cNvSpPr txBox="1">
            <a:spLocks noChangeArrowheads="1"/>
          </p:cNvSpPr>
          <p:nvPr userDrawn="1"/>
        </p:nvSpPr>
        <p:spPr bwMode="auto">
          <a:xfrm>
            <a:off x="9676991" y="6991350"/>
            <a:ext cx="243297" cy="266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5866" tIns="47933" rIns="95866" bIns="47933">
            <a:spAutoFit/>
          </a:bodyPr>
          <a:lstStyle/>
          <a:p>
            <a:pPr algn="r" defTabSz="958850"/>
            <a:r>
              <a:rPr lang="fi-FI" sz="1100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endParaRPr lang="fi-FI" sz="1100" dirty="0">
              <a:solidFill>
                <a:schemeClr val="bg1"/>
              </a:solidFill>
              <a:latin typeface="Verdan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52" r:id="rId4"/>
    <p:sldLayoutId id="2147483653" r:id="rId5"/>
    <p:sldLayoutId id="2147483655" r:id="rId6"/>
    <p:sldLayoutId id="2147483660" r:id="rId7"/>
    <p:sldLayoutId id="2147483656" r:id="rId8"/>
    <p:sldLayoutId id="2147483657" r:id="rId9"/>
    <p:sldLayoutId id="2147483658" r:id="rId10"/>
    <p:sldLayoutId id="2147483659" r:id="rId11"/>
  </p:sldLayoutIdLst>
  <p:transition>
    <p:cover dir="r"/>
  </p:transition>
  <p:txStyles>
    <p:titleStyle>
      <a:lvl1pPr algn="l" defTabSz="1041400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defTabSz="1041400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2pPr>
      <a:lvl3pPr algn="l" defTabSz="1041400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3pPr>
      <a:lvl4pPr algn="l" defTabSz="1041400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4pPr>
      <a:lvl5pPr algn="l" defTabSz="1041400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5pPr>
      <a:lvl6pPr marL="457200" algn="l" defTabSz="1041400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6pPr>
      <a:lvl7pPr marL="914400" algn="l" defTabSz="1041400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7pPr>
      <a:lvl8pPr marL="1371600" algn="l" defTabSz="1041400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8pPr>
      <a:lvl9pPr marL="1828800" algn="l" defTabSz="1041400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9pPr>
    </p:titleStyle>
    <p:bodyStyle>
      <a:lvl1pPr marL="388938" indent="-388938" algn="l" defTabSz="1041400" rtl="0" fontAlgn="base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847725" indent="-328613" algn="l" defTabSz="1041400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Ø"/>
        <a:defRPr sz="2400">
          <a:solidFill>
            <a:schemeClr val="tx1"/>
          </a:solidFill>
          <a:latin typeface="+mn-lt"/>
        </a:defRPr>
      </a:lvl2pPr>
      <a:lvl3pPr marL="1301750" indent="-260350" algn="l" defTabSz="1041400" rtl="0" fontAlgn="base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3pPr>
      <a:lvl4pPr marL="1820863" indent="-260350" algn="l" defTabSz="1041400" rtl="0" fontAlgn="base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1600">
          <a:solidFill>
            <a:schemeClr val="tx1"/>
          </a:solidFill>
          <a:latin typeface="+mn-lt"/>
        </a:defRPr>
      </a:lvl4pPr>
      <a:lvl5pPr marL="2343150" indent="-260350" algn="l" defTabSz="1041400" rtl="0" fontAlgn="base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1200">
          <a:solidFill>
            <a:schemeClr val="tx1"/>
          </a:solidFill>
          <a:latin typeface="+mn-lt"/>
        </a:defRPr>
      </a:lvl5pPr>
      <a:lvl6pPr marL="2800350" indent="-260350" algn="l" defTabSz="1041400" rtl="0" fontAlgn="base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1200">
          <a:solidFill>
            <a:schemeClr val="tx1"/>
          </a:solidFill>
          <a:latin typeface="+mn-lt"/>
        </a:defRPr>
      </a:lvl6pPr>
      <a:lvl7pPr marL="3257550" indent="-260350" algn="l" defTabSz="1041400" rtl="0" fontAlgn="base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1200">
          <a:solidFill>
            <a:schemeClr val="tx1"/>
          </a:solidFill>
          <a:latin typeface="+mn-lt"/>
        </a:defRPr>
      </a:lvl7pPr>
      <a:lvl8pPr marL="3714750" indent="-260350" algn="l" defTabSz="1041400" rtl="0" fontAlgn="base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1200">
          <a:solidFill>
            <a:schemeClr val="tx1"/>
          </a:solidFill>
          <a:latin typeface="+mn-lt"/>
        </a:defRPr>
      </a:lvl8pPr>
      <a:lvl9pPr marL="4171950" indent="-260350" algn="l" defTabSz="1041400" rtl="0" fontAlgn="base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988" y="303213"/>
            <a:ext cx="9623425" cy="12604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988" y="1763713"/>
            <a:ext cx="9623425" cy="4991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18D132-D2B0-4000-BD1B-1352A4D5DB34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10D2E9-40FF-4218-90C0-1954C5BC0B7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87363" y="3753134"/>
            <a:ext cx="9090025" cy="1787856"/>
          </a:xfrm>
        </p:spPr>
        <p:txBody>
          <a:bodyPr/>
          <a:lstStyle/>
          <a:p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Punaisen Ristin vaikuttamistyö </a:t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Miten se näkyy senioritoiminnassa?</a:t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endParaRPr lang="en-US" dirty="0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2450" y="230188"/>
            <a:ext cx="7705725" cy="984463"/>
          </a:xfrm>
        </p:spPr>
        <p:txBody>
          <a:bodyPr/>
          <a:lstStyle/>
          <a:p>
            <a:r>
              <a:rPr lang="fi-FI" dirty="0" smtClean="0"/>
              <a:t>Miksi tarvitsemme vaikuttamistyötä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88" y="1601788"/>
            <a:ext cx="10012836" cy="5054600"/>
          </a:xfrm>
        </p:spPr>
        <p:txBody>
          <a:bodyPr/>
          <a:lstStyle/>
          <a:p>
            <a:r>
              <a:rPr lang="fi-FI" sz="2600" dirty="0" smtClean="0"/>
              <a:t>Tiedon ja toimijoiden lisääntyminen </a:t>
            </a:r>
            <a:r>
              <a:rPr lang="fi-FI" sz="2600" dirty="0" smtClean="0">
                <a:sym typeface="Wingdings" pitchFamily="2" charset="2"/>
              </a:rPr>
              <a:t> tärkeää tehdä oma toimintamme näkyväksi</a:t>
            </a:r>
            <a:endParaRPr lang="fi-FI" sz="2600" dirty="0" smtClean="0"/>
          </a:p>
          <a:p>
            <a:r>
              <a:rPr lang="fi-FI" sz="2600" dirty="0" smtClean="0"/>
              <a:t>Kilpailu huomiosta mediassa ja sosiaalisessa mediassa</a:t>
            </a:r>
          </a:p>
          <a:p>
            <a:r>
              <a:rPr lang="fi-FI" sz="2600" dirty="0" smtClean="0"/>
              <a:t>Päätöksentekijöiden</a:t>
            </a:r>
          </a:p>
          <a:p>
            <a:pPr>
              <a:buNone/>
            </a:pPr>
            <a:r>
              <a:rPr lang="fi-FI" sz="2600" dirty="0" smtClean="0"/>
              <a:t>	valintojen tukeminen</a:t>
            </a:r>
          </a:p>
          <a:p>
            <a:endParaRPr lang="fi-FI" sz="2600" dirty="0" smtClean="0"/>
          </a:p>
          <a:p>
            <a:pPr>
              <a:buNone/>
            </a:pPr>
            <a:endParaRPr lang="fi-FI" sz="2600" dirty="0" smtClean="0"/>
          </a:p>
          <a:p>
            <a:pPr>
              <a:buNone/>
            </a:pPr>
            <a:r>
              <a:rPr lang="fi-FI" sz="2600" dirty="0" smtClean="0"/>
              <a:t>… Henry</a:t>
            </a:r>
          </a:p>
          <a:p>
            <a:pPr>
              <a:buNone/>
            </a:pPr>
            <a:r>
              <a:rPr lang="fi-FI" sz="2600" dirty="0" err="1" smtClean="0"/>
              <a:t>Dunant’sta</a:t>
            </a:r>
            <a:r>
              <a:rPr lang="fi-FI" sz="2600" dirty="0" smtClean="0"/>
              <a:t> tämäkin</a:t>
            </a:r>
          </a:p>
          <a:p>
            <a:pPr>
              <a:buNone/>
            </a:pPr>
            <a:r>
              <a:rPr lang="fi-FI" sz="2600" dirty="0" smtClean="0"/>
              <a:t>alkoi…</a:t>
            </a:r>
          </a:p>
          <a:p>
            <a:pPr>
              <a:buNone/>
            </a:pPr>
            <a:r>
              <a:rPr lang="fi-FI" sz="1400" dirty="0" smtClean="0"/>
              <a:t>					Ensimmäisen Geneven sopimuksen allekirjoittaminen (1964)</a:t>
            </a:r>
            <a:endParaRPr lang="fi-FI" sz="1400" dirty="0"/>
          </a:p>
        </p:txBody>
      </p:sp>
      <p:pic>
        <p:nvPicPr>
          <p:cNvPr id="4" name="Picture 3" descr="Dunan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12149" y="3234511"/>
            <a:ext cx="5473838" cy="2946664"/>
          </a:xfrm>
          <a:prstGeom prst="rect">
            <a:avLst/>
          </a:prstGeom>
        </p:spPr>
      </p:pic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Punaisella Ristillä on velvollisuus vaikuttaa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dirty="0" smtClean="0"/>
              <a:t>Federaation vaikuttamislinjauksessa (2009) todetaan, että Punaisella Ristillä/Puolikuulla on </a:t>
            </a:r>
            <a:r>
              <a:rPr lang="fi-FI" sz="2400" b="1" dirty="0" smtClean="0"/>
              <a:t>velvollisuus</a:t>
            </a:r>
            <a:r>
              <a:rPr lang="fi-FI" sz="2400" dirty="0" smtClean="0"/>
              <a:t> vaikuttaa</a:t>
            </a:r>
          </a:p>
          <a:p>
            <a:r>
              <a:rPr lang="fi-FI" sz="2400" dirty="0" smtClean="0"/>
              <a:t>Vaikuttamistyön määritelmä: Vakuuttaa päättäjät ja mielipidejohtajat toimimaan haavoittuvassa asemassa olevien ihmisten puolesta</a:t>
            </a:r>
          </a:p>
          <a:p>
            <a:pPr>
              <a:buNone/>
            </a:pPr>
            <a:endParaRPr lang="fi-FI" sz="2400" dirty="0" smtClean="0"/>
          </a:p>
          <a:p>
            <a:pPr>
              <a:buNone/>
            </a:pPr>
            <a:r>
              <a:rPr lang="en-US" sz="2400" i="1" dirty="0" smtClean="0">
                <a:solidFill>
                  <a:schemeClr val="accent1"/>
                </a:solidFill>
              </a:rPr>
              <a:t>	Humanitarian diplomacy is persuading decision makers and opinion leaders to act, at all times, in the interests of vulnerable people, and with full respect for fundamental humanitarian principles. </a:t>
            </a:r>
          </a:p>
          <a:p>
            <a:pPr>
              <a:buNone/>
            </a:pPr>
            <a:endParaRPr lang="en-US" sz="1200" i="1" dirty="0" smtClean="0">
              <a:solidFill>
                <a:schemeClr val="accent1"/>
              </a:solidFill>
            </a:endParaRPr>
          </a:p>
          <a:p>
            <a:pPr>
              <a:buNone/>
            </a:pPr>
            <a:r>
              <a:rPr lang="en-US" sz="2400" i="1" dirty="0" smtClean="0">
                <a:solidFill>
                  <a:schemeClr val="accent1"/>
                </a:solidFill>
              </a:rPr>
              <a:t>				</a:t>
            </a:r>
            <a:r>
              <a:rPr lang="en-US" sz="2000" dirty="0" smtClean="0">
                <a:solidFill>
                  <a:schemeClr val="accent1"/>
                </a:solidFill>
              </a:rPr>
              <a:t>IFRC: Humanitarian Diplomacy Policy, 2009</a:t>
            </a:r>
            <a:endParaRPr lang="fi-FI" sz="2000" dirty="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2450" y="230188"/>
            <a:ext cx="7705725" cy="1120940"/>
          </a:xfrm>
        </p:spPr>
        <p:txBody>
          <a:bodyPr/>
          <a:lstStyle/>
          <a:p>
            <a:r>
              <a:rPr lang="fi-FI" dirty="0" smtClean="0"/>
              <a:t>Erityisasemamme velvoittaa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88" y="1601788"/>
            <a:ext cx="9680575" cy="5054600"/>
          </a:xfrm>
        </p:spPr>
        <p:txBody>
          <a:bodyPr/>
          <a:lstStyle/>
          <a:p>
            <a:r>
              <a:rPr lang="fi-FI" sz="2500" dirty="0" smtClean="0"/>
              <a:t>Punaisen Ristin asema viranomaisia tukevana järjestönä mahdollistaa suorat kontaktit viranomaisiin</a:t>
            </a:r>
          </a:p>
          <a:p>
            <a:r>
              <a:rPr lang="fi-FI" sz="2500" dirty="0" smtClean="0">
                <a:sym typeface="Wingdings" pitchFamily="2" charset="2"/>
              </a:rPr>
              <a:t>Meillä on muita järjestöjä paremmat mahdollisuudet vaikuttaa siihen, miten viranomaiset toimivat heikommassa asemassa olevien auttamiseksi</a:t>
            </a:r>
          </a:p>
          <a:p>
            <a:r>
              <a:rPr lang="fi-FI" sz="2500" dirty="0" smtClean="0">
                <a:sym typeface="Wingdings" pitchFamily="2" charset="2"/>
              </a:rPr>
              <a:t>Muistetaan pitää yllä tietoisuutta erityisasemastamme!</a:t>
            </a:r>
          </a:p>
          <a:p>
            <a:endParaRPr lang="fi-FI" dirty="0" smtClean="0">
              <a:sym typeface="Wingdings" pitchFamily="2" charset="2"/>
            </a:endParaRPr>
          </a:p>
          <a:p>
            <a:pPr>
              <a:buNone/>
            </a:pPr>
            <a:r>
              <a:rPr lang="fi-FI" sz="2400" dirty="0" smtClean="0">
                <a:solidFill>
                  <a:srgbClr val="FF0000"/>
                </a:solidFill>
              </a:rPr>
              <a:t>	Asetus Suomen Punaisesta Rististä / 2 § Tarkoitus:</a:t>
            </a:r>
          </a:p>
          <a:p>
            <a:pPr>
              <a:buNone/>
            </a:pPr>
            <a:endParaRPr lang="fi-FI" sz="12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fi-FI" sz="2400" i="1" dirty="0" smtClean="0">
                <a:solidFill>
                  <a:srgbClr val="FF0000"/>
                </a:solidFill>
              </a:rPr>
              <a:t>	5) tukea ja avustaa maan viranomaisia niin rauhan kuin sodan ja aseellisten selkkausten aikana ihmisten hyvinvoinnin edistämiseksi</a:t>
            </a:r>
            <a:endParaRPr lang="fi-FI" sz="24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2450" y="230188"/>
            <a:ext cx="7705725" cy="1120940"/>
          </a:xfrm>
        </p:spPr>
        <p:txBody>
          <a:bodyPr/>
          <a:lstStyle/>
          <a:p>
            <a:r>
              <a:rPr lang="fi-FI" dirty="0" smtClean="0"/>
              <a:t>Periaatteet ja vaikuttaminen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88" y="1601788"/>
            <a:ext cx="9680575" cy="50546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fi-FI" dirty="0" smtClean="0">
                <a:sym typeface="Wingdings" pitchFamily="2" charset="2"/>
              </a:rPr>
              <a:t>Inhimillisyys on periaatteista tärkein myös vaikuttamistoiminnassa</a:t>
            </a:r>
          </a:p>
          <a:p>
            <a:pPr>
              <a:buFont typeface="Arial" pitchFamily="34" charset="0"/>
              <a:buChar char="•"/>
            </a:pPr>
            <a:r>
              <a:rPr lang="fi-FI" dirty="0" smtClean="0">
                <a:sym typeface="Wingdings" pitchFamily="2" charset="2"/>
              </a:rPr>
              <a:t>Puolueettomuus ei poista velvollisuutta vaikuttaa, jos asia on inhimillisyyden kannalta tärkeä – siitäkin huolimatta, että humanitaarinen kysymys olisi politisoitunut</a:t>
            </a:r>
          </a:p>
          <a:p>
            <a:pPr>
              <a:buFont typeface="Arial" pitchFamily="34" charset="0"/>
              <a:buChar char="•"/>
            </a:pPr>
            <a:r>
              <a:rPr lang="fi-FI" dirty="0" smtClean="0"/>
              <a:t>Periaatteet voivat vaikuttaa niihin keinoihin, joita käytämme (hiljainen diplomatia vai näkyvämpi vaikuttamistoiminta ja kampanjointi)</a:t>
            </a:r>
            <a:endParaRPr lang="fi-FI" dirty="0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AutoShape 2"/>
          <p:cNvSpPr>
            <a:spLocks noChangeArrowheads="1"/>
          </p:cNvSpPr>
          <p:nvPr/>
        </p:nvSpPr>
        <p:spPr bwMode="auto">
          <a:xfrm>
            <a:off x="1544638" y="255588"/>
            <a:ext cx="8913812" cy="1366837"/>
          </a:xfrm>
          <a:prstGeom prst="triangle">
            <a:avLst>
              <a:gd name="adj" fmla="val 49139"/>
            </a:avLst>
          </a:prstGeom>
          <a:solidFill>
            <a:schemeClr val="bg1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fi-FI" sz="1400" b="1" i="0">
                <a:solidFill>
                  <a:schemeClr val="tx2"/>
                </a:solidFill>
                <a:latin typeface="Verdana" pitchFamily="34" charset="0"/>
              </a:rPr>
              <a:t>Olemme rohkeita ja luotettavia auttajia </a:t>
            </a:r>
          </a:p>
          <a:p>
            <a:pPr algn="ctr">
              <a:spcAft>
                <a:spcPts val="1000"/>
              </a:spcAft>
            </a:pPr>
            <a:r>
              <a:rPr lang="fi-FI" sz="1400" b="1" i="0">
                <a:solidFill>
                  <a:schemeClr val="tx2"/>
                </a:solidFill>
                <a:latin typeface="Verdana" pitchFamily="34" charset="0"/>
              </a:rPr>
              <a:t>kotona ja maailmalla.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1824038" y="1636713"/>
            <a:ext cx="2992437" cy="2605087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 defTabSz="957263">
              <a:lnSpc>
                <a:spcPct val="150000"/>
              </a:lnSpc>
              <a:defRPr/>
            </a:pPr>
            <a:endParaRPr lang="fi-FI" sz="1800" b="1" i="0" dirty="0">
              <a:solidFill>
                <a:schemeClr val="bg1"/>
              </a:solidFill>
            </a:endParaRPr>
          </a:p>
          <a:p>
            <a:pPr algn="ctr" defTabSz="957263">
              <a:lnSpc>
                <a:spcPct val="150000"/>
              </a:lnSpc>
              <a:defRPr/>
            </a:pPr>
            <a:r>
              <a:rPr lang="fi-FI" sz="1800" b="1" i="0" dirty="0" smtClean="0">
                <a:solidFill>
                  <a:schemeClr val="bg1"/>
                </a:solidFill>
              </a:rPr>
              <a:t>AUTAMME </a:t>
            </a:r>
            <a:r>
              <a:rPr lang="fi-FI" sz="1800" b="1" i="0" dirty="0">
                <a:solidFill>
                  <a:schemeClr val="bg1"/>
                </a:solidFill>
              </a:rPr>
              <a:t>ONNETTOMUUKSISSA </a:t>
            </a:r>
          </a:p>
          <a:p>
            <a:pPr algn="ctr" defTabSz="957263">
              <a:lnSpc>
                <a:spcPct val="150000"/>
              </a:lnSpc>
              <a:defRPr/>
            </a:pPr>
            <a:r>
              <a:rPr lang="fi-FI" sz="1800" b="1" i="0" dirty="0">
                <a:solidFill>
                  <a:schemeClr val="bg1"/>
                </a:solidFill>
              </a:rPr>
              <a:t>JA KATASTROFEISSA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4816475" y="1606550"/>
            <a:ext cx="2797175" cy="2589213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 defTabSz="957263">
              <a:lnSpc>
                <a:spcPct val="150000"/>
              </a:lnSpc>
              <a:defRPr/>
            </a:pPr>
            <a:endParaRPr lang="fi-FI" sz="1800" b="1" i="0" dirty="0">
              <a:solidFill>
                <a:schemeClr val="bg1"/>
              </a:solidFill>
            </a:endParaRPr>
          </a:p>
          <a:p>
            <a:pPr algn="ctr" defTabSz="957263">
              <a:lnSpc>
                <a:spcPct val="150000"/>
              </a:lnSpc>
              <a:defRPr/>
            </a:pPr>
            <a:r>
              <a:rPr lang="fi-FI" sz="1800" b="1" i="0" dirty="0">
                <a:solidFill>
                  <a:schemeClr val="bg1"/>
                </a:solidFill>
              </a:rPr>
              <a:t>VAHVISTAMME TERVEYTTÄ JA TURVALLISTA ELÄMÄÄ</a:t>
            </a:r>
          </a:p>
          <a:p>
            <a:pPr algn="ctr" defTabSz="957263">
              <a:lnSpc>
                <a:spcPct val="150000"/>
              </a:lnSpc>
              <a:defRPr/>
            </a:pPr>
            <a:endParaRPr lang="fi-FI" sz="1800" b="1" i="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7613650" y="1606550"/>
            <a:ext cx="2695575" cy="2605088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 defTabSz="957263">
              <a:lnSpc>
                <a:spcPct val="150000"/>
              </a:lnSpc>
              <a:defRPr/>
            </a:pPr>
            <a:endParaRPr lang="fi-FI" sz="1800" b="1" i="0" dirty="0">
              <a:solidFill>
                <a:schemeClr val="bg1"/>
              </a:solidFill>
            </a:endParaRPr>
          </a:p>
          <a:p>
            <a:pPr algn="ctr" defTabSz="957263">
              <a:lnSpc>
                <a:spcPct val="150000"/>
              </a:lnSpc>
              <a:defRPr/>
            </a:pPr>
            <a:r>
              <a:rPr lang="fi-FI" sz="1800" b="1" i="0" dirty="0" smtClean="0">
                <a:solidFill>
                  <a:schemeClr val="bg1"/>
                </a:solidFill>
              </a:rPr>
              <a:t>VAIKUTAMME </a:t>
            </a:r>
            <a:r>
              <a:rPr lang="fi-FI" sz="1800" b="1" i="0" dirty="0">
                <a:solidFill>
                  <a:schemeClr val="bg1"/>
                </a:solidFill>
              </a:rPr>
              <a:t>INHIMILLISYYDEN PUOLESTA</a:t>
            </a:r>
          </a:p>
          <a:p>
            <a:pPr algn="ctr" defTabSz="957263">
              <a:lnSpc>
                <a:spcPct val="150000"/>
              </a:lnSpc>
              <a:defRPr/>
            </a:pPr>
            <a:endParaRPr lang="fi-FI" sz="1800" b="1" i="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1824038" y="4211638"/>
            <a:ext cx="8485187" cy="1968500"/>
          </a:xfrm>
          <a:prstGeom prst="rect">
            <a:avLst/>
          </a:prstGeom>
          <a:solidFill>
            <a:schemeClr val="accent2"/>
          </a:solidFill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 defTabSz="957263">
              <a:defRPr/>
            </a:pPr>
            <a:endParaRPr lang="fi-FI" sz="2000" b="1" i="0" dirty="0">
              <a:solidFill>
                <a:schemeClr val="tx1"/>
              </a:solidFill>
            </a:endParaRPr>
          </a:p>
          <a:p>
            <a:pPr algn="ctr" defTabSz="957263">
              <a:lnSpc>
                <a:spcPct val="150000"/>
              </a:lnSpc>
              <a:defRPr/>
            </a:pPr>
            <a:r>
              <a:rPr lang="fi-FI" sz="2000" b="1" i="0" dirty="0">
                <a:solidFill>
                  <a:schemeClr val="tx1"/>
                </a:solidFill>
              </a:rPr>
              <a:t>Vahva vapaaehtoisuus</a:t>
            </a:r>
          </a:p>
          <a:p>
            <a:pPr algn="ctr" defTabSz="957263">
              <a:lnSpc>
                <a:spcPct val="150000"/>
              </a:lnSpc>
              <a:defRPr/>
            </a:pPr>
            <a:r>
              <a:rPr lang="fi-FI" sz="2000" b="1" i="0" dirty="0">
                <a:solidFill>
                  <a:schemeClr val="tx1"/>
                </a:solidFill>
              </a:rPr>
              <a:t>Toimivat rakenteet, riittävät resurssit</a:t>
            </a:r>
          </a:p>
          <a:p>
            <a:pPr algn="ctr" defTabSz="957263">
              <a:lnSpc>
                <a:spcPct val="150000"/>
              </a:lnSpc>
              <a:defRPr/>
            </a:pPr>
            <a:r>
              <a:rPr lang="fi-FI" sz="2000" b="1" i="0" dirty="0">
                <a:solidFill>
                  <a:schemeClr val="tx1"/>
                </a:solidFill>
              </a:rPr>
              <a:t>Hyvä kumppani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1824038" y="6191250"/>
            <a:ext cx="8485187" cy="55245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defTabSz="957263">
              <a:defRPr/>
            </a:pPr>
            <a:r>
              <a:rPr lang="fi-FI" sz="1400" b="1" i="0" dirty="0">
                <a:solidFill>
                  <a:schemeClr val="tx1"/>
                </a:solidFill>
              </a:rPr>
              <a:t>Autamme yhdessä avun tarpeessa olevia ihmisiä</a:t>
            </a:r>
            <a:r>
              <a:rPr lang="fi-FI" sz="1400" b="1" dirty="0">
                <a:solidFill>
                  <a:schemeClr val="tx1"/>
                </a:solidFill>
              </a:rPr>
              <a:t>. </a:t>
            </a:r>
          </a:p>
          <a:p>
            <a:pPr defTabSz="957263">
              <a:defRPr/>
            </a:pPr>
            <a:r>
              <a:rPr lang="fi-FI" sz="1400" i="0" dirty="0">
                <a:solidFill>
                  <a:schemeClr val="tx1"/>
                </a:solidFill>
              </a:rPr>
              <a:t>Periaatteet, Geneven sopimukset, laki ja asetus SPR:stä, toiminnan arvot, Strategia 2020</a:t>
            </a:r>
          </a:p>
          <a:p>
            <a:pPr defTabSz="957263">
              <a:defRPr/>
            </a:pPr>
            <a:r>
              <a:rPr lang="fi-FI" sz="1400" i="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34823" name="TextBox 15"/>
          <p:cNvSpPr txBox="1">
            <a:spLocks noChangeArrowheads="1"/>
          </p:cNvSpPr>
          <p:nvPr/>
        </p:nvSpPr>
        <p:spPr bwMode="auto">
          <a:xfrm>
            <a:off x="147638" y="5875338"/>
            <a:ext cx="1889125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sz="1600" b="1" i="0">
                <a:latin typeface="Verdana" pitchFamily="34" charset="0"/>
              </a:rPr>
              <a:t>Keitä olemme? </a:t>
            </a:r>
          </a:p>
          <a:p>
            <a:r>
              <a:rPr lang="fi-FI" sz="1600" i="0">
                <a:latin typeface="Verdana" pitchFamily="34" charset="0"/>
              </a:rPr>
              <a:t>- Toiminnan perusta</a:t>
            </a:r>
          </a:p>
        </p:txBody>
      </p:sp>
      <p:sp>
        <p:nvSpPr>
          <p:cNvPr id="34824" name="TextBox 17"/>
          <p:cNvSpPr txBox="1">
            <a:spLocks noChangeArrowheads="1"/>
          </p:cNvSpPr>
          <p:nvPr/>
        </p:nvSpPr>
        <p:spPr bwMode="auto">
          <a:xfrm>
            <a:off x="134938" y="4346575"/>
            <a:ext cx="1901825" cy="126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sz="2000" b="1" i="0">
                <a:latin typeface="Verdana" pitchFamily="34" charset="0"/>
              </a:rPr>
              <a:t>Miten toimimme?</a:t>
            </a:r>
          </a:p>
          <a:p>
            <a:pPr>
              <a:buFontTx/>
              <a:buChar char="-"/>
            </a:pPr>
            <a:r>
              <a:rPr lang="fi-FI" sz="1800" i="0">
                <a:latin typeface="Verdana" pitchFamily="34" charset="0"/>
              </a:rPr>
              <a:t>Toiminta-tavat</a:t>
            </a:r>
          </a:p>
        </p:txBody>
      </p:sp>
      <p:sp>
        <p:nvSpPr>
          <p:cNvPr id="34825" name="TextBox 18"/>
          <p:cNvSpPr txBox="1">
            <a:spLocks noChangeArrowheads="1"/>
          </p:cNvSpPr>
          <p:nvPr/>
        </p:nvSpPr>
        <p:spPr bwMode="auto">
          <a:xfrm>
            <a:off x="147638" y="2055813"/>
            <a:ext cx="1676400" cy="126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sz="2000" b="1" i="0">
                <a:latin typeface="Verdana" pitchFamily="34" charset="0"/>
              </a:rPr>
              <a:t>Mitä teemme?</a:t>
            </a:r>
          </a:p>
          <a:p>
            <a:pPr>
              <a:buFontTx/>
              <a:buChar char="-"/>
            </a:pPr>
            <a:r>
              <a:rPr lang="fi-FI" sz="1800" i="0">
                <a:latin typeface="Verdana" pitchFamily="34" charset="0"/>
              </a:rPr>
              <a:t>Toiminnan tavoitteet</a:t>
            </a:r>
          </a:p>
        </p:txBody>
      </p:sp>
      <p:sp>
        <p:nvSpPr>
          <p:cNvPr id="34826" name="TextBox 19"/>
          <p:cNvSpPr txBox="1">
            <a:spLocks noChangeArrowheads="1"/>
          </p:cNvSpPr>
          <p:nvPr/>
        </p:nvSpPr>
        <p:spPr bwMode="auto">
          <a:xfrm>
            <a:off x="169863" y="940064"/>
            <a:ext cx="245268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sz="1600" b="1" i="0" dirty="0">
                <a:latin typeface="Verdana" pitchFamily="34" charset="0"/>
              </a:rPr>
              <a:t>Mihin menemme?</a:t>
            </a:r>
          </a:p>
          <a:p>
            <a:r>
              <a:rPr lang="fi-FI" sz="1600" i="0" dirty="0">
                <a:latin typeface="Verdana" pitchFamily="34" charset="0"/>
              </a:rPr>
              <a:t>- Visio</a:t>
            </a:r>
          </a:p>
        </p:txBody>
      </p:sp>
      <p:sp>
        <p:nvSpPr>
          <p:cNvPr id="14" name="Oval 13"/>
          <p:cNvSpPr/>
          <p:nvPr/>
        </p:nvSpPr>
        <p:spPr bwMode="auto">
          <a:xfrm>
            <a:off x="7613650" y="1360489"/>
            <a:ext cx="2695575" cy="2835274"/>
          </a:xfrm>
          <a:prstGeom prst="ellipse">
            <a:avLst/>
          </a:prstGeom>
          <a:noFill/>
          <a:ln w="762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588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25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0" y="187348"/>
            <a:ext cx="4374841" cy="27667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588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25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Toimintalinjaus 2011-14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2450" y="230188"/>
            <a:ext cx="7991049" cy="1134588"/>
          </a:xfrm>
        </p:spPr>
        <p:txBody>
          <a:bodyPr/>
          <a:lstStyle/>
          <a:p>
            <a:r>
              <a:rPr lang="fi-FI" dirty="0" err="1" smtClean="0"/>
              <a:t>SPRn</a:t>
            </a:r>
            <a:r>
              <a:rPr lang="fi-FI" dirty="0" smtClean="0"/>
              <a:t> vaikuttamistyön linjaus v. 2010:</a:t>
            </a:r>
            <a:br>
              <a:rPr lang="fi-FI" dirty="0" smtClean="0"/>
            </a:br>
            <a:r>
              <a:rPr lang="fi-FI" dirty="0" smtClean="0"/>
              <a:t>”Oikeus saada apua, oikeus auttaa”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88" y="1601788"/>
            <a:ext cx="9680575" cy="5054600"/>
          </a:xfrm>
        </p:spPr>
        <p:txBody>
          <a:bodyPr/>
          <a:lstStyle/>
          <a:p>
            <a:r>
              <a:rPr lang="fi-FI" sz="2600" dirty="0" smtClean="0"/>
              <a:t>Vaikuttamistyön keskeiset teemat:</a:t>
            </a:r>
          </a:p>
          <a:p>
            <a:pPr marL="973137" lvl="1" indent="-514350">
              <a:buFont typeface="+mj-lt"/>
              <a:buAutoNum type="arabicPeriod"/>
            </a:pPr>
            <a:r>
              <a:rPr lang="fi-FI" sz="2200" dirty="0" smtClean="0"/>
              <a:t>Inhimillisyyden ja välittämisen arvojen edistäminen</a:t>
            </a:r>
          </a:p>
          <a:p>
            <a:pPr marL="973137" lvl="1" indent="-514350">
              <a:buFont typeface="+mj-lt"/>
              <a:buAutoNum type="arabicPeriod"/>
            </a:pPr>
            <a:r>
              <a:rPr lang="fi-FI" sz="2200" dirty="0" smtClean="0"/>
              <a:t>Punaisen Ristin perustehtävän ja humanitaarisen oikeuden tunnetuksi tekeminen</a:t>
            </a:r>
          </a:p>
          <a:p>
            <a:pPr marL="973137" lvl="1" indent="-514350">
              <a:buFont typeface="+mj-lt"/>
              <a:buAutoNum type="arabicPeriod"/>
            </a:pPr>
            <a:r>
              <a:rPr lang="fi-FI" sz="2200" dirty="0" smtClean="0"/>
              <a:t>Auttamismahdollisuuksien vahvistaminen</a:t>
            </a:r>
          </a:p>
          <a:p>
            <a:pPr marL="973137" lvl="1" indent="-514350">
              <a:buNone/>
            </a:pPr>
            <a:endParaRPr lang="fi-FI" sz="2200" dirty="0" smtClean="0"/>
          </a:p>
          <a:p>
            <a:r>
              <a:rPr lang="fi-FI" sz="2600" dirty="0" smtClean="0"/>
              <a:t>Liitteenä 4 vaikuttamisaluetta:</a:t>
            </a:r>
          </a:p>
          <a:p>
            <a:pPr marL="973137" lvl="1" indent="-514350">
              <a:buFont typeface="+mj-lt"/>
              <a:buAutoNum type="arabicPeriod"/>
            </a:pPr>
            <a:r>
              <a:rPr lang="fi-FI" sz="2200" b="1" dirty="0" smtClean="0">
                <a:solidFill>
                  <a:srgbClr val="FF0000"/>
                </a:solidFill>
              </a:rPr>
              <a:t>Ikäihmisten- ja vanhusten asema ja oikeudet</a:t>
            </a:r>
          </a:p>
          <a:p>
            <a:pPr marL="973137" lvl="1" indent="-514350">
              <a:buFont typeface="+mj-lt"/>
              <a:buAutoNum type="arabicPeriod"/>
            </a:pPr>
            <a:r>
              <a:rPr lang="fi-FI" sz="2200" dirty="0" smtClean="0"/>
              <a:t>Pakolaisten asema ja oikeudet, rasismi/syrjintä</a:t>
            </a:r>
          </a:p>
          <a:p>
            <a:pPr marL="973137" lvl="1" indent="-514350">
              <a:buFont typeface="+mj-lt"/>
              <a:buAutoNum type="arabicPeriod"/>
            </a:pPr>
            <a:r>
              <a:rPr lang="fi-FI" sz="2200" dirty="0" smtClean="0"/>
              <a:t>Nuorten yksinäisyys ja syrjäytyminen</a:t>
            </a:r>
          </a:p>
          <a:p>
            <a:pPr marL="973137" lvl="1" indent="-514350">
              <a:buFont typeface="+mj-lt"/>
              <a:buAutoNum type="arabicPeriod"/>
            </a:pPr>
            <a:r>
              <a:rPr lang="fi-FI" sz="2200" dirty="0" smtClean="0"/>
              <a:t>Kansainvälinen apu, humanitaarinen oikeus</a:t>
            </a:r>
            <a:endParaRPr lang="fi-FI" sz="2200" dirty="0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Vaikuttamislinjauksen tavoitteet senioritoiminnassa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88" y="2169994"/>
            <a:ext cx="9680575" cy="4486394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fi-FI" dirty="0" smtClean="0"/>
              <a:t>Puhumme ja toimimme vanhusten oikeuksien puolesta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/>
              <a:t>Vaikutamme vapaaehtoistoiminnalla ikäihmisten ja vanhusten asemaan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/>
              <a:t>Vaikutamme asenteisiin, kutsumme toimintaan ja lisäämme yhteisöllisyyttä</a:t>
            </a:r>
            <a:endParaRPr lang="fi-FI" dirty="0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2450" y="230188"/>
            <a:ext cx="7963753" cy="1189179"/>
          </a:xfrm>
        </p:spPr>
        <p:txBody>
          <a:bodyPr/>
          <a:lstStyle/>
          <a:p>
            <a:r>
              <a:rPr lang="fi-FI" dirty="0" smtClean="0"/>
              <a:t>Esimerkkejä paikallisesta vaikuttamistyöstä senioritoiminnassa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88" y="2101755"/>
            <a:ext cx="9680575" cy="3302758"/>
          </a:xfrm>
        </p:spPr>
        <p:txBody>
          <a:bodyPr/>
          <a:lstStyle/>
          <a:p>
            <a:r>
              <a:rPr lang="fi-FI" dirty="0" smtClean="0"/>
              <a:t>Keskustelutilaisuudet, seminaarit, ”tupaillat”</a:t>
            </a:r>
          </a:p>
          <a:p>
            <a:r>
              <a:rPr lang="fi-FI" dirty="0" smtClean="0"/>
              <a:t>Tapaamiset viranomaisten kanssa</a:t>
            </a:r>
          </a:p>
          <a:p>
            <a:r>
              <a:rPr lang="fi-FI" dirty="0" smtClean="0"/>
              <a:t>Yhteydenpito tiedotusvälineisiin</a:t>
            </a:r>
          </a:p>
          <a:p>
            <a:r>
              <a:rPr lang="fi-FI" dirty="0" smtClean="0"/>
              <a:t>Mielipidekirjoitukset</a:t>
            </a:r>
          </a:p>
          <a:p>
            <a:r>
              <a:rPr lang="fi-FI" dirty="0" smtClean="0"/>
              <a:t>Tempaukset ja kampanjat</a:t>
            </a:r>
          </a:p>
          <a:p>
            <a:r>
              <a:rPr lang="fi-FI" dirty="0" smtClean="0"/>
              <a:t>Mukana </a:t>
            </a:r>
            <a:r>
              <a:rPr lang="fi-FI" smtClean="0"/>
              <a:t>olo  kuntien vanhusneuvostoissa</a:t>
            </a:r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  <p:sp>
        <p:nvSpPr>
          <p:cNvPr id="4" name="Rectangle 3"/>
          <p:cNvSpPr/>
          <p:nvPr/>
        </p:nvSpPr>
        <p:spPr bwMode="auto">
          <a:xfrm>
            <a:off x="509588" y="5404513"/>
            <a:ext cx="9890006" cy="1173708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fi-FI" sz="3000" dirty="0" smtClean="0">
                <a:solidFill>
                  <a:srgbClr val="002060"/>
                </a:solidFill>
              </a:rPr>
              <a:t>Kaiken perustana on vapaaehtoistoiminta, jota kautta saamme tietoa ihmisten tilanteesta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letusrakenne">
  <a:themeElements>
    <a:clrScheme name="">
      <a:dk1>
        <a:srgbClr val="000000"/>
      </a:dk1>
      <a:lt1>
        <a:srgbClr val="FFFFFF"/>
      </a:lt1>
      <a:dk2>
        <a:srgbClr val="000000"/>
      </a:dk2>
      <a:lt2>
        <a:srgbClr val="666666"/>
      </a:lt2>
      <a:accent1>
        <a:srgbClr val="CC00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E2AAAA"/>
      </a:accent5>
      <a:accent6>
        <a:srgbClr val="E7B900"/>
      </a:accent6>
      <a:hlink>
        <a:srgbClr val="990099"/>
      </a:hlink>
      <a:folHlink>
        <a:srgbClr val="009900"/>
      </a:folHlink>
    </a:clrScheme>
    <a:fontScheme name="Oletusrakenn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588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588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letusrakenn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5036</TotalTime>
  <Words>646</Words>
  <Application>Microsoft Office PowerPoint</Application>
  <PresentationFormat>Custom</PresentationFormat>
  <Paragraphs>113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Oletusrakenne</vt:lpstr>
      <vt:lpstr>Custom Design</vt:lpstr>
      <vt:lpstr> Punaisen Ristin vaikuttamistyö   Miten se näkyy senioritoiminnassa?    </vt:lpstr>
      <vt:lpstr>Miksi tarvitsemme vaikuttamistyötä</vt:lpstr>
      <vt:lpstr>Punaisella Ristillä on velvollisuus vaikuttaa</vt:lpstr>
      <vt:lpstr>Erityisasemamme velvoittaa</vt:lpstr>
      <vt:lpstr>Periaatteet ja vaikuttaminen</vt:lpstr>
      <vt:lpstr>PowerPoint Presentation</vt:lpstr>
      <vt:lpstr>SPRn vaikuttamistyön linjaus v. 2010: ”Oikeus saada apua, oikeus auttaa”</vt:lpstr>
      <vt:lpstr>Vaikuttamislinjauksen tavoitteet senioritoiminnassa</vt:lpstr>
      <vt:lpstr>Esimerkkejä paikallisesta vaikuttamistyöstä senioritoiminnassa</vt:lpstr>
    </vt:vector>
  </TitlesOfParts>
  <Company>Suomen Punainen Risti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Liisa Åker</dc:creator>
  <cp:lastModifiedBy>Vuorenrinne Varpu</cp:lastModifiedBy>
  <cp:revision>333</cp:revision>
  <dcterms:created xsi:type="dcterms:W3CDTF">2003-09-22T11:50:51Z</dcterms:created>
  <dcterms:modified xsi:type="dcterms:W3CDTF">2014-05-28T05:15:54Z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