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0B66-5D70-4D7C-A73E-0C7967501FDC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D067-4F38-4A0B-831C-AEF6C69F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9D067-4F38-4A0B-831C-AEF6C69FCF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53396" y="1405292"/>
            <a:ext cx="8831779" cy="46319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535" y="3919268"/>
            <a:ext cx="7772943" cy="1750856"/>
          </a:xfrm>
        </p:spPr>
        <p:txBody>
          <a:bodyPr/>
          <a:lstStyle>
            <a:lvl1pPr marL="0" indent="0">
              <a:buFont typeface="Times" pitchFamily="18" charset="0"/>
              <a:buNone/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416748" y="2285041"/>
            <a:ext cx="7772943" cy="1470085"/>
          </a:xfrm>
        </p:spPr>
        <p:txBody>
          <a:bodyPr lIns="80147" tIns="40074" rIns="80147" bIns="40074"/>
          <a:lstStyle>
            <a:lvl1pPr>
              <a:lnSpc>
                <a:spcPts val="4383"/>
              </a:lnSpc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153396" y="6201429"/>
            <a:ext cx="8831779" cy="4837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570142" y="6287820"/>
            <a:ext cx="1832109" cy="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20" tIns="45609" rIns="91220" bIns="45609">
            <a:spAutoFit/>
          </a:bodyPr>
          <a:lstStyle/>
          <a:p>
            <a:pPr defTabSz="912787"/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Nuoria remmiin!</a:t>
            </a:r>
            <a:endParaRPr lang="fi-FI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819213" y="6341094"/>
            <a:ext cx="1663694" cy="2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027" tIns="42013" rIns="84027" bIns="42013">
            <a:spAutoFit/>
          </a:bodyPr>
          <a:lstStyle/>
          <a:p>
            <a:pPr algn="r" defTabSz="840432"/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Suomen Punainen Risti</a:t>
            </a:r>
            <a:endParaRPr lang="fi-FI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7687" name="Picture 39" descr="PR_p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012" y="483790"/>
            <a:ext cx="1495945" cy="48810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4876" y="208778"/>
            <a:ext cx="2068803" cy="58285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753" y="208778"/>
            <a:ext cx="6078805" cy="58285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729259"/>
            <a:ext cx="4073804" cy="43080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4" y="1729259"/>
            <a:ext cx="4073804" cy="43080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25396" y="6355492"/>
            <a:ext cx="1904547" cy="4564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966EB-5A0C-47DA-81CD-6E0E8B39FD22}" type="datetimeFigureOut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3396" y="6201429"/>
            <a:ext cx="8831779" cy="48378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47" tIns="40074" rIns="80147" bIns="40074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404" y="208779"/>
            <a:ext cx="6589219" cy="124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5753" y="1729259"/>
            <a:ext cx="8277926" cy="43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09" rIns="91220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70142" y="6287820"/>
            <a:ext cx="1832109" cy="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20" tIns="45609" rIns="91220" bIns="45609">
            <a:spAutoFit/>
          </a:bodyPr>
          <a:lstStyle/>
          <a:p>
            <a:pPr defTabSz="912787"/>
            <a:r>
              <a:rPr lang="fi-FI" sz="1400" b="1" dirty="0" smtClean="0">
                <a:solidFill>
                  <a:schemeClr val="bg1"/>
                </a:solidFill>
                <a:latin typeface="Verdana" pitchFamily="34" charset="0"/>
              </a:rPr>
              <a:t>Nuoria remmiin!</a:t>
            </a:r>
            <a:endParaRPr lang="fi-FI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5" name="Picture 11" descr="PR_pu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77012" y="483790"/>
            <a:ext cx="1495945" cy="488109"/>
          </a:xfrm>
          <a:prstGeom prst="rect">
            <a:avLst/>
          </a:prstGeom>
          <a:noFill/>
        </p:spPr>
      </p:pic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819213" y="6341094"/>
            <a:ext cx="1663694" cy="2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027" tIns="42013" rIns="84027" bIns="42013">
            <a:spAutoFit/>
          </a:bodyPr>
          <a:lstStyle/>
          <a:p>
            <a:pPr algn="r" defTabSz="840432"/>
            <a:r>
              <a:rPr lang="fi-FI" sz="1000" dirty="0" smtClean="0">
                <a:solidFill>
                  <a:schemeClr val="bg1"/>
                </a:solidFill>
                <a:latin typeface="Verdana" pitchFamily="34" charset="0"/>
              </a:rPr>
              <a:t>Suomen Punainen Risti</a:t>
            </a:r>
            <a:endParaRPr lang="fi-FI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00736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01472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02207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02943" algn="l" defTabSz="912787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0904" indent="-340904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8029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1140984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800">
          <a:solidFill>
            <a:schemeClr val="tx1"/>
          </a:solidFill>
          <a:latin typeface="+mn-lt"/>
        </a:defRPr>
      </a:lvl3pPr>
      <a:lvl4pPr marL="1595986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3771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5pPr>
      <a:lvl6pPr marL="2454507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6pPr>
      <a:lvl7pPr marL="2855243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7pPr>
      <a:lvl8pPr marL="3255978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8pPr>
      <a:lvl9pPr marL="3656714" indent="-228197" algn="l" defTabSz="91278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latin typeface="Verdana" pitchFamily="34" charset="0"/>
              </a:rPr>
              <a:t>Nuorten vapaaehtoisten rekrytointi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i-FI" dirty="0" smtClean="0">
                <a:latin typeface="Verdana" pitchFamily="34" charset="0"/>
              </a:rPr>
              <a:t>Nuoria remmiin!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Nuorista energiaa ja jatkuvuutta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dirty="0" smtClean="0"/>
              <a:t>Vapaaehtoisuus kiinnostaa nuoria.</a:t>
            </a:r>
          </a:p>
          <a:p>
            <a:endParaRPr lang="fi-FI" sz="1800" dirty="0" smtClean="0"/>
          </a:p>
          <a:p>
            <a:r>
              <a:rPr lang="fi-FI" sz="1800" dirty="0" smtClean="0"/>
              <a:t>Nuorille toiminta tarjoaa: </a:t>
            </a:r>
          </a:p>
          <a:p>
            <a:pPr lvl="1"/>
            <a:r>
              <a:rPr lang="fi-FI" sz="1600" dirty="0" smtClean="0"/>
              <a:t>harrastuksen, mahdollisuuden olla mukana avun ketjussa, saada uusia ystäviä, laadukasta koulutusta ja kokemusta</a:t>
            </a:r>
          </a:p>
          <a:p>
            <a:endParaRPr lang="fi-FI" sz="1800" dirty="0" smtClean="0"/>
          </a:p>
          <a:p>
            <a:r>
              <a:rPr lang="fi-FI" sz="1800" dirty="0" smtClean="0"/>
              <a:t>Nuori tarjoaa osastolle: </a:t>
            </a:r>
          </a:p>
          <a:p>
            <a:pPr lvl="1"/>
            <a:r>
              <a:rPr lang="fi-FI" sz="1600" dirty="0" smtClean="0"/>
              <a:t>uusia ideoita, omat </a:t>
            </a:r>
            <a:r>
              <a:rPr lang="fi-FI" sz="1600" dirty="0" err="1" smtClean="0"/>
              <a:t>verkoston-sa</a:t>
            </a:r>
            <a:r>
              <a:rPr lang="fi-FI" sz="1600" dirty="0" smtClean="0"/>
              <a:t>, innostuksensa ja apua osaston auttamisvalmiudessa</a:t>
            </a:r>
          </a:p>
          <a:p>
            <a:endParaRPr lang="en-US" sz="1800" dirty="0"/>
          </a:p>
        </p:txBody>
      </p:sp>
      <p:pic>
        <p:nvPicPr>
          <p:cNvPr id="6" name="Content Placeholder 5" descr="SPR Nuorten vuosikokous 2012 Photo Alejandro Lorenzo 2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5184"/>
            <a:ext cx="4073525" cy="2715683"/>
          </a:xfrm>
        </p:spPr>
      </p:pic>
      <p:sp>
        <p:nvSpPr>
          <p:cNvPr id="7" name="TextBox 6"/>
          <p:cNvSpPr txBox="1"/>
          <p:nvPr/>
        </p:nvSpPr>
        <p:spPr>
          <a:xfrm>
            <a:off x="6929454" y="5214950"/>
            <a:ext cx="2000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Alejandro Lorenzo,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järjestöllä on nuorisotoimintaa?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73804" cy="3714776"/>
          </a:xfrm>
        </p:spPr>
        <p:txBody>
          <a:bodyPr/>
          <a:lstStyle/>
          <a:p>
            <a:r>
              <a:rPr lang="fi-FI" sz="1600" b="1" dirty="0" smtClean="0"/>
              <a:t>Punaisessa Ristissä lapsi ja nuori kasvaa elämää ja erilaisuutta kunnioittavaan arvomaailmaan. 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fi-FI" sz="1400" dirty="0" smtClean="0"/>
              <a:t>Hän uskaltaa seistä hyvän puolella, hän uskoo myötätunnon tekoihin ja läsnäolon voimaan.</a:t>
            </a:r>
            <a:endParaRPr lang="en-US" sz="1400" dirty="0" smtClean="0"/>
          </a:p>
          <a:p>
            <a:pPr lvl="1"/>
            <a:endParaRPr lang="fi-FI" sz="1400" dirty="0" smtClean="0"/>
          </a:p>
          <a:p>
            <a:pPr lvl="1"/>
            <a:r>
              <a:rPr lang="fi-FI" sz="1400" dirty="0" smtClean="0"/>
              <a:t>Hänellä on rohkeutta auttaa, puhua tukea tarvitsevien puolesta ja ottaa kantaa – hänellä on rohkeutta olla ihminen. </a:t>
            </a: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ensiapu_sm2011_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073525" cy="2723227"/>
          </a:xfrm>
        </p:spPr>
      </p:pic>
      <p:sp>
        <p:nvSpPr>
          <p:cNvPr id="6" name="TextBox 5"/>
          <p:cNvSpPr txBox="1"/>
          <p:nvPr/>
        </p:nvSpPr>
        <p:spPr>
          <a:xfrm>
            <a:off x="7286644" y="5072074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Niklas </a:t>
            </a:r>
            <a:r>
              <a:rPr lang="fi-FI" sz="800" dirty="0" err="1" smtClean="0"/>
              <a:t>Meltio</a:t>
            </a:r>
            <a:r>
              <a:rPr lang="fi-FI" sz="800" dirty="0" smtClean="0"/>
              <a:t>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Tekemistä kerhoista kampanjoihin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928803"/>
            <a:ext cx="4073804" cy="4071966"/>
          </a:xfrm>
        </p:spPr>
        <p:txBody>
          <a:bodyPr/>
          <a:lstStyle/>
          <a:p>
            <a:r>
              <a:rPr lang="fi-FI" sz="1600" dirty="0" smtClean="0"/>
              <a:t>Parhaiten nuorten toimintaa luotsaavat nuoret itse, osaston hallituksen tuella.</a:t>
            </a:r>
          </a:p>
          <a:p>
            <a:endParaRPr lang="fi-FI" sz="1600" dirty="0" smtClean="0"/>
          </a:p>
          <a:p>
            <a:r>
              <a:rPr lang="fi-FI" sz="1600" dirty="0" smtClean="0"/>
              <a:t>Tärkeää löytää yhdessä Punaisen Ristin tekemisen paikat, jotka kiinnostavat nuoria.</a:t>
            </a:r>
          </a:p>
          <a:p>
            <a:endParaRPr lang="fi-FI" sz="1600" dirty="0" smtClean="0"/>
          </a:p>
          <a:p>
            <a:r>
              <a:rPr lang="fi-FI" sz="1600" smtClean="0"/>
              <a:t>On olemassa </a:t>
            </a:r>
            <a:r>
              <a:rPr lang="fi-FI" sz="1600" dirty="0" smtClean="0"/>
              <a:t>erityisesti nuorille suunnattuja toimintamuotoja, mutta nuoret ovat myös mukana kaikessa järjestön toiminnassa. </a:t>
            </a:r>
          </a:p>
          <a:p>
            <a:pPr>
              <a:buNone/>
            </a:pPr>
            <a:endParaRPr lang="fi-FI" sz="1600" dirty="0" smtClean="0"/>
          </a:p>
          <a:p>
            <a:pPr lvl="1">
              <a:buNone/>
            </a:pPr>
            <a:r>
              <a:rPr lang="fi-FI" sz="1600" dirty="0" smtClean="0">
                <a:sym typeface="Wingdings" pitchFamily="2" charset="2"/>
              </a:rPr>
              <a:t> Mukaan mahtuvat kaikki!</a:t>
            </a:r>
            <a:endParaRPr lang="en-US" sz="1600" dirty="0"/>
          </a:p>
        </p:txBody>
      </p:sp>
      <p:pic>
        <p:nvPicPr>
          <p:cNvPr id="5" name="Content Placeholder 4" descr="Operaatio Nälkäpäivä 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0940"/>
            <a:ext cx="4073525" cy="2724170"/>
          </a:xfrm>
        </p:spPr>
      </p:pic>
      <p:sp>
        <p:nvSpPr>
          <p:cNvPr id="6" name="TextBox 5"/>
          <p:cNvSpPr txBox="1"/>
          <p:nvPr/>
        </p:nvSpPr>
        <p:spPr>
          <a:xfrm>
            <a:off x="7215206" y="5214950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Niklas Rautio, 2008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Punainen Risti tarjoaa nuorille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571612"/>
            <a:ext cx="4073804" cy="4572031"/>
          </a:xfrm>
        </p:spPr>
        <p:txBody>
          <a:bodyPr/>
          <a:lstStyle/>
          <a:p>
            <a:r>
              <a:rPr lang="fi-FI" sz="1600" dirty="0" err="1" smtClean="0"/>
              <a:t>Reddie</a:t>
            </a:r>
            <a:r>
              <a:rPr lang="fi-FI" sz="1600" dirty="0" smtClean="0"/>
              <a:t> </a:t>
            </a:r>
            <a:r>
              <a:rPr lang="fi-FI" sz="1600" dirty="0" err="1" smtClean="0"/>
              <a:t>Kids-kerhot</a:t>
            </a:r>
            <a:r>
              <a:rPr lang="fi-FI" sz="1600" dirty="0" smtClean="0"/>
              <a:t> 7-12 v.</a:t>
            </a:r>
          </a:p>
          <a:p>
            <a:r>
              <a:rPr lang="fi-FI" sz="1600" dirty="0" smtClean="0"/>
              <a:t>Nuorisoryhmät 13-17-v.</a:t>
            </a:r>
          </a:p>
          <a:p>
            <a:r>
              <a:rPr lang="fi-FI" sz="1600" dirty="0" smtClean="0"/>
              <a:t>Toimintaa nuorisodelegaateille 18-29 v.</a:t>
            </a:r>
          </a:p>
          <a:p>
            <a:r>
              <a:rPr lang="fi-FI" sz="1600" dirty="0" smtClean="0"/>
              <a:t>Leirejä kaikenikäisille lapsille ja nuorille, myös leirejä ulkomailla</a:t>
            </a:r>
            <a:endParaRPr lang="en-US" sz="1600" dirty="0" smtClean="0"/>
          </a:p>
          <a:p>
            <a:r>
              <a:rPr lang="fi-FI" sz="1600" dirty="0" smtClean="0"/>
              <a:t>Yliopisto- ja korkeakouluryhmät</a:t>
            </a:r>
          </a:p>
          <a:p>
            <a:r>
              <a:rPr lang="fi-FI" sz="1600" dirty="0" smtClean="0"/>
              <a:t>Ensiapuryhmät</a:t>
            </a:r>
          </a:p>
          <a:p>
            <a:r>
              <a:rPr lang="fi-FI" sz="1600" dirty="0" smtClean="0"/>
              <a:t>Ystävätoimintaa</a:t>
            </a:r>
          </a:p>
          <a:p>
            <a:r>
              <a:rPr lang="fi-FI" sz="1600" dirty="0" smtClean="0"/>
              <a:t>Monikulttuurisuusryhmät</a:t>
            </a:r>
          </a:p>
          <a:p>
            <a:r>
              <a:rPr lang="fi-FI" sz="1600" dirty="0" smtClean="0"/>
              <a:t>Punaisen Ristin keräykset</a:t>
            </a:r>
          </a:p>
          <a:p>
            <a:r>
              <a:rPr lang="fi-FI" sz="1600" dirty="0" smtClean="0"/>
              <a:t>Tempaukset ja kampanjat; vanhainkodin valtaus, ennakko-luulojen vastaanottaminen, kumiajokortin suorittamista jne. </a:t>
            </a:r>
          </a:p>
        </p:txBody>
      </p:sp>
      <p:pic>
        <p:nvPicPr>
          <p:cNvPr id="5" name="Content Placeholder 4" descr="heinola_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600619"/>
            <a:ext cx="4073525" cy="2564812"/>
          </a:xfrm>
        </p:spPr>
      </p:pic>
      <p:sp>
        <p:nvSpPr>
          <p:cNvPr id="6" name="TextBox 5"/>
          <p:cNvSpPr txBox="1"/>
          <p:nvPr/>
        </p:nvSpPr>
        <p:spPr>
          <a:xfrm>
            <a:off x="7286644" y="5143512"/>
            <a:ext cx="1643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Laura Kotila,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Askeleita onnistumiseen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285860"/>
            <a:ext cx="4073804" cy="4857784"/>
          </a:xfrm>
        </p:spPr>
        <p:txBody>
          <a:bodyPr/>
          <a:lstStyle/>
          <a:p>
            <a:r>
              <a:rPr lang="fi-FI" sz="1600" dirty="0" smtClean="0"/>
              <a:t>Nuorisotoiminnan käynnistäminen ei ole vaikeaa, mutta edellyttää aikaa </a:t>
            </a:r>
            <a:r>
              <a:rPr lang="fi-FI" sz="1600" smtClean="0"/>
              <a:t>ja suunnitelmallisuutta.</a:t>
            </a:r>
            <a:endParaRPr lang="fi-FI" sz="1600" dirty="0" smtClean="0"/>
          </a:p>
          <a:p>
            <a:endParaRPr lang="fi-FI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Voimavarojen kartoittaminen </a:t>
            </a:r>
            <a:r>
              <a:rPr lang="fi-FI" sz="1600" dirty="0" smtClean="0"/>
              <a:t>– osaamista, resursseja, verkostoja. </a:t>
            </a:r>
          </a:p>
          <a:p>
            <a:pPr marL="457200" indent="-457200">
              <a:buFont typeface="+mj-lt"/>
              <a:buAutoNum type="arabicPeriod"/>
            </a:pPr>
            <a:endParaRPr lang="fi-FI" sz="1600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1600" b="1" dirty="0" smtClean="0"/>
              <a:t>Vastuuhenkilöiden valinta </a:t>
            </a:r>
            <a:r>
              <a:rPr lang="fi-FI" sz="1600" dirty="0" smtClean="0"/>
              <a:t>- nuorten ryhmälle vetäjä ja osaston hallitukseen nuoriso-toiminnan yhdyshenkilö. </a:t>
            </a:r>
          </a:p>
          <a:p>
            <a:pPr marL="457200" indent="-457200">
              <a:buNone/>
            </a:pPr>
            <a:endParaRPr lang="fi-FI" sz="16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fi-FI" sz="1600" b="1" dirty="0" smtClean="0"/>
              <a:t>Toiminnan paikkojen valinta </a:t>
            </a:r>
            <a:r>
              <a:rPr lang="fi-FI" sz="1600" dirty="0" smtClean="0"/>
              <a:t>– käytännönläheisiä, kiinnostavia tehtäviä jonka kautta tutustutaan järjestön ja osaston toimintaan. </a:t>
            </a:r>
          </a:p>
          <a:p>
            <a:pPr marL="457200" indent="-457200">
              <a:buFont typeface="+mj-lt"/>
              <a:buAutoNum type="arabicPeriod" startAt="3"/>
            </a:pPr>
            <a:endParaRPr lang="fi-FI" sz="1600" dirty="0" smtClean="0"/>
          </a:p>
          <a:p>
            <a:pPr marL="457200" indent="-457200">
              <a:buNone/>
            </a:pPr>
            <a:endParaRPr lang="fi-FI" sz="1600" b="1" dirty="0" smtClean="0"/>
          </a:p>
        </p:txBody>
      </p:sp>
      <p:pic>
        <p:nvPicPr>
          <p:cNvPr id="5" name="Content Placeholder 4" descr="Kangasalan nuorisoryhmä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3486"/>
            <a:ext cx="4073525" cy="2719078"/>
          </a:xfrm>
        </p:spPr>
      </p:pic>
      <p:sp>
        <p:nvSpPr>
          <p:cNvPr id="6" name="TextBox 5"/>
          <p:cNvSpPr txBox="1"/>
          <p:nvPr/>
        </p:nvSpPr>
        <p:spPr>
          <a:xfrm>
            <a:off x="7143768" y="5214950"/>
            <a:ext cx="1857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Rami Marjamäki,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Askeleita onnistumiseen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73804" cy="357189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fi-FI" sz="1600" b="1" dirty="0" smtClean="0"/>
              <a:t>Nuorten rekrytointi</a:t>
            </a:r>
            <a:r>
              <a:rPr lang="en-US" dirty="0" smtClean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kootaan</a:t>
            </a:r>
            <a:r>
              <a:rPr lang="en-US" sz="1600" dirty="0" smtClean="0"/>
              <a:t> </a:t>
            </a:r>
            <a:r>
              <a:rPr lang="en-US" sz="1600" dirty="0" err="1" smtClean="0"/>
              <a:t>nuorten</a:t>
            </a:r>
            <a:r>
              <a:rPr lang="en-US" sz="1600" dirty="0" smtClean="0"/>
              <a:t> </a:t>
            </a:r>
            <a:r>
              <a:rPr lang="en-US" sz="1600" dirty="0" err="1" smtClean="0"/>
              <a:t>ryhmä</a:t>
            </a:r>
            <a:r>
              <a:rPr lang="en-US" sz="1600" dirty="0" smtClean="0"/>
              <a:t> </a:t>
            </a:r>
            <a:r>
              <a:rPr lang="en-US" sz="1600" dirty="0" err="1" smtClean="0"/>
              <a:t>ja</a:t>
            </a:r>
            <a:r>
              <a:rPr lang="en-US" sz="1600" dirty="0" smtClean="0"/>
              <a:t> </a:t>
            </a:r>
            <a:r>
              <a:rPr lang="en-US" sz="1600" dirty="0" err="1" smtClean="0"/>
              <a:t>rekrytoidaan</a:t>
            </a:r>
            <a:r>
              <a:rPr lang="en-US" sz="1600" dirty="0" smtClean="0"/>
              <a:t> </a:t>
            </a:r>
            <a:r>
              <a:rPr lang="en-US" sz="1600" dirty="0" err="1" smtClean="0"/>
              <a:t>siihen</a:t>
            </a:r>
            <a:r>
              <a:rPr lang="en-US" sz="1600" dirty="0" smtClean="0"/>
              <a:t> </a:t>
            </a:r>
            <a:r>
              <a:rPr lang="en-US" sz="1600" dirty="0" err="1" smtClean="0"/>
              <a:t>uusia</a:t>
            </a:r>
            <a:r>
              <a:rPr lang="en-US" sz="1600" dirty="0" smtClean="0"/>
              <a:t> </a:t>
            </a:r>
            <a:r>
              <a:rPr lang="en-US" sz="1600" dirty="0" err="1" smtClean="0"/>
              <a:t>vapaaehtoisia</a:t>
            </a:r>
            <a:r>
              <a:rPr lang="en-US" sz="1600" dirty="0" smtClean="0"/>
              <a:t>, </a:t>
            </a:r>
            <a:r>
              <a:rPr lang="en-US" sz="1600" dirty="0" err="1" smtClean="0"/>
              <a:t>esim</a:t>
            </a:r>
            <a:r>
              <a:rPr lang="en-US" sz="1600" dirty="0" smtClean="0"/>
              <a:t>. </a:t>
            </a:r>
            <a:r>
              <a:rPr lang="en-US" sz="1600" dirty="0" err="1" smtClean="0"/>
              <a:t>kouluvierailujen</a:t>
            </a:r>
            <a:r>
              <a:rPr lang="en-US" sz="1600" dirty="0" smtClean="0"/>
              <a:t> </a:t>
            </a:r>
            <a:r>
              <a:rPr lang="en-US" sz="1600" dirty="0" err="1" smtClean="0"/>
              <a:t>kautta</a:t>
            </a:r>
            <a:r>
              <a:rPr lang="en-US" sz="1600" dirty="0" smtClean="0"/>
              <a:t>.</a:t>
            </a:r>
          </a:p>
          <a:p>
            <a:pPr marL="916477" lvl="1" indent="-514350">
              <a:buFont typeface="Wingdings"/>
              <a:buChar char="à"/>
            </a:pPr>
            <a:endParaRPr lang="en-US" sz="1200" dirty="0" smtClean="0"/>
          </a:p>
          <a:p>
            <a:pPr marL="916477" lvl="1" indent="-514350">
              <a:buFont typeface="Wingdings"/>
              <a:buChar char="à"/>
            </a:pPr>
            <a:r>
              <a:rPr lang="en-US" sz="1200" dirty="0" err="1" smtClean="0"/>
              <a:t>Nuoria</a:t>
            </a:r>
            <a:r>
              <a:rPr lang="en-US" sz="1200" dirty="0" smtClean="0"/>
              <a:t> </a:t>
            </a:r>
            <a:r>
              <a:rPr lang="en-US" sz="1200" dirty="0" err="1" smtClean="0"/>
              <a:t>kannattaa</a:t>
            </a:r>
            <a:r>
              <a:rPr lang="en-US" sz="1200" dirty="0" smtClean="0"/>
              <a:t> </a:t>
            </a:r>
            <a:r>
              <a:rPr lang="en-US" sz="1200" dirty="0" err="1" smtClean="0"/>
              <a:t>rekrytoida</a:t>
            </a:r>
            <a:r>
              <a:rPr lang="en-US" sz="1200" dirty="0" smtClean="0"/>
              <a:t> </a:t>
            </a:r>
            <a:r>
              <a:rPr lang="en-US" sz="1200" dirty="0" err="1" smtClean="0"/>
              <a:t>lukukausien</a:t>
            </a:r>
            <a:r>
              <a:rPr lang="en-US" sz="1200" dirty="0" smtClean="0"/>
              <a:t> </a:t>
            </a:r>
            <a:r>
              <a:rPr lang="en-US" sz="1200" dirty="0" err="1" smtClean="0"/>
              <a:t>alussa</a:t>
            </a:r>
            <a:r>
              <a:rPr lang="en-US" sz="1200" dirty="0" smtClean="0"/>
              <a:t>. </a:t>
            </a:r>
            <a:endParaRPr lang="en-US" sz="1200" b="1" dirty="0" smtClean="0"/>
          </a:p>
          <a:p>
            <a:pPr marL="514350" indent="-514350">
              <a:buNone/>
            </a:pPr>
            <a:endParaRPr lang="fi-FI" sz="16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fi-FI" sz="1600" b="1" dirty="0" smtClean="0"/>
              <a:t>Kiinnostuneita kutsutaan tutustumisiltaan </a:t>
            </a:r>
            <a:r>
              <a:rPr lang="fi-FI" sz="1600" dirty="0" smtClean="0"/>
              <a:t>– popcornia ja mehua tarjolle ja kerrotaan mitä tehtäviä osasto voi tarjota.</a:t>
            </a:r>
          </a:p>
          <a:p>
            <a:pPr marL="514350" indent="-514350">
              <a:buFont typeface="+mj-lt"/>
              <a:buAutoNum type="arabicPeriod" startAt="5"/>
            </a:pPr>
            <a:endParaRPr lang="fi-FI" sz="1600" dirty="0" smtClean="0"/>
          </a:p>
          <a:p>
            <a:pPr marL="514350" indent="-514350">
              <a:buNone/>
            </a:pPr>
            <a:endParaRPr lang="en-US" sz="1600" dirty="0" smtClean="0"/>
          </a:p>
        </p:txBody>
      </p:sp>
      <p:pic>
        <p:nvPicPr>
          <p:cNvPr id="5" name="Content Placeholder 4" descr="SPR Nuorten vuosikokous 2012 Photo Alejandro Lorenzo 1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073525" cy="2715683"/>
          </a:xfrm>
        </p:spPr>
      </p:pic>
      <p:sp>
        <p:nvSpPr>
          <p:cNvPr id="6" name="TextBox 5"/>
          <p:cNvSpPr txBox="1"/>
          <p:nvPr/>
        </p:nvSpPr>
        <p:spPr>
          <a:xfrm>
            <a:off x="6929454" y="5072074"/>
            <a:ext cx="192882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Alejandro Lorenzo,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Askeleita onnistumiseen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285992"/>
            <a:ext cx="4073804" cy="3357586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fi-FI" sz="1600" b="1" dirty="0" smtClean="0"/>
              <a:t>Koulutus ja tuki </a:t>
            </a:r>
            <a:r>
              <a:rPr lang="fi-FI" sz="1600" dirty="0" smtClean="0"/>
              <a:t>– tarvittava koulutus uusille vapaaehtoisille. Tukea käytännön asioissa toiminnan alkaessa (budjetti, mainokset, avaimia osaston toimintatilaan jne.).</a:t>
            </a:r>
            <a:endParaRPr lang="fi-FI" sz="1600" b="1" dirty="0" smtClean="0"/>
          </a:p>
          <a:p>
            <a:pPr marL="342900" indent="-342900">
              <a:buFont typeface="+mj-lt"/>
              <a:buAutoNum type="arabicPeriod" startAt="6"/>
            </a:pPr>
            <a:endParaRPr lang="fi-FI" sz="1600" b="1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fi-FI" sz="1600" b="1" dirty="0" smtClean="0"/>
              <a:t>Otetaan rennosti ja kiitetään </a:t>
            </a:r>
            <a:r>
              <a:rPr lang="fi-FI" sz="1600" dirty="0" smtClean="0"/>
              <a:t>– vapaaehtoisia on hyvä kiittää arvokkaasta työstään, esim. järjestämällä juhlat, retken tai pizzaillan.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5" name="Content Placeholder 4" descr="Risteily_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500306"/>
            <a:ext cx="4073525" cy="2564812"/>
          </a:xfrm>
        </p:spPr>
      </p:pic>
      <p:sp>
        <p:nvSpPr>
          <p:cNvPr id="6" name="TextBox 5"/>
          <p:cNvSpPr txBox="1"/>
          <p:nvPr/>
        </p:nvSpPr>
        <p:spPr>
          <a:xfrm>
            <a:off x="7000892" y="5072074"/>
            <a:ext cx="1857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Kimmo Holopainen, 2012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52" y="1357298"/>
            <a:ext cx="4073804" cy="4714908"/>
          </a:xfrm>
        </p:spPr>
        <p:txBody>
          <a:bodyPr/>
          <a:lstStyle/>
          <a:p>
            <a:r>
              <a:rPr lang="fi-FI" sz="1600" u="sng" dirty="0" err="1" smtClean="0">
                <a:solidFill>
                  <a:srgbClr val="0070C0"/>
                </a:solidFill>
              </a:rPr>
              <a:t>Punainenristi.fi/nuoret</a:t>
            </a:r>
            <a:endParaRPr lang="fi-FI" sz="1600" u="sng" dirty="0" smtClean="0">
              <a:solidFill>
                <a:srgbClr val="0070C0"/>
              </a:solidFill>
            </a:endParaRPr>
          </a:p>
          <a:p>
            <a:r>
              <a:rPr lang="fi-FI" sz="1600" dirty="0" smtClean="0"/>
              <a:t>Nuorten sähköinen lehti </a:t>
            </a:r>
            <a:r>
              <a:rPr lang="fi-FI" sz="1600" u="sng" dirty="0" err="1" smtClean="0">
                <a:solidFill>
                  <a:srgbClr val="0070C0"/>
                </a:solidFill>
              </a:rPr>
              <a:t>www.spray.fi</a:t>
            </a:r>
            <a:endParaRPr lang="fi-FI" sz="1600" u="sng" dirty="0" smtClean="0">
              <a:solidFill>
                <a:srgbClr val="0070C0"/>
              </a:solidFill>
            </a:endParaRPr>
          </a:p>
          <a:p>
            <a:r>
              <a:rPr lang="fi-FI" sz="1600" dirty="0" smtClean="0"/>
              <a:t>Materiaalia ja ajankohtaisia uutisia vapaaehtoisille: </a:t>
            </a:r>
          </a:p>
          <a:p>
            <a:pPr lvl="1"/>
            <a:r>
              <a:rPr lang="fi-FI" sz="1400" u="sng" dirty="0" err="1" smtClean="0">
                <a:solidFill>
                  <a:srgbClr val="0070C0"/>
                </a:solidFill>
              </a:rPr>
              <a:t>Rednet.punainenristi.fi</a:t>
            </a:r>
            <a:r>
              <a:rPr lang="fi-FI" sz="1400" dirty="0" smtClean="0">
                <a:solidFill>
                  <a:srgbClr val="0070C0"/>
                </a:solidFill>
              </a:rPr>
              <a:t> </a:t>
            </a:r>
            <a:r>
              <a:rPr lang="fi-FI" sz="1400" dirty="0" smtClean="0"/>
              <a:t>ja eri ryhmät, esim. </a:t>
            </a:r>
          </a:p>
          <a:p>
            <a:pPr lvl="2"/>
            <a:r>
              <a:rPr lang="fi-FI" sz="1300" dirty="0" smtClean="0"/>
              <a:t>SPR Nuoret</a:t>
            </a:r>
          </a:p>
          <a:p>
            <a:pPr lvl="2"/>
            <a:r>
              <a:rPr lang="fi-FI" sz="1300" dirty="0" smtClean="0"/>
              <a:t>SPR </a:t>
            </a:r>
            <a:r>
              <a:rPr lang="fi-FI" sz="1300" dirty="0" err="1" smtClean="0"/>
              <a:t>Reddie</a:t>
            </a:r>
            <a:r>
              <a:rPr lang="fi-FI" sz="1300" dirty="0" smtClean="0"/>
              <a:t> </a:t>
            </a:r>
            <a:r>
              <a:rPr lang="fi-FI" sz="1300" dirty="0" err="1" smtClean="0"/>
              <a:t>Kids</a:t>
            </a:r>
            <a:r>
              <a:rPr lang="fi-FI" sz="1300" dirty="0" smtClean="0"/>
              <a:t> ohjaajat</a:t>
            </a:r>
          </a:p>
          <a:p>
            <a:pPr lvl="2"/>
            <a:r>
              <a:rPr lang="fi-FI" sz="1300" dirty="0" smtClean="0"/>
              <a:t>SPR </a:t>
            </a:r>
            <a:r>
              <a:rPr lang="fi-FI" sz="1300" dirty="0" err="1" smtClean="0"/>
              <a:t>Nuorisopromot</a:t>
            </a:r>
            <a:endParaRPr lang="fi-FI" sz="1300" dirty="0" smtClean="0"/>
          </a:p>
          <a:p>
            <a:pPr lvl="1"/>
            <a:endParaRPr lang="fi-FI" sz="1600" dirty="0" smtClean="0"/>
          </a:p>
          <a:p>
            <a:r>
              <a:rPr lang="fi-FI" sz="1600" dirty="0" smtClean="0"/>
              <a:t>Nuoria </a:t>
            </a:r>
            <a:r>
              <a:rPr lang="fi-FI" sz="1600" dirty="0" err="1" smtClean="0"/>
              <a:t>remmiin-</a:t>
            </a:r>
            <a:r>
              <a:rPr lang="fi-FI" sz="1600" dirty="0" smtClean="0"/>
              <a:t> esite</a:t>
            </a:r>
          </a:p>
          <a:p>
            <a:r>
              <a:rPr lang="fi-FI" sz="1600" dirty="0" smtClean="0"/>
              <a:t>Nuorisoryhmätoiminnan opas</a:t>
            </a:r>
          </a:p>
          <a:p>
            <a:r>
              <a:rPr lang="fi-FI" sz="1600" dirty="0" smtClean="0"/>
              <a:t>Tehdään yhdessä vihko</a:t>
            </a:r>
          </a:p>
          <a:p>
            <a:r>
              <a:rPr lang="fi-FI" sz="1600" dirty="0" err="1" smtClean="0"/>
              <a:t>Reddie</a:t>
            </a:r>
            <a:r>
              <a:rPr lang="fi-FI" sz="1600" dirty="0" smtClean="0"/>
              <a:t> </a:t>
            </a:r>
            <a:r>
              <a:rPr lang="fi-FI" sz="1600" dirty="0" err="1" smtClean="0"/>
              <a:t>Kids</a:t>
            </a:r>
            <a:r>
              <a:rPr lang="fi-FI" sz="1600" dirty="0" smtClean="0"/>
              <a:t> ohjaajan opas</a:t>
            </a:r>
          </a:p>
          <a:p>
            <a:r>
              <a:rPr lang="fi-FI" sz="1600" dirty="0" smtClean="0"/>
              <a:t>Piirin nuorisotoiminnasta vastaava työntekijä</a:t>
            </a:r>
          </a:p>
          <a:p>
            <a:endParaRPr lang="en-US" sz="1600" dirty="0"/>
          </a:p>
        </p:txBody>
      </p:sp>
      <p:pic>
        <p:nvPicPr>
          <p:cNvPr id="5" name="Content Placeholder 4" descr="ensiapu_sm2011_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0263" y="2523486"/>
            <a:ext cx="4073525" cy="2719078"/>
          </a:xfrm>
        </p:spPr>
      </p:pic>
      <p:sp>
        <p:nvSpPr>
          <p:cNvPr id="6" name="TextBox 5"/>
          <p:cNvSpPr txBox="1"/>
          <p:nvPr/>
        </p:nvSpPr>
        <p:spPr>
          <a:xfrm>
            <a:off x="7286644" y="5214950"/>
            <a:ext cx="1571636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/>
              <a:t>Kuva: Niklas </a:t>
            </a:r>
            <a:r>
              <a:rPr lang="fi-FI" sz="800" dirty="0" err="1" smtClean="0"/>
              <a:t>Meltio</a:t>
            </a:r>
            <a:r>
              <a:rPr lang="fi-FI" sz="800" dirty="0" smtClean="0"/>
              <a:t>, 2011</a:t>
            </a:r>
            <a:endParaRPr lang="en-US" sz="8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CC00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2AAAA"/>
      </a:accent5>
      <a:accent6>
        <a:srgbClr val="E7B900"/>
      </a:accent6>
      <a:hlink>
        <a:srgbClr val="990099"/>
      </a:hlink>
      <a:folHlink>
        <a:srgbClr val="009900"/>
      </a:folHlink>
    </a:clrScheme>
    <a:fontScheme name="Oletusraken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88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145</TotalTime>
  <Words>426</Words>
  <Application>Microsoft Office PowerPoint</Application>
  <PresentationFormat>On-screen Show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Theme4</vt:lpstr>
      <vt:lpstr>Nuoria remmiin!</vt:lpstr>
      <vt:lpstr>Nuorista energiaa ja jatkuvuutta</vt:lpstr>
      <vt:lpstr>Miksi järjestöllä on nuorisotoimintaa?</vt:lpstr>
      <vt:lpstr>Tekemistä kerhoista kampanjoihin</vt:lpstr>
      <vt:lpstr>Punainen Risti tarjoaa nuorille</vt:lpstr>
      <vt:lpstr>Askeleita onnistumiseen</vt:lpstr>
      <vt:lpstr>Askeleita onnistumiseen</vt:lpstr>
      <vt:lpstr>Askeleita onnistumiseen</vt:lpstr>
      <vt:lpstr>Lisätietoa</vt:lpstr>
    </vt:vector>
  </TitlesOfParts>
  <Company>SPRJ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Nuoria remmiin!</dc:title>
  <dc:creator>SPRJ</dc:creator>
  <cp:lastModifiedBy>SPRJ</cp:lastModifiedBy>
  <cp:revision>13</cp:revision>
  <dcterms:created xsi:type="dcterms:W3CDTF">2012-06-08T11:38:30Z</dcterms:created>
  <dcterms:modified xsi:type="dcterms:W3CDTF">2012-06-21T08:38:11Z</dcterms:modified>
</cp:coreProperties>
</file>