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03" r:id="rId2"/>
    <p:sldId id="269" r:id="rId3"/>
    <p:sldId id="257" r:id="rId4"/>
    <p:sldId id="259" r:id="rId5"/>
    <p:sldId id="268" r:id="rId6"/>
    <p:sldId id="288" r:id="rId7"/>
    <p:sldId id="275" r:id="rId8"/>
    <p:sldId id="302" r:id="rId9"/>
    <p:sldId id="272" r:id="rId10"/>
    <p:sldId id="261" r:id="rId11"/>
    <p:sldId id="262" r:id="rId12"/>
    <p:sldId id="266" r:id="rId13"/>
    <p:sldId id="263" r:id="rId14"/>
    <p:sldId id="289" r:id="rId15"/>
    <p:sldId id="273" r:id="rId16"/>
    <p:sldId id="274" r:id="rId17"/>
    <p:sldId id="304" r:id="rId18"/>
    <p:sldId id="277" r:id="rId19"/>
    <p:sldId id="291" r:id="rId20"/>
    <p:sldId id="278" r:id="rId21"/>
    <p:sldId id="285" r:id="rId22"/>
    <p:sldId id="290" r:id="rId23"/>
    <p:sldId id="295" r:id="rId24"/>
    <p:sldId id="296" r:id="rId25"/>
    <p:sldId id="279" r:id="rId26"/>
    <p:sldId id="280" r:id="rId27"/>
    <p:sldId id="281" r:id="rId28"/>
    <p:sldId id="283" r:id="rId29"/>
    <p:sldId id="297" r:id="rId30"/>
    <p:sldId id="299" r:id="rId31"/>
    <p:sldId id="301" r:id="rId32"/>
    <p:sldId id="287" r:id="rId33"/>
    <p:sldId id="300" r:id="rId34"/>
    <p:sldId id="294" r:id="rId35"/>
  </p:sldIdLst>
  <p:sldSz cx="10693400" cy="7561263"/>
  <p:notesSz cx="9410700" cy="7086600"/>
  <p:defaultTextStyle>
    <a:defPPr>
      <a:defRPr lang="fi-FI"/>
    </a:defPPr>
    <a:lvl1pPr algn="l" rtl="0" fontAlgn="base">
      <a:spcBef>
        <a:spcPct val="0"/>
      </a:spcBef>
      <a:spcAft>
        <a:spcPct val="0"/>
      </a:spcAft>
      <a:defRPr sz="2500" b="1" kern="1200">
        <a:solidFill>
          <a:schemeClr val="tx1"/>
        </a:solidFill>
        <a:latin typeface="Times New Roman" pitchFamily="18" charset="0"/>
        <a:ea typeface="+mn-ea"/>
        <a:cs typeface="+mn-cs"/>
      </a:defRPr>
    </a:lvl1pPr>
    <a:lvl2pPr marL="457200" algn="l" rtl="0" fontAlgn="base">
      <a:spcBef>
        <a:spcPct val="0"/>
      </a:spcBef>
      <a:spcAft>
        <a:spcPct val="0"/>
      </a:spcAft>
      <a:defRPr sz="2500" b="1" kern="1200">
        <a:solidFill>
          <a:schemeClr val="tx1"/>
        </a:solidFill>
        <a:latin typeface="Times New Roman" pitchFamily="18" charset="0"/>
        <a:ea typeface="+mn-ea"/>
        <a:cs typeface="+mn-cs"/>
      </a:defRPr>
    </a:lvl2pPr>
    <a:lvl3pPr marL="914400" algn="l" rtl="0" fontAlgn="base">
      <a:spcBef>
        <a:spcPct val="0"/>
      </a:spcBef>
      <a:spcAft>
        <a:spcPct val="0"/>
      </a:spcAft>
      <a:defRPr sz="2500" b="1" kern="1200">
        <a:solidFill>
          <a:schemeClr val="tx1"/>
        </a:solidFill>
        <a:latin typeface="Times New Roman" pitchFamily="18" charset="0"/>
        <a:ea typeface="+mn-ea"/>
        <a:cs typeface="+mn-cs"/>
      </a:defRPr>
    </a:lvl3pPr>
    <a:lvl4pPr marL="1371600" algn="l" rtl="0" fontAlgn="base">
      <a:spcBef>
        <a:spcPct val="0"/>
      </a:spcBef>
      <a:spcAft>
        <a:spcPct val="0"/>
      </a:spcAft>
      <a:defRPr sz="2500" b="1" kern="1200">
        <a:solidFill>
          <a:schemeClr val="tx1"/>
        </a:solidFill>
        <a:latin typeface="Times New Roman" pitchFamily="18" charset="0"/>
        <a:ea typeface="+mn-ea"/>
        <a:cs typeface="+mn-cs"/>
      </a:defRPr>
    </a:lvl4pPr>
    <a:lvl5pPr marL="1828800" algn="l" rtl="0" fontAlgn="base">
      <a:spcBef>
        <a:spcPct val="0"/>
      </a:spcBef>
      <a:spcAft>
        <a:spcPct val="0"/>
      </a:spcAft>
      <a:defRPr sz="2500" b="1" kern="1200">
        <a:solidFill>
          <a:schemeClr val="tx1"/>
        </a:solidFill>
        <a:latin typeface="Times New Roman" pitchFamily="18" charset="0"/>
        <a:ea typeface="+mn-ea"/>
        <a:cs typeface="+mn-cs"/>
      </a:defRPr>
    </a:lvl5pPr>
    <a:lvl6pPr marL="2286000" algn="l" defTabSz="914400" rtl="0" eaLnBrk="1" latinLnBrk="0" hangingPunct="1">
      <a:defRPr sz="2500" b="1" kern="1200">
        <a:solidFill>
          <a:schemeClr val="tx1"/>
        </a:solidFill>
        <a:latin typeface="Times New Roman" pitchFamily="18" charset="0"/>
        <a:ea typeface="+mn-ea"/>
        <a:cs typeface="+mn-cs"/>
      </a:defRPr>
    </a:lvl6pPr>
    <a:lvl7pPr marL="2743200" algn="l" defTabSz="914400" rtl="0" eaLnBrk="1" latinLnBrk="0" hangingPunct="1">
      <a:defRPr sz="2500" b="1" kern="1200">
        <a:solidFill>
          <a:schemeClr val="tx1"/>
        </a:solidFill>
        <a:latin typeface="Times New Roman" pitchFamily="18" charset="0"/>
        <a:ea typeface="+mn-ea"/>
        <a:cs typeface="+mn-cs"/>
      </a:defRPr>
    </a:lvl7pPr>
    <a:lvl8pPr marL="3200400" algn="l" defTabSz="914400" rtl="0" eaLnBrk="1" latinLnBrk="0" hangingPunct="1">
      <a:defRPr sz="2500" b="1" kern="1200">
        <a:solidFill>
          <a:schemeClr val="tx1"/>
        </a:solidFill>
        <a:latin typeface="Times New Roman" pitchFamily="18" charset="0"/>
        <a:ea typeface="+mn-ea"/>
        <a:cs typeface="+mn-cs"/>
      </a:defRPr>
    </a:lvl8pPr>
    <a:lvl9pPr marL="3657600" algn="l" defTabSz="914400" rtl="0" eaLnBrk="1" latinLnBrk="0" hangingPunct="1">
      <a:defRPr sz="25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3300"/>
  </p:clrMru>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42" autoAdjust="0"/>
    <p:restoredTop sz="71614" autoAdjust="0"/>
  </p:normalViewPr>
  <p:slideViewPr>
    <p:cSldViewPr snapToGrid="0" snapToObjects="1">
      <p:cViewPr>
        <p:scale>
          <a:sx n="75" d="100"/>
          <a:sy n="75" d="100"/>
        </p:scale>
        <p:origin x="-1704" y="-72"/>
      </p:cViewPr>
      <p:guideLst>
        <p:guide orient="horz" pos="112"/>
        <p:guide orient="horz" pos="336"/>
        <p:guide orient="horz" pos="816"/>
        <p:guide orient="horz" pos="976"/>
        <p:guide orient="horz" pos="677"/>
        <p:guide pos="6611"/>
        <p:guide pos="115"/>
        <p:guide pos="3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2" d="100"/>
          <a:sy n="122" d="100"/>
        </p:scale>
        <p:origin x="-1380" y="-108"/>
      </p:cViewPr>
      <p:guideLst>
        <p:guide orient="horz" pos="2232"/>
        <p:guide pos="296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4079875" cy="354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fi-FI"/>
          </a:p>
        </p:txBody>
      </p:sp>
      <p:sp>
        <p:nvSpPr>
          <p:cNvPr id="22531" name="Rectangle 3"/>
          <p:cNvSpPr>
            <a:spLocks noGrp="1" noChangeArrowheads="1"/>
          </p:cNvSpPr>
          <p:nvPr>
            <p:ph type="dt" sz="quarter" idx="1"/>
          </p:nvPr>
        </p:nvSpPr>
        <p:spPr bwMode="auto">
          <a:xfrm>
            <a:off x="5330825" y="0"/>
            <a:ext cx="4079875" cy="354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fi-FI"/>
          </a:p>
        </p:txBody>
      </p:sp>
      <p:sp>
        <p:nvSpPr>
          <p:cNvPr id="22532" name="Rectangle 4"/>
          <p:cNvSpPr>
            <a:spLocks noGrp="1" noChangeArrowheads="1"/>
          </p:cNvSpPr>
          <p:nvPr>
            <p:ph type="ftr" sz="quarter" idx="2"/>
          </p:nvPr>
        </p:nvSpPr>
        <p:spPr bwMode="auto">
          <a:xfrm>
            <a:off x="0" y="6732588"/>
            <a:ext cx="4079875" cy="354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fi-FI"/>
          </a:p>
        </p:txBody>
      </p:sp>
      <p:sp>
        <p:nvSpPr>
          <p:cNvPr id="22533" name="Rectangle 5"/>
          <p:cNvSpPr>
            <a:spLocks noGrp="1" noChangeArrowheads="1"/>
          </p:cNvSpPr>
          <p:nvPr>
            <p:ph type="sldNum" sz="quarter" idx="3"/>
          </p:nvPr>
        </p:nvSpPr>
        <p:spPr bwMode="auto">
          <a:xfrm>
            <a:off x="5330825" y="6732588"/>
            <a:ext cx="4079875" cy="354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795FF83C-387D-4A22-8E78-0CF28DF8B527}" type="slidenum">
              <a:rPr lang="fi-FI"/>
              <a:pPr>
                <a:defRPr/>
              </a:pPr>
              <a:t>‹#›</a:t>
            </a:fld>
            <a:endParaRPr 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4078288" cy="354013"/>
          </a:xfrm>
          <a:prstGeom prst="rect">
            <a:avLst/>
          </a:prstGeom>
        </p:spPr>
        <p:txBody>
          <a:bodyPr vert="horz" lIns="91440" tIns="45720" rIns="91440" bIns="45720" rtlCol="0"/>
          <a:lstStyle>
            <a:lvl1pPr algn="l">
              <a:defRPr sz="1200"/>
            </a:lvl1pPr>
          </a:lstStyle>
          <a:p>
            <a:pPr>
              <a:defRPr/>
            </a:pPr>
            <a:endParaRPr lang="fi-FI"/>
          </a:p>
        </p:txBody>
      </p:sp>
      <p:sp>
        <p:nvSpPr>
          <p:cNvPr id="3" name="Päivämäärän paikkamerkki 2"/>
          <p:cNvSpPr>
            <a:spLocks noGrp="1"/>
          </p:cNvSpPr>
          <p:nvPr>
            <p:ph type="dt" idx="1"/>
          </p:nvPr>
        </p:nvSpPr>
        <p:spPr>
          <a:xfrm>
            <a:off x="5330825" y="0"/>
            <a:ext cx="4078288" cy="354013"/>
          </a:xfrm>
          <a:prstGeom prst="rect">
            <a:avLst/>
          </a:prstGeom>
        </p:spPr>
        <p:txBody>
          <a:bodyPr vert="horz" lIns="91440" tIns="45720" rIns="91440" bIns="45720" rtlCol="0"/>
          <a:lstStyle>
            <a:lvl1pPr algn="r">
              <a:defRPr sz="1200"/>
            </a:lvl1pPr>
          </a:lstStyle>
          <a:p>
            <a:pPr>
              <a:defRPr/>
            </a:pPr>
            <a:fld id="{BE8CBBA6-2BD0-42FF-AF65-9415AC925A65}" type="datetimeFigureOut">
              <a:rPr lang="fi-FI"/>
              <a:pPr>
                <a:defRPr/>
              </a:pPr>
              <a:t>26.1.2012</a:t>
            </a:fld>
            <a:endParaRPr lang="fi-FI"/>
          </a:p>
        </p:txBody>
      </p:sp>
      <p:sp>
        <p:nvSpPr>
          <p:cNvPr id="4" name="Dian kuvan paikkamerkki 3"/>
          <p:cNvSpPr>
            <a:spLocks noGrp="1" noRot="1" noChangeAspect="1"/>
          </p:cNvSpPr>
          <p:nvPr>
            <p:ph type="sldImg" idx="2"/>
          </p:nvPr>
        </p:nvSpPr>
        <p:spPr>
          <a:xfrm>
            <a:off x="2825750" y="531813"/>
            <a:ext cx="3759200" cy="2657475"/>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Huomautusten paikkamerkki 4"/>
          <p:cNvSpPr>
            <a:spLocks noGrp="1"/>
          </p:cNvSpPr>
          <p:nvPr>
            <p:ph type="body" sz="quarter" idx="3"/>
          </p:nvPr>
        </p:nvSpPr>
        <p:spPr>
          <a:xfrm>
            <a:off x="941388" y="3365500"/>
            <a:ext cx="7527925" cy="3189288"/>
          </a:xfrm>
          <a:prstGeom prst="rect">
            <a:avLst/>
          </a:prstGeom>
        </p:spPr>
        <p:txBody>
          <a:bodyPr vert="horz" lIns="91440" tIns="45720" rIns="9144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6" name="Alatunnisteen paikkamerkki 5"/>
          <p:cNvSpPr>
            <a:spLocks noGrp="1"/>
          </p:cNvSpPr>
          <p:nvPr>
            <p:ph type="ftr" sz="quarter" idx="4"/>
          </p:nvPr>
        </p:nvSpPr>
        <p:spPr>
          <a:xfrm>
            <a:off x="0" y="6731000"/>
            <a:ext cx="4078288" cy="354013"/>
          </a:xfrm>
          <a:prstGeom prst="rect">
            <a:avLst/>
          </a:prstGeom>
        </p:spPr>
        <p:txBody>
          <a:bodyPr vert="horz" lIns="91440" tIns="45720" rIns="91440" bIns="45720" rtlCol="0" anchor="b"/>
          <a:lstStyle>
            <a:lvl1pPr algn="l">
              <a:defRPr sz="1200"/>
            </a:lvl1pPr>
          </a:lstStyle>
          <a:p>
            <a:pPr>
              <a:defRPr/>
            </a:pPr>
            <a:endParaRPr lang="fi-FI"/>
          </a:p>
        </p:txBody>
      </p:sp>
      <p:sp>
        <p:nvSpPr>
          <p:cNvPr id="7" name="Dian numeron paikkamerkki 6"/>
          <p:cNvSpPr>
            <a:spLocks noGrp="1"/>
          </p:cNvSpPr>
          <p:nvPr>
            <p:ph type="sldNum" sz="quarter" idx="5"/>
          </p:nvPr>
        </p:nvSpPr>
        <p:spPr>
          <a:xfrm>
            <a:off x="5330825" y="6731000"/>
            <a:ext cx="4078288" cy="354013"/>
          </a:xfrm>
          <a:prstGeom prst="rect">
            <a:avLst/>
          </a:prstGeom>
        </p:spPr>
        <p:txBody>
          <a:bodyPr vert="horz" lIns="91440" tIns="45720" rIns="91440" bIns="45720" rtlCol="0" anchor="b"/>
          <a:lstStyle>
            <a:lvl1pPr algn="r">
              <a:defRPr sz="1200"/>
            </a:lvl1pPr>
          </a:lstStyle>
          <a:p>
            <a:pPr>
              <a:defRPr/>
            </a:pPr>
            <a:fld id="{158197F3-1314-4B43-8CC0-CACAE652B829}"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idra.f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n kuvan paikkamerkki 1"/>
          <p:cNvSpPr>
            <a:spLocks noGrp="1" noRot="1" noChangeAspect="1" noTextEdit="1"/>
          </p:cNvSpPr>
          <p:nvPr>
            <p:ph type="sldImg"/>
          </p:nvPr>
        </p:nvSpPr>
        <p:spPr bwMode="auto">
          <a:noFill/>
          <a:ln>
            <a:solidFill>
              <a:srgbClr val="000000"/>
            </a:solidFill>
            <a:miter lim="800000"/>
            <a:headEnd/>
            <a:tailEnd/>
          </a:ln>
        </p:spPr>
      </p:sp>
      <p:sp>
        <p:nvSpPr>
          <p:cNvPr id="37891"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smtClean="0">
              <a:latin typeface="Verdana" pitchFamily="34" charset="0"/>
            </a:endParaRPr>
          </a:p>
          <a:p>
            <a:pPr>
              <a:buFontTx/>
              <a:buChar char="•"/>
            </a:pPr>
            <a:r>
              <a:rPr lang="sv-FI" sz="1100" smtClean="0">
                <a:latin typeface="Verdana" pitchFamily="34" charset="0"/>
              </a:rPr>
              <a:t> Rödakorsveckans tema uppmuntrar människor att hitta sitt eget sätt att hjälpa. </a:t>
            </a:r>
          </a:p>
          <a:p>
            <a:endParaRPr lang="fi-FI" smtClean="0"/>
          </a:p>
        </p:txBody>
      </p:sp>
      <p:sp>
        <p:nvSpPr>
          <p:cNvPr id="37892"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AC1703-21C3-4BB6-AAB1-562CB67BAC07}" type="slidenum">
              <a:rPr lang="fi-FI" smtClean="0"/>
              <a:pPr/>
              <a:t>1</a:t>
            </a:fld>
            <a:endParaRPr lang="fi-F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ian kuvan paikkamerkki 1"/>
          <p:cNvSpPr>
            <a:spLocks noGrp="1" noRot="1" noChangeAspect="1" noTextEdit="1"/>
          </p:cNvSpPr>
          <p:nvPr>
            <p:ph type="sldImg"/>
          </p:nvPr>
        </p:nvSpPr>
        <p:spPr bwMode="auto">
          <a:noFill/>
          <a:ln>
            <a:solidFill>
              <a:srgbClr val="000000"/>
            </a:solidFill>
            <a:miter lim="800000"/>
            <a:headEnd/>
            <a:tailEnd/>
          </a:ln>
        </p:spPr>
      </p:sp>
      <p:sp>
        <p:nvSpPr>
          <p:cNvPr id="47107" name="Huomautusten paikkamerkki 2"/>
          <p:cNvSpPr>
            <a:spLocks noGrp="1"/>
          </p:cNvSpPr>
          <p:nvPr>
            <p:ph type="body" idx="1"/>
          </p:nvPr>
        </p:nvSpPr>
        <p:spPr bwMode="auto">
          <a:noFill/>
        </p:spPr>
        <p:txBody>
          <a:bodyPr wrap="square" numCol="1" anchor="t" anchorCtr="0" compatLnSpc="1">
            <a:prstTxWarp prst="textNoShape">
              <a:avLst/>
            </a:prstTxWarp>
          </a:bodyPr>
          <a:lstStyle/>
          <a:p>
            <a:pPr lvl="1"/>
            <a:endParaRPr lang="fi-FI" sz="1100" smtClean="0">
              <a:latin typeface="Verdana" pitchFamily="34" charset="0"/>
            </a:endParaRPr>
          </a:p>
          <a:p>
            <a:pPr lvl="1"/>
            <a:endParaRPr lang="fi-FI" sz="1100" smtClean="0">
              <a:latin typeface="Verdana" pitchFamily="34" charset="0"/>
            </a:endParaRPr>
          </a:p>
          <a:p>
            <a:pPr lvl="1">
              <a:buFontTx/>
              <a:buChar char="•"/>
            </a:pPr>
            <a:r>
              <a:rPr lang="sv-FI" sz="1100" smtClean="0">
                <a:latin typeface="Verdana" pitchFamily="34" charset="0"/>
              </a:rPr>
              <a:t> Finlands Röda Kors viktigaste årliga insamling är Operation Hungerdagen, som fyller 30 år i år (och som för övrigt föddes i lokalavdelningen i Pälkäne!).</a:t>
            </a:r>
          </a:p>
          <a:p>
            <a:pPr lvl="1">
              <a:buFontTx/>
              <a:buChar char="•"/>
            </a:pPr>
            <a:r>
              <a:rPr lang="sv-FI" sz="1100" smtClean="0">
                <a:latin typeface="Verdana" pitchFamily="34" charset="0"/>
              </a:rPr>
              <a:t> För att stöda hjälpberedskapen i hemlandet ordnar vi insamlingarna Bättredag och Jul i sinnet.</a:t>
            </a:r>
          </a:p>
          <a:p>
            <a:pPr lvl="1">
              <a:buFontTx/>
              <a:buChar char="•"/>
            </a:pPr>
            <a:r>
              <a:rPr lang="sv-FI" sz="1100" smtClean="0">
                <a:latin typeface="Verdana" pitchFamily="34" charset="0"/>
              </a:rPr>
              <a:t> Du kan också bli månadsgivare och ge en slant varje månad direkt från ditt konto.</a:t>
            </a:r>
          </a:p>
          <a:p>
            <a:pPr lvl="1">
              <a:buFontTx/>
              <a:buChar char="•"/>
            </a:pPr>
            <a:r>
              <a:rPr lang="sv-FI" sz="1100" smtClean="0">
                <a:latin typeface="Verdana" pitchFamily="34" charset="0"/>
              </a:rPr>
              <a:t> Webbdonationer </a:t>
            </a:r>
            <a:r>
              <a:rPr lang="sv-FI" sz="1100" u="sng" smtClean="0">
                <a:latin typeface="Verdana" pitchFamily="34" charset="0"/>
                <a:hlinkClick r:id="rId3"/>
              </a:rPr>
              <a:t>www.bidra.fi</a:t>
            </a:r>
            <a:r>
              <a:rPr lang="sv-FI" sz="1100" smtClean="0">
                <a:latin typeface="Verdana" pitchFamily="34" charset="0"/>
              </a:rPr>
              <a:t>.</a:t>
            </a:r>
          </a:p>
          <a:p>
            <a:pPr lvl="1">
              <a:buFontTx/>
              <a:buChar char="•"/>
            </a:pPr>
            <a:endParaRPr lang="sv-FI" sz="1100" smtClean="0">
              <a:latin typeface="Verdana" pitchFamily="34" charset="0"/>
            </a:endParaRPr>
          </a:p>
          <a:p>
            <a:pPr lvl="1"/>
            <a:r>
              <a:rPr lang="sv-FI" sz="800" smtClean="0">
                <a:latin typeface="Verdana" pitchFamily="34" charset="0"/>
              </a:rPr>
              <a:t>Foto: Finlands Röda Kors bildarkiv</a:t>
            </a:r>
          </a:p>
          <a:p>
            <a:pPr eaLnBrk="1" hangingPunct="1">
              <a:spcBef>
                <a:spcPct val="0"/>
              </a:spcBef>
            </a:pPr>
            <a:r>
              <a:rPr lang="fi-FI" sz="1100" smtClean="0">
                <a:latin typeface="Verdana" pitchFamily="34" charset="0"/>
              </a:rPr>
              <a:t>	</a:t>
            </a:r>
          </a:p>
          <a:p>
            <a:pPr eaLnBrk="1" hangingPunct="1">
              <a:spcBef>
                <a:spcPct val="0"/>
              </a:spcBef>
            </a:pPr>
            <a:endParaRPr lang="fi-FI" sz="1100" smtClean="0">
              <a:latin typeface="Verdana" pitchFamily="34" charset="0"/>
            </a:endParaRPr>
          </a:p>
          <a:p>
            <a:pPr eaLnBrk="1" hangingPunct="1">
              <a:spcBef>
                <a:spcPct val="0"/>
              </a:spcBef>
            </a:pPr>
            <a:endParaRPr lang="fi-FI" sz="1100" smtClean="0">
              <a:latin typeface="Verdana" pitchFamily="34" charset="0"/>
            </a:endParaRPr>
          </a:p>
        </p:txBody>
      </p:sp>
      <p:sp>
        <p:nvSpPr>
          <p:cNvPr id="47108"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BE7A90-9E61-4BAA-8D21-6BACE1F3DD28}" type="slidenum">
              <a:rPr lang="fi-FI" smtClean="0"/>
              <a:pPr/>
              <a:t>10</a:t>
            </a:fld>
            <a:endParaRPr lang="fi-F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ian kuvan paikkamerkki 1"/>
          <p:cNvSpPr>
            <a:spLocks noGrp="1" noRot="1" noChangeAspect="1" noTextEdit="1"/>
          </p:cNvSpPr>
          <p:nvPr>
            <p:ph type="sldImg"/>
          </p:nvPr>
        </p:nvSpPr>
        <p:spPr bwMode="auto">
          <a:noFill/>
          <a:ln>
            <a:solidFill>
              <a:srgbClr val="000000"/>
            </a:solidFill>
            <a:miter lim="800000"/>
            <a:headEnd/>
            <a:tailEnd/>
          </a:ln>
        </p:spPr>
      </p:sp>
      <p:sp>
        <p:nvSpPr>
          <p:cNvPr id="48131" name="Huomautusten paikkamerkki 2"/>
          <p:cNvSpPr>
            <a:spLocks noGrp="1"/>
          </p:cNvSpPr>
          <p:nvPr>
            <p:ph type="body" idx="1"/>
          </p:nvPr>
        </p:nvSpPr>
        <p:spPr bwMode="auto">
          <a:xfrm>
            <a:off x="676275" y="3365500"/>
            <a:ext cx="7527925" cy="3189288"/>
          </a:xfrm>
          <a:noFill/>
        </p:spPr>
        <p:txBody>
          <a:bodyPr wrap="square" numCol="1" anchor="t" anchorCtr="0" compatLnSpc="1">
            <a:prstTxWarp prst="textNoShape">
              <a:avLst/>
            </a:prstTxWarp>
          </a:bodyPr>
          <a:lstStyle/>
          <a:p>
            <a:pPr lvl="1"/>
            <a:endParaRPr lang="fi-FI" sz="1100" smtClean="0">
              <a:latin typeface="Verdana" pitchFamily="34" charset="0"/>
            </a:endParaRPr>
          </a:p>
          <a:p>
            <a:pPr lvl="1" eaLnBrk="1" hangingPunct="1">
              <a:spcBef>
                <a:spcPct val="0"/>
              </a:spcBef>
              <a:buFontTx/>
              <a:buChar char="•"/>
            </a:pPr>
            <a:r>
              <a:rPr lang="fi-FI" sz="1100" smtClean="0">
                <a:latin typeface="Verdana" pitchFamily="34" charset="0"/>
              </a:rPr>
              <a:t> </a:t>
            </a:r>
            <a:r>
              <a:rPr lang="sv-FI" sz="1100" smtClean="0">
                <a:latin typeface="Verdana" pitchFamily="34" charset="0"/>
              </a:rPr>
              <a:t>Alla kan lära sig ge första hjälpen. </a:t>
            </a:r>
          </a:p>
          <a:p>
            <a:pPr lvl="1" eaLnBrk="1" hangingPunct="1">
              <a:spcBef>
                <a:spcPct val="0"/>
              </a:spcBef>
              <a:buFontTx/>
              <a:buChar char="•"/>
            </a:pPr>
            <a:r>
              <a:rPr lang="sv-FI" sz="1100" smtClean="0">
                <a:latin typeface="Verdana" pitchFamily="34" charset="0"/>
              </a:rPr>
              <a:t> Röda Korset har som mål att det finns minst en människa i varje hem som kan och vågar hjälpa när det behövs.</a:t>
            </a:r>
          </a:p>
          <a:p>
            <a:pPr lvl="1" eaLnBrk="1" hangingPunct="1">
              <a:spcBef>
                <a:spcPct val="0"/>
              </a:spcBef>
              <a:buFontTx/>
              <a:buChar char="•"/>
            </a:pPr>
            <a:r>
              <a:rPr lang="sv-FI" sz="1100" smtClean="0">
                <a:latin typeface="Verdana" pitchFamily="34" charset="0"/>
              </a:rPr>
              <a:t> Det kan vara du! Gå en första hjälpen-kurs; håll koll på vilka kurser som annonseras i din region.</a:t>
            </a:r>
          </a:p>
          <a:p>
            <a:pPr lvl="1" eaLnBrk="1" hangingPunct="1">
              <a:spcBef>
                <a:spcPct val="0"/>
              </a:spcBef>
              <a:buFontTx/>
              <a:buChar char="•"/>
            </a:pPr>
            <a:r>
              <a:rPr lang="sv-FI" sz="1100" smtClean="0">
                <a:latin typeface="Verdana" pitchFamily="34" charset="0"/>
              </a:rPr>
              <a:t> Första hjälpen är ett kunskapsområde med anor inom Finlands Röda Kors: den allra första kursen för allmänheten ordnades för hela 130 år sedan.</a:t>
            </a:r>
          </a:p>
          <a:p>
            <a:pPr lvl="1"/>
            <a:endParaRPr lang="fi-FI" sz="1100" smtClean="0">
              <a:latin typeface="Verdana" pitchFamily="34" charset="0"/>
            </a:endParaRPr>
          </a:p>
          <a:p>
            <a:pPr lvl="1" eaLnBrk="1" hangingPunct="1">
              <a:spcBef>
                <a:spcPct val="0"/>
              </a:spcBef>
            </a:pPr>
            <a:r>
              <a:rPr lang="fi-FI" sz="800" smtClean="0">
                <a:latin typeface="Verdana" pitchFamily="34" charset="0"/>
              </a:rPr>
              <a:t>Foto: Katja Lehto</a:t>
            </a:r>
          </a:p>
          <a:p>
            <a:pPr lvl="1" eaLnBrk="1" hangingPunct="1">
              <a:spcBef>
                <a:spcPct val="0"/>
              </a:spcBef>
            </a:pPr>
            <a:endParaRPr lang="fi-FI" sz="800" smtClean="0">
              <a:latin typeface="Verdana" pitchFamily="34" charset="0"/>
            </a:endParaRPr>
          </a:p>
          <a:p>
            <a:pPr lvl="1" eaLnBrk="1" hangingPunct="1">
              <a:spcBef>
                <a:spcPct val="0"/>
              </a:spcBef>
            </a:pPr>
            <a:endParaRPr lang="fi-FI" sz="800" smtClean="0">
              <a:latin typeface="Verdana" pitchFamily="34" charset="0"/>
            </a:endParaRPr>
          </a:p>
          <a:p>
            <a:pPr lvl="1" eaLnBrk="1" hangingPunct="1">
              <a:spcBef>
                <a:spcPct val="0"/>
              </a:spcBef>
            </a:pPr>
            <a:endParaRPr lang="fi-FI" sz="800" smtClean="0">
              <a:latin typeface="Verdana" pitchFamily="34" charset="0"/>
            </a:endParaRPr>
          </a:p>
        </p:txBody>
      </p:sp>
      <p:sp>
        <p:nvSpPr>
          <p:cNvPr id="48132"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A133F9-41A4-472E-95F5-63D18482D5C1}" type="slidenum">
              <a:rPr lang="fi-FI" smtClean="0"/>
              <a:pPr/>
              <a:t>11</a:t>
            </a:fld>
            <a:endParaRPr lang="fi-FI"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ian kuvan paikkamerkki 1"/>
          <p:cNvSpPr>
            <a:spLocks noGrp="1" noRot="1" noChangeAspect="1" noTextEdit="1"/>
          </p:cNvSpPr>
          <p:nvPr>
            <p:ph type="sldImg"/>
          </p:nvPr>
        </p:nvSpPr>
        <p:spPr bwMode="auto">
          <a:noFill/>
          <a:ln>
            <a:solidFill>
              <a:srgbClr val="000000"/>
            </a:solidFill>
            <a:miter lim="800000"/>
            <a:headEnd/>
            <a:tailEnd/>
          </a:ln>
        </p:spPr>
      </p:sp>
      <p:sp>
        <p:nvSpPr>
          <p:cNvPr id="49155" name="Huomautusten paikkamerkki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endParaRPr lang="fi-FI" sz="1100" smtClean="0"/>
          </a:p>
          <a:p>
            <a:pPr lvl="1" eaLnBrk="1" hangingPunct="1">
              <a:spcBef>
                <a:spcPct val="0"/>
              </a:spcBef>
              <a:buFontTx/>
              <a:buChar char="•"/>
            </a:pPr>
            <a:r>
              <a:rPr lang="sv-FI" smtClean="0">
                <a:latin typeface="Verdana" pitchFamily="34" charset="0"/>
              </a:rPr>
              <a:t> </a:t>
            </a:r>
            <a:r>
              <a:rPr lang="sv-FI" sz="1100" smtClean="0">
                <a:latin typeface="Verdana" pitchFamily="34" charset="0"/>
              </a:rPr>
              <a:t>Första hjälpen kan man lära sig och öva också i en första hjälpen-grupp.</a:t>
            </a:r>
          </a:p>
          <a:p>
            <a:pPr lvl="1" eaLnBrk="1" hangingPunct="1">
              <a:spcBef>
                <a:spcPct val="0"/>
              </a:spcBef>
              <a:buFontTx/>
              <a:buChar char="•"/>
            </a:pPr>
            <a:r>
              <a:rPr lang="sv-FI" sz="1100" smtClean="0">
                <a:latin typeface="Verdana" pitchFamily="34" charset="0"/>
              </a:rPr>
              <a:t> Erfarna förstahjälpare kommer åt att uppleva intressanta evenemang som första hjälpen-jour och är man trygg i skidbackarna kan man också bli pistjour.</a:t>
            </a:r>
          </a:p>
          <a:p>
            <a:pPr lvl="1" eaLnBrk="1" hangingPunct="1">
              <a:spcBef>
                <a:spcPct val="0"/>
              </a:spcBef>
              <a:buFontTx/>
              <a:buChar char="•"/>
            </a:pPr>
            <a:r>
              <a:rPr lang="sv-FI" sz="1100" smtClean="0">
                <a:latin typeface="Verdana" pitchFamily="34" charset="0"/>
              </a:rPr>
              <a:t> Hjälpare behövs också i Frivilliga räddningstjänsten, som består av Röda Korset och närmare 50 andra organisationer och som koordineras av Röda Korset</a:t>
            </a:r>
            <a:r>
              <a:rPr lang="sv-FI" sz="1100" smtClean="0">
                <a:solidFill>
                  <a:srgbClr val="FF0000"/>
                </a:solidFill>
                <a:latin typeface="Verdana" pitchFamily="34" charset="0"/>
              </a:rPr>
              <a:t>.</a:t>
            </a:r>
            <a:endParaRPr lang="sv-FI" sz="1100" smtClean="0">
              <a:latin typeface="Verdana" pitchFamily="34" charset="0"/>
            </a:endParaRPr>
          </a:p>
          <a:p>
            <a:pPr lvl="1" eaLnBrk="1" hangingPunct="1">
              <a:spcBef>
                <a:spcPct val="0"/>
              </a:spcBef>
              <a:buFontTx/>
              <a:buChar char="•"/>
            </a:pPr>
            <a:r>
              <a:rPr lang="sv-FI" sz="1100" smtClean="0">
                <a:latin typeface="Verdana" pitchFamily="34" charset="0"/>
              </a:rPr>
              <a:t> Myndigheterna larmar efter frivilliga till hjälp för att t.ex. söka efter saknade och ge psykiskt stöd i samband med olyckor.</a:t>
            </a:r>
          </a:p>
          <a:p>
            <a:pPr lvl="1" eaLnBrk="1" hangingPunct="1">
              <a:spcBef>
                <a:spcPct val="0"/>
              </a:spcBef>
              <a:buFontTx/>
              <a:buChar char="•"/>
            </a:pPr>
            <a:endParaRPr lang="sv-FI" sz="1100" smtClean="0">
              <a:latin typeface="Verdana" pitchFamily="34" charset="0"/>
            </a:endParaRPr>
          </a:p>
          <a:p>
            <a:pPr lvl="1" eaLnBrk="1" hangingPunct="1">
              <a:spcBef>
                <a:spcPct val="0"/>
              </a:spcBef>
            </a:pPr>
            <a:r>
              <a:rPr lang="sv-FI" sz="800" smtClean="0">
                <a:latin typeface="Verdana" pitchFamily="34" charset="0"/>
              </a:rPr>
              <a:t>Foto: Kimmo Brandt</a:t>
            </a:r>
          </a:p>
          <a:p>
            <a:pPr lvl="1" eaLnBrk="1" hangingPunct="1">
              <a:spcBef>
                <a:spcPct val="0"/>
              </a:spcBef>
              <a:buFontTx/>
              <a:buChar char="•"/>
            </a:pPr>
            <a:endParaRPr lang="sv-FI" sz="1100" smtClean="0">
              <a:latin typeface="Verdana" pitchFamily="34" charset="0"/>
            </a:endParaRPr>
          </a:p>
          <a:p>
            <a:pPr lvl="1" eaLnBrk="1" hangingPunct="1">
              <a:spcBef>
                <a:spcPct val="0"/>
              </a:spcBef>
            </a:pPr>
            <a:endParaRPr lang="sv-FI" sz="1100" smtClean="0">
              <a:latin typeface="Verdana" pitchFamily="34" charset="0"/>
            </a:endParaRPr>
          </a:p>
          <a:p>
            <a:pPr eaLnBrk="1" hangingPunct="1">
              <a:spcBef>
                <a:spcPct val="0"/>
              </a:spcBef>
            </a:pPr>
            <a:endParaRPr lang="fi-FI" sz="1100" smtClean="0">
              <a:latin typeface="Verdana" pitchFamily="34" charset="0"/>
            </a:endParaRPr>
          </a:p>
        </p:txBody>
      </p:sp>
      <p:sp>
        <p:nvSpPr>
          <p:cNvPr id="49156"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8C9AC4-81F7-4197-90CE-E33EA49B9539}" type="slidenum">
              <a:rPr lang="fi-FI" smtClean="0"/>
              <a:pPr/>
              <a:t>12</a:t>
            </a:fld>
            <a:endParaRPr lang="fi-FI"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n kuvan paikkamerkki 1"/>
          <p:cNvSpPr>
            <a:spLocks noGrp="1" noRot="1" noChangeAspect="1" noTextEdit="1"/>
          </p:cNvSpPr>
          <p:nvPr>
            <p:ph type="sldImg"/>
          </p:nvPr>
        </p:nvSpPr>
        <p:spPr bwMode="auto">
          <a:noFill/>
          <a:ln>
            <a:solidFill>
              <a:srgbClr val="000000"/>
            </a:solidFill>
            <a:miter lim="800000"/>
            <a:headEnd/>
            <a:tailEnd/>
          </a:ln>
        </p:spPr>
      </p:sp>
      <p:sp>
        <p:nvSpPr>
          <p:cNvPr id="50179" name="Huomautusten paikkamerkki 2"/>
          <p:cNvSpPr>
            <a:spLocks noGrp="1"/>
          </p:cNvSpPr>
          <p:nvPr>
            <p:ph type="body" idx="1"/>
          </p:nvPr>
        </p:nvSpPr>
        <p:spPr bwMode="auto">
          <a:noFill/>
        </p:spPr>
        <p:txBody>
          <a:bodyPr wrap="square" numCol="1" anchor="t" anchorCtr="0" compatLnSpc="1">
            <a:prstTxWarp prst="textNoShape">
              <a:avLst/>
            </a:prstTxWarp>
          </a:bodyPr>
          <a:lstStyle/>
          <a:p>
            <a:pPr lvl="1">
              <a:buFontTx/>
              <a:buChar char="•"/>
            </a:pPr>
            <a:endParaRPr lang="fi-FI" b="1" smtClean="0"/>
          </a:p>
          <a:p>
            <a:pPr lvl="1">
              <a:buFontTx/>
              <a:buChar char="•"/>
            </a:pPr>
            <a:r>
              <a:rPr lang="sv-FI" sz="1100" smtClean="0">
                <a:latin typeface="Verdana" pitchFamily="34" charset="0"/>
              </a:rPr>
              <a:t> En viktig uppgift för Röda Korset är att hjälpa människor att klara sig i vardagen och upprätthålla mänskliga relationer.</a:t>
            </a:r>
          </a:p>
          <a:p>
            <a:pPr lvl="1">
              <a:buFontTx/>
              <a:buChar char="•"/>
            </a:pPr>
            <a:r>
              <a:rPr lang="sv-FI" sz="1100" smtClean="0">
                <a:latin typeface="Verdana" pitchFamily="34" charset="0"/>
              </a:rPr>
              <a:t> Du kan vara en frisk fläkt i en ensam äldre människas eller kronikers liv vare sig han eller hon bor hemma eller på anstalt. </a:t>
            </a:r>
          </a:p>
          <a:p>
            <a:pPr lvl="1">
              <a:buFontTx/>
              <a:buChar char="•"/>
            </a:pPr>
            <a:r>
              <a:rPr lang="sv-FI" sz="1100" smtClean="0">
                <a:latin typeface="Verdana" pitchFamily="34" charset="0"/>
              </a:rPr>
              <a:t> På fängelseorter utbildar vi också frivilliga att bli fängelsebesökare.</a:t>
            </a:r>
          </a:p>
          <a:p>
            <a:pPr lvl="1">
              <a:buFontTx/>
              <a:buChar char="•"/>
            </a:pPr>
            <a:r>
              <a:rPr lang="sv-FI" sz="1100" smtClean="0">
                <a:latin typeface="Verdana" pitchFamily="34" charset="0"/>
              </a:rPr>
              <a:t> Den frivilligas uppgift är att lyssna och samtala, han eller hon sköter inte sådant som yrkesmänniskor ska ha hand om. </a:t>
            </a:r>
          </a:p>
          <a:p>
            <a:pPr lvl="1"/>
            <a:endParaRPr lang="fi-FI" sz="1100" b="1" smtClean="0">
              <a:latin typeface="Verdana" pitchFamily="34" charset="0"/>
            </a:endParaRPr>
          </a:p>
          <a:p>
            <a:pPr lvl="1"/>
            <a:r>
              <a:rPr lang="fi-FI" sz="800" smtClean="0">
                <a:latin typeface="Verdana" pitchFamily="34" charset="0"/>
              </a:rPr>
              <a:t>Foto: Finlands Röda Kors bildarkiv</a:t>
            </a:r>
          </a:p>
        </p:txBody>
      </p:sp>
      <p:sp>
        <p:nvSpPr>
          <p:cNvPr id="50180"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560891-DC59-4D67-8B6E-AF3C2632ADA4}" type="slidenum">
              <a:rPr lang="fi-FI" smtClean="0"/>
              <a:pPr/>
              <a:t>13</a:t>
            </a:fld>
            <a:endParaRPr lang="fi-FI"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n kuvan paikkamerkki 1"/>
          <p:cNvSpPr>
            <a:spLocks noGrp="1" noRot="1" noChangeAspect="1" noTextEdit="1"/>
          </p:cNvSpPr>
          <p:nvPr>
            <p:ph type="sldImg"/>
          </p:nvPr>
        </p:nvSpPr>
        <p:spPr bwMode="auto">
          <a:noFill/>
          <a:ln>
            <a:solidFill>
              <a:srgbClr val="000000"/>
            </a:solidFill>
            <a:miter lim="800000"/>
            <a:headEnd/>
            <a:tailEnd/>
          </a:ln>
        </p:spPr>
      </p:sp>
      <p:sp>
        <p:nvSpPr>
          <p:cNvPr id="51203" name="Huomautusten paikkamerkki 2"/>
          <p:cNvSpPr>
            <a:spLocks noGrp="1"/>
          </p:cNvSpPr>
          <p:nvPr>
            <p:ph type="body" idx="1"/>
          </p:nvPr>
        </p:nvSpPr>
        <p:spPr bwMode="auto">
          <a:noFill/>
        </p:spPr>
        <p:txBody>
          <a:bodyPr wrap="square" numCol="1" anchor="t" anchorCtr="0" compatLnSpc="1">
            <a:prstTxWarp prst="textNoShape">
              <a:avLst/>
            </a:prstTxWarp>
          </a:bodyPr>
          <a:lstStyle/>
          <a:p>
            <a:pPr marL="0" lvl="1">
              <a:buFontTx/>
              <a:buChar char="•"/>
            </a:pPr>
            <a:endParaRPr lang="fi-FI" sz="1100" smtClean="0">
              <a:latin typeface="Verdana" pitchFamily="34" charset="0"/>
            </a:endParaRPr>
          </a:p>
          <a:p>
            <a:pPr marL="0" lvl="1">
              <a:buFontTx/>
              <a:buChar char="•"/>
            </a:pPr>
            <a:r>
              <a:rPr lang="sv-FI" sz="1100" smtClean="0">
                <a:latin typeface="Verdana" pitchFamily="34" charset="0"/>
              </a:rPr>
              <a:t> En frivillig kan vara en långvarig vän för en människa eller familj eller hälsa på en givan anstalt då och då, ensam eller i grupp, och sprida glädje bland invånarna där.</a:t>
            </a:r>
          </a:p>
          <a:p>
            <a:pPr marL="0" lvl="1">
              <a:buFontTx/>
              <a:buChar char="•"/>
            </a:pPr>
            <a:r>
              <a:rPr lang="sv-FI" sz="1100" smtClean="0">
                <a:latin typeface="Verdana" pitchFamily="34" charset="0"/>
              </a:rPr>
              <a:t> Frivilliga behövs också för att organisera rekreationsverksamhet – klubbar, läger, utfärder, hobbyer – för äldre människor och närståendevårdare.  </a:t>
            </a:r>
          </a:p>
          <a:p>
            <a:pPr marL="0" lvl="1"/>
            <a:endParaRPr lang="fi-FI" sz="1100" smtClean="0">
              <a:latin typeface="Verdana" pitchFamily="34" charset="0"/>
            </a:endParaRPr>
          </a:p>
          <a:p>
            <a:pPr marL="0" lvl="1"/>
            <a:r>
              <a:rPr lang="fi-FI" sz="800" smtClean="0">
                <a:latin typeface="Verdana" pitchFamily="34" charset="0"/>
              </a:rPr>
              <a:t>Foto: Reijo Leppänen</a:t>
            </a:r>
          </a:p>
          <a:p>
            <a:r>
              <a:rPr lang="fi-FI" sz="1100" smtClean="0">
                <a:latin typeface="Verdana" pitchFamily="34" charset="0"/>
              </a:rPr>
              <a:t> </a:t>
            </a:r>
          </a:p>
          <a:p>
            <a:pPr eaLnBrk="1" hangingPunct="1">
              <a:spcBef>
                <a:spcPct val="0"/>
              </a:spcBef>
            </a:pPr>
            <a:endParaRPr lang="fi-FI" sz="1100" smtClean="0">
              <a:latin typeface="Verdana" pitchFamily="34" charset="0"/>
            </a:endParaRPr>
          </a:p>
          <a:p>
            <a:pPr marL="0" lvl="1">
              <a:buFontTx/>
              <a:buChar char="•"/>
            </a:pPr>
            <a:endParaRPr lang="fi-FI" sz="1100" smtClean="0">
              <a:latin typeface="Verdana" pitchFamily="34" charset="0"/>
            </a:endParaRPr>
          </a:p>
          <a:p>
            <a:endParaRPr lang="fi-FI" sz="1100" smtClean="0">
              <a:latin typeface="Verdana" pitchFamily="34" charset="0"/>
            </a:endParaRPr>
          </a:p>
        </p:txBody>
      </p:sp>
      <p:sp>
        <p:nvSpPr>
          <p:cNvPr id="51204"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85F0F5-4CD5-45DF-9930-7F6614CE4E61}" type="slidenum">
              <a:rPr lang="fi-FI" smtClean="0"/>
              <a:pPr/>
              <a:t>14</a:t>
            </a:fld>
            <a:endParaRPr lang="fi-FI"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n kuvan paikkamerkki 1"/>
          <p:cNvSpPr>
            <a:spLocks noGrp="1" noRot="1" noChangeAspect="1" noTextEdit="1"/>
          </p:cNvSpPr>
          <p:nvPr>
            <p:ph type="sldImg"/>
          </p:nvPr>
        </p:nvSpPr>
        <p:spPr bwMode="auto">
          <a:noFill/>
          <a:ln>
            <a:solidFill>
              <a:srgbClr val="000000"/>
            </a:solidFill>
            <a:miter lim="800000"/>
            <a:headEnd/>
            <a:tailEnd/>
          </a:ln>
        </p:spPr>
      </p:sp>
      <p:sp>
        <p:nvSpPr>
          <p:cNvPr id="52227" name="Huomautusten paikkamerkki 2"/>
          <p:cNvSpPr>
            <a:spLocks noGrp="1"/>
          </p:cNvSpPr>
          <p:nvPr>
            <p:ph type="body" idx="1"/>
          </p:nvPr>
        </p:nvSpPr>
        <p:spPr bwMode="auto">
          <a:noFill/>
        </p:spPr>
        <p:txBody>
          <a:bodyPr wrap="square" numCol="1" anchor="t" anchorCtr="0" compatLnSpc="1">
            <a:prstTxWarp prst="textNoShape">
              <a:avLst/>
            </a:prstTxWarp>
          </a:bodyPr>
          <a:lstStyle/>
          <a:p>
            <a:pPr lvl="1"/>
            <a:endParaRPr lang="sv-FI" sz="1100" dirty="0" smtClean="0">
              <a:latin typeface="Verdana" pitchFamily="34" charset="0"/>
            </a:endParaRPr>
          </a:p>
          <a:p>
            <a:pPr lvl="1">
              <a:buFontTx/>
              <a:buChar char="•"/>
            </a:pPr>
            <a:r>
              <a:rPr lang="sv-FI" sz="1100" dirty="0" smtClean="0">
                <a:latin typeface="Verdana" pitchFamily="34" charset="0"/>
              </a:rPr>
              <a:t> På vissa orter har i synnerhet ungdomar engagerat sig i att ”ockupera äldreboenden” kring Alla hjärtans dag: de hälsar i grupp på ett äldreboende och bjuder på program och umgås.</a:t>
            </a:r>
          </a:p>
          <a:p>
            <a:pPr marL="457200" marR="0" lvl="1" indent="0" algn="l" defTabSz="914400" rtl="0" eaLnBrk="0" fontAlgn="base" latinLnBrk="0" hangingPunct="0">
              <a:lnSpc>
                <a:spcPct val="100000"/>
              </a:lnSpc>
              <a:spcBef>
                <a:spcPct val="30000"/>
              </a:spcBef>
              <a:spcAft>
                <a:spcPct val="0"/>
              </a:spcAft>
              <a:buClrTx/>
              <a:buSzTx/>
              <a:buFontTx/>
              <a:buChar char="•"/>
              <a:tabLst/>
              <a:defRPr/>
            </a:pPr>
            <a:r>
              <a:rPr lang="sv-FI" sz="1100" dirty="0" smtClean="0">
                <a:latin typeface="Verdana" pitchFamily="34" charset="0"/>
              </a:rPr>
              <a:t> </a:t>
            </a:r>
            <a:r>
              <a:rPr lang="fi-FI" sz="1200" kern="1200" dirty="0" err="1" smtClean="0">
                <a:solidFill>
                  <a:schemeClr val="tx1"/>
                </a:solidFill>
                <a:latin typeface="+mn-lt"/>
                <a:ea typeface="+mn-ea"/>
                <a:cs typeface="+mn-cs"/>
              </a:rPr>
              <a:t>Information</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om</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ungdomarnas</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egna</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kortvariga</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insatser</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finns</a:t>
            </a:r>
            <a:r>
              <a:rPr lang="fi-FI" sz="1200" kern="1200" dirty="0" smtClean="0">
                <a:solidFill>
                  <a:schemeClr val="tx1"/>
                </a:solidFill>
                <a:latin typeface="+mn-lt"/>
                <a:ea typeface="+mn-ea"/>
                <a:cs typeface="+mn-cs"/>
              </a:rPr>
              <a:t> på </a:t>
            </a:r>
            <a:r>
              <a:rPr lang="fi-FI" sz="1200" kern="1200" dirty="0" err="1" smtClean="0">
                <a:solidFill>
                  <a:schemeClr val="tx1"/>
                </a:solidFill>
                <a:latin typeface="+mn-lt"/>
                <a:ea typeface="+mn-ea"/>
                <a:cs typeface="+mn-cs"/>
              </a:rPr>
              <a:t>vår</a:t>
            </a:r>
            <a:r>
              <a:rPr lang="fi-FI" sz="1200" kern="1200" dirty="0" smtClean="0">
                <a:solidFill>
                  <a:schemeClr val="tx1"/>
                </a:solidFill>
                <a:latin typeface="+mn-lt"/>
                <a:ea typeface="+mn-ea"/>
                <a:cs typeface="+mn-cs"/>
              </a:rPr>
              <a:t> </a:t>
            </a:r>
            <a:r>
              <a:rPr lang="fi-FI" sz="1200" kern="1200" dirty="0" err="1" smtClean="0">
                <a:solidFill>
                  <a:schemeClr val="tx1"/>
                </a:solidFill>
                <a:latin typeface="+mn-lt"/>
                <a:ea typeface="+mn-ea"/>
                <a:cs typeface="+mn-cs"/>
              </a:rPr>
              <a:t>webbplats</a:t>
            </a:r>
            <a:r>
              <a:rPr lang="fi-FI" sz="1200" kern="1200" dirty="0" smtClean="0">
                <a:solidFill>
                  <a:schemeClr val="tx1"/>
                </a:solidFill>
                <a:latin typeface="+mn-lt"/>
                <a:ea typeface="+mn-ea"/>
                <a:cs typeface="+mn-cs"/>
              </a:rPr>
              <a:t>.</a:t>
            </a:r>
            <a:endParaRPr lang="fi-FI" sz="1200" kern="1200" smtClean="0">
              <a:solidFill>
                <a:schemeClr val="tx1"/>
              </a:solidFill>
              <a:latin typeface="+mn-lt"/>
              <a:ea typeface="+mn-ea"/>
              <a:cs typeface="+mn-cs"/>
            </a:endParaRPr>
          </a:p>
          <a:p>
            <a:pPr lvl="1">
              <a:buFontTx/>
              <a:buChar char="•"/>
            </a:pPr>
            <a:r>
              <a:rPr lang="sv-FI" sz="1100" smtClean="0">
                <a:latin typeface="Verdana" pitchFamily="34" charset="0"/>
              </a:rPr>
              <a:t> </a:t>
            </a:r>
            <a:r>
              <a:rPr lang="sv-FI" sz="1100" dirty="0" smtClean="0">
                <a:latin typeface="Verdana" pitchFamily="34" charset="0"/>
              </a:rPr>
              <a:t>”En stund” kan också vara små tjänster i vardagen: många behöver stöd och sällskap till exempel för att uträtta ärenden eller delta i hobbyverksamhet, starka armar behövs för att sopa snön från trappan...</a:t>
            </a:r>
          </a:p>
          <a:p>
            <a:pPr lvl="1">
              <a:buFontTx/>
              <a:buChar char="•"/>
            </a:pPr>
            <a:endParaRPr lang="fi-FI" sz="1100" dirty="0" smtClean="0">
              <a:latin typeface="Verdana" pitchFamily="34" charset="0"/>
            </a:endParaRPr>
          </a:p>
          <a:p>
            <a:pPr lvl="1"/>
            <a:r>
              <a:rPr lang="fi-FI" sz="800" dirty="0" smtClean="0">
                <a:latin typeface="Verdana" pitchFamily="34" charset="0"/>
              </a:rPr>
              <a:t> Foto: Niklas </a:t>
            </a:r>
            <a:r>
              <a:rPr lang="fi-FI" sz="800" dirty="0" err="1" smtClean="0">
                <a:latin typeface="Verdana" pitchFamily="34" charset="0"/>
              </a:rPr>
              <a:t>Meltio</a:t>
            </a:r>
            <a:endParaRPr lang="fi-FI" sz="800" dirty="0" smtClean="0">
              <a:latin typeface="Verdana" pitchFamily="34" charset="0"/>
            </a:endParaRPr>
          </a:p>
        </p:txBody>
      </p:sp>
      <p:sp>
        <p:nvSpPr>
          <p:cNvPr id="52228"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00BF86-2F0D-4463-BDF7-6C7266AE2AF2}" type="slidenum">
              <a:rPr lang="fi-FI" smtClean="0"/>
              <a:pPr/>
              <a:t>15</a:t>
            </a:fld>
            <a:endParaRPr lang="fi-FI"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n kuvan paikkamerkki 1"/>
          <p:cNvSpPr>
            <a:spLocks noGrp="1" noRot="1" noChangeAspect="1" noTextEdit="1"/>
          </p:cNvSpPr>
          <p:nvPr>
            <p:ph type="sldImg"/>
          </p:nvPr>
        </p:nvSpPr>
        <p:spPr bwMode="auto">
          <a:noFill/>
          <a:ln>
            <a:solidFill>
              <a:srgbClr val="000000"/>
            </a:solidFill>
            <a:miter lim="800000"/>
            <a:headEnd/>
            <a:tailEnd/>
          </a:ln>
        </p:spPr>
      </p:sp>
      <p:sp>
        <p:nvSpPr>
          <p:cNvPr id="53251" name="Huomautusten paikkamerkki 2"/>
          <p:cNvSpPr>
            <a:spLocks noGrp="1"/>
          </p:cNvSpPr>
          <p:nvPr>
            <p:ph type="body" idx="1"/>
          </p:nvPr>
        </p:nvSpPr>
        <p:spPr bwMode="auto">
          <a:noFill/>
        </p:spPr>
        <p:txBody>
          <a:bodyPr wrap="square" numCol="1" anchor="t" anchorCtr="0" compatLnSpc="1">
            <a:prstTxWarp prst="textNoShape">
              <a:avLst/>
            </a:prstTxWarp>
          </a:bodyPr>
          <a:lstStyle/>
          <a:p>
            <a:pPr lvl="1"/>
            <a:endParaRPr lang="fi-FI" sz="1100" dirty="0" smtClean="0"/>
          </a:p>
          <a:p>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Bli</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Reddie</a:t>
            </a:r>
            <a:r>
              <a:rPr lang="en-US" sz="1100" kern="1200" dirty="0" smtClean="0">
                <a:solidFill>
                  <a:schemeClr val="tx1"/>
                </a:solidFill>
                <a:latin typeface="Verdana" pitchFamily="34" charset="0"/>
                <a:ea typeface="+mn-ea"/>
                <a:cs typeface="+mn-cs"/>
              </a:rPr>
              <a:t> Kids-</a:t>
            </a:r>
            <a:r>
              <a:rPr lang="en-US" sz="1100" kern="1200" dirty="0" err="1" smtClean="0">
                <a:solidFill>
                  <a:schemeClr val="tx1"/>
                </a:solidFill>
                <a:latin typeface="Verdana" pitchFamily="34" charset="0"/>
                <a:ea typeface="+mn-ea"/>
                <a:cs typeface="+mn-cs"/>
              </a:rPr>
              <a:t>klubbledare</a:t>
            </a:r>
            <a:endParaRPr lang="fi-FI" sz="1100" kern="1200" dirty="0" smtClean="0">
              <a:solidFill>
                <a:schemeClr val="tx1"/>
              </a:solidFill>
              <a:latin typeface="Verdana" pitchFamily="34" charset="0"/>
              <a:ea typeface="+mn-ea"/>
              <a:cs typeface="+mn-cs"/>
            </a:endParaRPr>
          </a:p>
          <a:p>
            <a:r>
              <a:rPr lang="en-US" sz="1100" kern="1200" dirty="0" smtClean="0">
                <a:solidFill>
                  <a:schemeClr val="tx1"/>
                </a:solidFill>
                <a:latin typeface="Verdana" pitchFamily="34" charset="0"/>
                <a:ea typeface="+mn-ea"/>
                <a:cs typeface="+mn-cs"/>
              </a:rPr>
              <a:t>	• </a:t>
            </a:r>
            <a:r>
              <a:rPr lang="en-US" sz="1100" kern="1200" dirty="0" err="1" smtClean="0">
                <a:solidFill>
                  <a:schemeClr val="tx1"/>
                </a:solidFill>
                <a:latin typeface="Verdana" pitchFamily="34" charset="0"/>
                <a:ea typeface="+mn-ea"/>
                <a:cs typeface="+mn-cs"/>
              </a:rPr>
              <a:t>Reddie</a:t>
            </a:r>
            <a:r>
              <a:rPr lang="en-US" sz="1100" kern="1200" dirty="0" smtClean="0">
                <a:solidFill>
                  <a:schemeClr val="tx1"/>
                </a:solidFill>
                <a:latin typeface="Verdana" pitchFamily="34" charset="0"/>
                <a:ea typeface="+mn-ea"/>
                <a:cs typeface="+mn-cs"/>
              </a:rPr>
              <a:t> Kids </a:t>
            </a:r>
            <a:r>
              <a:rPr lang="en-US" sz="1100" kern="1200" dirty="0" err="1" smtClean="0">
                <a:solidFill>
                  <a:schemeClr val="tx1"/>
                </a:solidFill>
                <a:latin typeface="Verdana" pitchFamily="34" charset="0"/>
                <a:ea typeface="+mn-ea"/>
                <a:cs typeface="+mn-cs"/>
              </a:rPr>
              <a:t>är</a:t>
            </a:r>
            <a:r>
              <a:rPr lang="en-US" sz="1100" kern="1200" dirty="0" smtClean="0">
                <a:solidFill>
                  <a:schemeClr val="tx1"/>
                </a:solidFill>
                <a:latin typeface="Verdana" pitchFamily="34" charset="0"/>
                <a:ea typeface="+mn-ea"/>
                <a:cs typeface="+mn-cs"/>
              </a:rPr>
              <a:t> en </a:t>
            </a:r>
            <a:r>
              <a:rPr lang="en-US" sz="1100" kern="1200" dirty="0" err="1" smtClean="0">
                <a:solidFill>
                  <a:schemeClr val="tx1"/>
                </a:solidFill>
                <a:latin typeface="Verdana" pitchFamily="34" charset="0"/>
                <a:ea typeface="+mn-ea"/>
                <a:cs typeface="+mn-cs"/>
              </a:rPr>
              <a:t>klubb</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som</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vänder</a:t>
            </a:r>
            <a:r>
              <a:rPr lang="en-US" sz="1100" kern="1200" dirty="0" smtClean="0">
                <a:solidFill>
                  <a:schemeClr val="tx1"/>
                </a:solidFill>
                <a:latin typeface="Verdana" pitchFamily="34" charset="0"/>
                <a:ea typeface="+mn-ea"/>
                <a:cs typeface="+mn-cs"/>
              </a:rPr>
              <a:t> sig till de </a:t>
            </a:r>
            <a:r>
              <a:rPr lang="en-US" sz="1100" kern="1200" dirty="0" err="1" smtClean="0">
                <a:solidFill>
                  <a:schemeClr val="tx1"/>
                </a:solidFill>
                <a:latin typeface="Verdana" pitchFamily="34" charset="0"/>
                <a:ea typeface="+mn-ea"/>
                <a:cs typeface="+mn-cs"/>
              </a:rPr>
              <a:t>yngsta</a:t>
            </a:r>
            <a:r>
              <a:rPr lang="en-US" sz="1100" kern="1200" dirty="0" smtClean="0">
                <a:solidFill>
                  <a:schemeClr val="tx1"/>
                </a:solidFill>
                <a:latin typeface="Verdana" pitchFamily="34" charset="0"/>
                <a:ea typeface="+mn-ea"/>
                <a:cs typeface="+mn-cs"/>
              </a:rPr>
              <a:t> (7-12 </a:t>
            </a:r>
            <a:r>
              <a:rPr lang="en-US" sz="1100" kern="1200" dirty="0" err="1" smtClean="0">
                <a:solidFill>
                  <a:schemeClr val="tx1"/>
                </a:solidFill>
                <a:latin typeface="Verdana" pitchFamily="34" charset="0"/>
                <a:ea typeface="+mn-ea"/>
                <a:cs typeface="+mn-cs"/>
              </a:rPr>
              <a:t>år</a:t>
            </a:r>
            <a:r>
              <a:rPr lang="en-US" sz="1100" kern="1200" dirty="0" smtClean="0">
                <a:solidFill>
                  <a:schemeClr val="tx1"/>
                </a:solidFill>
                <a:latin typeface="Verdana" pitchFamily="34" charset="0"/>
                <a:ea typeface="+mn-ea"/>
                <a:cs typeface="+mn-cs"/>
              </a:rPr>
              <a:t>).</a:t>
            </a:r>
            <a:endParaRPr lang="fi-FI" sz="1100" kern="1200" dirty="0" smtClean="0">
              <a:solidFill>
                <a:schemeClr val="tx1"/>
              </a:solidFill>
              <a:latin typeface="Verdana" pitchFamily="34" charset="0"/>
              <a:ea typeface="+mn-ea"/>
              <a:cs typeface="+mn-cs"/>
            </a:endParaRPr>
          </a:p>
          <a:p>
            <a:r>
              <a:rPr lang="en-US" sz="1100" kern="1200" dirty="0" smtClean="0">
                <a:solidFill>
                  <a:schemeClr val="tx1"/>
                </a:solidFill>
                <a:latin typeface="Verdana" pitchFamily="34" charset="0"/>
                <a:ea typeface="+mn-ea"/>
                <a:cs typeface="+mn-cs"/>
              </a:rPr>
              <a:t>	• </a:t>
            </a:r>
            <a:r>
              <a:rPr lang="en-US" sz="1100" kern="1200" dirty="0" err="1" smtClean="0">
                <a:solidFill>
                  <a:schemeClr val="tx1"/>
                </a:solidFill>
                <a:latin typeface="Verdana" pitchFamily="34" charset="0"/>
                <a:ea typeface="+mn-ea"/>
                <a:cs typeface="+mn-cs"/>
              </a:rPr>
              <a:t>Idén</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är</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att</a:t>
            </a:r>
            <a:r>
              <a:rPr lang="en-US" sz="1100" kern="1200" dirty="0" smtClean="0">
                <a:solidFill>
                  <a:schemeClr val="tx1"/>
                </a:solidFill>
                <a:latin typeface="Verdana" pitchFamily="34" charset="0"/>
                <a:ea typeface="+mn-ea"/>
                <a:cs typeface="+mn-cs"/>
              </a:rPr>
              <a:t> med </a:t>
            </a:r>
            <a:r>
              <a:rPr lang="en-US" sz="1100" kern="1200" dirty="0" err="1" smtClean="0">
                <a:solidFill>
                  <a:schemeClr val="tx1"/>
                </a:solidFill>
                <a:latin typeface="Verdana" pitchFamily="34" charset="0"/>
                <a:ea typeface="+mn-ea"/>
                <a:cs typeface="+mn-cs"/>
              </a:rPr>
              <a:t>hjälp</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av</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roliga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och</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trygga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spel</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och</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lekar</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ge</a:t>
            </a:r>
            <a:r>
              <a:rPr lang="en-US" sz="1100" kern="1200" dirty="0" smtClean="0">
                <a:solidFill>
                  <a:schemeClr val="tx1"/>
                </a:solidFill>
                <a:latin typeface="Verdana" pitchFamily="34" charset="0"/>
                <a:ea typeface="+mn-ea"/>
                <a:cs typeface="+mn-cs"/>
              </a:rPr>
              <a:t> en </a:t>
            </a:r>
            <a:r>
              <a:rPr lang="en-US" sz="1100" kern="1200" dirty="0" err="1" smtClean="0">
                <a:solidFill>
                  <a:schemeClr val="tx1"/>
                </a:solidFill>
                <a:latin typeface="Verdana" pitchFamily="34" charset="0"/>
                <a:ea typeface="+mn-ea"/>
                <a:cs typeface="+mn-cs"/>
              </a:rPr>
              <a:t>inblick</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i</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Röda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Korsets</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värdegemenskap</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och</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i</a:t>
            </a:r>
            <a:r>
              <a:rPr lang="en-US" sz="1100" kern="1200" dirty="0" smtClean="0">
                <a:solidFill>
                  <a:schemeClr val="tx1"/>
                </a:solidFill>
                <a:latin typeface="Verdana" pitchFamily="34" charset="0"/>
                <a:ea typeface="+mn-ea"/>
                <a:cs typeface="+mn-cs"/>
              </a:rPr>
              <a:t> basal </a:t>
            </a:r>
            <a:r>
              <a:rPr lang="en-US" sz="1100" kern="1200" dirty="0" err="1" smtClean="0">
                <a:solidFill>
                  <a:schemeClr val="tx1"/>
                </a:solidFill>
                <a:latin typeface="Verdana" pitchFamily="34" charset="0"/>
                <a:ea typeface="+mn-ea"/>
                <a:cs typeface="+mn-cs"/>
              </a:rPr>
              <a:t>hjärt-lungräddning</a:t>
            </a:r>
            <a:r>
              <a:rPr lang="en-US" sz="1100" kern="1200" dirty="0" smtClean="0">
                <a:solidFill>
                  <a:schemeClr val="tx1"/>
                </a:solidFill>
                <a:latin typeface="Verdana" pitchFamily="34" charset="0"/>
                <a:ea typeface="+mn-ea"/>
                <a:cs typeface="+mn-cs"/>
              </a:rPr>
              <a:t>.</a:t>
            </a:r>
            <a:endParaRPr lang="fi-FI" sz="1100" kern="1200" dirty="0" smtClean="0">
              <a:solidFill>
                <a:schemeClr val="tx1"/>
              </a:solidFill>
              <a:latin typeface="Verdana" pitchFamily="34" charset="0"/>
              <a:ea typeface="+mn-ea"/>
              <a:cs typeface="+mn-cs"/>
            </a:endParaRPr>
          </a:p>
          <a:p>
            <a:r>
              <a:rPr lang="en-US" sz="1100" kern="1200" dirty="0" smtClean="0">
                <a:solidFill>
                  <a:schemeClr val="tx1"/>
                </a:solidFill>
                <a:latin typeface="Verdana" pitchFamily="34" charset="0"/>
                <a:ea typeface="+mn-ea"/>
                <a:cs typeface="+mn-cs"/>
              </a:rPr>
              <a:t>	• Till </a:t>
            </a:r>
            <a:r>
              <a:rPr lang="en-US" sz="1100" kern="1200" dirty="0" err="1" smtClean="0">
                <a:solidFill>
                  <a:schemeClr val="tx1"/>
                </a:solidFill>
                <a:latin typeface="Verdana" pitchFamily="34" charset="0"/>
                <a:ea typeface="+mn-ea"/>
                <a:cs typeface="+mn-cs"/>
              </a:rPr>
              <a:t>klubbens</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övriga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teman</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hör</a:t>
            </a:r>
            <a:r>
              <a:rPr lang="en-US" sz="1100" kern="1200" dirty="0" smtClean="0">
                <a:solidFill>
                  <a:schemeClr val="tx1"/>
                </a:solidFill>
                <a:latin typeface="Verdana" pitchFamily="34" charset="0"/>
                <a:ea typeface="+mn-ea"/>
                <a:cs typeface="+mn-cs"/>
              </a:rPr>
              <a:t> bland </a:t>
            </a:r>
            <a:r>
              <a:rPr lang="en-US" sz="1100" kern="1200" dirty="0" err="1" smtClean="0">
                <a:solidFill>
                  <a:schemeClr val="tx1"/>
                </a:solidFill>
                <a:latin typeface="Verdana" pitchFamily="34" charset="0"/>
                <a:ea typeface="+mn-ea"/>
                <a:cs typeface="+mn-cs"/>
              </a:rPr>
              <a:t>annat</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vänskap</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och</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mångfald</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samt</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att</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förstå</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och</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värdesätta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främmande</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kulturer</a:t>
            </a:r>
            <a:r>
              <a:rPr lang="en-US" sz="1100" kern="1200" dirty="0" smtClean="0">
                <a:solidFill>
                  <a:schemeClr val="tx1"/>
                </a:solidFill>
                <a:latin typeface="Verdana" pitchFamily="34" charset="0"/>
                <a:ea typeface="+mn-ea"/>
                <a:cs typeface="+mn-cs"/>
              </a:rPr>
              <a:t>.</a:t>
            </a:r>
            <a:endParaRPr lang="fi-FI" sz="1100" kern="1200" dirty="0" smtClean="0">
              <a:solidFill>
                <a:schemeClr val="tx1"/>
              </a:solidFill>
              <a:latin typeface="Verdana" pitchFamily="34" charset="0"/>
              <a:ea typeface="+mn-ea"/>
              <a:cs typeface="+mn-cs"/>
            </a:endParaRPr>
          </a:p>
          <a:p>
            <a:r>
              <a:rPr lang="en-US" sz="1100" kern="1200" dirty="0" smtClean="0">
                <a:solidFill>
                  <a:schemeClr val="tx1"/>
                </a:solidFill>
                <a:latin typeface="Verdana" pitchFamily="34" charset="0"/>
                <a:ea typeface="+mn-ea"/>
                <a:cs typeface="+mn-cs"/>
              </a:rPr>
              <a:t>	• </a:t>
            </a:r>
            <a:r>
              <a:rPr lang="en-US" sz="1100" kern="1200" dirty="0" err="1" smtClean="0">
                <a:solidFill>
                  <a:schemeClr val="tx1"/>
                </a:solidFill>
                <a:latin typeface="Verdana" pitchFamily="34" charset="0"/>
                <a:ea typeface="+mn-ea"/>
                <a:cs typeface="+mn-cs"/>
              </a:rPr>
              <a:t>Längden</a:t>
            </a:r>
            <a:r>
              <a:rPr lang="en-US" sz="1100" kern="1200" dirty="0" smtClean="0">
                <a:solidFill>
                  <a:schemeClr val="tx1"/>
                </a:solidFill>
                <a:latin typeface="Verdana" pitchFamily="34" charset="0"/>
                <a:ea typeface="+mn-ea"/>
                <a:cs typeface="+mn-cs"/>
              </a:rPr>
              <a:t> på en </a:t>
            </a:r>
            <a:r>
              <a:rPr lang="en-US" sz="1100" kern="1200" dirty="0" err="1" smtClean="0">
                <a:solidFill>
                  <a:schemeClr val="tx1"/>
                </a:solidFill>
                <a:latin typeface="Verdana" pitchFamily="34" charset="0"/>
                <a:ea typeface="+mn-ea"/>
                <a:cs typeface="+mn-cs"/>
              </a:rPr>
              <a:t>klubbträff</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är</a:t>
            </a:r>
            <a:r>
              <a:rPr lang="en-US" sz="1100" kern="1200" dirty="0" smtClean="0">
                <a:solidFill>
                  <a:schemeClr val="tx1"/>
                </a:solidFill>
                <a:latin typeface="Verdana" pitchFamily="34" charset="0"/>
                <a:ea typeface="+mn-ea"/>
                <a:cs typeface="+mn-cs"/>
              </a:rPr>
              <a:t> 1–1,5 </a:t>
            </a:r>
            <a:r>
              <a:rPr lang="en-US" sz="1100" kern="1200" dirty="0" err="1" smtClean="0">
                <a:solidFill>
                  <a:schemeClr val="tx1"/>
                </a:solidFill>
                <a:latin typeface="Verdana" pitchFamily="34" charset="0"/>
                <a:ea typeface="+mn-ea"/>
                <a:cs typeface="+mn-cs"/>
              </a:rPr>
              <a:t>timme</a:t>
            </a:r>
            <a:r>
              <a:rPr lang="en-US" sz="1100" kern="1200" dirty="0" smtClean="0">
                <a:solidFill>
                  <a:schemeClr val="tx1"/>
                </a:solidFill>
                <a:latin typeface="Verdana" pitchFamily="34" charset="0"/>
                <a:ea typeface="+mn-ea"/>
                <a:cs typeface="+mn-cs"/>
              </a:rPr>
              <a:t>.</a:t>
            </a:r>
            <a:endParaRPr lang="fi-FI" sz="1100" kern="1200" dirty="0" smtClean="0">
              <a:solidFill>
                <a:schemeClr val="tx1"/>
              </a:solidFill>
              <a:latin typeface="Verdana" pitchFamily="34" charset="0"/>
              <a:ea typeface="+mn-ea"/>
              <a:cs typeface="+mn-cs"/>
            </a:endParaRPr>
          </a:p>
          <a:p>
            <a:r>
              <a:rPr lang="en-US" sz="1100" kern="1200" dirty="0" smtClean="0">
                <a:solidFill>
                  <a:schemeClr val="tx1"/>
                </a:solidFill>
                <a:latin typeface="Verdana" pitchFamily="34" charset="0"/>
                <a:ea typeface="+mn-ea"/>
                <a:cs typeface="+mn-cs"/>
              </a:rPr>
              <a:t>	• </a:t>
            </a:r>
            <a:r>
              <a:rPr lang="en-US" sz="1100" kern="1200" dirty="0" err="1" smtClean="0">
                <a:solidFill>
                  <a:schemeClr val="tx1"/>
                </a:solidFill>
                <a:latin typeface="Verdana" pitchFamily="34" charset="0"/>
                <a:ea typeface="+mn-ea"/>
                <a:cs typeface="+mn-cs"/>
              </a:rPr>
              <a:t>Temana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läggs</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i</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regel</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upp</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efter</a:t>
            </a:r>
            <a:r>
              <a:rPr lang="en-US" sz="1100" kern="1200" dirty="0" smtClean="0">
                <a:solidFill>
                  <a:schemeClr val="tx1"/>
                </a:solidFill>
                <a:latin typeface="Verdana" pitchFamily="34" charset="0"/>
                <a:ea typeface="+mn-ea"/>
                <a:cs typeface="+mn-cs"/>
              </a:rPr>
              <a:t> den </a:t>
            </a:r>
            <a:r>
              <a:rPr lang="en-US" sz="1100" kern="1200" dirty="0" err="1" smtClean="0">
                <a:solidFill>
                  <a:schemeClr val="tx1"/>
                </a:solidFill>
                <a:latin typeface="Verdana" pitchFamily="34" charset="0"/>
                <a:ea typeface="+mn-ea"/>
                <a:cs typeface="+mn-cs"/>
              </a:rPr>
              <a:t>planerade</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årsklockan</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och</a:t>
            </a:r>
            <a:r>
              <a:rPr lang="en-US" sz="1100" kern="1200" dirty="0" smtClean="0">
                <a:solidFill>
                  <a:schemeClr val="tx1"/>
                </a:solidFill>
                <a:latin typeface="Verdana" pitchFamily="34" charset="0"/>
                <a:ea typeface="+mn-ea"/>
                <a:cs typeface="+mn-cs"/>
              </a:rPr>
              <a:t> de </a:t>
            </a:r>
            <a:r>
              <a:rPr lang="en-US" sz="1100" kern="1200" dirty="0" err="1" smtClean="0">
                <a:solidFill>
                  <a:schemeClr val="tx1"/>
                </a:solidFill>
                <a:latin typeface="Verdana" pitchFamily="34" charset="0"/>
                <a:ea typeface="+mn-ea"/>
                <a:cs typeface="+mn-cs"/>
              </a:rPr>
              <a:t>färdiga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övningarna</a:t>
            </a:r>
            <a:r>
              <a:rPr lang="en-US" sz="1100" kern="1200" dirty="0" smtClean="0">
                <a:solidFill>
                  <a:schemeClr val="tx1"/>
                </a:solidFill>
                <a:latin typeface="Verdana" pitchFamily="34" charset="0"/>
                <a:ea typeface="+mn-ea"/>
                <a:cs typeface="+mn-cs"/>
              </a:rPr>
              <a:t>. </a:t>
            </a:r>
            <a:endParaRPr lang="fi-FI" sz="1100" kern="1200" dirty="0" smtClean="0">
              <a:solidFill>
                <a:schemeClr val="tx1"/>
              </a:solidFill>
              <a:latin typeface="Verdana" pitchFamily="34" charset="0"/>
              <a:ea typeface="+mn-ea"/>
              <a:cs typeface="+mn-cs"/>
            </a:endParaRPr>
          </a:p>
          <a:p>
            <a:r>
              <a:rPr lang="en-US" sz="1100" kern="1200" dirty="0" smtClean="0">
                <a:solidFill>
                  <a:schemeClr val="tx1"/>
                </a:solidFill>
                <a:latin typeface="Verdana" pitchFamily="34" charset="0"/>
                <a:ea typeface="+mn-ea"/>
                <a:cs typeface="+mn-cs"/>
              </a:rPr>
              <a:t>	• </a:t>
            </a:r>
            <a:r>
              <a:rPr lang="en-US" sz="1100" kern="1200" dirty="0" err="1" smtClean="0">
                <a:solidFill>
                  <a:schemeClr val="tx1"/>
                </a:solidFill>
                <a:latin typeface="Verdana" pitchFamily="34" charset="0"/>
                <a:ea typeface="+mn-ea"/>
                <a:cs typeface="+mn-cs"/>
              </a:rPr>
              <a:t>Klubben</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leds</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av</a:t>
            </a:r>
            <a:r>
              <a:rPr lang="en-US" sz="1100" kern="1200" dirty="0" smtClean="0">
                <a:solidFill>
                  <a:schemeClr val="tx1"/>
                </a:solidFill>
                <a:latin typeface="Verdana" pitchFamily="34" charset="0"/>
                <a:ea typeface="+mn-ea"/>
                <a:cs typeface="+mn-cs"/>
              </a:rPr>
              <a:t> en </a:t>
            </a:r>
            <a:r>
              <a:rPr lang="en-US" sz="1100" kern="1200" dirty="0" err="1" smtClean="0">
                <a:solidFill>
                  <a:schemeClr val="tx1"/>
                </a:solidFill>
                <a:latin typeface="Verdana" pitchFamily="34" charset="0"/>
                <a:ea typeface="+mn-ea"/>
                <a:cs typeface="+mn-cs"/>
              </a:rPr>
              <a:t>frivillig</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handledare</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som</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fyllt</a:t>
            </a:r>
            <a:r>
              <a:rPr lang="en-US" sz="1100" kern="1200" dirty="0" smtClean="0">
                <a:solidFill>
                  <a:schemeClr val="tx1"/>
                </a:solidFill>
                <a:latin typeface="Verdana" pitchFamily="34" charset="0"/>
                <a:ea typeface="+mn-ea"/>
                <a:cs typeface="+mn-cs"/>
              </a:rPr>
              <a:t> 15 </a:t>
            </a:r>
            <a:r>
              <a:rPr lang="en-US" sz="1100" kern="1200" dirty="0" err="1" smtClean="0">
                <a:solidFill>
                  <a:schemeClr val="tx1"/>
                </a:solidFill>
                <a:latin typeface="Verdana" pitchFamily="34" charset="0"/>
                <a:ea typeface="+mn-ea"/>
                <a:cs typeface="+mn-cs"/>
              </a:rPr>
              <a:t>år</a:t>
            </a:r>
            <a:r>
              <a:rPr lang="en-US" sz="1100" kern="1200" dirty="0" smtClean="0">
                <a:solidFill>
                  <a:schemeClr val="tx1"/>
                </a:solidFill>
                <a:latin typeface="Verdana" pitchFamily="34" charset="0"/>
                <a:ea typeface="+mn-ea"/>
                <a:cs typeface="+mn-cs"/>
              </a:rPr>
              <a:t>. </a:t>
            </a:r>
            <a:endParaRPr lang="fi-FI" sz="1100" kern="1200" dirty="0" smtClean="0">
              <a:solidFill>
                <a:schemeClr val="tx1"/>
              </a:solidFill>
              <a:latin typeface="Verdana" pitchFamily="34" charset="0"/>
              <a:ea typeface="+mn-ea"/>
              <a:cs typeface="+mn-cs"/>
            </a:endParaRPr>
          </a:p>
          <a:p>
            <a:pPr lvl="2">
              <a:buFont typeface="Arial" pitchFamily="34" charset="0"/>
              <a:buChar char="•"/>
            </a:pP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Handledarna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utbildas</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för</a:t>
            </a:r>
            <a:r>
              <a:rPr lang="en-US" sz="1100" kern="1200" dirty="0" smtClean="0">
                <a:solidFill>
                  <a:schemeClr val="tx1"/>
                </a:solidFill>
                <a:latin typeface="Verdana" pitchFamily="34" charset="0"/>
                <a:ea typeface="+mn-ea"/>
                <a:cs typeface="+mn-cs"/>
              </a:rPr>
              <a:t> sin </a:t>
            </a:r>
            <a:r>
              <a:rPr lang="en-US" sz="1100" kern="1200" dirty="0" err="1" smtClean="0">
                <a:solidFill>
                  <a:schemeClr val="tx1"/>
                </a:solidFill>
                <a:latin typeface="Verdana" pitchFamily="34" charset="0"/>
                <a:ea typeface="+mn-ea"/>
                <a:cs typeface="+mn-cs"/>
              </a:rPr>
              <a:t>uppgift</a:t>
            </a:r>
            <a:r>
              <a:rPr lang="en-US" sz="1100" kern="1200" dirty="0" smtClean="0">
                <a:solidFill>
                  <a:schemeClr val="tx1"/>
                </a:solidFill>
                <a:latin typeface="Verdana" pitchFamily="34" charset="0"/>
                <a:ea typeface="+mn-ea"/>
                <a:cs typeface="+mn-cs"/>
              </a:rPr>
              <a:t>.</a:t>
            </a:r>
            <a:endParaRPr lang="fi-FI" sz="1100" kern="1200" dirty="0" smtClean="0">
              <a:solidFill>
                <a:schemeClr val="tx1"/>
              </a:solidFill>
              <a:latin typeface="Verdana" pitchFamily="34" charset="0"/>
              <a:ea typeface="+mn-ea"/>
              <a:cs typeface="+mn-cs"/>
            </a:endParaRPr>
          </a:p>
          <a:p>
            <a:pPr lvl="2">
              <a:buFont typeface="Arial" pitchFamily="34" charset="0"/>
              <a:buChar char="•"/>
            </a:pP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Som</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hjälpmedel</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används</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Reddie</a:t>
            </a:r>
            <a:r>
              <a:rPr lang="en-US" sz="1100" kern="1200" dirty="0" smtClean="0">
                <a:solidFill>
                  <a:schemeClr val="tx1"/>
                </a:solidFill>
                <a:latin typeface="Verdana" pitchFamily="34" charset="0"/>
                <a:ea typeface="+mn-ea"/>
                <a:cs typeface="+mn-cs"/>
              </a:rPr>
              <a:t> Kids – </a:t>
            </a:r>
            <a:r>
              <a:rPr lang="en-US" sz="1100" kern="1200" dirty="0" err="1" smtClean="0">
                <a:solidFill>
                  <a:schemeClr val="tx1"/>
                </a:solidFill>
                <a:latin typeface="Verdana" pitchFamily="34" charset="0"/>
                <a:ea typeface="+mn-ea"/>
                <a:cs typeface="+mn-cs"/>
              </a:rPr>
              <a:t>handbok</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för</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klubbledare</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som</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dels</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ger</a:t>
            </a:r>
            <a:r>
              <a:rPr lang="en-US" sz="1100" kern="1200" dirty="0" smtClean="0">
                <a:solidFill>
                  <a:schemeClr val="tx1"/>
                </a:solidFill>
                <a:latin typeface="Verdana" pitchFamily="34" charset="0"/>
                <a:ea typeface="+mn-ea"/>
                <a:cs typeface="+mn-cs"/>
              </a:rPr>
              <a:t> tips </a:t>
            </a:r>
            <a:r>
              <a:rPr lang="en-US" sz="1100" kern="1200" dirty="0" err="1" smtClean="0">
                <a:solidFill>
                  <a:schemeClr val="tx1"/>
                </a:solidFill>
                <a:latin typeface="Verdana" pitchFamily="34" charset="0"/>
                <a:ea typeface="+mn-ea"/>
                <a:cs typeface="+mn-cs"/>
              </a:rPr>
              <a:t>för</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att</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leda</a:t>
            </a:r>
            <a:r>
              <a:rPr lang="en-US" sz="1100" kern="1200" dirty="0" smtClean="0">
                <a:solidFill>
                  <a:schemeClr val="tx1"/>
                </a:solidFill>
                <a:latin typeface="Verdana" pitchFamily="34" charset="0"/>
                <a:ea typeface="+mn-ea"/>
                <a:cs typeface="+mn-cs"/>
              </a:rPr>
              <a:t> en </a:t>
            </a:r>
            <a:r>
              <a:rPr lang="en-US" sz="1100" kern="1200" dirty="0" err="1" smtClean="0">
                <a:solidFill>
                  <a:schemeClr val="tx1"/>
                </a:solidFill>
                <a:latin typeface="Verdana" pitchFamily="34" charset="0"/>
                <a:ea typeface="+mn-ea"/>
                <a:cs typeface="+mn-cs"/>
              </a:rPr>
              <a:t>klubb</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och</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planera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verksamheten</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och</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ekonomin</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dels</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exempel</a:t>
            </a:r>
            <a:r>
              <a:rPr lang="en-US" sz="1100" kern="1200" dirty="0" smtClean="0">
                <a:solidFill>
                  <a:schemeClr val="tx1"/>
                </a:solidFill>
                <a:latin typeface="Verdana" pitchFamily="34" charset="0"/>
                <a:ea typeface="+mn-ea"/>
                <a:cs typeface="+mn-cs"/>
              </a:rPr>
              <a:t> på </a:t>
            </a:r>
            <a:r>
              <a:rPr lang="en-US" sz="1100" kern="1200" dirty="0" err="1" smtClean="0">
                <a:solidFill>
                  <a:schemeClr val="tx1"/>
                </a:solidFill>
                <a:latin typeface="Verdana" pitchFamily="34" charset="0"/>
                <a:ea typeface="+mn-ea"/>
                <a:cs typeface="+mn-cs"/>
              </a:rPr>
              <a:t>praktiska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övningar</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och</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lekar</a:t>
            </a:r>
            <a:r>
              <a:rPr lang="en-US" sz="1100" kern="1200" dirty="0" smtClean="0">
                <a:solidFill>
                  <a:schemeClr val="tx1"/>
                </a:solidFill>
                <a:latin typeface="Verdana" pitchFamily="34" charset="0"/>
                <a:ea typeface="+mn-ea"/>
                <a:cs typeface="+mn-cs"/>
              </a:rPr>
              <a:t>.</a:t>
            </a:r>
            <a:endParaRPr lang="fi-FI" sz="1100" kern="1200" dirty="0" smtClean="0">
              <a:solidFill>
                <a:schemeClr val="tx1"/>
              </a:solidFill>
              <a:latin typeface="Verdana" pitchFamily="34" charset="0"/>
              <a:ea typeface="+mn-ea"/>
              <a:cs typeface="+mn-cs"/>
            </a:endParaRPr>
          </a:p>
          <a:p>
            <a:r>
              <a:rPr lang="en-US" sz="1100" kern="1200" dirty="0" smtClean="0">
                <a:solidFill>
                  <a:schemeClr val="tx1"/>
                </a:solidFill>
                <a:latin typeface="Verdana" pitchFamily="34" charset="0"/>
                <a:ea typeface="+mn-ea"/>
                <a:cs typeface="+mn-cs"/>
              </a:rPr>
              <a:t> </a:t>
            </a:r>
            <a:endParaRPr lang="fi-FI" sz="1100" kern="1200" dirty="0" smtClean="0">
              <a:solidFill>
                <a:schemeClr val="tx1"/>
              </a:solidFill>
              <a:latin typeface="Verdana" pitchFamily="34" charset="0"/>
              <a:ea typeface="+mn-ea"/>
              <a:cs typeface="+mn-cs"/>
            </a:endParaRPr>
          </a:p>
          <a:p>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Häng</a:t>
            </a:r>
            <a:r>
              <a:rPr lang="en-US" sz="1100" kern="1200" dirty="0" smtClean="0">
                <a:solidFill>
                  <a:schemeClr val="tx1"/>
                </a:solidFill>
                <a:latin typeface="Verdana" pitchFamily="34" charset="0"/>
                <a:ea typeface="+mn-ea"/>
                <a:cs typeface="+mn-cs"/>
              </a:rPr>
              <a:t> med!</a:t>
            </a:r>
            <a:endParaRPr lang="fi-FI" sz="1100" kern="1200" dirty="0" smtClean="0">
              <a:solidFill>
                <a:schemeClr val="tx1"/>
              </a:solidFill>
              <a:latin typeface="Verdana" pitchFamily="34" charset="0"/>
              <a:ea typeface="+mn-ea"/>
              <a:cs typeface="+mn-cs"/>
            </a:endParaRPr>
          </a:p>
          <a:p>
            <a:r>
              <a:rPr lang="en-US" sz="1100" kern="1200" dirty="0" smtClean="0">
                <a:solidFill>
                  <a:schemeClr val="tx1"/>
                </a:solidFill>
                <a:latin typeface="Verdana" pitchFamily="34" charset="0"/>
                <a:ea typeface="+mn-ea"/>
                <a:cs typeface="+mn-cs"/>
              </a:rPr>
              <a:t> </a:t>
            </a:r>
            <a:endParaRPr lang="fi-FI" sz="1100" kern="1200" dirty="0" smtClean="0">
              <a:solidFill>
                <a:schemeClr val="tx1"/>
              </a:solidFill>
              <a:latin typeface="Verdana" pitchFamily="34" charset="0"/>
              <a:ea typeface="+mn-ea"/>
              <a:cs typeface="+mn-cs"/>
            </a:endParaRPr>
          </a:p>
          <a:p>
            <a:r>
              <a:rPr lang="en-US" sz="1100" kern="1200" dirty="0" smtClean="0">
                <a:solidFill>
                  <a:schemeClr val="tx1"/>
                </a:solidFill>
                <a:latin typeface="Verdana" pitchFamily="34" charset="0"/>
                <a:ea typeface="+mn-ea"/>
                <a:cs typeface="+mn-cs"/>
              </a:rPr>
              <a:t>	•  De </a:t>
            </a:r>
            <a:r>
              <a:rPr lang="en-US" sz="1100" kern="1200" dirty="0" err="1" smtClean="0">
                <a:solidFill>
                  <a:schemeClr val="tx1"/>
                </a:solidFill>
                <a:latin typeface="Verdana" pitchFamily="34" charset="0"/>
                <a:ea typeface="+mn-ea"/>
                <a:cs typeface="+mn-cs"/>
              </a:rPr>
              <a:t>unga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är</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också</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hjärtligt</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välkomna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att</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kolla</a:t>
            </a:r>
            <a:r>
              <a:rPr lang="en-US" sz="1100" kern="1200" dirty="0" smtClean="0">
                <a:solidFill>
                  <a:schemeClr val="tx1"/>
                </a:solidFill>
                <a:latin typeface="Verdana" pitchFamily="34" charset="0"/>
                <a:ea typeface="+mn-ea"/>
                <a:cs typeface="+mn-cs"/>
              </a:rPr>
              <a:t> in </a:t>
            </a:r>
            <a:r>
              <a:rPr lang="en-US" sz="1100" kern="1200" dirty="0" err="1" smtClean="0">
                <a:solidFill>
                  <a:schemeClr val="tx1"/>
                </a:solidFill>
                <a:latin typeface="Verdana" pitchFamily="34" charset="0"/>
                <a:ea typeface="+mn-ea"/>
                <a:cs typeface="+mn-cs"/>
              </a:rPr>
              <a:t>avdelningens</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övriga</a:t>
            </a:r>
            <a:r>
              <a:rPr lang="en-US" sz="1100" kern="1200" dirty="0" smtClean="0">
                <a:solidFill>
                  <a:schemeClr val="tx1"/>
                </a:solidFill>
                <a:latin typeface="Verdana" pitchFamily="34" charset="0"/>
                <a:ea typeface="+mn-ea"/>
                <a:cs typeface="+mn-cs"/>
              </a:rPr>
              <a:t> </a:t>
            </a:r>
            <a:r>
              <a:rPr lang="en-US" sz="1100" kern="1200" dirty="0" err="1" smtClean="0">
                <a:solidFill>
                  <a:schemeClr val="tx1"/>
                </a:solidFill>
                <a:latin typeface="Verdana" pitchFamily="34" charset="0"/>
                <a:ea typeface="+mn-ea"/>
                <a:cs typeface="+mn-cs"/>
              </a:rPr>
              <a:t>aktiviteter</a:t>
            </a:r>
            <a:r>
              <a:rPr lang="en-US" sz="1100" kern="1200" dirty="0" smtClean="0">
                <a:solidFill>
                  <a:schemeClr val="tx1"/>
                </a:solidFill>
                <a:latin typeface="Verdana" pitchFamily="34" charset="0"/>
                <a:ea typeface="+mn-ea"/>
                <a:cs typeface="+mn-cs"/>
              </a:rPr>
              <a:t>! </a:t>
            </a:r>
            <a:r>
              <a:rPr lang="en-US" sz="1100" kern="1200" dirty="0" smtClean="0">
                <a:solidFill>
                  <a:srgbClr val="FF0000"/>
                </a:solidFill>
                <a:latin typeface="Verdana" pitchFamily="34" charset="0"/>
                <a:ea typeface="+mn-ea"/>
                <a:cs typeface="+mn-cs"/>
              </a:rPr>
              <a:t>(</a:t>
            </a:r>
            <a:r>
              <a:rPr lang="en-US" sz="1100" kern="1200" dirty="0" err="1" smtClean="0">
                <a:solidFill>
                  <a:srgbClr val="FF0000"/>
                </a:solidFill>
                <a:latin typeface="Verdana" pitchFamily="34" charset="0"/>
                <a:ea typeface="+mn-ea"/>
                <a:cs typeface="+mn-cs"/>
              </a:rPr>
              <a:t>Här</a:t>
            </a:r>
            <a:r>
              <a:rPr lang="en-US" sz="1100" kern="1200" dirty="0" smtClean="0">
                <a:solidFill>
                  <a:srgbClr val="FF0000"/>
                </a:solidFill>
                <a:latin typeface="Verdana" pitchFamily="34" charset="0"/>
                <a:ea typeface="+mn-ea"/>
                <a:cs typeface="+mn-cs"/>
              </a:rPr>
              <a:t> kan man </a:t>
            </a:r>
            <a:r>
              <a:rPr lang="en-US" sz="1100" kern="1200" dirty="0" err="1" smtClean="0">
                <a:solidFill>
                  <a:srgbClr val="FF0000"/>
                </a:solidFill>
                <a:latin typeface="Verdana" pitchFamily="34" charset="0"/>
                <a:ea typeface="+mn-ea"/>
                <a:cs typeface="+mn-cs"/>
              </a:rPr>
              <a:t>tala</a:t>
            </a:r>
            <a:r>
              <a:rPr lang="en-US" sz="1100" kern="1200" dirty="0" smtClean="0">
                <a:solidFill>
                  <a:srgbClr val="FF0000"/>
                </a:solidFill>
                <a:latin typeface="Verdana" pitchFamily="34" charset="0"/>
                <a:ea typeface="+mn-ea"/>
                <a:cs typeface="+mn-cs"/>
              </a:rPr>
              <a:t> </a:t>
            </a:r>
            <a:r>
              <a:rPr lang="en-US" sz="1100" kern="1200" dirty="0" err="1" smtClean="0">
                <a:solidFill>
                  <a:srgbClr val="FF0000"/>
                </a:solidFill>
                <a:latin typeface="Verdana" pitchFamily="34" charset="0"/>
                <a:ea typeface="+mn-ea"/>
                <a:cs typeface="+mn-cs"/>
              </a:rPr>
              <a:t>om</a:t>
            </a:r>
            <a:r>
              <a:rPr lang="en-US" sz="1100" kern="1200" dirty="0" smtClean="0">
                <a:solidFill>
                  <a:srgbClr val="FF0000"/>
                </a:solidFill>
                <a:latin typeface="Verdana" pitchFamily="34" charset="0"/>
                <a:ea typeface="+mn-ea"/>
                <a:cs typeface="+mn-cs"/>
              </a:rPr>
              <a:t> </a:t>
            </a:r>
            <a:r>
              <a:rPr lang="en-US" sz="1100" kern="1200" dirty="0" err="1" smtClean="0">
                <a:solidFill>
                  <a:srgbClr val="FF0000"/>
                </a:solidFill>
                <a:latin typeface="Verdana" pitchFamily="34" charset="0"/>
                <a:ea typeface="+mn-ea"/>
                <a:cs typeface="+mn-cs"/>
              </a:rPr>
              <a:t>vad</a:t>
            </a:r>
            <a:r>
              <a:rPr lang="en-US" sz="1100" kern="1200" dirty="0" smtClean="0">
                <a:solidFill>
                  <a:srgbClr val="FF0000"/>
                </a:solidFill>
                <a:latin typeface="Verdana" pitchFamily="34" charset="0"/>
                <a:ea typeface="+mn-ea"/>
                <a:cs typeface="+mn-cs"/>
              </a:rPr>
              <a:t> </a:t>
            </a:r>
            <a:r>
              <a:rPr lang="en-US" sz="1100" kern="1200" dirty="0" err="1" smtClean="0">
                <a:solidFill>
                  <a:srgbClr val="FF0000"/>
                </a:solidFill>
                <a:latin typeface="Verdana" pitchFamily="34" charset="0"/>
                <a:ea typeface="+mn-ea"/>
                <a:cs typeface="+mn-cs"/>
              </a:rPr>
              <a:t>som</a:t>
            </a:r>
            <a:r>
              <a:rPr lang="en-US" sz="1100" kern="1200" dirty="0" smtClean="0">
                <a:solidFill>
                  <a:srgbClr val="FF0000"/>
                </a:solidFill>
                <a:latin typeface="Verdana" pitchFamily="34" charset="0"/>
                <a:ea typeface="+mn-ea"/>
                <a:cs typeface="+mn-cs"/>
              </a:rPr>
              <a:t> </a:t>
            </a:r>
            <a:r>
              <a:rPr lang="en-US" sz="1100" kern="1200" dirty="0" err="1" smtClean="0">
                <a:solidFill>
                  <a:srgbClr val="FF0000"/>
                </a:solidFill>
                <a:latin typeface="Verdana" pitchFamily="34" charset="0"/>
                <a:ea typeface="+mn-ea"/>
                <a:cs typeface="+mn-cs"/>
              </a:rPr>
              <a:t>erbjuds</a:t>
            </a:r>
            <a:r>
              <a:rPr lang="en-US" sz="1100" kern="1200" dirty="0" smtClean="0">
                <a:solidFill>
                  <a:srgbClr val="FF0000"/>
                </a:solidFill>
                <a:latin typeface="Verdana" pitchFamily="34" charset="0"/>
                <a:ea typeface="+mn-ea"/>
                <a:cs typeface="+mn-cs"/>
              </a:rPr>
              <a:t>). </a:t>
            </a:r>
            <a:endParaRPr lang="fi-FI" sz="1100" kern="1200" dirty="0" smtClean="0">
              <a:solidFill>
                <a:srgbClr val="FF0000"/>
              </a:solidFill>
              <a:latin typeface="Verdana" pitchFamily="34" charset="0"/>
              <a:ea typeface="+mn-ea"/>
              <a:cs typeface="+mn-cs"/>
            </a:endParaRPr>
          </a:p>
          <a:p>
            <a:pPr lvl="1">
              <a:buFontTx/>
              <a:buNone/>
            </a:pPr>
            <a:r>
              <a:rPr lang="fi-FI" sz="1100" dirty="0" smtClean="0">
                <a:latin typeface="Verdana" pitchFamily="34" charset="0"/>
              </a:rPr>
              <a:t>	</a:t>
            </a:r>
          </a:p>
          <a:p>
            <a:pPr lvl="1"/>
            <a:r>
              <a:rPr lang="fi-FI" sz="800" dirty="0" smtClean="0">
                <a:latin typeface="Verdana" pitchFamily="34" charset="0"/>
              </a:rPr>
              <a:t>	Foto: Jukka-Pekka Moilanen</a:t>
            </a:r>
          </a:p>
          <a:p>
            <a:endParaRPr lang="fi-FI" sz="1100" dirty="0" smtClean="0">
              <a:latin typeface="Verdana" pitchFamily="34" charset="0"/>
            </a:endParaRPr>
          </a:p>
          <a:p>
            <a:endParaRPr lang="fi-FI" sz="1400" dirty="0" smtClean="0"/>
          </a:p>
        </p:txBody>
      </p:sp>
      <p:sp>
        <p:nvSpPr>
          <p:cNvPr id="53252"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53562F-5542-4B1D-A908-A2D7B2AE721F}" type="slidenum">
              <a:rPr lang="fi-FI" smtClean="0"/>
              <a:pPr/>
              <a:t>16</a:t>
            </a:fld>
            <a:endParaRPr lang="fi-FI"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n kuvan paikkamerkki 1"/>
          <p:cNvSpPr>
            <a:spLocks noGrp="1" noRot="1" noChangeAspect="1" noTextEdit="1"/>
          </p:cNvSpPr>
          <p:nvPr>
            <p:ph type="sldImg"/>
          </p:nvPr>
        </p:nvSpPr>
        <p:spPr bwMode="auto">
          <a:noFill/>
          <a:ln>
            <a:solidFill>
              <a:srgbClr val="000000"/>
            </a:solidFill>
            <a:miter lim="800000"/>
            <a:headEnd/>
            <a:tailEnd/>
          </a:ln>
        </p:spPr>
      </p:sp>
      <p:sp>
        <p:nvSpPr>
          <p:cNvPr id="53251" name="Huomautusten paikkamerkki 2"/>
          <p:cNvSpPr>
            <a:spLocks noGrp="1"/>
          </p:cNvSpPr>
          <p:nvPr>
            <p:ph type="body" idx="1"/>
          </p:nvPr>
        </p:nvSpPr>
        <p:spPr bwMode="auto">
          <a:noFill/>
        </p:spPr>
        <p:txBody>
          <a:bodyPr wrap="square" numCol="1" anchor="t" anchorCtr="0" compatLnSpc="1">
            <a:prstTxWarp prst="textNoShape">
              <a:avLst/>
            </a:prstTxWarp>
          </a:bodyPr>
          <a:lstStyle/>
          <a:p>
            <a:pPr lvl="1"/>
            <a:endParaRPr lang="fi-FI" sz="1100" dirty="0" smtClean="0"/>
          </a:p>
          <a:p>
            <a:pPr lvl="1">
              <a:buFontTx/>
              <a:buChar char="•"/>
            </a:pPr>
            <a:r>
              <a:rPr lang="sv-FI" sz="1100" dirty="0" smtClean="0">
                <a:latin typeface="Verdana" pitchFamily="34" charset="0"/>
              </a:rPr>
              <a:t> Vi främjar tolerans och mångfald genom att sprida information om flyktingskap och genom att erbjuda människor från olika kulturer – även den finländska – tillfälle att träffa varandra.</a:t>
            </a:r>
          </a:p>
          <a:p>
            <a:pPr lvl="1">
              <a:buFontTx/>
              <a:buChar char="•"/>
            </a:pPr>
            <a:r>
              <a:rPr lang="sv-FI" sz="1100" dirty="0" smtClean="0">
                <a:latin typeface="Verdana" pitchFamily="34" charset="0"/>
              </a:rPr>
              <a:t> Ett sätt att bli bekant och vän med varandra är Röda Korsets verksamhet – alla är välkomna!</a:t>
            </a:r>
          </a:p>
          <a:p>
            <a:pPr lvl="1"/>
            <a:r>
              <a:rPr lang="sv-FI" sz="1100" dirty="0" smtClean="0">
                <a:solidFill>
                  <a:srgbClr val="FF0000"/>
                </a:solidFill>
                <a:latin typeface="Verdana" pitchFamily="34" charset="0"/>
              </a:rPr>
              <a:t>Om er avdelning har mångkulturverksamhet kan man presentera verksamheten här. </a:t>
            </a:r>
          </a:p>
          <a:p>
            <a:pPr lvl="1">
              <a:buFontTx/>
              <a:buChar char="•"/>
            </a:pPr>
            <a:r>
              <a:rPr lang="sv-FI" sz="1100" dirty="0" smtClean="0">
                <a:latin typeface="Verdana" pitchFamily="34" charset="0"/>
              </a:rPr>
              <a:t> Finlands Röda Kors och staten har slutit ett avtal om arrangemangen kring mottagningen av kvotflyktingar och asylsökande med statliga medel.  </a:t>
            </a:r>
          </a:p>
          <a:p>
            <a:pPr lvl="1">
              <a:buFontTx/>
              <a:buChar char="•"/>
            </a:pPr>
            <a:r>
              <a:rPr lang="sv-FI" sz="1100" dirty="0" smtClean="0">
                <a:latin typeface="Verdana" pitchFamily="34" charset="0"/>
              </a:rPr>
              <a:t> Röda Korset övervakar också flyktingars rättigheter och hjälper familjemedlemmar som har hamnat isär att hålla kontakt och återförenas.</a:t>
            </a:r>
          </a:p>
          <a:p>
            <a:pPr lvl="1">
              <a:buFontTx/>
              <a:buChar char="•"/>
            </a:pPr>
            <a:endParaRPr lang="fi-FI" sz="1100" dirty="0" smtClean="0">
              <a:latin typeface="Verdana" pitchFamily="34" charset="0"/>
            </a:endParaRPr>
          </a:p>
          <a:p>
            <a:pPr lvl="1"/>
            <a:r>
              <a:rPr lang="fi-FI" sz="800" dirty="0" smtClean="0">
                <a:latin typeface="Verdana" pitchFamily="34" charset="0"/>
              </a:rPr>
              <a:t>Foto: Johannes </a:t>
            </a:r>
            <a:r>
              <a:rPr lang="fi-FI" sz="800" dirty="0" err="1" smtClean="0">
                <a:latin typeface="Verdana" pitchFamily="34" charset="0"/>
              </a:rPr>
              <a:t>Wiehn</a:t>
            </a:r>
            <a:endParaRPr lang="fi-FI" sz="800" dirty="0" smtClean="0">
              <a:latin typeface="Verdana" pitchFamily="34" charset="0"/>
            </a:endParaRPr>
          </a:p>
          <a:p>
            <a:endParaRPr lang="fi-FI" sz="1100" dirty="0" smtClean="0">
              <a:latin typeface="Verdana" pitchFamily="34" charset="0"/>
            </a:endParaRPr>
          </a:p>
          <a:p>
            <a:endParaRPr lang="fi-FI" sz="1400" dirty="0" smtClean="0"/>
          </a:p>
        </p:txBody>
      </p:sp>
      <p:sp>
        <p:nvSpPr>
          <p:cNvPr id="53252"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53562F-5542-4B1D-A908-A2D7B2AE721F}" type="slidenum">
              <a:rPr lang="fi-FI" smtClean="0"/>
              <a:pPr/>
              <a:t>17</a:t>
            </a:fld>
            <a:endParaRPr lang="fi-FI"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n kuvan paikkamerkki 1"/>
          <p:cNvSpPr>
            <a:spLocks noGrp="1" noRot="1" noChangeAspect="1" noTextEdit="1"/>
          </p:cNvSpPr>
          <p:nvPr>
            <p:ph type="sldImg"/>
          </p:nvPr>
        </p:nvSpPr>
        <p:spPr bwMode="auto">
          <a:noFill/>
          <a:ln>
            <a:solidFill>
              <a:srgbClr val="000000"/>
            </a:solidFill>
            <a:miter lim="800000"/>
            <a:headEnd/>
            <a:tailEnd/>
          </a:ln>
        </p:spPr>
      </p:sp>
      <p:sp>
        <p:nvSpPr>
          <p:cNvPr id="54275" name="Huomautusten paikkamerkki 2"/>
          <p:cNvSpPr>
            <a:spLocks noGrp="1"/>
          </p:cNvSpPr>
          <p:nvPr>
            <p:ph type="body" idx="1"/>
          </p:nvPr>
        </p:nvSpPr>
        <p:spPr bwMode="auto">
          <a:xfrm>
            <a:off x="831850" y="3365500"/>
            <a:ext cx="7527925" cy="3189288"/>
          </a:xfrm>
          <a:noFill/>
        </p:spPr>
        <p:txBody>
          <a:bodyPr wrap="square" numCol="1" anchor="t" anchorCtr="0" compatLnSpc="1">
            <a:prstTxWarp prst="textNoShape">
              <a:avLst/>
            </a:prstTxWarp>
          </a:bodyPr>
          <a:lstStyle/>
          <a:p>
            <a:pPr lvl="1"/>
            <a:endParaRPr lang="fi-FI" sz="1100" smtClean="0"/>
          </a:p>
          <a:p>
            <a:pPr lvl="1">
              <a:buFontTx/>
              <a:buChar char="•"/>
            </a:pPr>
            <a:r>
              <a:rPr lang="sv-FI" sz="1100" smtClean="0">
                <a:latin typeface="Verdana" pitchFamily="34" charset="0"/>
              </a:rPr>
              <a:t> Visa att du fördömer diskriminering – till exempel genom att delta i våra antirasismkampanjer. </a:t>
            </a:r>
          </a:p>
          <a:p>
            <a:pPr lvl="1">
              <a:buFontTx/>
              <a:buChar char="•"/>
            </a:pPr>
            <a:r>
              <a:rPr lang="sv-FI" sz="1100" smtClean="0">
                <a:latin typeface="Verdana" pitchFamily="34" charset="0"/>
              </a:rPr>
              <a:t> Dagen mot rasism firas samma tidpunkt varje år: den 21 mars.</a:t>
            </a:r>
          </a:p>
          <a:p>
            <a:pPr lvl="1">
              <a:buFontTx/>
              <a:buChar char="•"/>
            </a:pPr>
            <a:endParaRPr lang="fi-FI" sz="1100" smtClean="0">
              <a:latin typeface="Verdana" pitchFamily="34" charset="0"/>
            </a:endParaRPr>
          </a:p>
          <a:p>
            <a:pPr lvl="1"/>
            <a:r>
              <a:rPr lang="fi-FI" sz="800" smtClean="0">
                <a:latin typeface="Verdana" pitchFamily="34" charset="0"/>
              </a:rPr>
              <a:t>Foto: Niklas Meltio</a:t>
            </a:r>
          </a:p>
        </p:txBody>
      </p:sp>
      <p:sp>
        <p:nvSpPr>
          <p:cNvPr id="54276"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98BD67-06DF-427B-8860-CDCF0233BF21}" type="slidenum">
              <a:rPr lang="fi-FI" smtClean="0"/>
              <a:pPr/>
              <a:t>18</a:t>
            </a:fld>
            <a:endParaRPr lang="fi-FI"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n kuvan paikkamerkki 1"/>
          <p:cNvSpPr>
            <a:spLocks noGrp="1" noRot="1" noChangeAspect="1" noTextEdit="1"/>
          </p:cNvSpPr>
          <p:nvPr>
            <p:ph type="sldImg"/>
          </p:nvPr>
        </p:nvSpPr>
        <p:spPr bwMode="auto">
          <a:noFill/>
          <a:ln>
            <a:solidFill>
              <a:srgbClr val="000000"/>
            </a:solidFill>
            <a:miter lim="800000"/>
            <a:headEnd/>
            <a:tailEnd/>
          </a:ln>
        </p:spPr>
      </p:sp>
      <p:sp>
        <p:nvSpPr>
          <p:cNvPr id="55299" name="Huomautusten paikkamerkki 2"/>
          <p:cNvSpPr>
            <a:spLocks noGrp="1"/>
          </p:cNvSpPr>
          <p:nvPr>
            <p:ph type="body" idx="1"/>
          </p:nvPr>
        </p:nvSpPr>
        <p:spPr bwMode="auto">
          <a:xfrm>
            <a:off x="782638" y="3541713"/>
            <a:ext cx="7527925" cy="3189287"/>
          </a:xfrm>
          <a:noFill/>
        </p:spPr>
        <p:txBody>
          <a:bodyPr wrap="square" numCol="1" anchor="t" anchorCtr="0" compatLnSpc="1">
            <a:prstTxWarp prst="textNoShape">
              <a:avLst/>
            </a:prstTxWarp>
          </a:bodyPr>
          <a:lstStyle/>
          <a:p>
            <a:endParaRPr lang="fi-FI" sz="1100" smtClean="0"/>
          </a:p>
          <a:p>
            <a:pPr>
              <a:buFontTx/>
              <a:buChar char="•"/>
            </a:pPr>
            <a:r>
              <a:rPr lang="sv-FI" sz="1100" smtClean="0">
                <a:latin typeface="Verdana" pitchFamily="34" charset="0"/>
              </a:rPr>
              <a:t> Att ge blod är ett enkelt och konkret sätt att hjälpa, blodpåsen fylls på några minuter.</a:t>
            </a:r>
          </a:p>
          <a:p>
            <a:pPr>
              <a:buFontTx/>
              <a:buChar char="•"/>
            </a:pPr>
            <a:r>
              <a:rPr lang="sv-FI" sz="1100" smtClean="0">
                <a:latin typeface="Verdana" pitchFamily="34" charset="0"/>
              </a:rPr>
              <a:t> Varje vardag behövs ungefär tusen blodgivare i Finland.</a:t>
            </a:r>
          </a:p>
          <a:p>
            <a:pPr>
              <a:buFontTx/>
              <a:buChar char="•"/>
            </a:pPr>
            <a:r>
              <a:rPr lang="sv-FI" sz="1100" smtClean="0">
                <a:latin typeface="Verdana" pitchFamily="34" charset="0"/>
              </a:rPr>
              <a:t> Blod kan man ge om man är frisk, i åldern 18-65 år och väger minst 50 kilo.</a:t>
            </a:r>
          </a:p>
          <a:p>
            <a:pPr>
              <a:buFontTx/>
              <a:buChar char="•"/>
            </a:pPr>
            <a:r>
              <a:rPr lang="sv-FI" sz="1100" smtClean="0">
                <a:latin typeface="Verdana" pitchFamily="34" charset="0"/>
              </a:rPr>
              <a:t> Blodtjänst är en självständig organisation under Finlands Röda Kors.</a:t>
            </a:r>
          </a:p>
          <a:p>
            <a:pPr>
              <a:buFontTx/>
              <a:buChar char="•"/>
            </a:pPr>
            <a:r>
              <a:rPr lang="sv-FI" sz="1100" smtClean="0">
                <a:latin typeface="Verdana" pitchFamily="34" charset="0"/>
              </a:rPr>
              <a:t> Blodtjänst har verksamhet på flera orter i Finland.</a:t>
            </a:r>
          </a:p>
          <a:p>
            <a:pPr>
              <a:buFontTx/>
              <a:buChar char="•"/>
            </a:pPr>
            <a:r>
              <a:rPr lang="sv-FI" sz="1100" smtClean="0">
                <a:latin typeface="Verdana" pitchFamily="34" charset="0"/>
              </a:rPr>
              <a:t> Mobila Blodtjänsten samlar blod runt om i landet; frivilliga vid Röda Korsets avdelningar hjälper till vid blodgivningar.</a:t>
            </a:r>
          </a:p>
          <a:p>
            <a:pPr>
              <a:buFontTx/>
              <a:buChar char="•"/>
            </a:pPr>
            <a:endParaRPr lang="fi-FI" sz="1100" smtClean="0">
              <a:latin typeface="Verdana" pitchFamily="34" charset="0"/>
            </a:endParaRPr>
          </a:p>
          <a:p>
            <a:r>
              <a:rPr lang="fi-FI" sz="1100" smtClean="0">
                <a:latin typeface="Verdana" pitchFamily="34" charset="0"/>
              </a:rPr>
              <a:t> </a:t>
            </a:r>
            <a:r>
              <a:rPr lang="fi-FI" sz="800" smtClean="0">
                <a:latin typeface="Verdana" pitchFamily="34" charset="0"/>
              </a:rPr>
              <a:t>Foto: Finlands Röda Kors Blodtjänst</a:t>
            </a:r>
            <a:endParaRPr lang="fi-FI" sz="1100" smtClean="0">
              <a:latin typeface="Verdana" pitchFamily="34" charset="0"/>
            </a:endParaRPr>
          </a:p>
          <a:p>
            <a:endParaRPr lang="fi-FI" sz="1100" smtClean="0">
              <a:latin typeface="Verdana" pitchFamily="34" charset="0"/>
            </a:endParaRPr>
          </a:p>
        </p:txBody>
      </p:sp>
      <p:sp>
        <p:nvSpPr>
          <p:cNvPr id="55300"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0DBCB9-90D1-487A-9220-2CD4908393A0}" type="slidenum">
              <a:rPr lang="fi-FI" smtClean="0"/>
              <a:pPr/>
              <a:t>19</a:t>
            </a:fld>
            <a:endParaRPr 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ian kuvan paikkamerkki 1"/>
          <p:cNvSpPr>
            <a:spLocks noGrp="1" noRot="1" noChangeAspect="1" noTextEdit="1"/>
          </p:cNvSpPr>
          <p:nvPr>
            <p:ph type="sldImg"/>
          </p:nvPr>
        </p:nvSpPr>
        <p:spPr bwMode="auto">
          <a:noFill/>
          <a:ln>
            <a:solidFill>
              <a:srgbClr val="000000"/>
            </a:solidFill>
            <a:miter lim="800000"/>
            <a:headEnd/>
            <a:tailEnd/>
          </a:ln>
        </p:spPr>
      </p:sp>
      <p:sp>
        <p:nvSpPr>
          <p:cNvPr id="38915" name="Huomautusten paikkamerkki 2"/>
          <p:cNvSpPr>
            <a:spLocks noGrp="1"/>
          </p:cNvSpPr>
          <p:nvPr>
            <p:ph type="body" idx="1"/>
          </p:nvPr>
        </p:nvSpPr>
        <p:spPr bwMode="auto">
          <a:xfrm>
            <a:off x="823913" y="3365500"/>
            <a:ext cx="7527925" cy="3189288"/>
          </a:xfrm>
          <a:noFill/>
        </p:spPr>
        <p:txBody>
          <a:bodyPr wrap="square" numCol="1" anchor="t" anchorCtr="0" compatLnSpc="1">
            <a:prstTxWarp prst="textNoShape">
              <a:avLst/>
            </a:prstTxWarp>
          </a:bodyPr>
          <a:lstStyle/>
          <a:p>
            <a:pPr>
              <a:buFontTx/>
              <a:buChar char="•"/>
            </a:pPr>
            <a:endParaRPr lang="fi-FI" sz="1100" smtClean="0">
              <a:latin typeface="Verdana" pitchFamily="34" charset="0"/>
            </a:endParaRPr>
          </a:p>
          <a:p>
            <a:pPr>
              <a:buFontTx/>
              <a:buChar char="•"/>
            </a:pPr>
            <a:r>
              <a:rPr lang="fi-FI" sz="1100" smtClean="0">
                <a:latin typeface="Verdana" pitchFamily="34" charset="0"/>
              </a:rPr>
              <a:t> </a:t>
            </a:r>
            <a:r>
              <a:rPr lang="sv-FI" sz="1100" smtClean="0">
                <a:latin typeface="Verdana" pitchFamily="34" charset="0"/>
              </a:rPr>
              <a:t>Många undrar om en människa kan göra någon skillnad.</a:t>
            </a:r>
          </a:p>
          <a:p>
            <a:pPr>
              <a:buFontTx/>
              <a:buChar char="•"/>
            </a:pPr>
            <a:r>
              <a:rPr lang="sv-FI" sz="1100" smtClean="0">
                <a:latin typeface="Verdana" pitchFamily="34" charset="0"/>
              </a:rPr>
              <a:t> Det är lätt att sluta bry sig när det händer så mycket tråkigt i världen hela tiden.</a:t>
            </a:r>
          </a:p>
          <a:p>
            <a:endParaRPr lang="fi-FI" sz="1100" smtClean="0">
              <a:latin typeface="Verdana" pitchFamily="34" charset="0"/>
            </a:endParaRPr>
          </a:p>
          <a:p>
            <a:endParaRPr lang="fi-FI" sz="1100" smtClean="0">
              <a:latin typeface="Verdana" pitchFamily="34" charset="0"/>
            </a:endParaRPr>
          </a:p>
        </p:txBody>
      </p:sp>
      <p:sp>
        <p:nvSpPr>
          <p:cNvPr id="38916"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58F52D-4A40-4816-8950-C6875B2B9F43}" type="slidenum">
              <a:rPr lang="fi-FI" smtClean="0"/>
              <a:pPr/>
              <a:t>2</a:t>
            </a:fld>
            <a:endParaRPr lang="fi-FI"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n kuvan paikkamerkki 1"/>
          <p:cNvSpPr>
            <a:spLocks noGrp="1" noRot="1" noChangeAspect="1" noTextEdit="1"/>
          </p:cNvSpPr>
          <p:nvPr>
            <p:ph type="sldImg"/>
          </p:nvPr>
        </p:nvSpPr>
        <p:spPr bwMode="auto">
          <a:noFill/>
          <a:ln>
            <a:solidFill>
              <a:srgbClr val="000000"/>
            </a:solidFill>
            <a:miter lim="800000"/>
            <a:headEnd/>
            <a:tailEnd/>
          </a:ln>
        </p:spPr>
      </p:sp>
      <p:sp>
        <p:nvSpPr>
          <p:cNvPr id="56323"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sz="1100" smtClean="0">
              <a:latin typeface="Verdana" pitchFamily="34" charset="0"/>
            </a:endParaRPr>
          </a:p>
          <a:p>
            <a:pPr>
              <a:buFontTx/>
              <a:buChar char="•"/>
            </a:pPr>
            <a:r>
              <a:rPr lang="fi-FI" sz="1100" smtClean="0">
                <a:latin typeface="Verdana" pitchFamily="34" charset="0"/>
              </a:rPr>
              <a:t> </a:t>
            </a:r>
            <a:r>
              <a:rPr lang="sv-FI" sz="1100" smtClean="0">
                <a:latin typeface="Verdana" pitchFamily="34" charset="0"/>
              </a:rPr>
              <a:t>En av Röda Korsets traditionella uppgifter är att främja folkhälsan.</a:t>
            </a:r>
          </a:p>
          <a:p>
            <a:pPr>
              <a:buFontTx/>
              <a:buChar char="•"/>
            </a:pPr>
            <a:r>
              <a:rPr lang="sv-FI" sz="1100" smtClean="0">
                <a:latin typeface="Verdana" pitchFamily="34" charset="0"/>
              </a:rPr>
              <a:t> Förr kämpade man mot farsoter, nu uppmuntrar man människor att sköta sin hälsa och förebygga olyckor och smitta. </a:t>
            </a:r>
          </a:p>
          <a:p>
            <a:pPr>
              <a:buFontTx/>
              <a:buChar char="•"/>
            </a:pPr>
            <a:r>
              <a:rPr lang="sv-FI" sz="1100" smtClean="0">
                <a:latin typeface="Verdana" pitchFamily="34" charset="0"/>
              </a:rPr>
              <a:t> Vissa avdelningar har ”hälsopunkter” där frivilliga personer som arbetar eller har arbetat inom hälsovården gratis ger råd i hälsofrågor, ordnar tematräffar och leder hälsogrupper. </a:t>
            </a:r>
          </a:p>
          <a:p>
            <a:pPr>
              <a:buFontTx/>
              <a:buChar char="•"/>
            </a:pPr>
            <a:r>
              <a:rPr lang="sv-FI" sz="1100" smtClean="0">
                <a:latin typeface="Verdana" pitchFamily="34" charset="0"/>
              </a:rPr>
              <a:t> Röda Korset är också engagerat i att försöka förebygga missbruk och stöda ett nyktert liv efter att man har fått missbrukarvård. </a:t>
            </a:r>
          </a:p>
          <a:p>
            <a:pPr>
              <a:buFontTx/>
              <a:buChar char="•"/>
            </a:pPr>
            <a:r>
              <a:rPr lang="sv-FI" sz="1100" smtClean="0">
                <a:latin typeface="Verdana" pitchFamily="34" charset="0"/>
              </a:rPr>
              <a:t> Frivilliga rådgivare kommer och talar om rusmedel och missbruk, besöker festivaler och tar också upp frågan i olika nätverk och verksamhetsgrupper. </a:t>
            </a:r>
          </a:p>
          <a:p>
            <a:pPr>
              <a:buFontTx/>
              <a:buChar char="•"/>
            </a:pPr>
            <a:endParaRPr lang="fi-FI" sz="1100" smtClean="0">
              <a:latin typeface="Verdana" pitchFamily="34" charset="0"/>
            </a:endParaRPr>
          </a:p>
          <a:p>
            <a:r>
              <a:rPr lang="fi-FI" sz="800" smtClean="0">
                <a:latin typeface="Verdana" pitchFamily="34" charset="0"/>
              </a:rPr>
              <a:t>Foto: Reijo Hietanen</a:t>
            </a:r>
          </a:p>
        </p:txBody>
      </p:sp>
      <p:sp>
        <p:nvSpPr>
          <p:cNvPr id="56324"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EDE2B4-8D8F-4722-946F-F6AB067C2D0E}" type="slidenum">
              <a:rPr lang="fi-FI" smtClean="0"/>
              <a:pPr/>
              <a:t>20</a:t>
            </a:fld>
            <a:endParaRPr lang="fi-FI"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ian kuvan paikkamerkki 1"/>
          <p:cNvSpPr>
            <a:spLocks noGrp="1" noRot="1" noChangeAspect="1" noTextEdit="1"/>
          </p:cNvSpPr>
          <p:nvPr>
            <p:ph type="sldImg"/>
          </p:nvPr>
        </p:nvSpPr>
        <p:spPr bwMode="auto">
          <a:noFill/>
          <a:ln>
            <a:solidFill>
              <a:srgbClr val="000000"/>
            </a:solidFill>
            <a:miter lim="800000"/>
            <a:headEnd/>
            <a:tailEnd/>
          </a:ln>
        </p:spPr>
      </p:sp>
      <p:sp>
        <p:nvSpPr>
          <p:cNvPr id="57347"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sz="1100" smtClean="0"/>
          </a:p>
          <a:p>
            <a:pPr>
              <a:buFontTx/>
              <a:buChar char="•"/>
            </a:pPr>
            <a:r>
              <a:rPr lang="sv-FI" sz="1100" smtClean="0">
                <a:latin typeface="Verdana" pitchFamily="34" charset="0"/>
              </a:rPr>
              <a:t> Frivilliga besöker festivaler och andra evenemang och talar om sexualhälsa bland annat med hjälp av Röda Korsets lättsamma kondomkörkort. </a:t>
            </a:r>
          </a:p>
          <a:p>
            <a:pPr>
              <a:buFontTx/>
              <a:buChar char="•"/>
            </a:pPr>
            <a:r>
              <a:rPr lang="sv-FI" sz="1100" smtClean="0">
                <a:latin typeface="Verdana" pitchFamily="34" charset="0"/>
              </a:rPr>
              <a:t> Syftet med Röda Korsets hiv/aidsarbete är att förebygga spridning av hivsmitta, stöda personer som har blivit smittade och deras anhöriga samt människor som är rädda för smitta.</a:t>
            </a:r>
          </a:p>
          <a:p>
            <a:pPr>
              <a:buFontTx/>
              <a:buChar char="•"/>
            </a:pPr>
            <a:r>
              <a:rPr lang="sv-FI" sz="1100" smtClean="0">
                <a:latin typeface="Verdana" pitchFamily="34" charset="0"/>
              </a:rPr>
              <a:t> Vi utbildar studerande och proffs inom hälsovården att bemanna en nationell telefonrådgivning samt våra Pluspunkter (Jyväskylä, Seinäjoki, Kuopio, Joensuu).</a:t>
            </a:r>
          </a:p>
          <a:p>
            <a:pPr>
              <a:buFontTx/>
              <a:buChar char="•"/>
            </a:pPr>
            <a:endParaRPr lang="fi-FI" sz="1100" smtClean="0">
              <a:latin typeface="Verdana" pitchFamily="34" charset="0"/>
            </a:endParaRPr>
          </a:p>
          <a:p>
            <a:r>
              <a:rPr lang="fi-FI" sz="800" smtClean="0">
                <a:latin typeface="Verdana" pitchFamily="34" charset="0"/>
              </a:rPr>
              <a:t>Foto: Altti Näsi</a:t>
            </a:r>
          </a:p>
          <a:p>
            <a:endParaRPr lang="fi-FI" sz="800" smtClean="0">
              <a:latin typeface="Verdana" pitchFamily="34" charset="0"/>
            </a:endParaRPr>
          </a:p>
          <a:p>
            <a:endParaRPr lang="fi-FI" sz="1100" smtClean="0">
              <a:latin typeface="Verdana" pitchFamily="34" charset="0"/>
            </a:endParaRPr>
          </a:p>
        </p:txBody>
      </p:sp>
      <p:sp>
        <p:nvSpPr>
          <p:cNvPr id="57348"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143CF9-37ED-4408-937E-A7270F31A476}" type="slidenum">
              <a:rPr lang="fi-FI" smtClean="0"/>
              <a:pPr/>
              <a:t>21</a:t>
            </a:fld>
            <a:endParaRPr lang="fi-FI"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an kuvan paikkamerkki 1"/>
          <p:cNvSpPr>
            <a:spLocks noGrp="1" noRot="1" noChangeAspect="1" noTextEdit="1"/>
          </p:cNvSpPr>
          <p:nvPr>
            <p:ph type="sldImg"/>
          </p:nvPr>
        </p:nvSpPr>
        <p:spPr bwMode="auto">
          <a:noFill/>
          <a:ln>
            <a:solidFill>
              <a:srgbClr val="000000"/>
            </a:solidFill>
            <a:miter lim="800000"/>
            <a:headEnd/>
            <a:tailEnd/>
          </a:ln>
        </p:spPr>
      </p:sp>
      <p:sp>
        <p:nvSpPr>
          <p:cNvPr id="58371" name="Huomautusten paikkamerkki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sv-FI" sz="1100" smtClean="0">
              <a:latin typeface="Verdana" pitchFamily="34" charset="0"/>
            </a:endParaRPr>
          </a:p>
          <a:p>
            <a:pPr>
              <a:buFontTx/>
              <a:buChar char="•"/>
            </a:pPr>
            <a:r>
              <a:rPr lang="sv-FI" sz="1100" smtClean="0">
                <a:latin typeface="Verdana" pitchFamily="34" charset="0"/>
              </a:rPr>
              <a:t> Sticka sockor eller mössor till barn i fattiga, kalla länder! </a:t>
            </a:r>
          </a:p>
          <a:p>
            <a:pPr>
              <a:buFontTx/>
              <a:buChar char="•"/>
            </a:pPr>
            <a:r>
              <a:rPr lang="sv-FI" sz="1100" smtClean="0">
                <a:latin typeface="Verdana" pitchFamily="34" charset="0"/>
              </a:rPr>
              <a:t> Eller donera begagnade kläder som är i gott skick till våra återanvändningsvaruhus Kontti och till våra lopptorg.  </a:t>
            </a:r>
          </a:p>
          <a:p>
            <a:pPr>
              <a:buFontTx/>
              <a:buChar char="•"/>
            </a:pPr>
            <a:r>
              <a:rPr lang="sv-FI" sz="1100" smtClean="0">
                <a:latin typeface="Verdana" pitchFamily="34" charset="0"/>
              </a:rPr>
              <a:t> Eller shoppa i återanvändningsvaruhuset.</a:t>
            </a:r>
          </a:p>
          <a:p>
            <a:pPr>
              <a:buFontTx/>
              <a:buChar char="•"/>
            </a:pPr>
            <a:r>
              <a:rPr lang="sv-FI" sz="1100" smtClean="0">
                <a:latin typeface="Verdana" pitchFamily="34" charset="0"/>
              </a:rPr>
              <a:t> I Kontti-butikerna säljs donerade kläder, bruksföremål och möbler. </a:t>
            </a:r>
          </a:p>
          <a:p>
            <a:pPr>
              <a:buFontTx/>
              <a:buChar char="•"/>
            </a:pPr>
            <a:r>
              <a:rPr lang="sv-FI" sz="1100" smtClean="0">
                <a:latin typeface="Verdana" pitchFamily="34" charset="0"/>
              </a:rPr>
              <a:t> En del av intäkterna från Kontti-varuhusen används till hjälparbete i det område där Kontti-varuhuset finns, en del går till katastroffonden och en del till att utveckla varuhuskedjan.  </a:t>
            </a:r>
          </a:p>
          <a:p>
            <a:pPr>
              <a:buFontTx/>
              <a:buChar char="•"/>
            </a:pPr>
            <a:r>
              <a:rPr lang="sv-FI" sz="1100" smtClean="0">
                <a:latin typeface="Verdana" pitchFamily="34" charset="0"/>
              </a:rPr>
              <a:t> Kläder som har donerats till Kontti-varuhus skickas också iväg som klädesbistånd. </a:t>
            </a:r>
          </a:p>
          <a:p>
            <a:endParaRPr lang="fi-FI" sz="800" smtClean="0">
              <a:latin typeface="Verdana" pitchFamily="34" charset="0"/>
            </a:endParaRPr>
          </a:p>
          <a:p>
            <a:r>
              <a:rPr lang="fi-FI" sz="800" smtClean="0">
                <a:latin typeface="Verdana" pitchFamily="34" charset="0"/>
              </a:rPr>
              <a:t>Foto: Ari Räsänen</a:t>
            </a:r>
          </a:p>
        </p:txBody>
      </p:sp>
      <p:sp>
        <p:nvSpPr>
          <p:cNvPr id="58372"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54C5D4-3DAC-440E-9179-4D80668B431E}" type="slidenum">
              <a:rPr lang="fi-FI" smtClean="0"/>
              <a:pPr/>
              <a:t>22</a:t>
            </a:fld>
            <a:endParaRPr lang="fi-FI"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ian kuvan paikkamerkki 1"/>
          <p:cNvSpPr>
            <a:spLocks noGrp="1" noRot="1" noChangeAspect="1" noTextEdit="1"/>
          </p:cNvSpPr>
          <p:nvPr>
            <p:ph type="sldImg"/>
          </p:nvPr>
        </p:nvSpPr>
        <p:spPr bwMode="auto">
          <a:noFill/>
          <a:ln>
            <a:solidFill>
              <a:srgbClr val="000000"/>
            </a:solidFill>
            <a:miter lim="800000"/>
            <a:headEnd/>
            <a:tailEnd/>
          </a:ln>
        </p:spPr>
      </p:sp>
      <p:sp>
        <p:nvSpPr>
          <p:cNvPr id="59395"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sz="1100" smtClean="0">
              <a:latin typeface="Verdana" pitchFamily="34" charset="0"/>
            </a:endParaRPr>
          </a:p>
          <a:p>
            <a:pPr>
              <a:buFontTx/>
              <a:buChar char="•"/>
            </a:pPr>
            <a:r>
              <a:rPr lang="sv-FI" sz="1100" smtClean="0">
                <a:latin typeface="Verdana" pitchFamily="34" charset="0"/>
              </a:rPr>
              <a:t>  Du kan också hjälpa genom att köpa!</a:t>
            </a:r>
          </a:p>
          <a:p>
            <a:pPr>
              <a:buFontTx/>
              <a:buChar char="•"/>
            </a:pPr>
            <a:r>
              <a:rPr lang="sv-FI" sz="1100" smtClean="0">
                <a:latin typeface="Verdana" pitchFamily="34" charset="0"/>
              </a:rPr>
              <a:t>  Kort, lotter och första hjälpen-väskor är bland Finlands Röda Kors mest kända medelsanskaffningsprodukter, men vi säljer mycket annat också.</a:t>
            </a:r>
          </a:p>
          <a:p>
            <a:pPr>
              <a:buFontTx/>
              <a:buChar char="•"/>
            </a:pPr>
            <a:r>
              <a:rPr lang="sv-FI" sz="1100" smtClean="0">
                <a:latin typeface="Verdana" pitchFamily="34" charset="0"/>
              </a:rPr>
              <a:t>  Ta en titt på www.rodakorset.fi &gt; Nätbutik</a:t>
            </a:r>
          </a:p>
          <a:p>
            <a:pPr>
              <a:buFontTx/>
              <a:buChar char="•"/>
            </a:pPr>
            <a:endParaRPr lang="fi-FI" sz="1100" smtClean="0">
              <a:latin typeface="Verdana" pitchFamily="34" charset="0"/>
            </a:endParaRPr>
          </a:p>
          <a:p>
            <a:r>
              <a:rPr lang="fi-FI" sz="800" smtClean="0">
                <a:latin typeface="Verdana" pitchFamily="34" charset="0"/>
              </a:rPr>
              <a:t>Foto: Mauri Ratilainen</a:t>
            </a:r>
          </a:p>
          <a:p>
            <a:endParaRPr lang="fi-FI" sz="1100" smtClean="0">
              <a:latin typeface="Verdana" pitchFamily="34" charset="0"/>
            </a:endParaRPr>
          </a:p>
          <a:p>
            <a:pPr>
              <a:buFontTx/>
              <a:buChar char="•"/>
            </a:pPr>
            <a:endParaRPr lang="fi-FI" sz="1100" smtClean="0">
              <a:latin typeface="Verdana" pitchFamily="34" charset="0"/>
            </a:endParaRPr>
          </a:p>
        </p:txBody>
      </p:sp>
      <p:sp>
        <p:nvSpPr>
          <p:cNvPr id="59396"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C93DE5-087A-4D6A-911E-2A70DF5EBFB2}" type="slidenum">
              <a:rPr lang="fi-FI" smtClean="0"/>
              <a:pPr/>
              <a:t>23</a:t>
            </a:fld>
            <a:endParaRPr lang="fi-FI"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n kuvan paikkamerkki 1"/>
          <p:cNvSpPr>
            <a:spLocks noGrp="1" noRot="1" noChangeAspect="1" noTextEdit="1"/>
          </p:cNvSpPr>
          <p:nvPr>
            <p:ph type="sldImg"/>
          </p:nvPr>
        </p:nvSpPr>
        <p:spPr bwMode="auto">
          <a:noFill/>
          <a:ln>
            <a:solidFill>
              <a:srgbClr val="000000"/>
            </a:solidFill>
            <a:miter lim="800000"/>
            <a:headEnd/>
            <a:tailEnd/>
          </a:ln>
        </p:spPr>
      </p:sp>
      <p:sp>
        <p:nvSpPr>
          <p:cNvPr id="60419"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60420"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B53C81-C9C0-46A9-A84C-2D7FC5F0FB28}" type="slidenum">
              <a:rPr lang="fi-FI" smtClean="0"/>
              <a:pPr/>
              <a:t>24</a:t>
            </a:fld>
            <a:endParaRPr lang="fi-FI"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ian kuvan paikkamerkki 1"/>
          <p:cNvSpPr>
            <a:spLocks noGrp="1" noRot="1" noChangeAspect="1" noTextEdit="1"/>
          </p:cNvSpPr>
          <p:nvPr>
            <p:ph type="sldImg"/>
          </p:nvPr>
        </p:nvSpPr>
        <p:spPr bwMode="auto">
          <a:noFill/>
          <a:ln>
            <a:solidFill>
              <a:srgbClr val="000000"/>
            </a:solidFill>
            <a:miter lim="800000"/>
            <a:headEnd/>
            <a:tailEnd/>
          </a:ln>
        </p:spPr>
      </p:sp>
      <p:sp>
        <p:nvSpPr>
          <p:cNvPr id="3" name="Huomautusten paikkamerkki 2"/>
          <p:cNvSpPr>
            <a:spLocks noGrp="1"/>
          </p:cNvSpPr>
          <p:nvPr>
            <p:ph type="body" idx="1"/>
          </p:nvPr>
        </p:nvSpPr>
        <p:spPr>
          <a:xfrm>
            <a:off x="941388" y="3365500"/>
            <a:ext cx="7527925" cy="3365500"/>
          </a:xfrm>
        </p:spPr>
        <p:txBody>
          <a:bodyPr>
            <a:normAutofit fontScale="25000" lnSpcReduction="20000"/>
          </a:bodyPr>
          <a:lstStyle/>
          <a:p>
            <a:pPr lvl="1">
              <a:buFont typeface="Arial" pitchFamily="34" charset="0"/>
              <a:buChar char="•"/>
              <a:defRPr/>
            </a:pPr>
            <a:endParaRPr lang="fi-FI" sz="1300" dirty="0" smtClean="0"/>
          </a:p>
          <a:p>
            <a:pPr lvl="1">
              <a:defRPr/>
            </a:pPr>
            <a:endParaRPr lang="fi-FI" sz="4000" dirty="0" smtClean="0"/>
          </a:p>
          <a:p>
            <a:pPr lvl="1">
              <a:buFont typeface="Arial" pitchFamily="34" charset="0"/>
              <a:buChar char="•"/>
              <a:defRPr/>
            </a:pPr>
            <a:r>
              <a:rPr lang="sv-FI" sz="4000" dirty="0" smtClean="0">
                <a:latin typeface="Verdana" pitchFamily="34" charset="0"/>
              </a:rPr>
              <a:t> Den unge schweiziske affärsmannen Henry </a:t>
            </a:r>
            <a:r>
              <a:rPr lang="sv-FI" sz="4000" dirty="0" err="1" smtClean="0">
                <a:latin typeface="Verdana" pitchFamily="34" charset="0"/>
              </a:rPr>
              <a:t>Dunant</a:t>
            </a:r>
            <a:r>
              <a:rPr lang="sv-FI" sz="4000" dirty="0" smtClean="0">
                <a:latin typeface="Verdana" pitchFamily="34" charset="0"/>
              </a:rPr>
              <a:t> råkade befinna sig i norra Italien samtidigt som Österrike och Frankrike utkämpade ett krig där angående enandet av Italien (1859). </a:t>
            </a:r>
          </a:p>
          <a:p>
            <a:pPr lvl="1">
              <a:buFont typeface="Arial" pitchFamily="34" charset="0"/>
              <a:buChar char="•"/>
              <a:defRPr/>
            </a:pPr>
            <a:r>
              <a:rPr lang="sv-FI" sz="4000" dirty="0" smtClean="0">
                <a:latin typeface="Verdana" pitchFamily="34" charset="0"/>
              </a:rPr>
              <a:t> Efter det blodiga slaget vid </a:t>
            </a:r>
            <a:r>
              <a:rPr lang="sv-FI" sz="4000" dirty="0" err="1" smtClean="0">
                <a:latin typeface="Verdana" pitchFamily="34" charset="0"/>
              </a:rPr>
              <a:t>Solferino</a:t>
            </a:r>
            <a:r>
              <a:rPr lang="sv-FI" sz="4000" dirty="0" smtClean="0">
                <a:latin typeface="Verdana" pitchFamily="34" charset="0"/>
              </a:rPr>
              <a:t> organiserade han tillsammans med invånarna i närbelägna byar hjälp till de sårade på båda sidor.  </a:t>
            </a:r>
          </a:p>
          <a:p>
            <a:pPr lvl="1">
              <a:buFont typeface="Arial" pitchFamily="34" charset="0"/>
              <a:buChar char="•"/>
              <a:defRPr/>
            </a:pPr>
            <a:r>
              <a:rPr lang="sv-FI" sz="4000" dirty="0" smtClean="0">
                <a:latin typeface="Verdana" pitchFamily="34" charset="0"/>
              </a:rPr>
              <a:t> I sin bok Minnen från </a:t>
            </a:r>
            <a:r>
              <a:rPr lang="sv-FI" sz="4000" dirty="0" err="1" smtClean="0">
                <a:latin typeface="Verdana" pitchFamily="34" charset="0"/>
              </a:rPr>
              <a:t>Solferino</a:t>
            </a:r>
            <a:r>
              <a:rPr lang="sv-FI" sz="4000" dirty="0" smtClean="0">
                <a:latin typeface="Verdana" pitchFamily="34" charset="0"/>
              </a:rPr>
              <a:t> (1862) föreslog </a:t>
            </a:r>
            <a:r>
              <a:rPr lang="sv-FI" sz="4000" dirty="0" err="1" smtClean="0">
                <a:latin typeface="Verdana" pitchFamily="34" charset="0"/>
              </a:rPr>
              <a:t>Dunant</a:t>
            </a:r>
            <a:r>
              <a:rPr lang="sv-FI" sz="4000" dirty="0" smtClean="0">
                <a:latin typeface="Verdana" pitchFamily="34" charset="0"/>
              </a:rPr>
              <a:t> att man i alla länder grundar en frivilligorganisation för att hjälpa sjukvården under krig. </a:t>
            </a:r>
          </a:p>
          <a:p>
            <a:pPr lvl="1">
              <a:buFont typeface="Arial" pitchFamily="34" charset="0"/>
              <a:buChar char="•"/>
              <a:defRPr/>
            </a:pPr>
            <a:r>
              <a:rPr lang="sv-FI" sz="4000" dirty="0" smtClean="0">
                <a:latin typeface="Verdana" pitchFamily="34" charset="0"/>
              </a:rPr>
              <a:t> Tiden var mogen för hans idé och de ledande nationerna i Europa kom redan följande år (1863) överens om vilka uppgifter </a:t>
            </a:r>
            <a:r>
              <a:rPr lang="sv-FI" sz="4000" dirty="0" err="1" smtClean="0">
                <a:latin typeface="Verdana" pitchFamily="34" charset="0"/>
              </a:rPr>
              <a:t>Dunants</a:t>
            </a:r>
            <a:r>
              <a:rPr lang="sv-FI" sz="4000" dirty="0" smtClean="0">
                <a:latin typeface="Verdana" pitchFamily="34" charset="0"/>
              </a:rPr>
              <a:t> biståndsorganisation skulle sköta och rekommenderade att sådana organisationer grundades.</a:t>
            </a:r>
          </a:p>
          <a:p>
            <a:pPr lvl="1">
              <a:buFont typeface="Arial" pitchFamily="34" charset="0"/>
              <a:buChar char="•"/>
              <a:defRPr/>
            </a:pPr>
            <a:r>
              <a:rPr lang="sv-FI" sz="4000" dirty="0" smtClean="0">
                <a:latin typeface="Verdana" pitchFamily="34" charset="0"/>
              </a:rPr>
              <a:t> Nationella föreningar började snabbt uppstå på olika håll i Europa och senare också i andra världsdelar. </a:t>
            </a:r>
          </a:p>
          <a:p>
            <a:pPr lvl="1">
              <a:buFont typeface="Arial" pitchFamily="34" charset="0"/>
              <a:buChar char="•"/>
              <a:defRPr/>
            </a:pPr>
            <a:r>
              <a:rPr lang="sv-FI" sz="4000" dirty="0" smtClean="0">
                <a:latin typeface="Verdana" pitchFamily="34" charset="0"/>
              </a:rPr>
              <a:t> På </a:t>
            </a:r>
            <a:r>
              <a:rPr lang="sv-FI" sz="4000" dirty="0" err="1" smtClean="0">
                <a:latin typeface="Verdana" pitchFamily="34" charset="0"/>
              </a:rPr>
              <a:t>Dunants</a:t>
            </a:r>
            <a:r>
              <a:rPr lang="sv-FI" sz="4000" dirty="0" smtClean="0">
                <a:latin typeface="Verdana" pitchFamily="34" charset="0"/>
              </a:rPr>
              <a:t> initiativ skapades också tidigt grunden för internationell humanitär rätt: de första avtalen för att skydda krigsoffer och deras hjälpare. </a:t>
            </a:r>
          </a:p>
          <a:p>
            <a:pPr lvl="1">
              <a:buFont typeface="Arial" pitchFamily="34" charset="0"/>
              <a:buChar char="•"/>
              <a:defRPr/>
            </a:pPr>
            <a:r>
              <a:rPr lang="sv-FI" sz="4000" dirty="0" smtClean="0">
                <a:latin typeface="Verdana" pitchFamily="34" charset="0"/>
              </a:rPr>
              <a:t> Genèvekonventionen om förbättring av behandlingen av landstridskrafternas sårade och sjukaven (1864) var en milstolpe i mänsklighetens historia. </a:t>
            </a:r>
          </a:p>
          <a:p>
            <a:pPr lvl="1">
              <a:buFont typeface="Arial" pitchFamily="34" charset="0"/>
              <a:buChar char="•"/>
              <a:defRPr/>
            </a:pPr>
            <a:r>
              <a:rPr lang="sv-FI" sz="4000" dirty="0" smtClean="0">
                <a:latin typeface="Verdana" pitchFamily="34" charset="0"/>
              </a:rPr>
              <a:t> Krigets lagar har senare utvidgats till att omfatta sjöstridskrafter, krigsfångar och civila.</a:t>
            </a:r>
          </a:p>
          <a:p>
            <a:pPr lvl="1">
              <a:buFont typeface="Arial" pitchFamily="34" charset="0"/>
              <a:buChar char="•"/>
              <a:defRPr/>
            </a:pPr>
            <a:r>
              <a:rPr lang="sv-FI" sz="4000" dirty="0" smtClean="0">
                <a:latin typeface="Verdana" pitchFamily="34" charset="0"/>
              </a:rPr>
              <a:t>  I Finland firar vi Rödakorsveckan under veckan kring Henry </a:t>
            </a:r>
            <a:r>
              <a:rPr lang="sv-FI" sz="4000" dirty="0" err="1" smtClean="0">
                <a:latin typeface="Verdana" pitchFamily="34" charset="0"/>
              </a:rPr>
              <a:t>Dunants</a:t>
            </a:r>
            <a:r>
              <a:rPr lang="sv-FI" sz="4000" dirty="0" smtClean="0">
                <a:latin typeface="Verdana" pitchFamily="34" charset="0"/>
              </a:rPr>
              <a:t> födelsedag. Då presenterar vi vårt frivilligarbete, uppmuntrar människor att bli medlemmar och aktiva i Röda Korset samt samlar in pengar för lokal verksamhet.</a:t>
            </a:r>
          </a:p>
          <a:p>
            <a:pPr lvl="1">
              <a:defRPr/>
            </a:pPr>
            <a:endParaRPr lang="fi-FI" sz="3100" dirty="0" smtClean="0">
              <a:latin typeface="Verdana" pitchFamily="34" charset="0"/>
            </a:endParaRPr>
          </a:p>
          <a:p>
            <a:pPr lvl="1">
              <a:defRPr/>
            </a:pPr>
            <a:r>
              <a:rPr lang="fi-FI" sz="3100" dirty="0" smtClean="0">
                <a:latin typeface="Verdana" pitchFamily="34" charset="0"/>
              </a:rPr>
              <a:t>Foto: </a:t>
            </a:r>
            <a:r>
              <a:rPr lang="fi-FI" sz="3100" dirty="0" err="1" smtClean="0">
                <a:latin typeface="Verdana" pitchFamily="34" charset="0"/>
              </a:rPr>
              <a:t>Finlands</a:t>
            </a:r>
            <a:r>
              <a:rPr lang="fi-FI" sz="3100" dirty="0" smtClean="0">
                <a:latin typeface="Verdana" pitchFamily="34" charset="0"/>
              </a:rPr>
              <a:t> </a:t>
            </a:r>
            <a:r>
              <a:rPr lang="fi-FI" sz="3100" dirty="0" err="1" smtClean="0">
                <a:latin typeface="Verdana" pitchFamily="34" charset="0"/>
              </a:rPr>
              <a:t>Röda</a:t>
            </a:r>
            <a:r>
              <a:rPr lang="fi-FI" sz="3100" dirty="0" smtClean="0">
                <a:latin typeface="Verdana" pitchFamily="34" charset="0"/>
              </a:rPr>
              <a:t> </a:t>
            </a:r>
            <a:r>
              <a:rPr lang="fi-FI" sz="3100" dirty="0" err="1" smtClean="0">
                <a:latin typeface="Verdana" pitchFamily="34" charset="0"/>
              </a:rPr>
              <a:t>Kors</a:t>
            </a:r>
            <a:endParaRPr lang="fi-FI" sz="3100" dirty="0" smtClean="0">
              <a:latin typeface="Verdana" pitchFamily="34" charset="0"/>
            </a:endParaRPr>
          </a:p>
          <a:p>
            <a:pPr>
              <a:defRPr/>
            </a:pPr>
            <a:r>
              <a:rPr lang="fi-FI" sz="1400" dirty="0" smtClean="0">
                <a:latin typeface="Verdana" pitchFamily="34" charset="0"/>
              </a:rPr>
              <a:t> </a:t>
            </a:r>
          </a:p>
          <a:p>
            <a:pPr lvl="1">
              <a:buFont typeface="Arial" pitchFamily="34" charset="0"/>
              <a:buChar char="•"/>
              <a:defRPr/>
            </a:pPr>
            <a:endParaRPr lang="fi-FI" sz="1400" dirty="0" smtClean="0">
              <a:latin typeface="Verdana" pitchFamily="34" charset="0"/>
            </a:endParaRPr>
          </a:p>
          <a:p>
            <a:pPr>
              <a:defRPr/>
            </a:pPr>
            <a:r>
              <a:rPr lang="fi-FI" sz="1400" dirty="0" smtClean="0">
                <a:latin typeface="Verdana" pitchFamily="34" charset="0"/>
              </a:rPr>
              <a:t> </a:t>
            </a:r>
          </a:p>
          <a:p>
            <a:pPr>
              <a:defRPr/>
            </a:pPr>
            <a:endParaRPr lang="fi-FI" dirty="0">
              <a:latin typeface="Verdana" pitchFamily="34" charset="0"/>
            </a:endParaRPr>
          </a:p>
        </p:txBody>
      </p:sp>
      <p:sp>
        <p:nvSpPr>
          <p:cNvPr id="61444"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D3712F-97FD-4F40-8A83-E1EEED2081AF}" type="slidenum">
              <a:rPr lang="fi-FI" smtClean="0"/>
              <a:pPr/>
              <a:t>25</a:t>
            </a:fld>
            <a:endParaRPr lang="fi-FI"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n kuvan paikkamerkki 1"/>
          <p:cNvSpPr>
            <a:spLocks noGrp="1" noRot="1" noChangeAspect="1" noTextEdit="1"/>
          </p:cNvSpPr>
          <p:nvPr>
            <p:ph type="sldImg"/>
          </p:nvPr>
        </p:nvSpPr>
        <p:spPr bwMode="auto">
          <a:noFill/>
          <a:ln>
            <a:solidFill>
              <a:srgbClr val="000000"/>
            </a:solidFill>
            <a:miter lim="800000"/>
            <a:headEnd/>
            <a:tailEnd/>
          </a:ln>
        </p:spPr>
      </p:sp>
      <p:sp>
        <p:nvSpPr>
          <p:cNvPr id="62467" name="Huomautusten paikkamerkki 2"/>
          <p:cNvSpPr>
            <a:spLocks noGrp="1"/>
          </p:cNvSpPr>
          <p:nvPr>
            <p:ph type="body" idx="1"/>
          </p:nvPr>
        </p:nvSpPr>
        <p:spPr bwMode="auto">
          <a:noFill/>
        </p:spPr>
        <p:txBody>
          <a:bodyPr wrap="square" numCol="1" anchor="t" anchorCtr="0" compatLnSpc="1">
            <a:prstTxWarp prst="textNoShape">
              <a:avLst/>
            </a:prstTxWarp>
          </a:bodyPr>
          <a:lstStyle/>
          <a:p>
            <a:r>
              <a:rPr lang="fi-FI" smtClean="0"/>
              <a:t> </a:t>
            </a:r>
            <a:endParaRPr lang="fi-FI" sz="1800" smtClean="0"/>
          </a:p>
          <a:p>
            <a:pPr lvl="1">
              <a:buFontTx/>
              <a:buChar char="•"/>
            </a:pPr>
            <a:r>
              <a:rPr lang="sv-FI" sz="1100" smtClean="0">
                <a:latin typeface="Verdana" pitchFamily="34" charset="0"/>
              </a:rPr>
              <a:t> I Finland grundades under ryska tiden (1877)”Föreningen för sjuka och sårade krigares vård” inom Röda Korset.</a:t>
            </a:r>
          </a:p>
          <a:p>
            <a:pPr lvl="1">
              <a:buFontTx/>
              <a:buChar char="•"/>
            </a:pPr>
            <a:r>
              <a:rPr lang="sv-FI" sz="1100" smtClean="0">
                <a:latin typeface="Verdana" pitchFamily="34" charset="0"/>
              </a:rPr>
              <a:t> Namnet Finlands Röda Kors antogs efter Finlands självständighet.</a:t>
            </a:r>
          </a:p>
          <a:p>
            <a:pPr lvl="1">
              <a:buFontTx/>
              <a:buChar char="•"/>
            </a:pPr>
            <a:r>
              <a:rPr lang="sv-FI" sz="1100" smtClean="0">
                <a:latin typeface="Verdana" pitchFamily="34" charset="0"/>
              </a:rPr>
              <a:t> Redan samma år som föreningen grundades skickade den ett fältsjukhus till fronten i Kaukasus i Rysk-turkiska kriget.</a:t>
            </a:r>
          </a:p>
          <a:p>
            <a:pPr lvl="1">
              <a:buFontTx/>
              <a:buChar char="•"/>
            </a:pPr>
            <a:r>
              <a:rPr lang="sv-FI" sz="1100" smtClean="0">
                <a:latin typeface="Verdana" pitchFamily="34" charset="0"/>
              </a:rPr>
              <a:t> Redan från början hjälpte man också offer för fredstida olyckor och farsoter, till exempel genom att under missväxtår samla in medel för att hjälpa svältande, grunda sjukhus och utbilda sjukskötare och lära ut första hjälpen till allmänheten.</a:t>
            </a:r>
          </a:p>
          <a:p>
            <a:pPr lvl="1">
              <a:buFontTx/>
              <a:buChar char="•"/>
            </a:pPr>
            <a:endParaRPr lang="fi-FI" sz="1100" smtClean="0">
              <a:latin typeface="Verdana" pitchFamily="34" charset="0"/>
            </a:endParaRPr>
          </a:p>
          <a:p>
            <a:pPr lvl="1"/>
            <a:r>
              <a:rPr lang="fi-FI" sz="800" smtClean="0">
                <a:latin typeface="Verdana" pitchFamily="34" charset="0"/>
              </a:rPr>
              <a:t>Foto: Finlands Röda Kors</a:t>
            </a:r>
          </a:p>
          <a:p>
            <a:r>
              <a:rPr lang="fi-FI" sz="1100" smtClean="0">
                <a:latin typeface="Verdana" pitchFamily="34" charset="0"/>
              </a:rPr>
              <a:t> </a:t>
            </a:r>
          </a:p>
          <a:p>
            <a:endParaRPr lang="fi-FI" sz="1100" smtClean="0">
              <a:latin typeface="Verdana" pitchFamily="34" charset="0"/>
            </a:endParaRPr>
          </a:p>
        </p:txBody>
      </p:sp>
      <p:sp>
        <p:nvSpPr>
          <p:cNvPr id="62468"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9E8DB1-9405-4F4F-8DEC-B8C9BEE1FD2F}" type="slidenum">
              <a:rPr lang="fi-FI" smtClean="0"/>
              <a:pPr/>
              <a:t>26</a:t>
            </a:fld>
            <a:endParaRPr lang="fi-FI"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Dian kuvan paikkamerkki 1"/>
          <p:cNvSpPr>
            <a:spLocks noGrp="1" noRot="1" noChangeAspect="1" noTextEdit="1"/>
          </p:cNvSpPr>
          <p:nvPr>
            <p:ph type="sldImg"/>
          </p:nvPr>
        </p:nvSpPr>
        <p:spPr bwMode="auto">
          <a:noFill/>
          <a:ln>
            <a:solidFill>
              <a:srgbClr val="000000"/>
            </a:solidFill>
            <a:miter lim="800000"/>
            <a:headEnd/>
            <a:tailEnd/>
          </a:ln>
        </p:spPr>
      </p:sp>
      <p:sp>
        <p:nvSpPr>
          <p:cNvPr id="51203" name="Huomautusten paikkamerkki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fi-FI" dirty="0" smtClean="0"/>
              <a:t> </a:t>
            </a:r>
            <a:endParaRPr lang="fi-FI" sz="1400" dirty="0" smtClean="0">
              <a:latin typeface="Verdana" pitchFamily="34" charset="0"/>
            </a:endParaRPr>
          </a:p>
          <a:p>
            <a:pPr lvl="1">
              <a:buFontTx/>
              <a:buChar char="•"/>
              <a:defRPr/>
            </a:pPr>
            <a:r>
              <a:rPr lang="sv-FI" dirty="0" smtClean="0">
                <a:latin typeface="Verdana" pitchFamily="34" charset="0"/>
              </a:rPr>
              <a:t> Röda Korset har som mål att göra världen mer human genom att förhindra och lindra mänskligt lidande på alla möjliga sätt.</a:t>
            </a:r>
          </a:p>
          <a:p>
            <a:pPr lvl="1">
              <a:buFontTx/>
              <a:buChar char="•"/>
              <a:defRPr/>
            </a:pPr>
            <a:r>
              <a:rPr lang="sv-FI" dirty="0" smtClean="0">
                <a:latin typeface="Verdana" pitchFamily="34" charset="0"/>
              </a:rPr>
              <a:t> Vi ser i första hand till de hjälpbehövande som är mest sårbara och hjälper dem utan urskiljning. </a:t>
            </a:r>
          </a:p>
          <a:p>
            <a:pPr lvl="1">
              <a:buFontTx/>
              <a:buChar char="•"/>
              <a:defRPr/>
            </a:pPr>
            <a:r>
              <a:rPr lang="sv-FI" dirty="0" smtClean="0">
                <a:latin typeface="Verdana" pitchFamily="34" charset="0"/>
              </a:rPr>
              <a:t> Ibland är det svårt för folk att förstå att vi hjälper människor även där man bryter mot de mänskliga rättigheterna.</a:t>
            </a:r>
          </a:p>
          <a:p>
            <a:pPr lvl="1">
              <a:buFontTx/>
              <a:buChar char="•"/>
              <a:defRPr/>
            </a:pPr>
            <a:r>
              <a:rPr lang="sv-FI" dirty="0" smtClean="0">
                <a:latin typeface="Verdana" pitchFamily="34" charset="0"/>
              </a:rPr>
              <a:t> Men Röda Korset är inte en domare; vår uppgift som organisation är att hjälpa människor att klara sig över det värsta och behålla sitt människovärde.</a:t>
            </a:r>
          </a:p>
          <a:p>
            <a:pPr lvl="1">
              <a:buFontTx/>
              <a:buChar char="•"/>
              <a:defRPr/>
            </a:pPr>
            <a:r>
              <a:rPr lang="sv-FI" dirty="0" smtClean="0">
                <a:latin typeface="Verdana" pitchFamily="34" charset="0"/>
              </a:rPr>
              <a:t> De viktigaste principerna (humanitet, opartiskhet, neutralitet, frivillighet) förverkligades redan i </a:t>
            </a:r>
            <a:r>
              <a:rPr lang="sv-FI" dirty="0" err="1" smtClean="0">
                <a:latin typeface="Verdana" pitchFamily="34" charset="0"/>
              </a:rPr>
              <a:t>Solferino</a:t>
            </a:r>
            <a:r>
              <a:rPr lang="sv-FI" dirty="0" smtClean="0">
                <a:latin typeface="Verdana" pitchFamily="34" charset="0"/>
              </a:rPr>
              <a:t>.</a:t>
            </a:r>
          </a:p>
          <a:p>
            <a:pPr lvl="1">
              <a:buFontTx/>
              <a:buChar char="•"/>
              <a:defRPr/>
            </a:pPr>
            <a:r>
              <a:rPr lang="sv-FI" dirty="0" smtClean="0">
                <a:latin typeface="Verdana" pitchFamily="34" charset="0"/>
              </a:rPr>
              <a:t> Tack vare sin neutralitet kan Röda Korset verka överallt i världen, även under pågående krig – i svåra situationer som till exempel i Afghanistan.</a:t>
            </a:r>
          </a:p>
          <a:p>
            <a:pPr>
              <a:defRPr/>
            </a:pPr>
            <a:r>
              <a:rPr lang="fi-FI" sz="1400" dirty="0" smtClean="0">
                <a:latin typeface="Verdana" pitchFamily="34" charset="0"/>
              </a:rPr>
              <a:t> </a:t>
            </a:r>
          </a:p>
          <a:p>
            <a:pPr>
              <a:defRPr/>
            </a:pPr>
            <a:r>
              <a:rPr lang="fi-FI" sz="1400" dirty="0" smtClean="0">
                <a:latin typeface="Verdana" pitchFamily="34" charset="0"/>
              </a:rPr>
              <a:t> </a:t>
            </a:r>
          </a:p>
          <a:p>
            <a:pPr>
              <a:defRPr/>
            </a:pPr>
            <a:r>
              <a:rPr lang="fi-FI" sz="1400" dirty="0" smtClean="0">
                <a:latin typeface="Verdana" pitchFamily="34" charset="0"/>
              </a:rPr>
              <a:t> </a:t>
            </a:r>
          </a:p>
          <a:p>
            <a:pPr>
              <a:defRPr/>
            </a:pPr>
            <a:endParaRPr lang="fi-FI" dirty="0" smtClean="0"/>
          </a:p>
        </p:txBody>
      </p:sp>
      <p:sp>
        <p:nvSpPr>
          <p:cNvPr id="63492"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A9CC61-EBBA-485F-91ED-98987C124073}" type="slidenum">
              <a:rPr lang="fi-FI" smtClean="0"/>
              <a:pPr/>
              <a:t>27</a:t>
            </a:fld>
            <a:endParaRPr lang="fi-FI"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ian kuvan paikkamerkki 1"/>
          <p:cNvSpPr>
            <a:spLocks noGrp="1" noRot="1" noChangeAspect="1" noTextEdit="1"/>
          </p:cNvSpPr>
          <p:nvPr>
            <p:ph type="sldImg"/>
          </p:nvPr>
        </p:nvSpPr>
        <p:spPr bwMode="auto">
          <a:noFill/>
          <a:ln>
            <a:solidFill>
              <a:srgbClr val="000000"/>
            </a:solidFill>
            <a:miter lim="800000"/>
            <a:headEnd/>
            <a:tailEnd/>
          </a:ln>
        </p:spPr>
      </p:sp>
      <p:sp>
        <p:nvSpPr>
          <p:cNvPr id="3" name="Huomautusten paikkamerkki 2"/>
          <p:cNvSpPr>
            <a:spLocks noGrp="1"/>
          </p:cNvSpPr>
          <p:nvPr>
            <p:ph type="body" idx="1"/>
          </p:nvPr>
        </p:nvSpPr>
        <p:spPr/>
        <p:txBody>
          <a:bodyPr>
            <a:normAutofit fontScale="25000" lnSpcReduction="20000"/>
          </a:bodyPr>
          <a:lstStyle/>
          <a:p>
            <a:pPr>
              <a:buFont typeface="Arial" pitchFamily="34" charset="0"/>
              <a:buChar char="•"/>
              <a:defRPr/>
            </a:pPr>
            <a:endParaRPr lang="fi-FI" sz="4000" dirty="0" smtClean="0">
              <a:latin typeface="Verdana" pitchFamily="34" charset="0"/>
            </a:endParaRPr>
          </a:p>
          <a:p>
            <a:pPr>
              <a:buFont typeface="Arial" pitchFamily="34" charset="0"/>
              <a:buChar char="•"/>
              <a:defRPr/>
            </a:pPr>
            <a:r>
              <a:rPr lang="fi-FI" sz="4000" dirty="0" smtClean="0">
                <a:latin typeface="Verdana" pitchFamily="34" charset="0"/>
              </a:rPr>
              <a:t> </a:t>
            </a:r>
            <a:r>
              <a:rPr lang="sv-FI" sz="4000" dirty="0" smtClean="0">
                <a:latin typeface="Verdana" pitchFamily="34" charset="0"/>
              </a:rPr>
              <a:t>Redan när man slöt den första Genèvekonventionen kom man överens om att använda ett rött kors på vit botten som skyddstecken för sjukvården i fält. </a:t>
            </a:r>
          </a:p>
          <a:p>
            <a:pPr>
              <a:buFont typeface="Arial" pitchFamily="34" charset="0"/>
              <a:buChar char="•"/>
              <a:defRPr/>
            </a:pPr>
            <a:r>
              <a:rPr lang="sv-FI" sz="4000" dirty="0" smtClean="0">
                <a:latin typeface="Verdana" pitchFamily="34" charset="0"/>
              </a:rPr>
              <a:t> Röda Korset äger inte emblemet, utan det är gemensam egendom för alla stater som har undertecknat Genèvekonventionerna.</a:t>
            </a:r>
          </a:p>
          <a:p>
            <a:pPr>
              <a:buFont typeface="Arial" pitchFamily="34" charset="0"/>
              <a:buChar char="•"/>
              <a:defRPr/>
            </a:pPr>
            <a:r>
              <a:rPr lang="sv-FI" sz="4000" dirty="0" smtClean="0">
                <a:latin typeface="Verdana" pitchFamily="34" charset="0"/>
              </a:rPr>
              <a:t> I de flesta islamiska (muslimska) länder används i stället för ett rött kors en röd halvmåne som emblem.</a:t>
            </a:r>
          </a:p>
          <a:p>
            <a:pPr>
              <a:buFont typeface="Arial" pitchFamily="34" charset="0"/>
              <a:buChar char="•"/>
              <a:defRPr/>
            </a:pPr>
            <a:r>
              <a:rPr lang="sv-FI" sz="4000" dirty="0" smtClean="0">
                <a:latin typeface="Verdana" pitchFamily="34" charset="0"/>
              </a:rPr>
              <a:t> Den röda kristallen har skapats som skyddstecken för sådana situationer där ett kors eller en halvmåne inte lämpar sig som emblem på grund av att de förknippas med religion/politik.</a:t>
            </a:r>
          </a:p>
          <a:p>
            <a:pPr>
              <a:buFont typeface="Arial" pitchFamily="34" charset="0"/>
              <a:buChar char="•"/>
              <a:defRPr/>
            </a:pPr>
            <a:r>
              <a:rPr lang="sv-FI" sz="4000" dirty="0" smtClean="0">
                <a:latin typeface="Verdana" pitchFamily="34" charset="0"/>
              </a:rPr>
              <a:t> Efter Coca-Cola är det röda korset och halvmånen världens mest kända märken.</a:t>
            </a:r>
          </a:p>
          <a:p>
            <a:pPr>
              <a:buFont typeface="Arial" pitchFamily="34" charset="0"/>
              <a:buChar char="•"/>
              <a:defRPr/>
            </a:pPr>
            <a:r>
              <a:rPr lang="sv-FI" sz="4000" dirty="0" smtClean="0">
                <a:latin typeface="Verdana" pitchFamily="34" charset="0"/>
              </a:rPr>
              <a:t> Internationella Röda Korset har rätt att använda det röda korset och den röda halvmånen i sitt biståndsarbete även under fredstid som tecken på humanitärt bistånd.</a:t>
            </a:r>
          </a:p>
          <a:p>
            <a:pPr>
              <a:buFont typeface="Arial" pitchFamily="34" charset="0"/>
              <a:buChar char="•"/>
              <a:defRPr/>
            </a:pPr>
            <a:r>
              <a:rPr lang="sv-FI" sz="4000" dirty="0" smtClean="0">
                <a:latin typeface="Verdana" pitchFamily="34" charset="0"/>
              </a:rPr>
              <a:t> Det internationella samfundet har gett Röda Korset fullmakt att skydda och hjälpa civila, krigsfångar och sårade soldater i väpnade konflikter.  </a:t>
            </a:r>
          </a:p>
          <a:p>
            <a:pPr>
              <a:buFont typeface="Arial" pitchFamily="34" charset="0"/>
              <a:buChar char="•"/>
              <a:defRPr/>
            </a:pPr>
            <a:r>
              <a:rPr lang="sv-FI" sz="4000" dirty="0" smtClean="0">
                <a:latin typeface="Verdana" pitchFamily="34" charset="0"/>
              </a:rPr>
              <a:t> Rödakors- eller </a:t>
            </a:r>
            <a:r>
              <a:rPr lang="sv-FI" sz="4000" dirty="0" err="1" smtClean="0">
                <a:latin typeface="Verdana" pitchFamily="34" charset="0"/>
              </a:rPr>
              <a:t>rödahalvmåneföreningarna</a:t>
            </a:r>
            <a:r>
              <a:rPr lang="sv-FI" sz="4000" dirty="0" smtClean="0">
                <a:latin typeface="Verdana" pitchFamily="34" charset="0"/>
              </a:rPr>
              <a:t> i Finland och andra länder har tillstånd att använda emblemet i sin organisationslogo tillsammans med sitt namn, och emblemet vid medicinsk första </a:t>
            </a:r>
            <a:r>
              <a:rPr lang="sv-FI" sz="4000" dirty="0" err="1" smtClean="0">
                <a:latin typeface="Verdana" pitchFamily="34" charset="0"/>
              </a:rPr>
              <a:t>hjälpen-jour</a:t>
            </a:r>
            <a:r>
              <a:rPr lang="sv-FI" sz="4000" dirty="0" smtClean="0">
                <a:latin typeface="Verdana" pitchFamily="34" charset="0"/>
              </a:rPr>
              <a:t> och till exempel på sin flagga.</a:t>
            </a:r>
          </a:p>
          <a:p>
            <a:pPr>
              <a:buFont typeface="Arial" pitchFamily="34" charset="0"/>
              <a:buChar char="•"/>
              <a:defRPr/>
            </a:pPr>
            <a:r>
              <a:rPr lang="sv-FI" sz="4000" dirty="0" smtClean="0">
                <a:latin typeface="Verdana" pitchFamily="34" charset="0"/>
              </a:rPr>
              <a:t> Finlands Röda Kors övervakar användningen av det röda korset i vårt land.</a:t>
            </a:r>
          </a:p>
          <a:p>
            <a:pPr>
              <a:buFont typeface="Arial" pitchFamily="34" charset="0"/>
              <a:buChar char="•"/>
              <a:defRPr/>
            </a:pPr>
            <a:r>
              <a:rPr lang="sv-FI" sz="4000" dirty="0" smtClean="0">
                <a:latin typeface="Verdana" pitchFamily="34" charset="0"/>
              </a:rPr>
              <a:t> Ett rött kors är inte ett tecken på första hjälpen och att använda ett rött kors utan tillstånd till exempel i reklam eller på leksaker är förbjudet i lag.</a:t>
            </a:r>
          </a:p>
          <a:p>
            <a:pPr>
              <a:buFont typeface="Arial" pitchFamily="34" charset="0"/>
              <a:buChar char="•"/>
              <a:defRPr/>
            </a:pPr>
            <a:r>
              <a:rPr lang="sv-FI" sz="4000" dirty="0" smtClean="0">
                <a:latin typeface="Verdana" pitchFamily="34" charset="0"/>
              </a:rPr>
              <a:t> EU rekommenderar att man använder ett grönt kors på vit botten som första </a:t>
            </a:r>
            <a:r>
              <a:rPr lang="sv-FI" sz="4000" dirty="0" err="1" smtClean="0">
                <a:latin typeface="Verdana" pitchFamily="34" charset="0"/>
              </a:rPr>
              <a:t>hjälpen-symbol</a:t>
            </a:r>
            <a:r>
              <a:rPr lang="sv-FI" sz="4000" dirty="0" smtClean="0">
                <a:latin typeface="Verdana" pitchFamily="34" charset="0"/>
              </a:rPr>
              <a:t>. </a:t>
            </a:r>
          </a:p>
          <a:p>
            <a:pPr>
              <a:defRPr/>
            </a:pPr>
            <a:endParaRPr lang="fi-FI" sz="3600" dirty="0" smtClean="0">
              <a:latin typeface="Verdana" pitchFamily="34" charset="0"/>
            </a:endParaRPr>
          </a:p>
          <a:p>
            <a:pPr>
              <a:defRPr/>
            </a:pPr>
            <a:r>
              <a:rPr lang="fi-FI" sz="2500" dirty="0" smtClean="0">
                <a:latin typeface="Verdana" pitchFamily="34" charset="0"/>
              </a:rPr>
              <a:t>Foton: </a:t>
            </a:r>
            <a:r>
              <a:rPr lang="fi-FI" sz="2500" dirty="0" err="1" smtClean="0">
                <a:latin typeface="Verdana" pitchFamily="34" charset="0"/>
              </a:rPr>
              <a:t>ICRC/Jon</a:t>
            </a:r>
            <a:r>
              <a:rPr lang="fi-FI" sz="2500" dirty="0" smtClean="0">
                <a:latin typeface="Verdana" pitchFamily="34" charset="0"/>
              </a:rPr>
              <a:t> </a:t>
            </a:r>
            <a:r>
              <a:rPr lang="fi-FI" sz="2500" dirty="0" err="1" smtClean="0">
                <a:latin typeface="Verdana" pitchFamily="34" charset="0"/>
              </a:rPr>
              <a:t>Björgvinsson</a:t>
            </a:r>
            <a:r>
              <a:rPr lang="fi-FI" sz="2500" dirty="0" smtClean="0">
                <a:latin typeface="Verdana" pitchFamily="34" charset="0"/>
              </a:rPr>
              <a:t> </a:t>
            </a:r>
            <a:r>
              <a:rPr lang="fi-FI" sz="2500" dirty="0" err="1" smtClean="0">
                <a:latin typeface="Verdana" pitchFamily="34" charset="0"/>
              </a:rPr>
              <a:t>och</a:t>
            </a:r>
            <a:r>
              <a:rPr lang="fi-FI" sz="2500" dirty="0" smtClean="0">
                <a:latin typeface="Verdana" pitchFamily="34" charset="0"/>
              </a:rPr>
              <a:t> </a:t>
            </a:r>
            <a:r>
              <a:rPr lang="fi-FI" sz="2500" dirty="0" err="1" smtClean="0">
                <a:latin typeface="Verdana" pitchFamily="34" charset="0"/>
              </a:rPr>
              <a:t>IFRC/Virgil</a:t>
            </a:r>
            <a:r>
              <a:rPr lang="fi-FI" sz="2500" dirty="0" smtClean="0">
                <a:latin typeface="Verdana" pitchFamily="34" charset="0"/>
              </a:rPr>
              <a:t> </a:t>
            </a:r>
            <a:r>
              <a:rPr lang="fi-FI" sz="2500" dirty="0" err="1" smtClean="0">
                <a:latin typeface="Verdana" pitchFamily="34" charset="0"/>
              </a:rPr>
              <a:t>Grandfield</a:t>
            </a:r>
            <a:endParaRPr lang="fi-FI" sz="2500" dirty="0" smtClean="0">
              <a:latin typeface="Verdana" pitchFamily="34" charset="0"/>
            </a:endParaRPr>
          </a:p>
          <a:p>
            <a:pPr>
              <a:defRPr/>
            </a:pPr>
            <a:endParaRPr lang="fi-FI" sz="3600" dirty="0" smtClean="0">
              <a:latin typeface="Verdana" pitchFamily="34" charset="0"/>
            </a:endParaRPr>
          </a:p>
          <a:p>
            <a:pPr>
              <a:defRPr/>
            </a:pPr>
            <a:r>
              <a:rPr lang="fi-FI" sz="3600" dirty="0" smtClean="0">
                <a:latin typeface="Verdana" pitchFamily="34" charset="0"/>
              </a:rPr>
              <a:t> </a:t>
            </a:r>
          </a:p>
          <a:p>
            <a:pPr>
              <a:defRPr/>
            </a:pPr>
            <a:r>
              <a:rPr lang="fi-FI" sz="3600" dirty="0" smtClean="0">
                <a:latin typeface="Verdana" pitchFamily="34" charset="0"/>
              </a:rPr>
              <a:t> </a:t>
            </a:r>
          </a:p>
          <a:p>
            <a:pPr>
              <a:defRPr/>
            </a:pPr>
            <a:endParaRPr lang="fi-FI" dirty="0"/>
          </a:p>
        </p:txBody>
      </p:sp>
      <p:sp>
        <p:nvSpPr>
          <p:cNvPr id="64516"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5943A6-7E95-4EFE-898D-B3611A7B7BDF}" type="slidenum">
              <a:rPr lang="fi-FI" smtClean="0"/>
              <a:pPr/>
              <a:t>28</a:t>
            </a:fld>
            <a:endParaRPr lang="fi-FI"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n kuvan paikkamerkki 1"/>
          <p:cNvSpPr>
            <a:spLocks noGrp="1" noRot="1" noChangeAspect="1" noTextEdit="1"/>
          </p:cNvSpPr>
          <p:nvPr>
            <p:ph type="sldImg"/>
          </p:nvPr>
        </p:nvSpPr>
        <p:spPr bwMode="auto">
          <a:noFill/>
          <a:ln>
            <a:solidFill>
              <a:srgbClr val="000000"/>
            </a:solidFill>
            <a:miter lim="800000"/>
            <a:headEnd/>
            <a:tailEnd/>
          </a:ln>
        </p:spPr>
      </p:sp>
      <p:sp>
        <p:nvSpPr>
          <p:cNvPr id="65539"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sz="1100" dirty="0" smtClean="0">
              <a:latin typeface="Verdana" pitchFamily="34" charset="0"/>
            </a:endParaRPr>
          </a:p>
          <a:p>
            <a:pPr>
              <a:buFontTx/>
              <a:buChar char="•"/>
            </a:pPr>
            <a:r>
              <a:rPr lang="sv-FI" sz="1100" dirty="0" smtClean="0">
                <a:latin typeface="Verdana" pitchFamily="34" charset="0"/>
              </a:rPr>
              <a:t> I ett krigsområde arbetar den lokala, nationella rödakors- eller </a:t>
            </a:r>
            <a:r>
              <a:rPr lang="sv-FI" sz="1100" dirty="0" err="1" smtClean="0">
                <a:latin typeface="Verdana" pitchFamily="34" charset="0"/>
              </a:rPr>
              <a:t>rödahalvmåneföreningen</a:t>
            </a:r>
            <a:r>
              <a:rPr lang="sv-FI" sz="1100" dirty="0" smtClean="0">
                <a:latin typeface="Verdana" pitchFamily="34" charset="0"/>
              </a:rPr>
              <a:t> sida vid sida med Internationella rödakorskommittén som samlar in information om de förhållanden människor lever i och värnar om deras rättigheter. </a:t>
            </a:r>
          </a:p>
          <a:p>
            <a:pPr>
              <a:buFontTx/>
              <a:buChar char="•"/>
            </a:pPr>
            <a:r>
              <a:rPr lang="sv-FI" sz="1100" dirty="0" smtClean="0">
                <a:latin typeface="Verdana" pitchFamily="34" charset="0"/>
              </a:rPr>
              <a:t> Kommittén fungerar också som neutral medlare i konflikter, delar ut mat till människor och utrustning till sjukhus, letar efter försvunna anhöriga, förmedlar meddelanden mellan familjemedlemmar som har hamnat isär och besöker krigsfångar och andra som har gripits i samband med en konflikt.</a:t>
            </a:r>
          </a:p>
          <a:p>
            <a:pPr>
              <a:buFontTx/>
              <a:buChar char="•"/>
            </a:pPr>
            <a:r>
              <a:rPr lang="sv-FI" sz="1100" dirty="0" smtClean="0">
                <a:latin typeface="Verdana" pitchFamily="34" charset="0"/>
              </a:rPr>
              <a:t> Internationella rödakors- och rödahalvmånefederationen leder biståndsinsatserna i samband med naturkatastrofer och andra stora katastrofer.  </a:t>
            </a:r>
          </a:p>
          <a:p>
            <a:pPr>
              <a:buFontTx/>
              <a:buChar char="•"/>
            </a:pPr>
            <a:r>
              <a:rPr lang="sv-FI" sz="1100" dirty="0" smtClean="0">
                <a:latin typeface="Verdana" pitchFamily="34" charset="0"/>
              </a:rPr>
              <a:t> Federationen koordinerar också det utvecklingssamarbete som man utgör för att stöda svagare systerföreningar att förbättra sin hjälpberedskap.  </a:t>
            </a:r>
          </a:p>
          <a:p>
            <a:pPr>
              <a:buFontTx/>
              <a:buChar char="•"/>
            </a:pPr>
            <a:r>
              <a:rPr lang="sv-FI" sz="1100" dirty="0" smtClean="0">
                <a:latin typeface="Verdana" pitchFamily="34" charset="0"/>
              </a:rPr>
              <a:t> Genom utvecklingssamarbete förbättras de fattigaste människornas levnadsvillkor och hälsa samtidigt som man gör sig beredd på katastrofer och försöker förebygga dem.</a:t>
            </a:r>
          </a:p>
          <a:p>
            <a:pPr>
              <a:buFontTx/>
              <a:buChar char="•"/>
            </a:pPr>
            <a:r>
              <a:rPr lang="sv-FI" sz="1100" dirty="0" smtClean="0">
                <a:latin typeface="Verdana" pitchFamily="34" charset="0"/>
              </a:rPr>
              <a:t> Finlands Röda Kors är en av världens </a:t>
            </a:r>
            <a:r>
              <a:rPr lang="sv-FI" sz="1100" dirty="0" smtClean="0">
                <a:latin typeface="Verdana" pitchFamily="34" charset="0"/>
              </a:rPr>
              <a:t>187 </a:t>
            </a:r>
            <a:r>
              <a:rPr lang="sv-FI" sz="1100" dirty="0" smtClean="0">
                <a:latin typeface="Verdana" pitchFamily="34" charset="0"/>
              </a:rPr>
              <a:t>nationella föreningar.</a:t>
            </a:r>
          </a:p>
          <a:p>
            <a:pPr>
              <a:buFontTx/>
              <a:buChar char="•"/>
            </a:pPr>
            <a:endParaRPr lang="fi-FI" sz="1100" dirty="0" smtClean="0">
              <a:latin typeface="Verdana" pitchFamily="34" charset="0"/>
            </a:endParaRPr>
          </a:p>
          <a:p>
            <a:endParaRPr lang="fi-FI" sz="1100" dirty="0" smtClean="0">
              <a:latin typeface="Verdana" pitchFamily="34" charset="0"/>
            </a:endParaRPr>
          </a:p>
        </p:txBody>
      </p:sp>
      <p:sp>
        <p:nvSpPr>
          <p:cNvPr id="65540"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B8E332-D65E-4E13-B8A1-CFE5EC1E897C}" type="slidenum">
              <a:rPr lang="fi-FI" smtClean="0"/>
              <a:pPr/>
              <a:t>29</a:t>
            </a:fld>
            <a:endParaRPr lang="fi-F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n kuvan paikkamerkki 1"/>
          <p:cNvSpPr>
            <a:spLocks noGrp="1" noRot="1" noChangeAspect="1" noTextEdit="1"/>
          </p:cNvSpPr>
          <p:nvPr>
            <p:ph type="sldImg"/>
          </p:nvPr>
        </p:nvSpPr>
        <p:spPr bwMode="auto">
          <a:noFill/>
          <a:ln>
            <a:solidFill>
              <a:srgbClr val="000000"/>
            </a:solidFill>
            <a:miter lim="800000"/>
            <a:headEnd/>
            <a:tailEnd/>
          </a:ln>
        </p:spPr>
      </p:sp>
      <p:sp>
        <p:nvSpPr>
          <p:cNvPr id="39939" name="Huomautusten paikkamerkki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z="1100" smtClean="0">
              <a:latin typeface="Verdana" pitchFamily="34" charset="0"/>
            </a:endParaRPr>
          </a:p>
          <a:p>
            <a:pPr eaLnBrk="1" hangingPunct="1">
              <a:spcBef>
                <a:spcPct val="0"/>
              </a:spcBef>
              <a:buFontTx/>
              <a:buChar char="•"/>
            </a:pPr>
            <a:r>
              <a:rPr lang="sv-FI" sz="1100" smtClean="0">
                <a:latin typeface="Verdana" pitchFamily="34" charset="0"/>
              </a:rPr>
              <a:t> Finlands Röda Kors internationella biståndsinsatser syns ofta i nyheterna,</a:t>
            </a:r>
            <a:br>
              <a:rPr lang="sv-FI" sz="1100" smtClean="0">
                <a:latin typeface="Verdana" pitchFamily="34" charset="0"/>
              </a:rPr>
            </a:br>
            <a:r>
              <a:rPr lang="sv-FI" sz="1100" smtClean="0">
                <a:latin typeface="Verdana" pitchFamily="34" charset="0"/>
              </a:rPr>
              <a:t>  eftersom stora katastrofer och konflikter väcker uppmärksamhet.</a:t>
            </a:r>
          </a:p>
          <a:p>
            <a:pPr eaLnBrk="1" hangingPunct="1">
              <a:spcBef>
                <a:spcPct val="0"/>
              </a:spcBef>
              <a:buFontTx/>
              <a:buChar char="•"/>
            </a:pPr>
            <a:r>
              <a:rPr lang="sv-FI" sz="1100" smtClean="0">
                <a:latin typeface="Verdana" pitchFamily="34" charset="0"/>
              </a:rPr>
              <a:t> På bilden den finländska sjukskötaren Jarmo Villanen på Röda Korsets</a:t>
            </a:r>
            <a:br>
              <a:rPr lang="sv-FI" sz="1100" smtClean="0">
                <a:latin typeface="Verdana" pitchFamily="34" charset="0"/>
              </a:rPr>
            </a:br>
            <a:r>
              <a:rPr lang="sv-FI" sz="1100" smtClean="0">
                <a:latin typeface="Verdana" pitchFamily="34" charset="0"/>
              </a:rPr>
              <a:t>  fältsjukhus (Haiti 2010).</a:t>
            </a:r>
          </a:p>
          <a:p>
            <a:pPr eaLnBrk="1" hangingPunct="1">
              <a:spcBef>
                <a:spcPct val="0"/>
              </a:spcBef>
            </a:pPr>
            <a:endParaRPr lang="sv-FI" sz="1100" smtClean="0">
              <a:latin typeface="Verdana" pitchFamily="34" charset="0"/>
            </a:endParaRPr>
          </a:p>
          <a:p>
            <a:pPr eaLnBrk="1" hangingPunct="1">
              <a:spcBef>
                <a:spcPct val="0"/>
              </a:spcBef>
            </a:pPr>
            <a:r>
              <a:rPr lang="sv-FI" sz="800" smtClean="0">
                <a:latin typeface="Verdana" pitchFamily="34" charset="0"/>
              </a:rPr>
              <a:t>Foto: Ari Räsänen</a:t>
            </a:r>
          </a:p>
        </p:txBody>
      </p:sp>
      <p:sp>
        <p:nvSpPr>
          <p:cNvPr id="39940"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C97884-6C5C-451E-96C1-5E7C9C4FBB5B}" type="slidenum">
              <a:rPr lang="fi-FI" smtClean="0"/>
              <a:pPr/>
              <a:t>3</a:t>
            </a:fld>
            <a:endParaRPr lang="fi-FI"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n kuvan paikkamerkki 1"/>
          <p:cNvSpPr>
            <a:spLocks noGrp="1" noRot="1" noChangeAspect="1" noTextEdit="1"/>
          </p:cNvSpPr>
          <p:nvPr>
            <p:ph type="sldImg"/>
          </p:nvPr>
        </p:nvSpPr>
        <p:spPr bwMode="auto">
          <a:noFill/>
          <a:ln>
            <a:solidFill>
              <a:srgbClr val="000000"/>
            </a:solidFill>
            <a:miter lim="800000"/>
            <a:headEnd/>
            <a:tailEnd/>
          </a:ln>
        </p:spPr>
      </p:sp>
      <p:sp>
        <p:nvSpPr>
          <p:cNvPr id="66563" name="Huomautusten paikkamerkki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fi-FI" sz="1100" smtClean="0">
              <a:latin typeface="Verdana" pitchFamily="34" charset="0"/>
            </a:endParaRPr>
          </a:p>
          <a:p>
            <a:pPr>
              <a:buFontTx/>
              <a:buChar char="•"/>
            </a:pPr>
            <a:endParaRPr lang="fi-FI" sz="1100" smtClean="0">
              <a:latin typeface="Verdana" pitchFamily="34" charset="0"/>
            </a:endParaRPr>
          </a:p>
          <a:p>
            <a:pPr>
              <a:buFontTx/>
              <a:buChar char="•"/>
            </a:pPr>
            <a:r>
              <a:rPr lang="sv-FI" sz="1100" smtClean="0">
                <a:latin typeface="Verdana" pitchFamily="34" charset="0"/>
              </a:rPr>
              <a:t>När resurserna i en lokal rödakors- eller rödahalvmåneförening inte räcker till i samband med en katastrof vänder sig föreningen till Internationella rödakors- och rödahalvmånefederationen i Genève och ber om hjälp. </a:t>
            </a:r>
          </a:p>
          <a:p>
            <a:pPr>
              <a:buFontTx/>
              <a:buChar char="•"/>
            </a:pPr>
            <a:r>
              <a:rPr lang="sv-FI" sz="1100" smtClean="0">
                <a:latin typeface="Verdana" pitchFamily="34" charset="0"/>
              </a:rPr>
              <a:t> Federationen skickar i sin tur vidare hjälpappellen till alla andra föreningar världen över, bland annat Finlands Röda Kors.  </a:t>
            </a:r>
          </a:p>
          <a:p>
            <a:pPr>
              <a:buFontTx/>
              <a:buChar char="•"/>
            </a:pPr>
            <a:r>
              <a:rPr lang="sv-FI" sz="1100" smtClean="0">
                <a:latin typeface="Verdana" pitchFamily="34" charset="0"/>
              </a:rPr>
              <a:t> I krigs- och konfliktsituationer kommer appellen från Internationella rödakorskommittén. </a:t>
            </a:r>
          </a:p>
          <a:p>
            <a:endParaRPr lang="fi-FI" sz="1100" smtClean="0"/>
          </a:p>
        </p:txBody>
      </p:sp>
      <p:sp>
        <p:nvSpPr>
          <p:cNvPr id="66564"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62726B-F979-4714-8128-5B7F6D073B34}" type="slidenum">
              <a:rPr lang="fi-FI" smtClean="0"/>
              <a:pPr/>
              <a:t>30</a:t>
            </a:fld>
            <a:endParaRPr lang="fi-FI"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ian kuvan paikkamerkki 1"/>
          <p:cNvSpPr>
            <a:spLocks noGrp="1" noRot="1" noChangeAspect="1" noTextEdit="1"/>
          </p:cNvSpPr>
          <p:nvPr>
            <p:ph type="sldImg"/>
          </p:nvPr>
        </p:nvSpPr>
        <p:spPr bwMode="auto">
          <a:noFill/>
          <a:ln>
            <a:solidFill>
              <a:srgbClr val="000000"/>
            </a:solidFill>
            <a:miter lim="800000"/>
            <a:headEnd/>
            <a:tailEnd/>
          </a:ln>
        </p:spPr>
      </p:sp>
      <p:sp>
        <p:nvSpPr>
          <p:cNvPr id="67587"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sz="1100" smtClean="0">
              <a:latin typeface="Verdana" pitchFamily="34" charset="0"/>
            </a:endParaRPr>
          </a:p>
          <a:p>
            <a:endParaRPr lang="fi-FI" sz="1100" smtClean="0">
              <a:latin typeface="Verdana" pitchFamily="34" charset="0"/>
            </a:endParaRPr>
          </a:p>
          <a:p>
            <a:pPr>
              <a:buFontTx/>
              <a:buChar char="•"/>
            </a:pPr>
            <a:r>
              <a:rPr lang="sv-FI" sz="1100" smtClean="0">
                <a:latin typeface="Verdana" pitchFamily="34" charset="0"/>
              </a:rPr>
              <a:t> Rödakors- och rödahalvmånerörelsens styrka ligger i de frivilliga. Det gäller både i Finland och i vilket annat land som helst</a:t>
            </a:r>
            <a:r>
              <a:rPr lang="sv-FI" sz="1100" smtClean="0"/>
              <a:t>. </a:t>
            </a:r>
          </a:p>
          <a:p>
            <a:endParaRPr lang="fi-FI" sz="1100" smtClean="0">
              <a:latin typeface="Verdana" pitchFamily="34" charset="0"/>
            </a:endParaRPr>
          </a:p>
          <a:p>
            <a:r>
              <a:rPr lang="fi-FI" sz="800" smtClean="0">
                <a:latin typeface="Verdana" pitchFamily="34" charset="0"/>
              </a:rPr>
              <a:t>Foto: Sebastian Carliez</a:t>
            </a:r>
          </a:p>
        </p:txBody>
      </p:sp>
      <p:sp>
        <p:nvSpPr>
          <p:cNvPr id="67588"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1AF2D9-B90E-4CA3-BCB1-B0F135A2C0CC}" type="slidenum">
              <a:rPr lang="fi-FI" smtClean="0"/>
              <a:pPr/>
              <a:t>31</a:t>
            </a:fld>
            <a:endParaRPr lang="fi-FI"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n kuvan paikkamerkki 1"/>
          <p:cNvSpPr>
            <a:spLocks noGrp="1" noRot="1" noChangeAspect="1" noTextEdit="1"/>
          </p:cNvSpPr>
          <p:nvPr>
            <p:ph type="sldImg"/>
          </p:nvPr>
        </p:nvSpPr>
        <p:spPr bwMode="auto">
          <a:noFill/>
          <a:ln>
            <a:solidFill>
              <a:srgbClr val="000000"/>
            </a:solidFill>
            <a:miter lim="800000"/>
            <a:headEnd/>
            <a:tailEnd/>
          </a:ln>
        </p:spPr>
      </p:sp>
      <p:sp>
        <p:nvSpPr>
          <p:cNvPr id="68611" name="Huomautusten paikkamerkki 2"/>
          <p:cNvSpPr>
            <a:spLocks noGrp="1"/>
          </p:cNvSpPr>
          <p:nvPr>
            <p:ph type="body" idx="1"/>
          </p:nvPr>
        </p:nvSpPr>
        <p:spPr bwMode="auto">
          <a:xfrm>
            <a:off x="777875" y="3189288"/>
            <a:ext cx="7527925" cy="3189287"/>
          </a:xfrm>
          <a:noFill/>
        </p:spPr>
        <p:txBody>
          <a:bodyPr wrap="square" numCol="1" anchor="t" anchorCtr="0" compatLnSpc="1">
            <a:prstTxWarp prst="textNoShape">
              <a:avLst/>
            </a:prstTxWarp>
          </a:bodyPr>
          <a:lstStyle/>
          <a:p>
            <a:pPr>
              <a:buFontTx/>
              <a:buChar char="•"/>
            </a:pPr>
            <a:endParaRPr lang="fi-FI" sz="1100" smtClean="0">
              <a:latin typeface="Verdana" pitchFamily="34" charset="0"/>
            </a:endParaRPr>
          </a:p>
          <a:p>
            <a:endParaRPr lang="fi-FI" sz="1100" smtClean="0">
              <a:latin typeface="Verdana" pitchFamily="34" charset="0"/>
            </a:endParaRPr>
          </a:p>
          <a:p>
            <a:pPr>
              <a:buFontTx/>
              <a:buChar char="•"/>
            </a:pPr>
            <a:endParaRPr lang="fi-FI" sz="1100" smtClean="0">
              <a:latin typeface="Verdana" pitchFamily="34" charset="0"/>
            </a:endParaRPr>
          </a:p>
          <a:p>
            <a:pPr>
              <a:buFontTx/>
              <a:buChar char="•"/>
            </a:pPr>
            <a:r>
              <a:rPr lang="sv-FI" sz="1100" smtClean="0">
                <a:latin typeface="Verdana" pitchFamily="34" charset="0"/>
              </a:rPr>
              <a:t> Röda Korsets och Röda Halmånens katastrofhjälp handlar om att rädda, hjälpa och rehabilitera människor samt återuppbygga samhällen. </a:t>
            </a:r>
          </a:p>
          <a:p>
            <a:pPr>
              <a:buFontTx/>
              <a:buChar char="•"/>
            </a:pPr>
            <a:r>
              <a:rPr lang="sv-FI" sz="1100" smtClean="0">
                <a:latin typeface="Verdana" pitchFamily="34" charset="0"/>
              </a:rPr>
              <a:t> I alla biståndsprogram samarbetar internationella Röda Korset med den lokala rödakors- eller rödahalvmåneföreningen.</a:t>
            </a:r>
          </a:p>
          <a:p>
            <a:pPr>
              <a:buFontTx/>
              <a:buChar char="•"/>
            </a:pPr>
            <a:r>
              <a:rPr lang="sv-FI" sz="1100" smtClean="0">
                <a:latin typeface="Verdana" pitchFamily="34" charset="0"/>
              </a:rPr>
              <a:t> Det egna nätverket garanterar att hjälpen når dem som behöver hjälp allra mest. </a:t>
            </a:r>
          </a:p>
          <a:p>
            <a:endParaRPr lang="fi-FI" sz="1100" smtClean="0">
              <a:latin typeface="Verdana" pitchFamily="34" charset="0"/>
            </a:endParaRPr>
          </a:p>
          <a:p>
            <a:r>
              <a:rPr lang="fi-FI" sz="800" smtClean="0">
                <a:latin typeface="Verdana" pitchFamily="34" charset="0"/>
              </a:rPr>
              <a:t>Foto: IFRC/John Sparrow</a:t>
            </a:r>
          </a:p>
        </p:txBody>
      </p:sp>
      <p:sp>
        <p:nvSpPr>
          <p:cNvPr id="68612"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07D6DB-5019-4847-8E93-5839FD33B2CB}" type="slidenum">
              <a:rPr lang="fi-FI" smtClean="0"/>
              <a:pPr/>
              <a:t>32</a:t>
            </a:fld>
            <a:endParaRPr lang="fi-FI"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Dian kuvan paikkamerkki 1"/>
          <p:cNvSpPr>
            <a:spLocks noGrp="1" noRot="1" noChangeAspect="1" noTextEdit="1"/>
          </p:cNvSpPr>
          <p:nvPr>
            <p:ph type="sldImg"/>
          </p:nvPr>
        </p:nvSpPr>
        <p:spPr bwMode="auto">
          <a:noFill/>
          <a:ln>
            <a:solidFill>
              <a:srgbClr val="000000"/>
            </a:solidFill>
            <a:miter lim="800000"/>
            <a:headEnd/>
            <a:tailEnd/>
          </a:ln>
        </p:spPr>
      </p:sp>
      <p:sp>
        <p:nvSpPr>
          <p:cNvPr id="69635"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smtClean="0">
              <a:latin typeface="Verdana" pitchFamily="34" charset="0"/>
            </a:endParaRPr>
          </a:p>
        </p:txBody>
      </p:sp>
      <p:sp>
        <p:nvSpPr>
          <p:cNvPr id="69636"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8B2B4F-0D77-4552-8B1E-378B3FA6BC16}" type="slidenum">
              <a:rPr lang="fi-FI" smtClean="0"/>
              <a:pPr/>
              <a:t>33</a:t>
            </a:fld>
            <a:endParaRPr lang="fi-FI"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n kuvan paikkamerkki 1"/>
          <p:cNvSpPr>
            <a:spLocks noGrp="1" noRot="1" noChangeAspect="1" noTextEdit="1"/>
          </p:cNvSpPr>
          <p:nvPr>
            <p:ph type="sldImg"/>
          </p:nvPr>
        </p:nvSpPr>
        <p:spPr bwMode="auto">
          <a:noFill/>
          <a:ln>
            <a:solidFill>
              <a:srgbClr val="000000"/>
            </a:solidFill>
            <a:miter lim="800000"/>
            <a:headEnd/>
            <a:tailEnd/>
          </a:ln>
        </p:spPr>
      </p:sp>
      <p:sp>
        <p:nvSpPr>
          <p:cNvPr id="70659"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70660"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6C86BA-0F35-4F1F-B4CA-3A2404FA1B4A}" type="slidenum">
              <a:rPr lang="fi-FI" smtClean="0"/>
              <a:pPr/>
              <a:t>34</a:t>
            </a:fld>
            <a:endParaRPr lang="fi-F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n kuvan paikkamerkki 1"/>
          <p:cNvSpPr>
            <a:spLocks noGrp="1" noRot="1" noChangeAspect="1" noTextEdit="1"/>
          </p:cNvSpPr>
          <p:nvPr>
            <p:ph type="sldImg"/>
          </p:nvPr>
        </p:nvSpPr>
        <p:spPr bwMode="auto">
          <a:noFill/>
          <a:ln>
            <a:solidFill>
              <a:srgbClr val="000000"/>
            </a:solidFill>
            <a:miter lim="800000"/>
            <a:headEnd/>
            <a:tailEnd/>
          </a:ln>
        </p:spPr>
      </p:sp>
      <p:sp>
        <p:nvSpPr>
          <p:cNvPr id="40963" name="Huomautusten paikkamerkki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endParaRPr lang="fi-FI" sz="1800" smtClean="0"/>
          </a:p>
          <a:p>
            <a:pPr lvl="1" eaLnBrk="1" hangingPunct="1">
              <a:spcBef>
                <a:spcPct val="0"/>
              </a:spcBef>
              <a:buFontTx/>
              <a:buChar char="•"/>
            </a:pPr>
            <a:r>
              <a:rPr lang="fi-FI" sz="1100" smtClean="0">
                <a:latin typeface="Verdana" pitchFamily="34" charset="0"/>
              </a:rPr>
              <a:t> </a:t>
            </a:r>
            <a:r>
              <a:rPr lang="sv-FI" sz="1100" smtClean="0">
                <a:latin typeface="Verdana" pitchFamily="34" charset="0"/>
              </a:rPr>
              <a:t>Alla blir inte internationella biståndsarbetare i explosiva katastrofområden.</a:t>
            </a:r>
          </a:p>
          <a:p>
            <a:pPr lvl="1" eaLnBrk="1" hangingPunct="1">
              <a:spcBef>
                <a:spcPct val="0"/>
              </a:spcBef>
              <a:buFontTx/>
              <a:buChar char="•"/>
            </a:pPr>
            <a:r>
              <a:rPr lang="sv-FI" sz="1100" smtClean="0">
                <a:latin typeface="Verdana" pitchFamily="34" charset="0"/>
              </a:rPr>
              <a:t> Att hjälpa i vardagen och att göra gott i sin egen närmiljö är lika värdefullt som den professionella hjälp biståndsarbetare ger.</a:t>
            </a:r>
          </a:p>
          <a:p>
            <a:pPr lvl="1" eaLnBrk="1" hangingPunct="1">
              <a:spcBef>
                <a:spcPct val="0"/>
              </a:spcBef>
              <a:buFontTx/>
              <a:buChar char="•"/>
            </a:pPr>
            <a:r>
              <a:rPr lang="sv-FI" sz="1100" smtClean="0">
                <a:latin typeface="Verdana" pitchFamily="34" charset="0"/>
              </a:rPr>
              <a:t> Som frivillig i hemlandet behöver du inte besitta speciella kunskaper, du är kompetent och lämplig precis sådan som du är.</a:t>
            </a:r>
          </a:p>
          <a:p>
            <a:pPr lvl="1" eaLnBrk="1" hangingPunct="1">
              <a:spcBef>
                <a:spcPct val="0"/>
              </a:spcBef>
              <a:buFontTx/>
              <a:buChar char="•"/>
            </a:pPr>
            <a:r>
              <a:rPr lang="sv-FI" sz="1100" smtClean="0">
                <a:latin typeface="Verdana" pitchFamily="34" charset="0"/>
              </a:rPr>
              <a:t> Vi utbildar frivilliga för de uppgifter de sköter.</a:t>
            </a:r>
          </a:p>
          <a:p>
            <a:pPr lvl="1" eaLnBrk="1" hangingPunct="1">
              <a:spcBef>
                <a:spcPct val="0"/>
              </a:spcBef>
              <a:buFontTx/>
              <a:buChar char="•"/>
            </a:pPr>
            <a:endParaRPr lang="sv-FI" sz="1100" smtClean="0">
              <a:latin typeface="Verdana" pitchFamily="34" charset="0"/>
            </a:endParaRPr>
          </a:p>
          <a:p>
            <a:pPr lvl="1" eaLnBrk="1" hangingPunct="1">
              <a:spcBef>
                <a:spcPct val="0"/>
              </a:spcBef>
            </a:pPr>
            <a:r>
              <a:rPr lang="sv-FI" sz="800" smtClean="0">
                <a:latin typeface="Verdana" pitchFamily="34" charset="0"/>
              </a:rPr>
              <a:t>Foto: Niklas Meltio</a:t>
            </a:r>
          </a:p>
          <a:p>
            <a:pPr lvl="1" eaLnBrk="1" hangingPunct="1">
              <a:spcBef>
                <a:spcPct val="0"/>
              </a:spcBef>
              <a:buFontTx/>
              <a:buChar char="•"/>
            </a:pPr>
            <a:endParaRPr lang="sv-FI" sz="1100" smtClean="0">
              <a:latin typeface="Verdana" pitchFamily="34" charset="0"/>
            </a:endParaRPr>
          </a:p>
          <a:p>
            <a:pPr lvl="1" eaLnBrk="1" hangingPunct="1">
              <a:spcBef>
                <a:spcPct val="0"/>
              </a:spcBef>
              <a:buFontTx/>
              <a:buChar char="•"/>
            </a:pPr>
            <a:endParaRPr lang="fi-FI" sz="1100" smtClean="0">
              <a:latin typeface="Verdana" pitchFamily="34" charset="0"/>
            </a:endParaRPr>
          </a:p>
          <a:p>
            <a:pPr eaLnBrk="1" hangingPunct="1">
              <a:spcBef>
                <a:spcPct val="0"/>
              </a:spcBef>
            </a:pPr>
            <a:endParaRPr lang="fi-FI" smtClean="0"/>
          </a:p>
        </p:txBody>
      </p:sp>
      <p:sp>
        <p:nvSpPr>
          <p:cNvPr id="40964"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0867FA-5790-425E-928C-9475DDF5DCC8}" type="slidenum">
              <a:rPr lang="fi-FI" smtClean="0"/>
              <a:pPr/>
              <a:t>4</a:t>
            </a:fld>
            <a:endParaRPr lang="fi-F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n kuvan paikkamerkki 1"/>
          <p:cNvSpPr>
            <a:spLocks noGrp="1" noRot="1" noChangeAspect="1" noTextEdit="1"/>
          </p:cNvSpPr>
          <p:nvPr>
            <p:ph type="sldImg"/>
          </p:nvPr>
        </p:nvSpPr>
        <p:spPr bwMode="auto">
          <a:noFill/>
          <a:ln>
            <a:solidFill>
              <a:srgbClr val="000000"/>
            </a:solidFill>
            <a:miter lim="800000"/>
            <a:headEnd/>
            <a:tailEnd/>
          </a:ln>
        </p:spPr>
      </p:sp>
      <p:sp>
        <p:nvSpPr>
          <p:cNvPr id="41987" name="Huomautusten paikkamerkki 2"/>
          <p:cNvSpPr>
            <a:spLocks noGrp="1"/>
          </p:cNvSpPr>
          <p:nvPr>
            <p:ph type="body" idx="1"/>
          </p:nvPr>
        </p:nvSpPr>
        <p:spPr bwMode="auto">
          <a:noFill/>
        </p:spPr>
        <p:txBody>
          <a:bodyPr wrap="square" numCol="1" anchor="t" anchorCtr="0" compatLnSpc="1">
            <a:prstTxWarp prst="textNoShape">
              <a:avLst/>
            </a:prstTxWarp>
          </a:bodyPr>
          <a:lstStyle/>
          <a:p>
            <a:endParaRPr lang="sv-FI" sz="1100" smtClean="0">
              <a:latin typeface="Verdana" pitchFamily="34" charset="0"/>
            </a:endParaRPr>
          </a:p>
          <a:p>
            <a:pPr>
              <a:buFontTx/>
              <a:buChar char="•"/>
            </a:pPr>
            <a:r>
              <a:rPr lang="sv-FI" sz="1100" smtClean="0">
                <a:latin typeface="Verdana" pitchFamily="34" charset="0"/>
              </a:rPr>
              <a:t> Du behöver inte ”rädda världen” ensam. </a:t>
            </a:r>
          </a:p>
          <a:p>
            <a:pPr>
              <a:buFontTx/>
              <a:buChar char="•"/>
            </a:pPr>
            <a:r>
              <a:rPr lang="sv-FI" sz="1100" smtClean="0">
                <a:latin typeface="Verdana" pitchFamily="34" charset="0"/>
              </a:rPr>
              <a:t> Rödakorsrörelsen finns i världens alla hörn och till den hör ungefär 100 miljoner människor. </a:t>
            </a:r>
          </a:p>
          <a:p>
            <a:pPr>
              <a:buFontTx/>
              <a:buChar char="•"/>
            </a:pPr>
            <a:r>
              <a:rPr lang="sv-FI" sz="1100" smtClean="0">
                <a:latin typeface="Verdana" pitchFamily="34" charset="0"/>
              </a:rPr>
              <a:t> Vi finns på plats på lokal nivå och ger människor stöd samtidigt som vi är redo att hjälpa internationellt överallt i världen</a:t>
            </a:r>
            <a:r>
              <a:rPr lang="sv-FI" sz="1100" smtClean="0">
                <a:solidFill>
                  <a:srgbClr val="0070C0"/>
                </a:solidFill>
                <a:latin typeface="Verdana" pitchFamily="34" charset="0"/>
              </a:rPr>
              <a:t>.</a:t>
            </a:r>
            <a:endParaRPr lang="sv-FI" sz="1100" smtClean="0">
              <a:solidFill>
                <a:srgbClr val="FF0000"/>
              </a:solidFill>
              <a:latin typeface="Verdana" pitchFamily="34" charset="0"/>
            </a:endParaRPr>
          </a:p>
        </p:txBody>
      </p:sp>
      <p:sp>
        <p:nvSpPr>
          <p:cNvPr id="41988"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8B19B5-1A60-4676-A1BF-30159B461881}" type="slidenum">
              <a:rPr lang="fi-FI" smtClean="0"/>
              <a:pPr/>
              <a:t>5</a:t>
            </a:fld>
            <a:endParaRPr lang="fi-F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n kuvan paikkamerkki 1"/>
          <p:cNvSpPr>
            <a:spLocks noGrp="1" noRot="1" noChangeAspect="1" noTextEdit="1"/>
          </p:cNvSpPr>
          <p:nvPr>
            <p:ph type="sldImg"/>
          </p:nvPr>
        </p:nvSpPr>
        <p:spPr bwMode="auto">
          <a:noFill/>
          <a:ln>
            <a:solidFill>
              <a:srgbClr val="000000"/>
            </a:solidFill>
            <a:miter lim="800000"/>
            <a:headEnd/>
            <a:tailEnd/>
          </a:ln>
        </p:spPr>
      </p:sp>
      <p:sp>
        <p:nvSpPr>
          <p:cNvPr id="43011" name="Huomautusten paikkamerkki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endParaRPr lang="fi-FI" sz="1100" smtClean="0">
              <a:latin typeface="Verdana" pitchFamily="34" charset="0"/>
            </a:endParaRPr>
          </a:p>
          <a:p>
            <a:pPr lvl="1" eaLnBrk="1" hangingPunct="1">
              <a:spcBef>
                <a:spcPct val="0"/>
              </a:spcBef>
              <a:buFontTx/>
              <a:buChar char="•"/>
            </a:pPr>
            <a:r>
              <a:rPr lang="sv-FI" sz="1100" smtClean="0">
                <a:latin typeface="Verdana" pitchFamily="34" charset="0"/>
              </a:rPr>
              <a:t> Kanske du hittar ett sätt att hjälpa som känns rätt för dig i den rödakorsavdelning som finns på din hemort?</a:t>
            </a:r>
          </a:p>
          <a:p>
            <a:pPr lvl="1" eaLnBrk="1" hangingPunct="1">
              <a:spcBef>
                <a:spcPct val="0"/>
              </a:spcBef>
              <a:buFontTx/>
              <a:buChar char="•"/>
            </a:pPr>
            <a:r>
              <a:rPr lang="sv-FI" sz="1100" smtClean="0">
                <a:latin typeface="Verdana" pitchFamily="34" charset="0"/>
              </a:rPr>
              <a:t> Inom Röda Korset kan man delta i alla åldrar!</a:t>
            </a:r>
          </a:p>
          <a:p>
            <a:pPr lvl="1" eaLnBrk="1" hangingPunct="1">
              <a:spcBef>
                <a:spcPct val="0"/>
              </a:spcBef>
              <a:buFontTx/>
              <a:buChar char="•"/>
            </a:pPr>
            <a:r>
              <a:rPr lang="sv-FI" sz="1100" smtClean="0">
                <a:latin typeface="Verdana" pitchFamily="34" charset="0"/>
              </a:rPr>
              <a:t> Unga kan bilda en egen ungdomsgrupp eller bidra vid sidan av de vuxna. </a:t>
            </a:r>
          </a:p>
          <a:p>
            <a:pPr lvl="1" eaLnBrk="1" hangingPunct="1">
              <a:spcBef>
                <a:spcPct val="0"/>
              </a:spcBef>
              <a:buFontTx/>
              <a:buChar char="•"/>
            </a:pPr>
            <a:r>
              <a:rPr lang="sv-FI" sz="1100" smtClean="0">
                <a:latin typeface="Verdana" pitchFamily="34" charset="0"/>
              </a:rPr>
              <a:t> De följande diabilderna presenterar olika frivilliguppgifter. (</a:t>
            </a:r>
            <a:r>
              <a:rPr lang="sv-FI" sz="1100" smtClean="0">
                <a:solidFill>
                  <a:srgbClr val="FF0000"/>
                </a:solidFill>
                <a:latin typeface="Verdana" pitchFamily="34" charset="0"/>
              </a:rPr>
              <a:t>Betona de frivilliguppgifter som finns i er avdelning.)</a:t>
            </a:r>
            <a:endParaRPr lang="sv-FI" sz="1100" smtClean="0">
              <a:latin typeface="Verdana" pitchFamily="34" charset="0"/>
            </a:endParaRPr>
          </a:p>
          <a:p>
            <a:pPr eaLnBrk="1" hangingPunct="1">
              <a:spcBef>
                <a:spcPct val="0"/>
              </a:spcBef>
            </a:pPr>
            <a:endParaRPr lang="fi-FI" sz="1100" smtClean="0">
              <a:latin typeface="Verdana" pitchFamily="34" charset="0"/>
            </a:endParaRPr>
          </a:p>
        </p:txBody>
      </p:sp>
      <p:sp>
        <p:nvSpPr>
          <p:cNvPr id="43012"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A42F09-54FD-4088-A74D-6CE5114F7505}" type="slidenum">
              <a:rPr lang="fi-FI" smtClean="0"/>
              <a:pPr/>
              <a:t>6</a:t>
            </a:fld>
            <a:endParaRPr lang="fi-F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kuvan paikkamerkki 1"/>
          <p:cNvSpPr>
            <a:spLocks noGrp="1" noRot="1" noChangeAspect="1" noTextEdit="1"/>
          </p:cNvSpPr>
          <p:nvPr>
            <p:ph type="sldImg"/>
          </p:nvPr>
        </p:nvSpPr>
        <p:spPr bwMode="auto">
          <a:noFill/>
          <a:ln>
            <a:solidFill>
              <a:srgbClr val="000000"/>
            </a:solidFill>
            <a:miter lim="800000"/>
            <a:headEnd/>
            <a:tailEnd/>
          </a:ln>
        </p:spPr>
      </p:sp>
      <p:sp>
        <p:nvSpPr>
          <p:cNvPr id="44035" name="Huomautusten paikkamerkki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endParaRPr lang="fi-FI" sz="1400" smtClean="0"/>
          </a:p>
          <a:p>
            <a:pPr lvl="1" eaLnBrk="1" hangingPunct="1">
              <a:spcBef>
                <a:spcPct val="0"/>
              </a:spcBef>
              <a:buFontTx/>
              <a:buChar char="•"/>
            </a:pPr>
            <a:r>
              <a:rPr lang="sv-FI" sz="1100" smtClean="0">
                <a:latin typeface="Verdana" pitchFamily="34" charset="0"/>
              </a:rPr>
              <a:t> För den som får hjälp är även en liten sak som du gör en stor gärning! </a:t>
            </a:r>
          </a:p>
        </p:txBody>
      </p:sp>
      <p:sp>
        <p:nvSpPr>
          <p:cNvPr id="44036"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4D978C-70D9-4D34-8617-82F4EB9900C5}" type="slidenum">
              <a:rPr lang="fi-FI" smtClean="0"/>
              <a:pPr/>
              <a:t>7</a:t>
            </a:fld>
            <a:endParaRPr lang="fi-F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n kuvan paikkamerkki 1"/>
          <p:cNvSpPr>
            <a:spLocks noGrp="1" noRot="1" noChangeAspect="1" noTextEdit="1"/>
          </p:cNvSpPr>
          <p:nvPr>
            <p:ph type="sldImg"/>
          </p:nvPr>
        </p:nvSpPr>
        <p:spPr bwMode="auto">
          <a:noFill/>
          <a:ln>
            <a:solidFill>
              <a:srgbClr val="000000"/>
            </a:solidFill>
            <a:miter lim="800000"/>
            <a:headEnd/>
            <a:tailEnd/>
          </a:ln>
        </p:spPr>
      </p:sp>
      <p:sp>
        <p:nvSpPr>
          <p:cNvPr id="45059" name="Huomautusten paikkamerkki 2"/>
          <p:cNvSpPr>
            <a:spLocks noGrp="1"/>
          </p:cNvSpPr>
          <p:nvPr>
            <p:ph type="body" idx="1"/>
          </p:nvPr>
        </p:nvSpPr>
        <p:spPr bwMode="auto">
          <a:noFill/>
        </p:spPr>
        <p:txBody>
          <a:bodyPr wrap="square" numCol="1" anchor="t" anchorCtr="0" compatLnSpc="1">
            <a:prstTxWarp prst="textNoShape">
              <a:avLst/>
            </a:prstTxWarp>
          </a:bodyPr>
          <a:lstStyle/>
          <a:p>
            <a:r>
              <a:rPr lang="fi-FI" sz="1100" smtClean="0">
                <a:latin typeface="Verdana" pitchFamily="34" charset="0"/>
              </a:rPr>
              <a:t> </a:t>
            </a:r>
          </a:p>
          <a:p>
            <a:pPr>
              <a:buFontTx/>
              <a:buChar char="•"/>
            </a:pPr>
            <a:r>
              <a:rPr lang="sv-FI" sz="1100" smtClean="0">
                <a:latin typeface="Verdana" pitchFamily="34" charset="0"/>
              </a:rPr>
              <a:t> Medlemskap i Finlands Röda Kors är ett enkelt sätt att ta ställning för humanitet.</a:t>
            </a:r>
          </a:p>
          <a:p>
            <a:pPr>
              <a:buFontTx/>
              <a:buChar char="•"/>
            </a:pPr>
            <a:r>
              <a:rPr lang="sv-FI" sz="1100" smtClean="0">
                <a:latin typeface="Verdana" pitchFamily="34" charset="0"/>
              </a:rPr>
              <a:t> Finlands Röda Kors har närmare 100 000 medlemmar.</a:t>
            </a:r>
          </a:p>
          <a:p>
            <a:pPr>
              <a:buFontTx/>
              <a:buChar char="•"/>
            </a:pPr>
            <a:r>
              <a:rPr lang="sv-FI" sz="1100" smtClean="0">
                <a:latin typeface="Verdana" pitchFamily="34" charset="0"/>
              </a:rPr>
              <a:t> Ju fler medlemmar Röda Korset har, desto mer pondus har vi när vi uttalar oss för människor som behöver hjälp och desto bättre kan vi arbeta för att hjälpa dem.</a:t>
            </a:r>
          </a:p>
          <a:p>
            <a:pPr>
              <a:buFontTx/>
              <a:buChar char="•"/>
            </a:pPr>
            <a:r>
              <a:rPr lang="sv-FI" sz="1100" smtClean="0">
                <a:latin typeface="Verdana" pitchFamily="34" charset="0"/>
              </a:rPr>
              <a:t> En del av medlemsavgiften går direkt till lokalt hjälparbete.</a:t>
            </a:r>
          </a:p>
          <a:p>
            <a:pPr>
              <a:buFontTx/>
              <a:buChar char="•"/>
            </a:pPr>
            <a:r>
              <a:rPr lang="sv-FI" sz="1100" smtClean="0">
                <a:latin typeface="Verdana" pitchFamily="34" charset="0"/>
              </a:rPr>
              <a:t> Medlemsavgiften tryggar också att Röda Korsets biståndsarbete här hemma och utomlands är effektivt och håller hög kvalitet: pengarna används till att anställa yrkesmänniskor att utbilda och stöda de frivilliga, lära ut första hjälpen, planera och leda biståndsarbete samt utveckla hjälpberedskapen. </a:t>
            </a:r>
          </a:p>
          <a:p>
            <a:pPr>
              <a:buFontTx/>
              <a:buChar char="•"/>
            </a:pPr>
            <a:r>
              <a:rPr lang="sv-FI" sz="1100" smtClean="0">
                <a:latin typeface="Verdana" pitchFamily="34" charset="0"/>
              </a:rPr>
              <a:t> Du kan bli medlem på webben, per SMS och med bankgiro.</a:t>
            </a:r>
          </a:p>
          <a:p>
            <a:endParaRPr lang="fi-FI" sz="1100" smtClean="0">
              <a:latin typeface="Verdana" pitchFamily="34" charset="0"/>
            </a:endParaRPr>
          </a:p>
          <a:p>
            <a:r>
              <a:rPr lang="fi-FI" sz="800" smtClean="0">
                <a:latin typeface="Verdana" pitchFamily="34" charset="0"/>
              </a:rPr>
              <a:t>Foto: Reino Kaivola</a:t>
            </a:r>
          </a:p>
          <a:p>
            <a:endParaRPr lang="fi-FI" sz="1100" smtClean="0">
              <a:latin typeface="Verdana" pitchFamily="34" charset="0"/>
            </a:endParaRPr>
          </a:p>
        </p:txBody>
      </p:sp>
      <p:sp>
        <p:nvSpPr>
          <p:cNvPr id="45060"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09BCC3-7307-41F1-A9D0-69870B79DF30}" type="slidenum">
              <a:rPr lang="fi-FI" smtClean="0"/>
              <a:pPr/>
              <a:t>8</a:t>
            </a:fld>
            <a:endParaRPr lang="fi-F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n kuvan paikkamerkki 1"/>
          <p:cNvSpPr>
            <a:spLocks noGrp="1" noRot="1" noChangeAspect="1" noTextEdit="1"/>
          </p:cNvSpPr>
          <p:nvPr>
            <p:ph type="sldImg"/>
          </p:nvPr>
        </p:nvSpPr>
        <p:spPr bwMode="auto">
          <a:noFill/>
          <a:ln>
            <a:solidFill>
              <a:srgbClr val="000000"/>
            </a:solidFill>
            <a:miter lim="800000"/>
            <a:headEnd/>
            <a:tailEnd/>
          </a:ln>
        </p:spPr>
      </p:sp>
      <p:sp>
        <p:nvSpPr>
          <p:cNvPr id="46083" name="Huomautusten paikkamerkki 2"/>
          <p:cNvSpPr>
            <a:spLocks noGrp="1"/>
          </p:cNvSpPr>
          <p:nvPr>
            <p:ph type="body" idx="1"/>
          </p:nvPr>
        </p:nvSpPr>
        <p:spPr bwMode="auto"/>
        <p:txBody>
          <a:bodyPr wrap="square" numCol="1" anchor="t" anchorCtr="0" compatLnSpc="1">
            <a:prstTxWarp prst="textNoShape">
              <a:avLst/>
            </a:prstTxWarp>
            <a:normAutofit lnSpcReduction="10000"/>
          </a:bodyPr>
          <a:lstStyle/>
          <a:p>
            <a:pPr lvl="1">
              <a:defRPr/>
            </a:pPr>
            <a:endParaRPr lang="fi-FI" sz="1100" dirty="0" smtClean="0">
              <a:latin typeface="Verdana" pitchFamily="34" charset="0"/>
            </a:endParaRPr>
          </a:p>
          <a:p>
            <a:pPr lvl="1">
              <a:buFontTx/>
              <a:buChar char="•"/>
              <a:defRPr/>
            </a:pPr>
            <a:r>
              <a:rPr lang="sv-FI" sz="1100" dirty="0" smtClean="0">
                <a:latin typeface="Verdana" pitchFamily="34" charset="0"/>
              </a:rPr>
              <a:t> Röda Korsets grundläggande uppgift är att hjälpa människor i behov av hjälp i krig, katastrofer och kriser nära och fjärran.</a:t>
            </a:r>
          </a:p>
          <a:p>
            <a:pPr lvl="1">
              <a:buFontTx/>
              <a:buChar char="•"/>
              <a:defRPr/>
            </a:pPr>
            <a:r>
              <a:rPr lang="sv-FI" sz="1100" dirty="0" smtClean="0">
                <a:latin typeface="Verdana" pitchFamily="34" charset="0"/>
              </a:rPr>
              <a:t> Grunden för Finlands Röda Kors hjälpberedskap utgörs av katastroffonden, logistikcentralen och våra biståndsarbetare som är specialister på olika områden.</a:t>
            </a:r>
          </a:p>
          <a:p>
            <a:pPr lvl="1">
              <a:buFontTx/>
              <a:buChar char="•"/>
              <a:defRPr/>
            </a:pPr>
            <a:r>
              <a:rPr lang="sv-FI" sz="1100" dirty="0" smtClean="0">
                <a:latin typeface="Verdana" pitchFamily="34" charset="0"/>
              </a:rPr>
              <a:t> Vi samlar hela tiden in pengar till katastroffonden som inte på förhand är vikta för något givet ändamål, så att vi kan hjälpa snabbt var som helst i världen. </a:t>
            </a:r>
          </a:p>
          <a:p>
            <a:pPr lvl="1">
              <a:buFontTx/>
              <a:buChar char="•"/>
              <a:defRPr/>
            </a:pPr>
            <a:r>
              <a:rPr lang="sv-FI" sz="1100" dirty="0" smtClean="0">
                <a:latin typeface="Verdana" pitchFamily="34" charset="0"/>
              </a:rPr>
              <a:t> Internationella Röda Korset kan också vädja om hjälp för ett givet mål. Intäkterna från en sådan specialinsamling används bara till den givna biståndsoperationen (till exempel jordskalvet i Haiti och tsunamikatastrofen i Sydostasien). </a:t>
            </a:r>
          </a:p>
          <a:p>
            <a:pPr lvl="1">
              <a:buFontTx/>
              <a:buChar char="•"/>
              <a:defRPr/>
            </a:pPr>
            <a:r>
              <a:rPr lang="sv-FI" sz="1100" dirty="0" smtClean="0">
                <a:latin typeface="Verdana" pitchFamily="34" charset="0"/>
              </a:rPr>
              <a:t> Pengarna i katastroffonden kan användas endast till internationellt bistånd eller biståndsarbete i hemlandet.</a:t>
            </a:r>
          </a:p>
          <a:p>
            <a:pPr lvl="1">
              <a:buFontTx/>
              <a:buChar char="•"/>
              <a:defRPr/>
            </a:pPr>
            <a:r>
              <a:rPr lang="sv-FI" sz="1100" dirty="0" smtClean="0">
                <a:latin typeface="Verdana" pitchFamily="34" charset="0"/>
              </a:rPr>
              <a:t> Användningen av katastroffondens medel kontrolleras noga. Insamlingskostnaderna får inte stiga över 15 %. Insamlingskostnader är kostnader för bl.a. insamlingsvästar, reklam och material.</a:t>
            </a:r>
          </a:p>
          <a:p>
            <a:pPr lvl="1">
              <a:defRPr/>
            </a:pPr>
            <a:endParaRPr lang="sv-FI" sz="1100" dirty="0" smtClean="0">
              <a:latin typeface="Verdana" pitchFamily="34" charset="0"/>
            </a:endParaRPr>
          </a:p>
          <a:p>
            <a:pPr lvl="1">
              <a:defRPr/>
            </a:pPr>
            <a:r>
              <a:rPr lang="sv-FI" sz="800" dirty="0" smtClean="0">
                <a:latin typeface="Verdana" pitchFamily="34" charset="0"/>
              </a:rPr>
              <a:t>Foto: Mari Vehkalahti</a:t>
            </a:r>
          </a:p>
        </p:txBody>
      </p:sp>
      <p:sp>
        <p:nvSpPr>
          <p:cNvPr id="46084" name="Dian numeron paikkamerkki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D4EC84-8475-4AB1-ABEA-EBE2DE83F179}" type="slidenum">
              <a:rPr lang="fi-FI" smtClean="0"/>
              <a:pPr/>
              <a:t>9</a:t>
            </a:fld>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a:off x="179388" y="1549400"/>
            <a:ext cx="10328275" cy="510698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3" name="Rectangle 30"/>
          <p:cNvSpPr>
            <a:spLocks noChangeArrowheads="1"/>
          </p:cNvSpPr>
          <p:nvPr userDrawn="1"/>
        </p:nvSpPr>
        <p:spPr bwMode="auto">
          <a:xfrm>
            <a:off x="179388" y="6837363"/>
            <a:ext cx="10328275" cy="533400"/>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4" name="Text Box 32"/>
          <p:cNvSpPr txBox="1">
            <a:spLocks noChangeArrowheads="1"/>
          </p:cNvSpPr>
          <p:nvPr userDrawn="1"/>
        </p:nvSpPr>
        <p:spPr bwMode="auto">
          <a:xfrm>
            <a:off x="666750" y="6932613"/>
            <a:ext cx="4494213" cy="350837"/>
          </a:xfrm>
          <a:prstGeom prst="rect">
            <a:avLst/>
          </a:prstGeom>
          <a:noFill/>
          <a:ln w="9525">
            <a:noFill/>
            <a:miter lim="800000"/>
            <a:headEnd/>
            <a:tailEnd/>
          </a:ln>
          <a:effectLst/>
        </p:spPr>
        <p:txBody>
          <a:bodyPr wrap="none" lIns="104073" tIns="52035" rIns="104073" bIns="52035">
            <a:spAutoFit/>
          </a:bodyPr>
          <a:lstStyle/>
          <a:p>
            <a:pPr defTabSz="1041400">
              <a:defRPr/>
            </a:pPr>
            <a:r>
              <a:rPr lang="fi-FI" sz="1600" dirty="0">
                <a:solidFill>
                  <a:schemeClr val="bg1"/>
                </a:solidFill>
                <a:latin typeface="Verdana" pitchFamily="34" charset="0"/>
              </a:rPr>
              <a:t>HITTA DITT EGET SÄTT ATT HJÄLPA</a:t>
            </a:r>
          </a:p>
        </p:txBody>
      </p:sp>
      <p:sp>
        <p:nvSpPr>
          <p:cNvPr id="5" name="Text Box 33"/>
          <p:cNvSpPr txBox="1">
            <a:spLocks noChangeArrowheads="1"/>
          </p:cNvSpPr>
          <p:nvPr userDrawn="1"/>
        </p:nvSpPr>
        <p:spPr bwMode="auto">
          <a:xfrm>
            <a:off x="6502400" y="6991350"/>
            <a:ext cx="3417888" cy="263525"/>
          </a:xfrm>
          <a:prstGeom prst="rect">
            <a:avLst/>
          </a:prstGeom>
          <a:noFill/>
          <a:ln w="9525">
            <a:noFill/>
            <a:miter lim="800000"/>
            <a:headEnd/>
            <a:tailEnd/>
          </a:ln>
          <a:effectLst/>
        </p:spPr>
        <p:txBody>
          <a:bodyPr lIns="95866" tIns="47933" rIns="95866" bIns="47933">
            <a:spAutoFit/>
          </a:bodyPr>
          <a:lstStyle/>
          <a:p>
            <a:pPr algn="r" defTabSz="958850">
              <a:defRPr/>
            </a:pPr>
            <a:r>
              <a:rPr lang="fi-FI" sz="1100" dirty="0" err="1">
                <a:solidFill>
                  <a:schemeClr val="bg1"/>
                </a:solidFill>
                <a:latin typeface="Verdana" pitchFamily="34" charset="0"/>
              </a:rPr>
              <a:t>rodakorset.fi</a:t>
            </a:r>
            <a:endParaRPr lang="fi-FI" sz="1100" dirty="0">
              <a:solidFill>
                <a:schemeClr val="bg1"/>
              </a:solidFill>
              <a:latin typeface="Verdana" pitchFamily="34" charset="0"/>
            </a:endParaRPr>
          </a:p>
        </p:txBody>
      </p:sp>
      <p:pic>
        <p:nvPicPr>
          <p:cNvPr id="6" name="Kuva 12" descr="rk_col.WMF"/>
          <p:cNvPicPr>
            <a:picLocks noChangeAspect="1"/>
          </p:cNvPicPr>
          <p:nvPr userDrawn="1"/>
        </p:nvPicPr>
        <p:blipFill>
          <a:blip r:embed="rId2" cstate="print"/>
          <a:srcRect/>
          <a:stretch>
            <a:fillRect/>
          </a:stretch>
        </p:blipFill>
        <p:spPr bwMode="auto">
          <a:xfrm>
            <a:off x="8705850" y="500063"/>
            <a:ext cx="1530350" cy="530225"/>
          </a:xfrm>
          <a:prstGeom prst="rect">
            <a:avLst/>
          </a:prstGeom>
          <a:noFill/>
          <a:ln w="9525">
            <a:noFill/>
            <a:miter lim="800000"/>
            <a:headEnd/>
            <a:tailEnd/>
          </a:ln>
        </p:spPr>
      </p:pic>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9588" y="1906588"/>
            <a:ext cx="9680575" cy="474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70813" y="230188"/>
            <a:ext cx="2419350" cy="6426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588" y="230188"/>
            <a:ext cx="7108825" cy="6426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9588" y="1906588"/>
            <a:ext cx="9680575" cy="4749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844550" y="3205163"/>
            <a:ext cx="9090025" cy="16541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9588" y="1906588"/>
            <a:ext cx="4764087" cy="4749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26075" y="1906588"/>
            <a:ext cx="4764088" cy="4749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988" y="1692275"/>
            <a:ext cx="4724400"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32425" y="1692275"/>
            <a:ext cx="4725988" cy="7048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81475" y="301625"/>
            <a:ext cx="5976938" cy="6453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988" y="1582738"/>
            <a:ext cx="3517900" cy="51720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95500" y="676275"/>
            <a:ext cx="6416675" cy="45354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95500" y="5918200"/>
            <a:ext cx="6416675" cy="8874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179388" y="6837363"/>
            <a:ext cx="10328275" cy="533400"/>
          </a:xfrm>
          <a:prstGeom prst="rect">
            <a:avLst/>
          </a:prstGeom>
          <a:solidFill>
            <a:schemeClr val="accent1"/>
          </a:solidFill>
          <a:ln w="9525">
            <a:noFill/>
            <a:miter lim="800000"/>
            <a:headEnd/>
            <a:tailEnd/>
          </a:ln>
          <a:effectLst/>
        </p:spPr>
        <p:txBody>
          <a:bodyPr wrap="none" anchor="ctr"/>
          <a:lstStyle/>
          <a:p>
            <a:pPr>
              <a:defRPr/>
            </a:pPr>
            <a:endParaRPr lang="en-US" dirty="0"/>
          </a:p>
        </p:txBody>
      </p:sp>
      <p:sp>
        <p:nvSpPr>
          <p:cNvPr id="1027" name="Rectangle 2"/>
          <p:cNvSpPr>
            <a:spLocks noGrp="1" noChangeArrowheads="1"/>
          </p:cNvSpPr>
          <p:nvPr>
            <p:ph type="title"/>
          </p:nvPr>
        </p:nvSpPr>
        <p:spPr bwMode="auto">
          <a:xfrm>
            <a:off x="552450" y="230188"/>
            <a:ext cx="7705725" cy="1371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fi-FI" smtClean="0"/>
              <a:t>Click to edit Master title style</a:t>
            </a:r>
          </a:p>
        </p:txBody>
      </p:sp>
      <p:sp>
        <p:nvSpPr>
          <p:cNvPr id="1033" name="Text Box 9"/>
          <p:cNvSpPr txBox="1">
            <a:spLocks noChangeArrowheads="1"/>
          </p:cNvSpPr>
          <p:nvPr userDrawn="1"/>
        </p:nvSpPr>
        <p:spPr bwMode="auto">
          <a:xfrm>
            <a:off x="666750" y="6932613"/>
            <a:ext cx="4494213" cy="350837"/>
          </a:xfrm>
          <a:prstGeom prst="rect">
            <a:avLst/>
          </a:prstGeom>
          <a:noFill/>
          <a:ln w="9525">
            <a:noFill/>
            <a:miter lim="800000"/>
            <a:headEnd/>
            <a:tailEnd/>
          </a:ln>
          <a:effectLst/>
        </p:spPr>
        <p:txBody>
          <a:bodyPr wrap="none" lIns="104073" tIns="52035" rIns="104073" bIns="52035">
            <a:spAutoFit/>
          </a:bodyPr>
          <a:lstStyle/>
          <a:p>
            <a:pPr defTabSz="1041400">
              <a:defRPr/>
            </a:pPr>
            <a:r>
              <a:rPr lang="fi-FI" sz="1600" dirty="0">
                <a:solidFill>
                  <a:schemeClr val="bg1"/>
                </a:solidFill>
                <a:latin typeface="Verdana" pitchFamily="34" charset="0"/>
              </a:rPr>
              <a:t>HITTA DITT EGET SÄTT ATT HJÄLPA</a:t>
            </a:r>
          </a:p>
        </p:txBody>
      </p:sp>
      <p:sp>
        <p:nvSpPr>
          <p:cNvPr id="7" name="Text Box 33"/>
          <p:cNvSpPr txBox="1">
            <a:spLocks noChangeArrowheads="1"/>
          </p:cNvSpPr>
          <p:nvPr userDrawn="1"/>
        </p:nvSpPr>
        <p:spPr bwMode="auto">
          <a:xfrm>
            <a:off x="8705850" y="6991350"/>
            <a:ext cx="1214438" cy="266700"/>
          </a:xfrm>
          <a:prstGeom prst="rect">
            <a:avLst/>
          </a:prstGeom>
          <a:noFill/>
          <a:ln w="9525">
            <a:noFill/>
            <a:miter lim="800000"/>
            <a:headEnd/>
            <a:tailEnd/>
          </a:ln>
          <a:effectLst/>
        </p:spPr>
        <p:txBody>
          <a:bodyPr wrap="none" lIns="95866" tIns="47933" rIns="95866" bIns="47933">
            <a:spAutoFit/>
          </a:bodyPr>
          <a:lstStyle/>
          <a:p>
            <a:pPr algn="r" defTabSz="958850">
              <a:defRPr/>
            </a:pPr>
            <a:r>
              <a:rPr lang="fi-FI" sz="1100" dirty="0" err="1">
                <a:solidFill>
                  <a:schemeClr val="bg1"/>
                </a:solidFill>
                <a:latin typeface="Verdana" pitchFamily="34" charset="0"/>
              </a:rPr>
              <a:t>rodakorset.fi</a:t>
            </a:r>
            <a:endParaRPr lang="fi-FI" sz="1100" dirty="0">
              <a:solidFill>
                <a:schemeClr val="bg1"/>
              </a:solidFill>
              <a:latin typeface="Verdana" pitchFamily="34" charset="0"/>
            </a:endParaRPr>
          </a:p>
        </p:txBody>
      </p:sp>
      <p:pic>
        <p:nvPicPr>
          <p:cNvPr id="1030" name="Kuva 7" descr="rk_col.WMF"/>
          <p:cNvPicPr>
            <a:picLocks noChangeAspect="1"/>
          </p:cNvPicPr>
          <p:nvPr userDrawn="1"/>
        </p:nvPicPr>
        <p:blipFill>
          <a:blip r:embed="rId13" cstate="print"/>
          <a:srcRect/>
          <a:stretch>
            <a:fillRect/>
          </a:stretch>
        </p:blipFill>
        <p:spPr bwMode="auto">
          <a:xfrm>
            <a:off x="8705850" y="500063"/>
            <a:ext cx="1530350"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7"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ransition>
    <p:cover dir="r"/>
  </p:transition>
  <p:txStyles>
    <p:titleStyle>
      <a:lvl1pPr algn="l" defTabSz="1041400" rtl="0" eaLnBrk="0" fontAlgn="base" hangingPunct="0">
        <a:spcBef>
          <a:spcPct val="0"/>
        </a:spcBef>
        <a:spcAft>
          <a:spcPct val="0"/>
        </a:spcAft>
        <a:defRPr sz="3200">
          <a:solidFill>
            <a:schemeClr val="tx2"/>
          </a:solidFill>
          <a:latin typeface="+mj-lt"/>
          <a:ea typeface="+mj-ea"/>
          <a:cs typeface="+mj-cs"/>
        </a:defRPr>
      </a:lvl1pPr>
      <a:lvl2pPr algn="l" defTabSz="1041400" rtl="0" eaLnBrk="0" fontAlgn="base" hangingPunct="0">
        <a:spcBef>
          <a:spcPct val="0"/>
        </a:spcBef>
        <a:spcAft>
          <a:spcPct val="0"/>
        </a:spcAft>
        <a:defRPr sz="3200">
          <a:solidFill>
            <a:schemeClr val="tx2"/>
          </a:solidFill>
          <a:latin typeface="Verdana" pitchFamily="34" charset="0"/>
        </a:defRPr>
      </a:lvl2pPr>
      <a:lvl3pPr algn="l" defTabSz="1041400" rtl="0" eaLnBrk="0" fontAlgn="base" hangingPunct="0">
        <a:spcBef>
          <a:spcPct val="0"/>
        </a:spcBef>
        <a:spcAft>
          <a:spcPct val="0"/>
        </a:spcAft>
        <a:defRPr sz="3200">
          <a:solidFill>
            <a:schemeClr val="tx2"/>
          </a:solidFill>
          <a:latin typeface="Verdana" pitchFamily="34" charset="0"/>
        </a:defRPr>
      </a:lvl3pPr>
      <a:lvl4pPr algn="l" defTabSz="1041400" rtl="0" eaLnBrk="0" fontAlgn="base" hangingPunct="0">
        <a:spcBef>
          <a:spcPct val="0"/>
        </a:spcBef>
        <a:spcAft>
          <a:spcPct val="0"/>
        </a:spcAft>
        <a:defRPr sz="3200">
          <a:solidFill>
            <a:schemeClr val="tx2"/>
          </a:solidFill>
          <a:latin typeface="Verdana" pitchFamily="34" charset="0"/>
        </a:defRPr>
      </a:lvl4pPr>
      <a:lvl5pPr algn="l" defTabSz="1041400" rtl="0" eaLnBrk="0" fontAlgn="base" hangingPunct="0">
        <a:spcBef>
          <a:spcPct val="0"/>
        </a:spcBef>
        <a:spcAft>
          <a:spcPct val="0"/>
        </a:spcAft>
        <a:defRPr sz="3200">
          <a:solidFill>
            <a:schemeClr val="tx2"/>
          </a:solidFill>
          <a:latin typeface="Verdana" pitchFamily="34" charset="0"/>
        </a:defRPr>
      </a:lvl5pPr>
      <a:lvl6pPr marL="457200" algn="l" defTabSz="1041400" rtl="0" fontAlgn="base">
        <a:spcBef>
          <a:spcPct val="0"/>
        </a:spcBef>
        <a:spcAft>
          <a:spcPct val="0"/>
        </a:spcAft>
        <a:defRPr sz="3200">
          <a:solidFill>
            <a:schemeClr val="tx2"/>
          </a:solidFill>
          <a:latin typeface="Verdana" pitchFamily="34" charset="0"/>
        </a:defRPr>
      </a:lvl6pPr>
      <a:lvl7pPr marL="914400" algn="l" defTabSz="1041400" rtl="0" fontAlgn="base">
        <a:spcBef>
          <a:spcPct val="0"/>
        </a:spcBef>
        <a:spcAft>
          <a:spcPct val="0"/>
        </a:spcAft>
        <a:defRPr sz="3200">
          <a:solidFill>
            <a:schemeClr val="tx2"/>
          </a:solidFill>
          <a:latin typeface="Verdana" pitchFamily="34" charset="0"/>
        </a:defRPr>
      </a:lvl7pPr>
      <a:lvl8pPr marL="1371600" algn="l" defTabSz="1041400" rtl="0" fontAlgn="base">
        <a:spcBef>
          <a:spcPct val="0"/>
        </a:spcBef>
        <a:spcAft>
          <a:spcPct val="0"/>
        </a:spcAft>
        <a:defRPr sz="3200">
          <a:solidFill>
            <a:schemeClr val="tx2"/>
          </a:solidFill>
          <a:latin typeface="Verdana" pitchFamily="34" charset="0"/>
        </a:defRPr>
      </a:lvl8pPr>
      <a:lvl9pPr marL="1828800" algn="l" defTabSz="1041400" rtl="0" fontAlgn="base">
        <a:spcBef>
          <a:spcPct val="0"/>
        </a:spcBef>
        <a:spcAft>
          <a:spcPct val="0"/>
        </a:spcAft>
        <a:defRPr sz="3200">
          <a:solidFill>
            <a:schemeClr val="tx2"/>
          </a:solidFill>
          <a:latin typeface="Verdana" pitchFamily="34" charset="0"/>
        </a:defRPr>
      </a:lvl9pPr>
    </p:titleStyle>
    <p:bodyStyle>
      <a:lvl1pPr marL="388938" indent="-388938" algn="l" defTabSz="1041400" rtl="0" eaLnBrk="0" fontAlgn="base" hangingPunct="0">
        <a:spcBef>
          <a:spcPct val="20000"/>
        </a:spcBef>
        <a:spcAft>
          <a:spcPct val="0"/>
        </a:spcAft>
        <a:buClr>
          <a:schemeClr val="accent2"/>
        </a:buClr>
        <a:buFont typeface="Times" pitchFamily="18" charset="0"/>
        <a:buChar char="•"/>
        <a:defRPr sz="2800">
          <a:solidFill>
            <a:schemeClr val="tx1"/>
          </a:solidFill>
          <a:latin typeface="+mn-lt"/>
          <a:ea typeface="+mn-ea"/>
          <a:cs typeface="+mn-cs"/>
        </a:defRPr>
      </a:lvl1pPr>
      <a:lvl2pPr marL="847725" indent="-328613" algn="l" defTabSz="1041400" rtl="0" eaLnBrk="0" fontAlgn="base" hangingPunct="0">
        <a:spcBef>
          <a:spcPct val="20000"/>
        </a:spcBef>
        <a:spcAft>
          <a:spcPct val="0"/>
        </a:spcAft>
        <a:buClr>
          <a:schemeClr val="accent2"/>
        </a:buClr>
        <a:buFont typeface="Times" pitchFamily="18" charset="0"/>
        <a:buChar char="•"/>
        <a:defRPr sz="2400">
          <a:solidFill>
            <a:schemeClr val="tx1"/>
          </a:solidFill>
          <a:latin typeface="+mn-lt"/>
        </a:defRPr>
      </a:lvl2pPr>
      <a:lvl3pPr marL="1301750" indent="-260350" algn="l" defTabSz="1041400" rtl="0" eaLnBrk="0" fontAlgn="base" hangingPunct="0">
        <a:spcBef>
          <a:spcPct val="20000"/>
        </a:spcBef>
        <a:spcAft>
          <a:spcPct val="0"/>
        </a:spcAft>
        <a:buClr>
          <a:schemeClr val="accent2"/>
        </a:buClr>
        <a:buFont typeface="Times" pitchFamily="18" charset="0"/>
        <a:buChar char="•"/>
        <a:defRPr sz="2000">
          <a:solidFill>
            <a:schemeClr val="tx1"/>
          </a:solidFill>
          <a:latin typeface="+mn-lt"/>
        </a:defRPr>
      </a:lvl3pPr>
      <a:lvl4pPr marL="1820863" indent="-260350" algn="l" defTabSz="1041400" rtl="0" eaLnBrk="0" fontAlgn="base" hangingPunct="0">
        <a:spcBef>
          <a:spcPct val="20000"/>
        </a:spcBef>
        <a:spcAft>
          <a:spcPct val="0"/>
        </a:spcAft>
        <a:buClr>
          <a:schemeClr val="accent2"/>
        </a:buClr>
        <a:buFont typeface="Times" pitchFamily="18" charset="0"/>
        <a:buChar char="•"/>
        <a:defRPr sz="1600">
          <a:solidFill>
            <a:schemeClr val="tx1"/>
          </a:solidFill>
          <a:latin typeface="+mn-lt"/>
        </a:defRPr>
      </a:lvl4pPr>
      <a:lvl5pPr marL="2343150" indent="-260350" algn="l" defTabSz="1041400" rtl="0" eaLnBrk="0" fontAlgn="base" hangingPunct="0">
        <a:spcBef>
          <a:spcPct val="20000"/>
        </a:spcBef>
        <a:spcAft>
          <a:spcPct val="0"/>
        </a:spcAft>
        <a:buClr>
          <a:schemeClr val="accent2"/>
        </a:buClr>
        <a:buFont typeface="Times" pitchFamily="18" charset="0"/>
        <a:buChar char="•"/>
        <a:defRPr sz="1200">
          <a:solidFill>
            <a:schemeClr val="tx1"/>
          </a:solidFill>
          <a:latin typeface="+mn-lt"/>
        </a:defRPr>
      </a:lvl5pPr>
      <a:lvl6pPr marL="28003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6pPr>
      <a:lvl7pPr marL="32575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7pPr>
      <a:lvl8pPr marL="37147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8pPr>
      <a:lvl9pPr marL="4171950" indent="-260350" algn="l" defTabSz="1041400" rtl="0" fontAlgn="base">
        <a:spcBef>
          <a:spcPct val="20000"/>
        </a:spcBef>
        <a:spcAft>
          <a:spcPct val="0"/>
        </a:spcAft>
        <a:buClr>
          <a:schemeClr val="accent2"/>
        </a:buClr>
        <a:buFont typeface="Times"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Kuva 3" descr="Loyda oma tapasi auttaa R.jpg"/>
          <p:cNvPicPr>
            <a:picLocks noChangeAspect="1"/>
          </p:cNvPicPr>
          <p:nvPr/>
        </p:nvPicPr>
        <p:blipFill>
          <a:blip r:embed="rId3" cstate="print"/>
          <a:srcRect/>
          <a:stretch>
            <a:fillRect/>
          </a:stretch>
        </p:blipFill>
        <p:spPr bwMode="auto">
          <a:xfrm>
            <a:off x="184150" y="1423988"/>
            <a:ext cx="5397500" cy="5219700"/>
          </a:xfrm>
          <a:prstGeom prst="rect">
            <a:avLst/>
          </a:prstGeom>
          <a:noFill/>
          <a:ln w="9525">
            <a:noFill/>
            <a:miter lim="800000"/>
            <a:headEnd/>
            <a:tailEnd/>
          </a:ln>
        </p:spPr>
      </p:pic>
      <p:pic>
        <p:nvPicPr>
          <p:cNvPr id="3075" name="Kuva 4" descr="Loyda oma tapasi auttaa R.jpg"/>
          <p:cNvPicPr>
            <a:picLocks noChangeAspect="1"/>
          </p:cNvPicPr>
          <p:nvPr/>
        </p:nvPicPr>
        <p:blipFill>
          <a:blip r:embed="rId3" cstate="print"/>
          <a:srcRect l="4118"/>
          <a:stretch>
            <a:fillRect/>
          </a:stretch>
        </p:blipFill>
        <p:spPr bwMode="auto">
          <a:xfrm>
            <a:off x="5308600" y="1423988"/>
            <a:ext cx="5175250" cy="52197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6"/>
          <p:cNvSpPr>
            <a:spLocks noGrp="1"/>
          </p:cNvSpPr>
          <p:nvPr>
            <p:ph type="title"/>
          </p:nvPr>
        </p:nvSpPr>
        <p:spPr/>
        <p:txBody>
          <a:bodyPr/>
          <a:lstStyle/>
          <a:p>
            <a:r>
              <a:rPr lang="sv-FI" smtClean="0"/>
              <a:t>…eller var en insamlare en stund!</a:t>
            </a:r>
            <a:endParaRPr lang="fi-FI" smtClean="0"/>
          </a:p>
        </p:txBody>
      </p:sp>
      <p:pic>
        <p:nvPicPr>
          <p:cNvPr id="12291" name="Kuva 4" descr="Nuoret kerää.jpg"/>
          <p:cNvPicPr>
            <a:picLocks noChangeAspect="1"/>
          </p:cNvPicPr>
          <p:nvPr/>
        </p:nvPicPr>
        <p:blipFill>
          <a:blip r:embed="rId3" cstate="print"/>
          <a:srcRect t="4922" b="8943"/>
          <a:stretch>
            <a:fillRect/>
          </a:stretch>
        </p:blipFill>
        <p:spPr bwMode="auto">
          <a:xfrm>
            <a:off x="196850" y="1373188"/>
            <a:ext cx="10299700" cy="5272087"/>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2"/>
          <p:cNvSpPr>
            <a:spLocks noGrp="1"/>
          </p:cNvSpPr>
          <p:nvPr>
            <p:ph type="title"/>
          </p:nvPr>
        </p:nvSpPr>
        <p:spPr>
          <a:xfrm>
            <a:off x="373063" y="0"/>
            <a:ext cx="7705725" cy="1601788"/>
          </a:xfrm>
        </p:spPr>
        <p:txBody>
          <a:bodyPr/>
          <a:lstStyle/>
          <a:p>
            <a:r>
              <a:rPr lang="fi-FI" smtClean="0"/>
              <a:t> </a:t>
            </a:r>
            <a:r>
              <a:rPr lang="sv-FI" smtClean="0"/>
              <a:t>Lär dig första hjälpen</a:t>
            </a:r>
            <a:endParaRPr lang="fi-FI" smtClean="0"/>
          </a:p>
        </p:txBody>
      </p:sp>
      <p:pic>
        <p:nvPicPr>
          <p:cNvPr id="13315" name="Sisällön paikkamerkki 9" descr="Kiva ensiapukuva2.JPG"/>
          <p:cNvPicPr>
            <a:picLocks noGrp="1" noChangeAspect="1"/>
          </p:cNvPicPr>
          <p:nvPr>
            <p:ph idx="1"/>
          </p:nvPr>
        </p:nvPicPr>
        <p:blipFill>
          <a:blip r:embed="rId3" cstate="print"/>
          <a:srcRect t="13504" b="4681"/>
          <a:stretch>
            <a:fillRect/>
          </a:stretch>
        </p:blipFill>
        <p:spPr bwMode="auto">
          <a:xfrm>
            <a:off x="219075" y="1365250"/>
            <a:ext cx="10266363" cy="5262563"/>
          </a:xfrm>
          <a:noFill/>
          <a:ln>
            <a:miter lim="800000"/>
            <a:headEnd/>
            <a:tailEnd/>
          </a:ln>
        </p:spPr>
      </p:pic>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3"/>
          <p:cNvSpPr>
            <a:spLocks noGrp="1"/>
          </p:cNvSpPr>
          <p:nvPr>
            <p:ph type="title"/>
          </p:nvPr>
        </p:nvSpPr>
        <p:spPr>
          <a:xfrm>
            <a:off x="266700" y="0"/>
            <a:ext cx="7991475" cy="1371600"/>
          </a:xfrm>
        </p:spPr>
        <p:txBody>
          <a:bodyPr/>
          <a:lstStyle/>
          <a:p>
            <a:r>
              <a:rPr lang="sv-FI" smtClean="0"/>
              <a:t>  …på en kurs eller</a:t>
            </a:r>
            <a:br>
              <a:rPr lang="sv-FI" smtClean="0"/>
            </a:br>
            <a:r>
              <a:rPr lang="sv-FI" smtClean="0"/>
              <a:t>  i en första hjälpen-grupp</a:t>
            </a:r>
            <a:endParaRPr lang="fi-FI" smtClean="0"/>
          </a:p>
        </p:txBody>
      </p:sp>
      <p:pic>
        <p:nvPicPr>
          <p:cNvPr id="14339" name="Sisällön paikkamerkki 3" descr="Senaatintori 21.JPG"/>
          <p:cNvPicPr>
            <a:picLocks noGrp="1" noChangeAspect="1"/>
          </p:cNvPicPr>
          <p:nvPr>
            <p:ph idx="1"/>
          </p:nvPr>
        </p:nvPicPr>
        <p:blipFill>
          <a:blip r:embed="rId3" cstate="print"/>
          <a:srcRect t="17892" b="6250"/>
          <a:stretch>
            <a:fillRect/>
          </a:stretch>
        </p:blipFill>
        <p:spPr bwMode="auto">
          <a:xfrm>
            <a:off x="219075" y="1366838"/>
            <a:ext cx="10279063" cy="5267325"/>
          </a:xfrm>
          <a:noFill/>
          <a:ln>
            <a:miter lim="800000"/>
            <a:headEnd/>
            <a:tailEnd/>
          </a:ln>
        </p:spPr>
      </p:pic>
    </p:spTree>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373063" y="230188"/>
            <a:ext cx="7885112" cy="1371600"/>
          </a:xfrm>
        </p:spPr>
        <p:txBody>
          <a:bodyPr/>
          <a:lstStyle/>
          <a:p>
            <a:r>
              <a:rPr lang="fi-FI" smtClean="0"/>
              <a:t> </a:t>
            </a:r>
            <a:r>
              <a:rPr lang="sv-FI" smtClean="0"/>
              <a:t>Bli en vän, sprid glädje i ensamhet</a:t>
            </a:r>
            <a:endParaRPr lang="fi-FI" smtClean="0"/>
          </a:p>
        </p:txBody>
      </p:sp>
      <p:pic>
        <p:nvPicPr>
          <p:cNvPr id="15363" name="Kuva 4" descr="kuntohetki.jpg"/>
          <p:cNvPicPr>
            <a:picLocks noChangeAspect="1"/>
          </p:cNvPicPr>
          <p:nvPr/>
        </p:nvPicPr>
        <p:blipFill>
          <a:blip r:embed="rId3" cstate="print"/>
          <a:srcRect b="2762"/>
          <a:stretch>
            <a:fillRect/>
          </a:stretch>
        </p:blipFill>
        <p:spPr bwMode="auto">
          <a:xfrm>
            <a:off x="196850" y="1400175"/>
            <a:ext cx="10277475" cy="5233988"/>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p:cNvSpPr>
            <a:spLocks noGrp="1"/>
          </p:cNvSpPr>
          <p:nvPr>
            <p:ph type="title"/>
          </p:nvPr>
        </p:nvSpPr>
        <p:spPr>
          <a:xfrm>
            <a:off x="314325" y="266700"/>
            <a:ext cx="7705725" cy="1104900"/>
          </a:xfrm>
        </p:spPr>
        <p:txBody>
          <a:bodyPr/>
          <a:lstStyle/>
          <a:p>
            <a:r>
              <a:rPr lang="sv-FI" smtClean="0"/>
              <a:t>…regelbundet eller då och då</a:t>
            </a:r>
            <a:endParaRPr lang="fi-FI" smtClean="0"/>
          </a:p>
        </p:txBody>
      </p:sp>
      <p:pic>
        <p:nvPicPr>
          <p:cNvPr id="16387" name="Kuva 4" descr="Liisa RAntala ja Arja Marttala 4.jpg"/>
          <p:cNvPicPr>
            <a:picLocks noChangeAspect="1"/>
          </p:cNvPicPr>
          <p:nvPr/>
        </p:nvPicPr>
        <p:blipFill>
          <a:blip r:embed="rId3" cstate="print"/>
          <a:srcRect t="1399"/>
          <a:stretch>
            <a:fillRect/>
          </a:stretch>
        </p:blipFill>
        <p:spPr bwMode="auto">
          <a:xfrm>
            <a:off x="196850" y="1325563"/>
            <a:ext cx="10299700" cy="53213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p:cNvSpPr>
          <p:nvPr>
            <p:ph type="title"/>
          </p:nvPr>
        </p:nvSpPr>
        <p:spPr>
          <a:xfrm>
            <a:off x="327025" y="220663"/>
            <a:ext cx="7900988" cy="1371600"/>
          </a:xfrm>
        </p:spPr>
        <p:txBody>
          <a:bodyPr/>
          <a:lstStyle/>
          <a:p>
            <a:r>
              <a:rPr lang="sv-FI" smtClean="0"/>
              <a:t>…ens för en liten stund!</a:t>
            </a:r>
            <a:endParaRPr lang="fi-FI" smtClean="0"/>
          </a:p>
        </p:txBody>
      </p:sp>
      <p:pic>
        <p:nvPicPr>
          <p:cNvPr id="17411" name="Kuva 4" descr="kosketa5.jpg"/>
          <p:cNvPicPr>
            <a:picLocks noChangeAspect="1"/>
          </p:cNvPicPr>
          <p:nvPr/>
        </p:nvPicPr>
        <p:blipFill>
          <a:blip r:embed="rId3" cstate="print"/>
          <a:srcRect t="2856"/>
          <a:stretch>
            <a:fillRect/>
          </a:stretch>
        </p:blipFill>
        <p:spPr bwMode="auto">
          <a:xfrm>
            <a:off x="196850" y="1400175"/>
            <a:ext cx="10299700" cy="5243513"/>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a:xfrm>
            <a:off x="342900" y="406401"/>
            <a:ext cx="8258175" cy="838199"/>
          </a:xfrm>
        </p:spPr>
        <p:txBody>
          <a:bodyPr/>
          <a:lstStyle/>
          <a:p>
            <a:r>
              <a:rPr lang="sv-FI" dirty="0" smtClean="0"/>
              <a:t> </a:t>
            </a:r>
            <a:r>
              <a:rPr lang="en-US" dirty="0" err="1" smtClean="0">
                <a:solidFill>
                  <a:schemeClr val="tx2"/>
                </a:solidFill>
                <a:latin typeface="+mj-lt"/>
                <a:ea typeface="+mj-ea"/>
                <a:cs typeface="+mj-cs"/>
              </a:rPr>
              <a:t>Bli</a:t>
            </a:r>
            <a:r>
              <a:rPr lang="en-US" dirty="0" smtClean="0">
                <a:solidFill>
                  <a:schemeClr val="tx2"/>
                </a:solidFill>
                <a:latin typeface="+mj-lt"/>
                <a:ea typeface="+mj-ea"/>
                <a:cs typeface="+mj-cs"/>
              </a:rPr>
              <a:t> </a:t>
            </a:r>
            <a:r>
              <a:rPr lang="en-US" dirty="0" err="1" smtClean="0">
                <a:solidFill>
                  <a:schemeClr val="tx2"/>
                </a:solidFill>
                <a:latin typeface="+mj-lt"/>
                <a:ea typeface="+mj-ea"/>
                <a:cs typeface="+mj-cs"/>
              </a:rPr>
              <a:t>Reddie</a:t>
            </a:r>
            <a:r>
              <a:rPr lang="en-US" dirty="0" smtClean="0">
                <a:solidFill>
                  <a:schemeClr val="tx2"/>
                </a:solidFill>
                <a:latin typeface="+mj-lt"/>
                <a:ea typeface="+mj-ea"/>
                <a:cs typeface="+mj-cs"/>
              </a:rPr>
              <a:t> Kids-</a:t>
            </a:r>
            <a:r>
              <a:rPr lang="en-US" dirty="0" err="1" smtClean="0">
                <a:solidFill>
                  <a:schemeClr val="tx2"/>
                </a:solidFill>
                <a:latin typeface="+mj-lt"/>
                <a:ea typeface="+mj-ea"/>
                <a:cs typeface="+mj-cs"/>
              </a:rPr>
              <a:t>klubbledare</a:t>
            </a:r>
            <a:endParaRPr lang="fi-FI" dirty="0" smtClean="0"/>
          </a:p>
        </p:txBody>
      </p:sp>
      <p:pic>
        <p:nvPicPr>
          <p:cNvPr id="5" name="Kuva 3" descr="spr_haukipudas29.jpg"/>
          <p:cNvPicPr>
            <a:picLocks noChangeAspect="1"/>
          </p:cNvPicPr>
          <p:nvPr/>
        </p:nvPicPr>
        <p:blipFill>
          <a:blip r:embed="rId3" cstate="print"/>
          <a:srcRect b="24535"/>
          <a:stretch>
            <a:fillRect/>
          </a:stretch>
        </p:blipFill>
        <p:spPr bwMode="auto">
          <a:xfrm>
            <a:off x="165100" y="1320800"/>
            <a:ext cx="10367963" cy="5368925"/>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a:xfrm>
            <a:off x="196850" y="147638"/>
            <a:ext cx="8061325" cy="1425575"/>
          </a:xfrm>
        </p:spPr>
        <p:txBody>
          <a:bodyPr/>
          <a:lstStyle/>
          <a:p>
            <a:r>
              <a:rPr lang="sv-FI" smtClean="0"/>
              <a:t>  Ställ upp för en invandrare </a:t>
            </a:r>
            <a:endParaRPr lang="fi-FI" smtClean="0"/>
          </a:p>
        </p:txBody>
      </p:sp>
      <p:pic>
        <p:nvPicPr>
          <p:cNvPr id="18435" name="Sisällön paikkamerkki 3" descr="Kuva 11.jpg"/>
          <p:cNvPicPr>
            <a:picLocks noGrp="1" noChangeAspect="1"/>
          </p:cNvPicPr>
          <p:nvPr>
            <p:ph idx="1"/>
          </p:nvPr>
        </p:nvPicPr>
        <p:blipFill>
          <a:blip r:embed="rId3" cstate="print"/>
          <a:srcRect t="3740" b="20638"/>
          <a:stretch>
            <a:fillRect/>
          </a:stretch>
        </p:blipFill>
        <p:spPr bwMode="auto">
          <a:xfrm>
            <a:off x="196850" y="1331913"/>
            <a:ext cx="10288588" cy="5294312"/>
          </a:xfrm>
          <a:noFill/>
          <a:ln>
            <a:miter lim="800000"/>
            <a:headEnd/>
            <a:tailEnd/>
          </a:ln>
        </p:spPr>
      </p:pic>
    </p:spTree>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p:txBody>
          <a:bodyPr/>
          <a:lstStyle/>
          <a:p>
            <a:r>
              <a:rPr lang="sv-FI" smtClean="0"/>
              <a:t>…och säg ”</a:t>
            </a:r>
            <a:r>
              <a:rPr lang="sv-FI" smtClean="0">
                <a:solidFill>
                  <a:schemeClr val="tx1"/>
                </a:solidFill>
              </a:rPr>
              <a:t>NEJ</a:t>
            </a:r>
            <a:r>
              <a:rPr lang="sv-FI" smtClean="0"/>
              <a:t>” till diskriminering</a:t>
            </a:r>
            <a:endParaRPr lang="fi-FI" smtClean="0"/>
          </a:p>
        </p:txBody>
      </p:sp>
      <p:pic>
        <p:nvPicPr>
          <p:cNvPr id="19459" name="Kuva 4" descr="rasisminvastainen2010_10 .jpg"/>
          <p:cNvPicPr>
            <a:picLocks noChangeAspect="1"/>
          </p:cNvPicPr>
          <p:nvPr/>
        </p:nvPicPr>
        <p:blipFill>
          <a:blip r:embed="rId3" cstate="print"/>
          <a:srcRect t="2257"/>
          <a:stretch>
            <a:fillRect/>
          </a:stretch>
        </p:blipFill>
        <p:spPr bwMode="auto">
          <a:xfrm>
            <a:off x="201613" y="1400175"/>
            <a:ext cx="10260012" cy="5224463"/>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a:xfrm>
            <a:off x="422275" y="0"/>
            <a:ext cx="7835900" cy="1601788"/>
          </a:xfrm>
        </p:spPr>
        <p:txBody>
          <a:bodyPr/>
          <a:lstStyle/>
          <a:p>
            <a:r>
              <a:rPr lang="sv-FI" smtClean="0"/>
              <a:t>Kom och ge blod</a:t>
            </a:r>
            <a:endParaRPr lang="fi-FI" smtClean="0"/>
          </a:p>
        </p:txBody>
      </p:sp>
      <p:pic>
        <p:nvPicPr>
          <p:cNvPr id="20483" name="Kuva 4" descr="Verenluovuttaja 1.jpg"/>
          <p:cNvPicPr>
            <a:picLocks noChangeAspect="1"/>
          </p:cNvPicPr>
          <p:nvPr/>
        </p:nvPicPr>
        <p:blipFill>
          <a:blip r:embed="rId3" cstate="print"/>
          <a:srcRect t="2641"/>
          <a:stretch>
            <a:fillRect/>
          </a:stretch>
        </p:blipFill>
        <p:spPr bwMode="auto">
          <a:xfrm>
            <a:off x="196850" y="1390650"/>
            <a:ext cx="10299700" cy="5254625"/>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isällön paikkamerkki 2"/>
          <p:cNvSpPr>
            <a:spLocks noGrp="1"/>
          </p:cNvSpPr>
          <p:nvPr>
            <p:ph idx="1"/>
          </p:nvPr>
        </p:nvSpPr>
        <p:spPr bwMode="auto">
          <a:xfrm>
            <a:off x="212725" y="1473200"/>
            <a:ext cx="10285413" cy="5170488"/>
          </a:xfrm>
          <a:solidFill>
            <a:srgbClr val="C00000"/>
          </a:solid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lgn="ctr">
              <a:buFont typeface="Times" charset="0"/>
              <a:buNone/>
              <a:defRPr/>
            </a:pPr>
            <a:endParaRPr lang="fi-FI" sz="6000" dirty="0" smtClean="0">
              <a:solidFill>
                <a:schemeClr val="accent3"/>
              </a:solidFill>
            </a:endParaRPr>
          </a:p>
          <a:p>
            <a:pPr algn="ctr">
              <a:buFont typeface="Times" charset="0"/>
              <a:buNone/>
              <a:defRPr/>
            </a:pPr>
            <a:r>
              <a:rPr lang="sv-FI" sz="6500" dirty="0" smtClean="0">
                <a:solidFill>
                  <a:schemeClr val="accent3"/>
                </a:solidFill>
              </a:rPr>
              <a:t>Är det nån skillnad</a:t>
            </a:r>
            <a:br>
              <a:rPr lang="sv-FI" sz="6500" dirty="0" smtClean="0">
                <a:solidFill>
                  <a:schemeClr val="accent3"/>
                </a:solidFill>
              </a:rPr>
            </a:br>
            <a:r>
              <a:rPr lang="sv-FI" sz="6500" dirty="0" smtClean="0">
                <a:solidFill>
                  <a:schemeClr val="accent3"/>
                </a:solidFill>
              </a:rPr>
              <a:t>vad EN människa gör?</a:t>
            </a:r>
            <a:r>
              <a:rPr lang="sv-FI" sz="6000" dirty="0" smtClean="0">
                <a:solidFill>
                  <a:schemeClr val="accent3"/>
                </a:solidFill>
              </a:rPr>
              <a:t/>
            </a:r>
            <a:br>
              <a:rPr lang="sv-FI" sz="6000" dirty="0" smtClean="0">
                <a:solidFill>
                  <a:schemeClr val="accent3"/>
                </a:solidFill>
              </a:rPr>
            </a:br>
            <a:endParaRPr lang="sv-FI" sz="6000" i="1" dirty="0" smtClean="0">
              <a:solidFill>
                <a:schemeClr val="accent3"/>
              </a:solidFill>
            </a:endParaRPr>
          </a:p>
          <a:p>
            <a:pPr algn="ctr">
              <a:buFont typeface="Times" charset="0"/>
              <a:buNone/>
              <a:defRPr/>
            </a:pPr>
            <a:r>
              <a:rPr lang="fi-FI" sz="6000" dirty="0" smtClean="0">
                <a:solidFill>
                  <a:schemeClr val="accent3"/>
                </a:solidFill>
              </a:rPr>
              <a:t/>
            </a:r>
            <a:br>
              <a:rPr lang="fi-FI" sz="6000" dirty="0" smtClean="0">
                <a:solidFill>
                  <a:schemeClr val="accent3"/>
                </a:solidFill>
              </a:rPr>
            </a:br>
            <a:endParaRPr lang="fi-FI" sz="6000" i="1" dirty="0" smtClean="0">
              <a:solidFill>
                <a:schemeClr val="accent3"/>
              </a:solidFill>
            </a:endParaRPr>
          </a:p>
          <a:p>
            <a:pPr>
              <a:buFont typeface="Times" charset="0"/>
              <a:buChar char="•"/>
              <a:defRPr/>
            </a:pPr>
            <a:endParaRPr lang="fi-FI" dirty="0" smtClean="0">
              <a:solidFill>
                <a:srgbClr val="FF0000"/>
              </a:solidFill>
            </a:endParaRPr>
          </a:p>
          <a:p>
            <a:pPr>
              <a:buFont typeface="Times" charset="0"/>
              <a:buChar char="•"/>
              <a:defRPr/>
            </a:pPr>
            <a:endParaRPr lang="fi-FI" dirty="0" smtClean="0"/>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title"/>
          </p:nvPr>
        </p:nvSpPr>
        <p:spPr>
          <a:xfrm>
            <a:off x="371475" y="230188"/>
            <a:ext cx="7886700" cy="1371600"/>
          </a:xfrm>
        </p:spPr>
        <p:txBody>
          <a:bodyPr/>
          <a:lstStyle/>
          <a:p>
            <a:r>
              <a:rPr lang="fi-FI" smtClean="0"/>
              <a:t> </a:t>
            </a:r>
            <a:r>
              <a:rPr lang="sv-FI" smtClean="0"/>
              <a:t>…börja leda en hälsogrupp</a:t>
            </a:r>
            <a:endParaRPr lang="fi-FI" smtClean="0"/>
          </a:p>
        </p:txBody>
      </p:sp>
      <p:pic>
        <p:nvPicPr>
          <p:cNvPr id="21507" name="Kuva 4" descr="Keppijumppa Tiaisenmäki 7.jpg"/>
          <p:cNvPicPr>
            <a:picLocks noChangeAspect="1"/>
          </p:cNvPicPr>
          <p:nvPr/>
        </p:nvPicPr>
        <p:blipFill>
          <a:blip r:embed="rId3" cstate="print"/>
          <a:srcRect/>
          <a:stretch>
            <a:fillRect/>
          </a:stretch>
        </p:blipFill>
        <p:spPr bwMode="auto">
          <a:xfrm>
            <a:off x="196850" y="1389063"/>
            <a:ext cx="10299700" cy="5254625"/>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a:xfrm>
            <a:off x="334963" y="230188"/>
            <a:ext cx="7923212" cy="1371600"/>
          </a:xfrm>
        </p:spPr>
        <p:txBody>
          <a:bodyPr/>
          <a:lstStyle/>
          <a:p>
            <a:r>
              <a:rPr lang="sv-FI" smtClean="0"/>
              <a:t>…eller fixa kondomkörkortsexamen</a:t>
            </a:r>
            <a:endParaRPr lang="fi-FI" smtClean="0"/>
          </a:p>
        </p:txBody>
      </p:sp>
      <p:pic>
        <p:nvPicPr>
          <p:cNvPr id="22531" name="Kuva 4" descr="kondomiajokortti_4.jpg"/>
          <p:cNvPicPr>
            <a:picLocks noChangeAspect="1"/>
          </p:cNvPicPr>
          <p:nvPr/>
        </p:nvPicPr>
        <p:blipFill>
          <a:blip r:embed="rId3" cstate="print"/>
          <a:srcRect t="2596" b="13397"/>
          <a:stretch>
            <a:fillRect/>
          </a:stretch>
        </p:blipFill>
        <p:spPr bwMode="auto">
          <a:xfrm>
            <a:off x="196850" y="1504950"/>
            <a:ext cx="10299700" cy="5141913"/>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a:xfrm>
            <a:off x="341313" y="230188"/>
            <a:ext cx="7916862" cy="1371600"/>
          </a:xfrm>
        </p:spPr>
        <p:txBody>
          <a:bodyPr/>
          <a:lstStyle/>
          <a:p>
            <a:r>
              <a:rPr lang="sv-FI" smtClean="0"/>
              <a:t>Packa ett mjukt paket</a:t>
            </a:r>
            <a:endParaRPr lang="fi-FI" smtClean="0"/>
          </a:p>
        </p:txBody>
      </p:sp>
      <p:pic>
        <p:nvPicPr>
          <p:cNvPr id="23555" name="Kuva 4" descr="Pehmeäpaketti.jpg"/>
          <p:cNvPicPr>
            <a:picLocks noChangeAspect="1"/>
          </p:cNvPicPr>
          <p:nvPr/>
        </p:nvPicPr>
        <p:blipFill>
          <a:blip r:embed="rId3" cstate="print"/>
          <a:srcRect b="15041"/>
          <a:stretch>
            <a:fillRect/>
          </a:stretch>
        </p:blipFill>
        <p:spPr bwMode="auto">
          <a:xfrm>
            <a:off x="196850" y="1443038"/>
            <a:ext cx="10299700" cy="520065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p:txBody>
          <a:bodyPr/>
          <a:lstStyle/>
          <a:p>
            <a:r>
              <a:rPr lang="fi-FI" smtClean="0"/>
              <a:t> </a:t>
            </a:r>
            <a:r>
              <a:rPr lang="sv-FI" smtClean="0"/>
              <a:t>…eller köp en rödakorsprodukt</a:t>
            </a:r>
            <a:endParaRPr lang="fi-FI" smtClean="0"/>
          </a:p>
        </p:txBody>
      </p:sp>
      <p:pic>
        <p:nvPicPr>
          <p:cNvPr id="24579" name="Kuva 4" descr="Silkkimakuupussi07 MR10.jpg"/>
          <p:cNvPicPr>
            <a:picLocks noChangeAspect="1"/>
          </p:cNvPicPr>
          <p:nvPr/>
        </p:nvPicPr>
        <p:blipFill>
          <a:blip r:embed="rId3" cstate="print"/>
          <a:srcRect t="13429" r="1445" b="2734"/>
          <a:stretch>
            <a:fillRect/>
          </a:stretch>
        </p:blipFill>
        <p:spPr bwMode="auto">
          <a:xfrm>
            <a:off x="231775" y="1511300"/>
            <a:ext cx="10150475" cy="51308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01613" y="1355725"/>
            <a:ext cx="10275887" cy="5284788"/>
          </a:xfrm>
          <a:solidFill>
            <a:srgbClr val="C00000"/>
          </a:solidFill>
        </p:spPr>
        <p:txBody>
          <a:bodyPr/>
          <a:lstStyle/>
          <a:p>
            <a:pPr>
              <a:buFont typeface="Times" charset="0"/>
              <a:buChar char="•"/>
              <a:defRPr/>
            </a:pPr>
            <a:endParaRPr lang="fi-FI" dirty="0" smtClean="0"/>
          </a:p>
          <a:p>
            <a:pPr algn="ctr">
              <a:buFont typeface="Times" charset="0"/>
              <a:buNone/>
              <a:defRPr/>
            </a:pPr>
            <a:r>
              <a:rPr lang="sv-FI" sz="6000" dirty="0" smtClean="0">
                <a:solidFill>
                  <a:schemeClr val="accent3"/>
                </a:solidFill>
              </a:rPr>
              <a:t>Allting</a:t>
            </a:r>
            <a:br>
              <a:rPr lang="sv-FI" sz="6000" dirty="0" smtClean="0">
                <a:solidFill>
                  <a:schemeClr val="accent3"/>
                </a:solidFill>
              </a:rPr>
            </a:br>
            <a:r>
              <a:rPr lang="sv-FI" sz="6000" dirty="0" smtClean="0">
                <a:solidFill>
                  <a:schemeClr val="accent3"/>
                </a:solidFill>
              </a:rPr>
              <a:t>började med</a:t>
            </a:r>
            <a:br>
              <a:rPr lang="sv-FI" sz="6000" dirty="0" smtClean="0">
                <a:solidFill>
                  <a:schemeClr val="accent3"/>
                </a:solidFill>
              </a:rPr>
            </a:br>
            <a:r>
              <a:rPr lang="sv-FI" sz="6000" dirty="0" smtClean="0">
                <a:solidFill>
                  <a:schemeClr val="accent3"/>
                </a:solidFill>
              </a:rPr>
              <a:t>en idé hos</a:t>
            </a:r>
            <a:br>
              <a:rPr lang="sv-FI" sz="6000" dirty="0" smtClean="0">
                <a:solidFill>
                  <a:schemeClr val="accent3"/>
                </a:solidFill>
              </a:rPr>
            </a:br>
            <a:r>
              <a:rPr lang="sv-FI" sz="6000" dirty="0" smtClean="0">
                <a:solidFill>
                  <a:schemeClr val="accent3"/>
                </a:solidFill>
              </a:rPr>
              <a:t>en människa. </a:t>
            </a:r>
            <a:endParaRPr lang="sv-FI" sz="6000" dirty="0">
              <a:solidFill>
                <a:schemeClr val="accent3"/>
              </a:solidFill>
            </a:endParaRPr>
          </a:p>
        </p:txBody>
      </p:sp>
    </p:spTree>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title"/>
          </p:nvPr>
        </p:nvSpPr>
        <p:spPr>
          <a:xfrm>
            <a:off x="552450" y="358775"/>
            <a:ext cx="7920038" cy="1371600"/>
          </a:xfrm>
        </p:spPr>
        <p:txBody>
          <a:bodyPr/>
          <a:lstStyle/>
          <a:p>
            <a:r>
              <a:rPr lang="sv-FI" smtClean="0"/>
              <a:t> Henry Dunant trodde på humanitet </a:t>
            </a:r>
            <a:endParaRPr lang="fi-FI" smtClean="0"/>
          </a:p>
        </p:txBody>
      </p:sp>
      <p:pic>
        <p:nvPicPr>
          <p:cNvPr id="26627" name="Kuva 4" descr="Dunant.JPG"/>
          <p:cNvPicPr>
            <a:picLocks noChangeAspect="1"/>
          </p:cNvPicPr>
          <p:nvPr/>
        </p:nvPicPr>
        <p:blipFill>
          <a:blip r:embed="rId3" cstate="print"/>
          <a:srcRect/>
          <a:stretch>
            <a:fillRect/>
          </a:stretch>
        </p:blipFill>
        <p:spPr bwMode="auto">
          <a:xfrm>
            <a:off x="6951663" y="1730375"/>
            <a:ext cx="2890837" cy="4926013"/>
          </a:xfrm>
          <a:prstGeom prst="rect">
            <a:avLst/>
          </a:prstGeom>
          <a:noFill/>
          <a:ln w="9525">
            <a:noFill/>
            <a:miter lim="800000"/>
            <a:headEnd/>
            <a:tailEnd/>
          </a:ln>
        </p:spPr>
      </p:pic>
      <p:sp>
        <p:nvSpPr>
          <p:cNvPr id="26628" name="Sisällön paikkamerkki 5"/>
          <p:cNvSpPr>
            <a:spLocks noGrp="1"/>
          </p:cNvSpPr>
          <p:nvPr>
            <p:ph idx="1"/>
          </p:nvPr>
        </p:nvSpPr>
        <p:spPr bwMode="auto">
          <a:xfrm>
            <a:off x="369888" y="1493838"/>
            <a:ext cx="10107612" cy="4913312"/>
          </a:xfrm>
          <a:noFill/>
          <a:ln>
            <a:miter lim="800000"/>
            <a:headEnd/>
            <a:tailEnd/>
          </a:ln>
        </p:spPr>
        <p:txBody>
          <a:bodyPr vert="horz" wrap="square" lIns="91440" tIns="45720" rIns="91440" bIns="45720" numCol="1" anchor="t" anchorCtr="0" compatLnSpc="1">
            <a:prstTxWarp prst="textNoShape">
              <a:avLst/>
            </a:prstTxWarp>
          </a:bodyPr>
          <a:lstStyle/>
          <a:p>
            <a:endParaRPr lang="sv-FI" smtClean="0"/>
          </a:p>
          <a:p>
            <a:r>
              <a:rPr lang="sv-FI" smtClean="0"/>
              <a:t>Röda Korset föddes för mer än 150 </a:t>
            </a:r>
          </a:p>
          <a:p>
            <a:pPr>
              <a:buFont typeface="Times" pitchFamily="18" charset="0"/>
              <a:buNone/>
            </a:pPr>
            <a:r>
              <a:rPr lang="sv-FI" smtClean="0"/>
              <a:t>	år sedan på ett slagfält</a:t>
            </a:r>
          </a:p>
          <a:p>
            <a:pPr>
              <a:buFont typeface="Times" pitchFamily="18" charset="0"/>
              <a:buNone/>
            </a:pPr>
            <a:endParaRPr lang="sv-FI" smtClean="0"/>
          </a:p>
          <a:p>
            <a:r>
              <a:rPr lang="sv-FI" smtClean="0"/>
              <a:t>Tillsammans med frivilliga hjälpte</a:t>
            </a:r>
            <a:br>
              <a:rPr lang="sv-FI" smtClean="0"/>
            </a:br>
            <a:r>
              <a:rPr lang="sv-FI" smtClean="0"/>
              <a:t>schweizaren Henry Dunant sårade</a:t>
            </a:r>
            <a:br>
              <a:rPr lang="sv-FI" smtClean="0"/>
            </a:br>
            <a:r>
              <a:rPr lang="sv-FI" smtClean="0"/>
              <a:t>på båda sidorna</a:t>
            </a:r>
          </a:p>
          <a:p>
            <a:pPr>
              <a:buFont typeface="Times" pitchFamily="18" charset="0"/>
              <a:buNone/>
            </a:pPr>
            <a:r>
              <a:rPr lang="sv-FI" smtClean="0"/>
              <a:t>	</a:t>
            </a:r>
          </a:p>
          <a:p>
            <a:r>
              <a:rPr lang="sv-FI" smtClean="0"/>
              <a:t>Rödakorsdagen firas 8 maj,</a:t>
            </a:r>
          </a:p>
          <a:p>
            <a:pPr>
              <a:buFont typeface="Times" pitchFamily="18" charset="0"/>
              <a:buNone/>
            </a:pPr>
            <a:r>
              <a:rPr lang="sv-FI" smtClean="0"/>
              <a:t>	på Henry Dunants födelsedag</a:t>
            </a:r>
          </a:p>
          <a:p>
            <a:endParaRPr lang="sv-FI" smtClean="0"/>
          </a:p>
          <a:p>
            <a:endParaRPr lang="fi-FI" sz="2400" smtClean="0"/>
          </a:p>
        </p:txBody>
      </p:sp>
    </p:spTree>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tsikko 1"/>
          <p:cNvSpPr>
            <a:spLocks noGrp="1"/>
          </p:cNvSpPr>
          <p:nvPr>
            <p:ph type="title"/>
          </p:nvPr>
        </p:nvSpPr>
        <p:spPr>
          <a:xfrm>
            <a:off x="304800" y="230188"/>
            <a:ext cx="7705725" cy="1371600"/>
          </a:xfrm>
        </p:spPr>
        <p:txBody>
          <a:bodyPr/>
          <a:lstStyle/>
          <a:p>
            <a:r>
              <a:rPr lang="fi-FI" smtClean="0"/>
              <a:t> </a:t>
            </a:r>
            <a:r>
              <a:rPr lang="sv-FI" smtClean="0"/>
              <a:t>Till Finland kom ideologin tidigt</a:t>
            </a:r>
            <a:endParaRPr lang="fi-FI" smtClean="0"/>
          </a:p>
        </p:txBody>
      </p:sp>
      <p:pic>
        <p:nvPicPr>
          <p:cNvPr id="27651" name="Kuva 7" descr="Ensimmäinen kenttäsairaala.jpg"/>
          <p:cNvPicPr>
            <a:picLocks noChangeAspect="1"/>
          </p:cNvPicPr>
          <p:nvPr/>
        </p:nvPicPr>
        <p:blipFill>
          <a:blip r:embed="rId3" cstate="print"/>
          <a:srcRect t="5235"/>
          <a:stretch>
            <a:fillRect/>
          </a:stretch>
        </p:blipFill>
        <p:spPr bwMode="auto">
          <a:xfrm>
            <a:off x="196850" y="1522413"/>
            <a:ext cx="10299700" cy="5114925"/>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p:txBody>
          <a:bodyPr/>
          <a:lstStyle/>
          <a:p>
            <a:r>
              <a:rPr lang="sv-FI" smtClean="0"/>
              <a:t>Rödakorsideologins kärna: humanitet </a:t>
            </a:r>
            <a:endParaRPr lang="fi-FI" smtClean="0"/>
          </a:p>
        </p:txBody>
      </p:sp>
      <p:sp>
        <p:nvSpPr>
          <p:cNvPr id="28675" name="Sisällön paikkamerkki 2"/>
          <p:cNvSpPr>
            <a:spLocks noGrp="1"/>
          </p:cNvSpPr>
          <p:nvPr>
            <p:ph idx="1"/>
          </p:nvPr>
        </p:nvSpPr>
        <p:spPr bwMode="auto">
          <a:xfrm>
            <a:off x="552450" y="1423988"/>
            <a:ext cx="9283700" cy="4957762"/>
          </a:xfrm>
          <a:noFill/>
          <a:ln>
            <a:miter lim="800000"/>
            <a:headEnd/>
            <a:tailEnd/>
          </a:ln>
        </p:spPr>
        <p:txBody>
          <a:bodyPr vert="horz" wrap="square" lIns="91440" tIns="45720" rIns="91440" bIns="45720" numCol="1" anchor="t" anchorCtr="0" compatLnSpc="1">
            <a:prstTxWarp prst="textNoShape">
              <a:avLst/>
            </a:prstTxWarp>
          </a:bodyPr>
          <a:lstStyle/>
          <a:p>
            <a:endParaRPr lang="sv-FI" smtClean="0"/>
          </a:p>
          <a:p>
            <a:r>
              <a:rPr lang="sv-FI" smtClean="0"/>
              <a:t>Humanitet</a:t>
            </a:r>
          </a:p>
          <a:p>
            <a:r>
              <a:rPr lang="sv-FI" smtClean="0"/>
              <a:t>Opartiskhet</a:t>
            </a:r>
          </a:p>
          <a:p>
            <a:r>
              <a:rPr lang="sv-FI" smtClean="0"/>
              <a:t>Neutralitet </a:t>
            </a:r>
          </a:p>
          <a:p>
            <a:r>
              <a:rPr lang="sv-FI" smtClean="0"/>
              <a:t>Frivillighet</a:t>
            </a:r>
          </a:p>
          <a:p>
            <a:r>
              <a:rPr lang="sv-FI" smtClean="0"/>
              <a:t>Självständighet </a:t>
            </a:r>
          </a:p>
          <a:p>
            <a:r>
              <a:rPr lang="sv-FI" smtClean="0"/>
              <a:t>Enhet</a:t>
            </a:r>
          </a:p>
          <a:p>
            <a:r>
              <a:rPr lang="sv-FI" smtClean="0"/>
              <a:t>Universalitet</a:t>
            </a:r>
          </a:p>
          <a:p>
            <a:pPr>
              <a:buFont typeface="Times" pitchFamily="18" charset="0"/>
              <a:buNone/>
            </a:pPr>
            <a:endParaRPr lang="fi-FI" smtClean="0"/>
          </a:p>
        </p:txBody>
      </p:sp>
    </p:spTree>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4"/>
          <p:cNvSpPr>
            <a:spLocks noGrp="1"/>
          </p:cNvSpPr>
          <p:nvPr>
            <p:ph type="title"/>
          </p:nvPr>
        </p:nvSpPr>
        <p:spPr/>
        <p:txBody>
          <a:bodyPr/>
          <a:lstStyle/>
          <a:p>
            <a:r>
              <a:rPr lang="sv-FI" smtClean="0"/>
              <a:t>Ett speciellt emblem och uppdrag</a:t>
            </a:r>
            <a:endParaRPr lang="fi-FI" smtClean="0"/>
          </a:p>
        </p:txBody>
      </p:sp>
      <p:pic>
        <p:nvPicPr>
          <p:cNvPr id="29699" name="Sisällön paikkamerkki 6" descr="Tämä on merkki2.JPG"/>
          <p:cNvPicPr>
            <a:picLocks noGrp="1" noChangeAspect="1"/>
          </p:cNvPicPr>
          <p:nvPr>
            <p:ph idx="1"/>
          </p:nvPr>
        </p:nvPicPr>
        <p:blipFill>
          <a:blip r:embed="rId3" cstate="print"/>
          <a:srcRect t="25014"/>
          <a:stretch>
            <a:fillRect/>
          </a:stretch>
        </p:blipFill>
        <p:spPr bwMode="auto">
          <a:xfrm>
            <a:off x="198438" y="3203575"/>
            <a:ext cx="6864350" cy="3430588"/>
          </a:xfrm>
          <a:noFill/>
          <a:ln>
            <a:miter lim="800000"/>
            <a:headEnd/>
            <a:tailEnd/>
          </a:ln>
        </p:spPr>
      </p:pic>
      <p:pic>
        <p:nvPicPr>
          <p:cNvPr id="29700" name="Kuva 7" descr="Avustusta merkin suojassa.JPG"/>
          <p:cNvPicPr>
            <a:picLocks noChangeAspect="1"/>
          </p:cNvPicPr>
          <p:nvPr/>
        </p:nvPicPr>
        <p:blipFill>
          <a:blip r:embed="rId4" cstate="print"/>
          <a:srcRect r="3802"/>
          <a:stretch>
            <a:fillRect/>
          </a:stretch>
        </p:blipFill>
        <p:spPr bwMode="auto">
          <a:xfrm>
            <a:off x="7180263" y="1570038"/>
            <a:ext cx="3251200" cy="5064125"/>
          </a:xfrm>
          <a:prstGeom prst="rect">
            <a:avLst/>
          </a:prstGeom>
          <a:noFill/>
          <a:ln w="9525">
            <a:noFill/>
            <a:miter lim="800000"/>
            <a:headEnd/>
            <a:tailEnd/>
          </a:ln>
        </p:spPr>
      </p:pic>
      <p:sp>
        <p:nvSpPr>
          <p:cNvPr id="29701" name="Suorakulmio 8"/>
          <p:cNvSpPr>
            <a:spLocks noChangeArrowheads="1"/>
          </p:cNvSpPr>
          <p:nvPr/>
        </p:nvSpPr>
        <p:spPr bwMode="auto">
          <a:xfrm>
            <a:off x="552450" y="1601788"/>
            <a:ext cx="7467600" cy="1384300"/>
          </a:xfrm>
          <a:prstGeom prst="rect">
            <a:avLst/>
          </a:prstGeom>
          <a:noFill/>
          <a:ln w="9525">
            <a:noFill/>
            <a:miter lim="800000"/>
            <a:headEnd/>
            <a:tailEnd/>
          </a:ln>
        </p:spPr>
        <p:txBody>
          <a:bodyPr>
            <a:spAutoFit/>
          </a:bodyPr>
          <a:lstStyle/>
          <a:p>
            <a:pPr>
              <a:buFont typeface="Arial" charset="0"/>
              <a:buChar char="•"/>
            </a:pPr>
            <a:r>
              <a:rPr lang="fi-FI" sz="2800" b="0">
                <a:latin typeface="Verdana" pitchFamily="34" charset="0"/>
              </a:rPr>
              <a:t> </a:t>
            </a:r>
            <a:r>
              <a:rPr lang="sv-FI" sz="2800" b="0">
                <a:latin typeface="Verdana" pitchFamily="34" charset="0"/>
              </a:rPr>
              <a:t>Internationellt skyddstecken</a:t>
            </a:r>
          </a:p>
          <a:p>
            <a:endParaRPr lang="sv-FI" sz="2800" b="0">
              <a:latin typeface="Verdana" pitchFamily="34" charset="0"/>
            </a:endParaRPr>
          </a:p>
          <a:p>
            <a:pPr>
              <a:buFont typeface="Arial" charset="0"/>
              <a:buChar char="•"/>
            </a:pPr>
            <a:r>
              <a:rPr lang="sv-FI" sz="2800" b="0">
                <a:latin typeface="Verdana" pitchFamily="34" charset="0"/>
              </a:rPr>
              <a:t> Symbol för humanitärt bistånd</a:t>
            </a:r>
          </a:p>
        </p:txBody>
      </p:sp>
    </p:spTree>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tsikko 1"/>
          <p:cNvSpPr>
            <a:spLocks noGrp="1"/>
          </p:cNvSpPr>
          <p:nvPr>
            <p:ph type="title"/>
          </p:nvPr>
        </p:nvSpPr>
        <p:spPr>
          <a:xfrm>
            <a:off x="304800" y="0"/>
            <a:ext cx="7953375" cy="1749425"/>
          </a:xfrm>
        </p:spPr>
        <p:txBody>
          <a:bodyPr/>
          <a:lstStyle/>
          <a:p>
            <a:r>
              <a:rPr lang="fi-FI" smtClean="0"/>
              <a:t>  </a:t>
            </a:r>
            <a:r>
              <a:rPr lang="sv-FI" smtClean="0"/>
              <a:t>Ett världsomfattande nätverk</a:t>
            </a:r>
            <a:endParaRPr lang="fi-FI" smtClean="0"/>
          </a:p>
        </p:txBody>
      </p:sp>
      <p:sp>
        <p:nvSpPr>
          <p:cNvPr id="30723" name="Sisällön paikkamerkki 2"/>
          <p:cNvSpPr>
            <a:spLocks noGrp="1"/>
          </p:cNvSpPr>
          <p:nvPr>
            <p:ph idx="1"/>
          </p:nvPr>
        </p:nvSpPr>
        <p:spPr bwMode="auto">
          <a:xfrm>
            <a:off x="485775" y="1385888"/>
            <a:ext cx="9877425" cy="5270500"/>
          </a:xfrm>
          <a:noFill/>
          <a:ln>
            <a:miter lim="800000"/>
            <a:headEnd/>
            <a:tailEnd/>
          </a:ln>
        </p:spPr>
        <p:txBody>
          <a:bodyPr vert="horz" wrap="square" lIns="91440" tIns="45720" rIns="91440" bIns="45720" numCol="1" anchor="t" anchorCtr="0" compatLnSpc="1">
            <a:prstTxWarp prst="textNoShape">
              <a:avLst/>
            </a:prstTxWarp>
          </a:bodyPr>
          <a:lstStyle/>
          <a:p>
            <a:pPr>
              <a:buFont typeface="Times" pitchFamily="18" charset="0"/>
              <a:buNone/>
            </a:pPr>
            <a:endParaRPr lang="sv-FI" smtClean="0"/>
          </a:p>
          <a:p>
            <a:r>
              <a:rPr lang="sv-FI" smtClean="0"/>
              <a:t>Biståndsarbete i krig och konflikter leds av Internationella rödakorskommittén</a:t>
            </a:r>
          </a:p>
          <a:p>
            <a:endParaRPr lang="sv-FI" smtClean="0"/>
          </a:p>
          <a:p>
            <a:r>
              <a:rPr lang="sv-FI" smtClean="0"/>
              <a:t>Biståndsarbete i samband med naturkatastrofer sköts av Internationella rödakors- och rödahalvmånefederationen</a:t>
            </a:r>
          </a:p>
          <a:p>
            <a:endParaRPr lang="sv-FI" smtClean="0"/>
          </a:p>
          <a:p>
            <a:r>
              <a:rPr lang="sv-FI" smtClean="0"/>
              <a:t>I så gott som alla länder finns lokala</a:t>
            </a:r>
          </a:p>
          <a:p>
            <a:pPr>
              <a:buFont typeface="Times" pitchFamily="18" charset="0"/>
              <a:buNone/>
            </a:pPr>
            <a:r>
              <a:rPr lang="sv-FI" smtClean="0"/>
              <a:t>	Röda Korset eller Röda Halvmånen</a:t>
            </a:r>
          </a:p>
        </p:txBody>
      </p:sp>
    </p:spTree>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tsikko 2"/>
          <p:cNvSpPr>
            <a:spLocks noGrp="1"/>
          </p:cNvSpPr>
          <p:nvPr>
            <p:ph type="title"/>
          </p:nvPr>
        </p:nvSpPr>
        <p:spPr>
          <a:xfrm>
            <a:off x="290513" y="230188"/>
            <a:ext cx="7967662" cy="1371600"/>
          </a:xfrm>
        </p:spPr>
        <p:txBody>
          <a:bodyPr/>
          <a:lstStyle/>
          <a:p>
            <a:r>
              <a:rPr lang="fi-FI" smtClean="0"/>
              <a:t> </a:t>
            </a:r>
            <a:r>
              <a:rPr lang="sv-FI" smtClean="0"/>
              <a:t>Långt borta?</a:t>
            </a:r>
            <a:endParaRPr lang="fi-FI" smtClean="0"/>
          </a:p>
        </p:txBody>
      </p:sp>
      <p:pic>
        <p:nvPicPr>
          <p:cNvPr id="5123" name="Kuva 3" descr="Haitin_sairaala_028.JPG"/>
          <p:cNvPicPr>
            <a:picLocks noChangeAspect="1"/>
          </p:cNvPicPr>
          <p:nvPr/>
        </p:nvPicPr>
        <p:blipFill>
          <a:blip r:embed="rId3" cstate="print"/>
          <a:srcRect l="-107" t="17162" r="2338" b="4921"/>
          <a:stretch>
            <a:fillRect/>
          </a:stretch>
        </p:blipFill>
        <p:spPr bwMode="auto">
          <a:xfrm>
            <a:off x="188913" y="1300163"/>
            <a:ext cx="10260012" cy="5329237"/>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00025" y="1457325"/>
            <a:ext cx="10315575" cy="5199063"/>
          </a:xfrm>
          <a:solidFill>
            <a:srgbClr val="C00000"/>
          </a:solidFill>
        </p:spPr>
        <p:txBody>
          <a:bodyPr/>
          <a:lstStyle/>
          <a:p>
            <a:pPr algn="ctr">
              <a:buFont typeface="Times" charset="0"/>
              <a:buNone/>
              <a:defRPr/>
            </a:pPr>
            <a:endParaRPr lang="fi-FI" sz="6000" dirty="0" smtClean="0">
              <a:solidFill>
                <a:schemeClr val="accent3"/>
              </a:solidFill>
            </a:endParaRPr>
          </a:p>
          <a:p>
            <a:pPr algn="ctr">
              <a:buFont typeface="Times" charset="0"/>
              <a:buNone/>
              <a:defRPr/>
            </a:pPr>
            <a:r>
              <a:rPr lang="sv-FI" sz="6000" dirty="0" smtClean="0">
                <a:solidFill>
                  <a:schemeClr val="accent3"/>
                </a:solidFill>
              </a:rPr>
              <a:t>Din hjälp</a:t>
            </a:r>
            <a:br>
              <a:rPr lang="sv-FI" sz="6000" dirty="0" smtClean="0">
                <a:solidFill>
                  <a:schemeClr val="accent3"/>
                </a:solidFill>
              </a:rPr>
            </a:br>
            <a:r>
              <a:rPr lang="sv-FI" sz="6000" dirty="0" smtClean="0">
                <a:solidFill>
                  <a:schemeClr val="accent3"/>
                </a:solidFill>
              </a:rPr>
              <a:t>når fram.</a:t>
            </a:r>
            <a:endParaRPr lang="sv-FI" sz="6000" dirty="0">
              <a:solidFill>
                <a:schemeClr val="accent3"/>
              </a:solidFill>
            </a:endParaRPr>
          </a:p>
        </p:txBody>
      </p:sp>
    </p:spTree>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tsikko 1"/>
          <p:cNvSpPr>
            <a:spLocks noGrp="1"/>
          </p:cNvSpPr>
          <p:nvPr>
            <p:ph type="title"/>
          </p:nvPr>
        </p:nvSpPr>
        <p:spPr>
          <a:xfrm>
            <a:off x="433388" y="230188"/>
            <a:ext cx="7705725" cy="1371600"/>
          </a:xfrm>
        </p:spPr>
        <p:txBody>
          <a:bodyPr/>
          <a:lstStyle/>
          <a:p>
            <a:r>
              <a:rPr lang="fi-FI" smtClean="0"/>
              <a:t> </a:t>
            </a:r>
            <a:r>
              <a:rPr lang="sv-FI" smtClean="0"/>
              <a:t>Vi är på plats när krig bryter ut</a:t>
            </a:r>
            <a:endParaRPr lang="fi-FI" smtClean="0"/>
          </a:p>
        </p:txBody>
      </p:sp>
      <p:pic>
        <p:nvPicPr>
          <p:cNvPr id="32771" name="Kuva 4" descr="Sandaalit.jpg"/>
          <p:cNvPicPr>
            <a:picLocks noChangeAspect="1"/>
          </p:cNvPicPr>
          <p:nvPr/>
        </p:nvPicPr>
        <p:blipFill>
          <a:blip r:embed="rId3" cstate="print"/>
          <a:srcRect/>
          <a:stretch>
            <a:fillRect/>
          </a:stretch>
        </p:blipFill>
        <p:spPr bwMode="auto">
          <a:xfrm>
            <a:off x="214313" y="1449388"/>
            <a:ext cx="10260012" cy="5180012"/>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tsikko 1"/>
          <p:cNvSpPr>
            <a:spLocks noGrp="1"/>
          </p:cNvSpPr>
          <p:nvPr>
            <p:ph type="title"/>
          </p:nvPr>
        </p:nvSpPr>
        <p:spPr>
          <a:xfrm>
            <a:off x="285750" y="314325"/>
            <a:ext cx="8110538" cy="1111250"/>
          </a:xfrm>
        </p:spPr>
        <p:txBody>
          <a:bodyPr/>
          <a:lstStyle/>
          <a:p>
            <a:r>
              <a:rPr lang="fi-FI" smtClean="0"/>
              <a:t> </a:t>
            </a:r>
            <a:r>
              <a:rPr lang="sv-FI" smtClean="0"/>
              <a:t>…och när katastrofer inträffar</a:t>
            </a:r>
            <a:endParaRPr lang="fi-FI" smtClean="0"/>
          </a:p>
        </p:txBody>
      </p:sp>
      <p:sp>
        <p:nvSpPr>
          <p:cNvPr id="33795" name="Sisällön paikkamerkki 2"/>
          <p:cNvSpPr>
            <a:spLocks noGrp="1"/>
          </p:cNvSpPr>
          <p:nvPr>
            <p:ph idx="1"/>
          </p:nvPr>
        </p:nvSpPr>
        <p:spPr bwMode="auto">
          <a:xfrm>
            <a:off x="509588" y="1425575"/>
            <a:ext cx="9680575" cy="5230813"/>
          </a:xfrm>
          <a:noFill/>
          <a:ln>
            <a:miter lim="800000"/>
            <a:headEnd/>
            <a:tailEnd/>
          </a:ln>
        </p:spPr>
        <p:txBody>
          <a:bodyPr vert="horz" wrap="square" lIns="91440" tIns="45720" rIns="91440" bIns="45720" numCol="1" anchor="t" anchorCtr="0" compatLnSpc="1">
            <a:prstTxWarp prst="textNoShape">
              <a:avLst/>
            </a:prstTxWarp>
          </a:bodyPr>
          <a:lstStyle/>
          <a:p>
            <a:r>
              <a:rPr lang="fi-FI" smtClean="0"/>
              <a:t>Luonnonkatastrofia</a:t>
            </a:r>
          </a:p>
        </p:txBody>
      </p:sp>
      <p:pic>
        <p:nvPicPr>
          <p:cNvPr id="33796" name="Kuva 3" descr="Labutta 141.JPG"/>
          <p:cNvPicPr>
            <a:picLocks noChangeAspect="1"/>
          </p:cNvPicPr>
          <p:nvPr/>
        </p:nvPicPr>
        <p:blipFill>
          <a:blip r:embed="rId3" cstate="print"/>
          <a:srcRect b="14218"/>
          <a:stretch>
            <a:fillRect/>
          </a:stretch>
        </p:blipFill>
        <p:spPr bwMode="auto">
          <a:xfrm>
            <a:off x="209550" y="1347788"/>
            <a:ext cx="10223500" cy="5295900"/>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03200" y="1454150"/>
            <a:ext cx="10274300" cy="5189538"/>
          </a:xfrm>
          <a:solidFill>
            <a:srgbClr val="C00000"/>
          </a:solidFill>
        </p:spPr>
        <p:txBody>
          <a:bodyPr/>
          <a:lstStyle/>
          <a:p>
            <a:pPr>
              <a:buFont typeface="Times" charset="0"/>
              <a:buNone/>
              <a:defRPr/>
            </a:pPr>
            <a:r>
              <a:rPr lang="fi-FI" dirty="0" smtClean="0"/>
              <a:t>	</a:t>
            </a:r>
            <a:endParaRPr lang="fi-FI" dirty="0" smtClean="0">
              <a:solidFill>
                <a:schemeClr val="accent3"/>
              </a:solidFill>
            </a:endParaRPr>
          </a:p>
          <a:p>
            <a:pPr algn="ctr">
              <a:buFont typeface="Times" charset="0"/>
              <a:buNone/>
              <a:defRPr/>
            </a:pPr>
            <a:r>
              <a:rPr lang="sv-FI" sz="6000" dirty="0" smtClean="0">
                <a:solidFill>
                  <a:schemeClr val="accent3"/>
                </a:solidFill>
              </a:rPr>
              <a:t>Vi blir kvar </a:t>
            </a:r>
            <a:br>
              <a:rPr lang="sv-FI" sz="6000" dirty="0" smtClean="0">
                <a:solidFill>
                  <a:schemeClr val="accent3"/>
                </a:solidFill>
              </a:rPr>
            </a:br>
            <a:r>
              <a:rPr lang="sv-FI" sz="6000" dirty="0" smtClean="0">
                <a:solidFill>
                  <a:schemeClr val="accent3"/>
                </a:solidFill>
              </a:rPr>
              <a:t>när omvärldens uppmärksamhet</a:t>
            </a:r>
            <a:br>
              <a:rPr lang="sv-FI" sz="6000" dirty="0" smtClean="0">
                <a:solidFill>
                  <a:schemeClr val="accent3"/>
                </a:solidFill>
              </a:rPr>
            </a:br>
            <a:r>
              <a:rPr lang="sv-FI" sz="6000" dirty="0" smtClean="0">
                <a:solidFill>
                  <a:schemeClr val="accent3"/>
                </a:solidFill>
              </a:rPr>
              <a:t>drar vidare.</a:t>
            </a:r>
            <a:endParaRPr lang="sv-FI" sz="6000" dirty="0">
              <a:solidFill>
                <a:schemeClr val="accent3"/>
              </a:solidFill>
            </a:endParaRPr>
          </a:p>
        </p:txBody>
      </p:sp>
    </p:spTree>
  </p:cSld>
  <p:clrMapOvr>
    <a:masterClrMapping/>
  </p:clrMapOvr>
  <p:transition>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isällön paikkamerkki 2"/>
          <p:cNvSpPr>
            <a:spLocks noGrp="1"/>
          </p:cNvSpPr>
          <p:nvPr>
            <p:ph idx="1"/>
          </p:nvPr>
        </p:nvSpPr>
        <p:spPr bwMode="auto">
          <a:xfrm>
            <a:off x="209550" y="1447800"/>
            <a:ext cx="10258425" cy="5189538"/>
          </a:xfrm>
          <a:solidFill>
            <a:srgbClr val="C00000"/>
          </a:solidFill>
          <a:ln>
            <a:miter lim="800000"/>
            <a:headEnd/>
            <a:tailEnd/>
          </a:ln>
        </p:spPr>
        <p:txBody>
          <a:bodyPr vert="horz" wrap="square" lIns="91440" tIns="45720" rIns="91440" bIns="45720" numCol="1" anchor="t" anchorCtr="0" compatLnSpc="1">
            <a:prstTxWarp prst="textNoShape">
              <a:avLst/>
            </a:prstTxWarp>
          </a:bodyPr>
          <a:lstStyle/>
          <a:p>
            <a:pPr algn="ctr">
              <a:buFont typeface="Times" charset="0"/>
              <a:buNone/>
              <a:defRPr/>
            </a:pPr>
            <a:endParaRPr lang="fi-FI" dirty="0" smtClean="0"/>
          </a:p>
          <a:p>
            <a:pPr algn="ctr">
              <a:buFont typeface="Times" charset="0"/>
              <a:buNone/>
              <a:defRPr/>
            </a:pPr>
            <a:r>
              <a:rPr lang="sv-FI" sz="6000" dirty="0" smtClean="0">
                <a:solidFill>
                  <a:schemeClr val="accent3"/>
                </a:solidFill>
              </a:rPr>
              <a:t>Intresserad?</a:t>
            </a:r>
          </a:p>
          <a:p>
            <a:pPr algn="ctr">
              <a:buFont typeface="Times" charset="0"/>
              <a:buNone/>
              <a:defRPr/>
            </a:pPr>
            <a:r>
              <a:rPr lang="sv-FI" sz="6000" dirty="0" smtClean="0">
                <a:solidFill>
                  <a:schemeClr val="accent3"/>
                </a:solidFill>
              </a:rPr>
              <a:t>Mer information på</a:t>
            </a:r>
            <a:endParaRPr lang="sv-FI" sz="6000" dirty="0" smtClean="0">
              <a:solidFill>
                <a:schemeClr val="accent6">
                  <a:lumMod val="60000"/>
                  <a:lumOff val="40000"/>
                </a:schemeClr>
              </a:solidFill>
            </a:endParaRPr>
          </a:p>
          <a:p>
            <a:pPr algn="ctr">
              <a:buFont typeface="Times" charset="0"/>
              <a:buNone/>
              <a:defRPr/>
            </a:pPr>
            <a:r>
              <a:rPr lang="sv-FI" sz="6000" dirty="0" err="1" smtClean="0">
                <a:solidFill>
                  <a:schemeClr val="accent3"/>
                </a:solidFill>
              </a:rPr>
              <a:t>rodakorset.fi</a:t>
            </a:r>
            <a:endParaRPr lang="sv-FI" sz="6000" dirty="0" smtClean="0">
              <a:solidFill>
                <a:schemeClr val="accent3"/>
              </a:solidFill>
            </a:endParaRPr>
          </a:p>
          <a:p>
            <a:pPr algn="ctr">
              <a:buFont typeface="Times" charset="0"/>
              <a:buNone/>
              <a:defRPr/>
            </a:pPr>
            <a:endParaRPr lang="sv-FI" sz="6000" dirty="0" smtClean="0">
              <a:solidFill>
                <a:schemeClr val="accent3"/>
              </a:solidFill>
            </a:endParaRPr>
          </a:p>
          <a:p>
            <a:pPr algn="ctr">
              <a:buFont typeface="Times" charset="0"/>
              <a:buNone/>
              <a:defRPr/>
            </a:pPr>
            <a:endParaRPr lang="fi-FI" sz="6000" dirty="0" smtClean="0">
              <a:solidFill>
                <a:schemeClr val="accent3"/>
              </a:solidFill>
            </a:endParaRPr>
          </a:p>
          <a:p>
            <a:pPr algn="ctr">
              <a:buFont typeface="Times" charset="0"/>
              <a:buNone/>
              <a:defRPr/>
            </a:pPr>
            <a:endParaRPr lang="fi-FI" sz="6000" dirty="0" smtClean="0">
              <a:solidFill>
                <a:schemeClr val="accent3"/>
              </a:solidFill>
            </a:endParaRPr>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tsikko 3"/>
          <p:cNvSpPr>
            <a:spLocks noGrp="1"/>
          </p:cNvSpPr>
          <p:nvPr>
            <p:ph type="title"/>
          </p:nvPr>
        </p:nvSpPr>
        <p:spPr>
          <a:xfrm>
            <a:off x="228600" y="230188"/>
            <a:ext cx="8029575" cy="1371600"/>
          </a:xfrm>
        </p:spPr>
        <p:txBody>
          <a:bodyPr/>
          <a:lstStyle/>
          <a:p>
            <a:r>
              <a:rPr lang="fi-FI" smtClean="0"/>
              <a:t>  </a:t>
            </a:r>
            <a:r>
              <a:rPr lang="sv-FI" smtClean="0"/>
              <a:t>Eller nära?</a:t>
            </a:r>
            <a:endParaRPr lang="fi-FI" smtClean="0"/>
          </a:p>
        </p:txBody>
      </p:sp>
      <p:pic>
        <p:nvPicPr>
          <p:cNvPr id="6147" name="Kuva 4" descr="henkinen tuki.jpg"/>
          <p:cNvPicPr>
            <a:picLocks noChangeAspect="1"/>
          </p:cNvPicPr>
          <p:nvPr/>
        </p:nvPicPr>
        <p:blipFill>
          <a:blip r:embed="rId3" cstate="print"/>
          <a:srcRect b="2654"/>
          <a:stretch>
            <a:fillRect/>
          </a:stretch>
        </p:blipFill>
        <p:spPr bwMode="auto">
          <a:xfrm>
            <a:off x="165100" y="1389063"/>
            <a:ext cx="10363200" cy="5253037"/>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isällön paikkamerkki 2"/>
          <p:cNvSpPr>
            <a:spLocks noGrp="1"/>
          </p:cNvSpPr>
          <p:nvPr>
            <p:ph idx="1"/>
          </p:nvPr>
        </p:nvSpPr>
        <p:spPr bwMode="auto">
          <a:xfrm>
            <a:off x="509588" y="1878013"/>
            <a:ext cx="9680575" cy="4778375"/>
          </a:xfrm>
          <a:solidFill>
            <a:schemeClr val="accent3"/>
          </a:solidFill>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Times" charset="0"/>
              <a:buChar char="•"/>
              <a:defRPr/>
            </a:pPr>
            <a:r>
              <a:rPr lang="sv-FI" dirty="0" smtClean="0"/>
              <a:t>Hela Röda Korsets verksamhet bygger på ”en människas” vilja att hjälpa</a:t>
            </a:r>
          </a:p>
          <a:p>
            <a:pPr>
              <a:buFont typeface="Times" charset="0"/>
              <a:buChar char="•"/>
              <a:defRPr/>
            </a:pPr>
            <a:endParaRPr lang="sv-FI" dirty="0" smtClean="0"/>
          </a:p>
          <a:p>
            <a:pPr>
              <a:buFont typeface="Times" charset="0"/>
              <a:buChar char="•"/>
              <a:defRPr/>
            </a:pPr>
            <a:r>
              <a:rPr lang="sv-FI" dirty="0" smtClean="0"/>
              <a:t>Det finns tiotals miljoner ”en människor” i den globala rödakorsrörelsen</a:t>
            </a:r>
          </a:p>
          <a:p>
            <a:pPr>
              <a:buFont typeface="Times" charset="0"/>
              <a:buChar char="•"/>
              <a:defRPr/>
            </a:pPr>
            <a:endParaRPr lang="sv-FI" dirty="0" smtClean="0"/>
          </a:p>
          <a:p>
            <a:pPr>
              <a:buFont typeface="Times" charset="0"/>
              <a:buNone/>
              <a:defRPr/>
            </a:pPr>
            <a:endParaRPr lang="fi-FI" dirty="0" smtClean="0"/>
          </a:p>
          <a:p>
            <a:pPr>
              <a:buFont typeface="Times" charset="0"/>
              <a:buChar char="•"/>
              <a:defRPr/>
            </a:pPr>
            <a:endParaRPr lang="fi-FI" dirty="0" smtClean="0"/>
          </a:p>
          <a:p>
            <a:pPr>
              <a:buFont typeface="Times" charset="0"/>
              <a:buNone/>
              <a:defRPr/>
            </a:pPr>
            <a:endParaRPr lang="fi-FI" dirty="0" smtClean="0"/>
          </a:p>
          <a:p>
            <a:pPr>
              <a:buFont typeface="Times" charset="0"/>
              <a:buNone/>
              <a:defRPr/>
            </a:pPr>
            <a:r>
              <a:rPr lang="fi-FI" dirty="0" smtClean="0"/>
              <a:t> </a:t>
            </a:r>
          </a:p>
          <a:p>
            <a:pPr>
              <a:buFont typeface="Times" charset="0"/>
              <a:buChar char="•"/>
              <a:defRPr/>
            </a:pPr>
            <a:endParaRPr lang="fi-FI" dirty="0" smtClean="0"/>
          </a:p>
        </p:txBody>
      </p:sp>
      <p:sp>
        <p:nvSpPr>
          <p:cNvPr id="7171" name="Otsikko 3"/>
          <p:cNvSpPr>
            <a:spLocks noGrp="1"/>
          </p:cNvSpPr>
          <p:nvPr>
            <p:ph type="title"/>
          </p:nvPr>
        </p:nvSpPr>
        <p:spPr/>
        <p:txBody>
          <a:bodyPr/>
          <a:lstStyle/>
          <a:p>
            <a:r>
              <a:rPr lang="fi-FI" smtClean="0"/>
              <a:t> </a:t>
            </a:r>
            <a:br>
              <a:rPr lang="fi-FI" smtClean="0"/>
            </a:br>
            <a:r>
              <a:rPr lang="fi-FI" smtClean="0"/>
              <a:t>  </a:t>
            </a:r>
            <a:r>
              <a:rPr lang="sv-FI" smtClean="0"/>
              <a:t>Visst är det skillnad!</a:t>
            </a:r>
            <a:endParaRPr lang="fi-FI" smtClean="0"/>
          </a:p>
        </p:txBody>
      </p:sp>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orakulmio 4"/>
          <p:cNvSpPr>
            <a:spLocks noChangeArrowheads="1"/>
          </p:cNvSpPr>
          <p:nvPr/>
        </p:nvSpPr>
        <p:spPr bwMode="auto">
          <a:xfrm>
            <a:off x="211138" y="1409700"/>
            <a:ext cx="10260012" cy="5237163"/>
          </a:xfrm>
          <a:prstGeom prst="rect">
            <a:avLst/>
          </a:prstGeom>
          <a:solidFill>
            <a:schemeClr val="accent1"/>
          </a:solidFill>
          <a:ln w="9525" algn="ctr">
            <a:noFill/>
            <a:round/>
            <a:headEnd/>
            <a:tailEnd/>
          </a:ln>
        </p:spPr>
        <p:txBody>
          <a:bodyPr/>
          <a:lstStyle/>
          <a:p>
            <a:pPr defTabSz="958850"/>
            <a:endParaRPr lang="fi-FI"/>
          </a:p>
        </p:txBody>
      </p:sp>
      <p:sp>
        <p:nvSpPr>
          <p:cNvPr id="3" name="Sisällön paikkamerkki 2"/>
          <p:cNvSpPr>
            <a:spLocks noGrp="1"/>
          </p:cNvSpPr>
          <p:nvPr>
            <p:ph idx="1"/>
          </p:nvPr>
        </p:nvSpPr>
        <p:spPr>
          <a:xfrm>
            <a:off x="509588" y="1866900"/>
            <a:ext cx="9680575" cy="4779963"/>
          </a:xfrm>
        </p:spPr>
        <p:txBody>
          <a:bodyPr/>
          <a:lstStyle/>
          <a:p>
            <a:pPr algn="ctr">
              <a:buFont typeface="Times" charset="0"/>
              <a:buNone/>
              <a:defRPr/>
            </a:pPr>
            <a:endParaRPr lang="fi-FI" sz="6000" dirty="0" smtClean="0">
              <a:solidFill>
                <a:schemeClr val="accent3"/>
              </a:solidFill>
            </a:endParaRPr>
          </a:p>
          <a:p>
            <a:pPr algn="ctr">
              <a:buFont typeface="Times" charset="0"/>
              <a:buNone/>
              <a:defRPr/>
            </a:pPr>
            <a:r>
              <a:rPr lang="sv-FI" sz="6000" dirty="0" smtClean="0">
                <a:solidFill>
                  <a:schemeClr val="accent3"/>
                </a:solidFill>
              </a:rPr>
              <a:t>Man kan hjälpa på många sätt.</a:t>
            </a:r>
            <a:endParaRPr lang="sv-FI" sz="6000" dirty="0">
              <a:solidFill>
                <a:schemeClr val="accent3"/>
              </a:solidFill>
            </a:endParaRPr>
          </a:p>
        </p:txBody>
      </p:sp>
    </p:spTree>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orakulmio 4"/>
          <p:cNvSpPr>
            <a:spLocks noChangeArrowheads="1"/>
          </p:cNvSpPr>
          <p:nvPr/>
        </p:nvSpPr>
        <p:spPr bwMode="auto">
          <a:xfrm>
            <a:off x="198438" y="1406525"/>
            <a:ext cx="10260012" cy="5237163"/>
          </a:xfrm>
          <a:prstGeom prst="rect">
            <a:avLst/>
          </a:prstGeom>
          <a:solidFill>
            <a:schemeClr val="accent1"/>
          </a:solidFill>
          <a:ln w="9525" algn="ctr">
            <a:noFill/>
            <a:round/>
            <a:headEnd/>
            <a:tailEnd/>
          </a:ln>
        </p:spPr>
        <p:txBody>
          <a:bodyPr/>
          <a:lstStyle/>
          <a:p>
            <a:pPr defTabSz="958850"/>
            <a:endParaRPr lang="fi-FI"/>
          </a:p>
        </p:txBody>
      </p:sp>
      <p:sp>
        <p:nvSpPr>
          <p:cNvPr id="3" name="Sisällön paikkamerkki 2"/>
          <p:cNvSpPr>
            <a:spLocks noGrp="1"/>
          </p:cNvSpPr>
          <p:nvPr>
            <p:ph idx="1"/>
          </p:nvPr>
        </p:nvSpPr>
        <p:spPr>
          <a:xfrm>
            <a:off x="509588" y="1298575"/>
            <a:ext cx="9680575" cy="5357813"/>
          </a:xfrm>
        </p:spPr>
        <p:txBody>
          <a:bodyPr/>
          <a:lstStyle/>
          <a:p>
            <a:pPr algn="ctr">
              <a:buFont typeface="Times" charset="0"/>
              <a:buNone/>
              <a:defRPr/>
            </a:pPr>
            <a:endParaRPr lang="fi-FI" sz="6000" dirty="0" smtClean="0">
              <a:solidFill>
                <a:schemeClr val="accent3"/>
              </a:solidFill>
            </a:endParaRPr>
          </a:p>
          <a:p>
            <a:pPr algn="ctr">
              <a:buFont typeface="Times" charset="0"/>
              <a:buNone/>
              <a:defRPr/>
            </a:pPr>
            <a:r>
              <a:rPr lang="sv-FI" sz="6000" dirty="0" smtClean="0">
                <a:solidFill>
                  <a:schemeClr val="accent3"/>
                </a:solidFill>
              </a:rPr>
              <a:t>Även</a:t>
            </a:r>
            <a:br>
              <a:rPr lang="sv-FI" sz="6000" dirty="0" smtClean="0">
                <a:solidFill>
                  <a:schemeClr val="accent3"/>
                </a:solidFill>
              </a:rPr>
            </a:br>
            <a:r>
              <a:rPr lang="sv-FI" sz="6000" dirty="0" smtClean="0">
                <a:solidFill>
                  <a:schemeClr val="accent3"/>
                </a:solidFill>
              </a:rPr>
              <a:t>en liten gärning</a:t>
            </a:r>
            <a:br>
              <a:rPr lang="sv-FI" sz="6000" dirty="0" smtClean="0">
                <a:solidFill>
                  <a:schemeClr val="accent3"/>
                </a:solidFill>
              </a:rPr>
            </a:br>
            <a:r>
              <a:rPr lang="sv-FI" sz="6000" dirty="0" smtClean="0">
                <a:solidFill>
                  <a:schemeClr val="accent3"/>
                </a:solidFill>
              </a:rPr>
              <a:t>är värdefull.</a:t>
            </a:r>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1"/>
          <p:cNvSpPr>
            <a:spLocks noGrp="1"/>
          </p:cNvSpPr>
          <p:nvPr>
            <p:ph type="title"/>
          </p:nvPr>
        </p:nvSpPr>
        <p:spPr/>
        <p:txBody>
          <a:bodyPr/>
          <a:lstStyle/>
          <a:p>
            <a:r>
              <a:rPr lang="sv-FI" smtClean="0"/>
              <a:t>Ta ställning, bli medlem</a:t>
            </a:r>
            <a:endParaRPr lang="fi-FI" smtClean="0"/>
          </a:p>
        </p:txBody>
      </p:sp>
      <p:pic>
        <p:nvPicPr>
          <p:cNvPr id="10243" name="Kuva 4" descr="Sormenk Paimion osasto_4b.jpg"/>
          <p:cNvPicPr>
            <a:picLocks noChangeAspect="1"/>
          </p:cNvPicPr>
          <p:nvPr/>
        </p:nvPicPr>
        <p:blipFill>
          <a:blip r:embed="rId3" cstate="print"/>
          <a:srcRect b="2657"/>
          <a:stretch>
            <a:fillRect/>
          </a:stretch>
        </p:blipFill>
        <p:spPr bwMode="auto">
          <a:xfrm>
            <a:off x="196850" y="1390650"/>
            <a:ext cx="10299700" cy="5254625"/>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2"/>
          <p:cNvSpPr>
            <a:spLocks noGrp="1"/>
          </p:cNvSpPr>
          <p:nvPr>
            <p:ph type="title"/>
          </p:nvPr>
        </p:nvSpPr>
        <p:spPr>
          <a:xfrm>
            <a:off x="373063" y="65088"/>
            <a:ext cx="7739062" cy="1520825"/>
          </a:xfrm>
        </p:spPr>
        <p:txBody>
          <a:bodyPr/>
          <a:lstStyle/>
          <a:p>
            <a:r>
              <a:rPr lang="sv-FI" smtClean="0"/>
              <a:t>Ge ett bidrag till katastroffonden</a:t>
            </a:r>
            <a:endParaRPr lang="fi-FI" smtClean="0"/>
          </a:p>
        </p:txBody>
      </p:sp>
      <p:pic>
        <p:nvPicPr>
          <p:cNvPr id="11267" name="Kuva 4" descr="Keräyskeskus 17.jpg"/>
          <p:cNvPicPr>
            <a:picLocks noChangeAspect="1"/>
          </p:cNvPicPr>
          <p:nvPr/>
        </p:nvPicPr>
        <p:blipFill>
          <a:blip r:embed="rId3" cstate="print"/>
          <a:srcRect t="1941"/>
          <a:stretch>
            <a:fillRect/>
          </a:stretch>
        </p:blipFill>
        <p:spPr bwMode="auto">
          <a:xfrm>
            <a:off x="196850" y="1350963"/>
            <a:ext cx="10299700" cy="5292725"/>
          </a:xfrm>
          <a:prstGeom prst="rect">
            <a:avLst/>
          </a:prstGeom>
          <a:noFill/>
          <a:ln w="9525">
            <a:noFill/>
            <a:miter lim="800000"/>
            <a:headEnd/>
            <a:tailEnd/>
          </a:ln>
        </p:spPr>
      </p:pic>
    </p:spTree>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Oletusrakenne">
  <a:themeElements>
    <a:clrScheme name="">
      <a:dk1>
        <a:srgbClr val="000000"/>
      </a:dk1>
      <a:lt1>
        <a:srgbClr val="FFFFFF"/>
      </a:lt1>
      <a:dk2>
        <a:srgbClr val="000000"/>
      </a:dk2>
      <a:lt2>
        <a:srgbClr val="666666"/>
      </a:lt2>
      <a:accent1>
        <a:srgbClr val="CC0000"/>
      </a:accent1>
      <a:accent2>
        <a:srgbClr val="FFCC00"/>
      </a:accent2>
      <a:accent3>
        <a:srgbClr val="FFFFFF"/>
      </a:accent3>
      <a:accent4>
        <a:srgbClr val="000000"/>
      </a:accent4>
      <a:accent5>
        <a:srgbClr val="E2AAAA"/>
      </a:accent5>
      <a:accent6>
        <a:srgbClr val="E7B900"/>
      </a:accent6>
      <a:hlink>
        <a:srgbClr val="990099"/>
      </a:hlink>
      <a:folHlink>
        <a:srgbClr val="009900"/>
      </a:folHlink>
    </a:clrScheme>
    <a:fontScheme name="Oletusrakenn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8850" rtl="0" eaLnBrk="1" fontAlgn="base" latinLnBrk="0" hangingPunct="1">
          <a:lnSpc>
            <a:spcPct val="100000"/>
          </a:lnSpc>
          <a:spcBef>
            <a:spcPct val="0"/>
          </a:spcBef>
          <a:spcAft>
            <a:spcPct val="0"/>
          </a:spcAft>
          <a:buClrTx/>
          <a:buSzTx/>
          <a:buFontTx/>
          <a:buNone/>
          <a:tabLst/>
          <a:defRPr kumimoji="0" lang="fi-FI" sz="25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58850" rtl="0" eaLnBrk="1" fontAlgn="base" latinLnBrk="0" hangingPunct="1">
          <a:lnSpc>
            <a:spcPct val="100000"/>
          </a:lnSpc>
          <a:spcBef>
            <a:spcPct val="0"/>
          </a:spcBef>
          <a:spcAft>
            <a:spcPct val="0"/>
          </a:spcAft>
          <a:buClrTx/>
          <a:buSzTx/>
          <a:buFontTx/>
          <a:buNone/>
          <a:tabLst/>
          <a:defRPr kumimoji="0" lang="fi-FI" sz="25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3113</TotalTime>
  <Words>2677</Words>
  <Application>Microsoft Office PowerPoint</Application>
  <PresentationFormat>Mukautettu</PresentationFormat>
  <Paragraphs>348</Paragraphs>
  <Slides>34</Slides>
  <Notes>34</Notes>
  <HiddenSlides>0</HiddenSlides>
  <MMClips>0</MMClips>
  <ScaleCrop>false</ScaleCrop>
  <HeadingPairs>
    <vt:vector size="4" baseType="variant">
      <vt:variant>
        <vt:lpstr>Teema</vt:lpstr>
      </vt:variant>
      <vt:variant>
        <vt:i4>1</vt:i4>
      </vt:variant>
      <vt:variant>
        <vt:lpstr>Dian otsikot</vt:lpstr>
      </vt:variant>
      <vt:variant>
        <vt:i4>34</vt:i4>
      </vt:variant>
    </vt:vector>
  </HeadingPairs>
  <TitlesOfParts>
    <vt:vector size="35" baseType="lpstr">
      <vt:lpstr>Oletusrakenne</vt:lpstr>
      <vt:lpstr>Dia 1</vt:lpstr>
      <vt:lpstr>Dia 2</vt:lpstr>
      <vt:lpstr> Långt borta?</vt:lpstr>
      <vt:lpstr>  Eller nära?</vt:lpstr>
      <vt:lpstr>    Visst är det skillnad!</vt:lpstr>
      <vt:lpstr>Dia 6</vt:lpstr>
      <vt:lpstr>Dia 7</vt:lpstr>
      <vt:lpstr>Ta ställning, bli medlem</vt:lpstr>
      <vt:lpstr>Ge ett bidrag till katastroffonden</vt:lpstr>
      <vt:lpstr>…eller var en insamlare en stund!</vt:lpstr>
      <vt:lpstr> Lär dig första hjälpen</vt:lpstr>
      <vt:lpstr>  …på en kurs eller   i en första hjälpen-grupp</vt:lpstr>
      <vt:lpstr> Bli en vän, sprid glädje i ensamhet</vt:lpstr>
      <vt:lpstr>…regelbundet eller då och då</vt:lpstr>
      <vt:lpstr>…ens för en liten stund!</vt:lpstr>
      <vt:lpstr> Bli Reddie Kids-klubbledare</vt:lpstr>
      <vt:lpstr>  Ställ upp för en invandrare </vt:lpstr>
      <vt:lpstr>…och säg ”NEJ” till diskriminering</vt:lpstr>
      <vt:lpstr>Kom och ge blod</vt:lpstr>
      <vt:lpstr> …börja leda en hälsogrupp</vt:lpstr>
      <vt:lpstr>…eller fixa kondomkörkortsexamen</vt:lpstr>
      <vt:lpstr>Packa ett mjukt paket</vt:lpstr>
      <vt:lpstr> …eller köp en rödakorsprodukt</vt:lpstr>
      <vt:lpstr>Dia 24</vt:lpstr>
      <vt:lpstr> Henry Dunant trodde på humanitet </vt:lpstr>
      <vt:lpstr> Till Finland kom ideologin tidigt</vt:lpstr>
      <vt:lpstr>Rödakorsideologins kärna: humanitet </vt:lpstr>
      <vt:lpstr>Ett speciellt emblem och uppdrag</vt:lpstr>
      <vt:lpstr>  Ett världsomfattande nätverk</vt:lpstr>
      <vt:lpstr>Dia 30</vt:lpstr>
      <vt:lpstr> Vi är på plats när krig bryter ut</vt:lpstr>
      <vt:lpstr> …och när katastrofer inträffar</vt:lpstr>
      <vt:lpstr>Dia 33</vt:lpstr>
      <vt:lpstr>Dia 34</vt:lpstr>
    </vt:vector>
  </TitlesOfParts>
  <Company>Suomen Punainen Risti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Liisa Åker</dc:creator>
  <cp:lastModifiedBy>akerli</cp:lastModifiedBy>
  <cp:revision>661</cp:revision>
  <dcterms:created xsi:type="dcterms:W3CDTF">2003-09-22T11:50:51Z</dcterms:created>
  <dcterms:modified xsi:type="dcterms:W3CDTF">2012-01-26T13:41:29Z</dcterms:modified>
</cp:coreProperties>
</file>