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ACE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3" d="100"/>
          <a:sy n="103" d="100"/>
        </p:scale>
        <p:origin x="-2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40B66-5D70-4D7C-A73E-0C7967501FDC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9D067-4F38-4A0B-831C-AEF6C69FCF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99D067-4F38-4A0B-831C-AEF6C69FCFC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66EB-5A0C-47DA-81CD-6E0E8B39FD22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E77-D778-41F2-AC61-31CB1C707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66EB-5A0C-47DA-81CD-6E0E8B39FD22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E77-D778-41F2-AC61-31CB1C707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66EB-5A0C-47DA-81CD-6E0E8B39FD22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E77-D778-41F2-AC61-31CB1C707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66EB-5A0C-47DA-81CD-6E0E8B39FD22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E77-D778-41F2-AC61-31CB1C707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66EB-5A0C-47DA-81CD-6E0E8B39FD22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E77-D778-41F2-AC61-31CB1C707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66EB-5A0C-47DA-81CD-6E0E8B39FD22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E77-D778-41F2-AC61-31CB1C707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66EB-5A0C-47DA-81CD-6E0E8B39FD22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E77-D778-41F2-AC61-31CB1C707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66EB-5A0C-47DA-81CD-6E0E8B39FD22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E77-D778-41F2-AC61-31CB1C707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66EB-5A0C-47DA-81CD-6E0E8B39FD22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E77-D778-41F2-AC61-31CB1C707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66EB-5A0C-47DA-81CD-6E0E8B39FD22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E77-D778-41F2-AC61-31CB1C707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966EB-5A0C-47DA-81CD-6E0E8B39FD22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E77-D778-41F2-AC61-31CB1C707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966EB-5A0C-47DA-81CD-6E0E8B39FD22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1BE77-D778-41F2-AC61-31CB1C70702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36096" y="692696"/>
            <a:ext cx="3600400" cy="10081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chemeClr val="tx1"/>
                </a:solidFill>
                <a:latin typeface="Verdana" pitchFamily="34" charset="0"/>
              </a:rPr>
              <a:t>Opas vapaaehtoiselle</a:t>
            </a:r>
          </a:p>
          <a:p>
            <a:pPr algn="ctr">
              <a:buFont typeface="Wingdings" pitchFamily="2" charset="2"/>
              <a:buChar char="Ø"/>
            </a:pPr>
            <a:r>
              <a:rPr lang="fi-FI" dirty="0" smtClean="0">
                <a:solidFill>
                  <a:schemeClr val="tx1"/>
                </a:solidFill>
                <a:latin typeface="Verdana" pitchFamily="34" charset="0"/>
              </a:rPr>
              <a:t> </a:t>
            </a:r>
            <a:r>
              <a:rPr lang="fi-FI" dirty="0" smtClean="0">
                <a:solidFill>
                  <a:schemeClr val="tx1"/>
                </a:solidFill>
                <a:latin typeface="Verdana" pitchFamily="34" charset="0"/>
              </a:rPr>
              <a:t>Toimintamuodot listattuna</a:t>
            </a:r>
            <a:endParaRPr lang="en-US" dirty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7504" y="548680"/>
            <a:ext cx="4608512" cy="1296144"/>
          </a:xfrm>
          <a:prstGeom prst="rect">
            <a:avLst/>
          </a:prstGeom>
          <a:solidFill>
            <a:srgbClr val="FF0000">
              <a:alpha val="58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chemeClr val="tx1"/>
                </a:solidFill>
                <a:latin typeface="Verdana" pitchFamily="34" charset="0"/>
              </a:rPr>
              <a:t>Vapaaehtoisen tukeminen – opas työntekijöille</a:t>
            </a:r>
          </a:p>
          <a:p>
            <a:pPr algn="ctr">
              <a:buFont typeface="Wingdings" pitchFamily="2" charset="2"/>
              <a:buChar char="Ø"/>
            </a:pPr>
            <a:r>
              <a:rPr lang="fi-FI" dirty="0" smtClean="0">
                <a:solidFill>
                  <a:schemeClr val="tx1"/>
                </a:solidFill>
                <a:latin typeface="Verdana" pitchFamily="34" charset="0"/>
              </a:rPr>
              <a:t> </a:t>
            </a:r>
            <a:r>
              <a:rPr lang="fi-FI" dirty="0" smtClean="0">
                <a:solidFill>
                  <a:schemeClr val="tx1"/>
                </a:solidFill>
                <a:latin typeface="Verdana" pitchFamily="34" charset="0"/>
              </a:rPr>
              <a:t>Toimintamuototaulukko</a:t>
            </a:r>
          </a:p>
          <a:p>
            <a:pPr algn="ctr">
              <a:buFont typeface="Wingdings" pitchFamily="2" charset="2"/>
              <a:buChar char="Ø"/>
            </a:pPr>
            <a:r>
              <a:rPr lang="fi-FI" dirty="0" smtClean="0">
                <a:solidFill>
                  <a:schemeClr val="tx1"/>
                </a:solidFill>
                <a:latin typeface="Verdana" pitchFamily="34" charset="0"/>
              </a:rPr>
              <a:t> </a:t>
            </a:r>
            <a:r>
              <a:rPr lang="fi-FI" dirty="0" smtClean="0">
                <a:solidFill>
                  <a:schemeClr val="tx1"/>
                </a:solidFill>
                <a:latin typeface="Verdana" pitchFamily="34" charset="0"/>
              </a:rPr>
              <a:t>T</a:t>
            </a:r>
            <a:r>
              <a:rPr lang="fi-FI" dirty="0" smtClean="0">
                <a:solidFill>
                  <a:schemeClr val="tx1"/>
                </a:solidFill>
                <a:latin typeface="Verdana" pitchFamily="34" charset="0"/>
              </a:rPr>
              <a:t>oimintamuotojen lyhyet kuvaukset</a:t>
            </a:r>
            <a:endParaRPr lang="en-US" dirty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7504" y="5301208"/>
            <a:ext cx="2736304" cy="115212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chemeClr val="tx1"/>
                </a:solidFill>
                <a:latin typeface="Verdana" pitchFamily="34" charset="0"/>
              </a:rPr>
              <a:t>Ydinainesanalyysi</a:t>
            </a:r>
          </a:p>
          <a:p>
            <a:pPr algn="ctr">
              <a:buFont typeface="Wingdings" pitchFamily="2" charset="2"/>
              <a:buChar char="Ø"/>
            </a:pPr>
            <a:r>
              <a:rPr lang="fi-FI" dirty="0" smtClean="0">
                <a:solidFill>
                  <a:schemeClr val="tx1"/>
                </a:solidFill>
                <a:latin typeface="Verdana" pitchFamily="34" charset="0"/>
              </a:rPr>
              <a:t> </a:t>
            </a:r>
            <a:r>
              <a:rPr lang="fi-FI" dirty="0" smtClean="0">
                <a:solidFill>
                  <a:schemeClr val="tx1"/>
                </a:solidFill>
                <a:latin typeface="Verdana" pitchFamily="34" charset="0"/>
              </a:rPr>
              <a:t>Avainvapaaehtoisen </a:t>
            </a:r>
            <a:r>
              <a:rPr lang="fi-FI" dirty="0" smtClean="0">
                <a:solidFill>
                  <a:schemeClr val="tx1"/>
                </a:solidFill>
                <a:latin typeface="Verdana" pitchFamily="34" charset="0"/>
              </a:rPr>
              <a:t>tehtävät</a:t>
            </a:r>
            <a:endParaRPr lang="en-US" dirty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9512" y="2132856"/>
            <a:ext cx="2952328" cy="10801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dirty="0" smtClean="0">
                <a:solidFill>
                  <a:schemeClr val="tx1"/>
                </a:solidFill>
                <a:latin typeface="Verdana" pitchFamily="34" charset="0"/>
              </a:rPr>
              <a:t>Starttipaketti</a:t>
            </a:r>
          </a:p>
          <a:p>
            <a:pPr algn="ctr">
              <a:buFont typeface="Wingdings" pitchFamily="2" charset="2"/>
              <a:buChar char="Ø"/>
            </a:pPr>
            <a:r>
              <a:rPr lang="fi-FI" dirty="0" smtClean="0">
                <a:solidFill>
                  <a:schemeClr val="tx1"/>
                </a:solidFill>
                <a:latin typeface="Verdana" pitchFamily="34" charset="0"/>
              </a:rPr>
              <a:t> Toimintamuotojen tarkka kuvaus</a:t>
            </a:r>
            <a:endParaRPr lang="en-US" dirty="0">
              <a:solidFill>
                <a:schemeClr val="tx1"/>
              </a:solidFill>
              <a:latin typeface="Verdana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07904" y="4869160"/>
            <a:ext cx="5258299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fi-FI" b="1" dirty="0" smtClean="0">
                <a:latin typeface="Verdana" pitchFamily="34" charset="0"/>
              </a:rPr>
              <a:t>Tehtävä 1:</a:t>
            </a:r>
            <a:r>
              <a:rPr lang="fi-FI" dirty="0" smtClean="0">
                <a:latin typeface="Verdana" pitchFamily="34" charset="0"/>
              </a:rPr>
              <a:t> Kohderyhmän ja tuen kartoitus</a:t>
            </a:r>
          </a:p>
          <a:p>
            <a:pPr>
              <a:buFont typeface="Arial" pitchFamily="34" charset="0"/>
              <a:buChar char="•"/>
            </a:pPr>
            <a:r>
              <a:rPr lang="fi-FI" dirty="0" smtClean="0">
                <a:latin typeface="Verdana" pitchFamily="34" charset="0"/>
              </a:rPr>
              <a:t> Avainvapaaehtoisen tehtävät</a:t>
            </a:r>
          </a:p>
          <a:p>
            <a:pPr>
              <a:buFont typeface="Arial" pitchFamily="34" charset="0"/>
              <a:buChar char="•"/>
            </a:pPr>
            <a:r>
              <a:rPr lang="fi-FI" dirty="0" smtClean="0">
                <a:latin typeface="Verdana" pitchFamily="34" charset="0"/>
              </a:rPr>
              <a:t> Mistä toimintamuodoista vastaavat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07904" y="5877272"/>
            <a:ext cx="4756880" cy="369332"/>
          </a:xfrm>
          <a:prstGeom prst="rect">
            <a:avLst/>
          </a:prstGeom>
          <a:solidFill>
            <a:srgbClr val="F2ACE8"/>
          </a:solidFill>
        </p:spPr>
        <p:txBody>
          <a:bodyPr wrap="none" rtlCol="0">
            <a:spAutoFit/>
          </a:bodyPr>
          <a:lstStyle/>
          <a:p>
            <a:r>
              <a:rPr lang="fi-FI" b="1" dirty="0" smtClean="0">
                <a:latin typeface="Verdana" pitchFamily="34" charset="0"/>
              </a:rPr>
              <a:t>Tehtävä 2:</a:t>
            </a:r>
            <a:r>
              <a:rPr lang="fi-FI" dirty="0" smtClean="0">
                <a:latin typeface="Verdana" pitchFamily="34" charset="0"/>
              </a:rPr>
              <a:t> Kiinnostus ja yhteydenotto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7904" y="6309320"/>
            <a:ext cx="3637727" cy="369332"/>
          </a:xfrm>
          <a:prstGeom prst="rect">
            <a:avLst/>
          </a:prstGeom>
          <a:solidFill>
            <a:srgbClr val="FFFF00">
              <a:alpha val="68000"/>
            </a:srgbClr>
          </a:solidFill>
        </p:spPr>
        <p:txBody>
          <a:bodyPr wrap="none" rtlCol="0">
            <a:spAutoFit/>
          </a:bodyPr>
          <a:lstStyle/>
          <a:p>
            <a:r>
              <a:rPr lang="fi-FI" b="1" dirty="0" smtClean="0">
                <a:latin typeface="Verdana" pitchFamily="34" charset="0"/>
              </a:rPr>
              <a:t>Tehtävä 3:</a:t>
            </a:r>
            <a:r>
              <a:rPr lang="fi-FI" dirty="0" smtClean="0">
                <a:latin typeface="Verdana" pitchFamily="34" charset="0"/>
              </a:rPr>
              <a:t> Toimii ja kehittää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79512" y="3717032"/>
            <a:ext cx="6327132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i-FI" b="1" dirty="0" smtClean="0">
                <a:latin typeface="Verdana" pitchFamily="34" charset="0"/>
              </a:rPr>
              <a:t>Osaston luottamushenkilöt ja avaintehtävät</a:t>
            </a:r>
          </a:p>
          <a:p>
            <a:pPr algn="ctr">
              <a:buFont typeface="Wingdings" pitchFamily="2" charset="2"/>
              <a:buChar char="Ø"/>
            </a:pPr>
            <a:r>
              <a:rPr lang="fi-FI" dirty="0" smtClean="0">
                <a:latin typeface="Verdana" pitchFamily="34" charset="0"/>
              </a:rPr>
              <a:t> Lyhyet avainvapaaehtoisten tehtävänkuvaukset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 dirty="0" smtClean="0">
                <a:latin typeface="Verdana" pitchFamily="34" charset="0"/>
              </a:rPr>
              <a:t>Avainvapaaehtoisen polku -projekti 2013: Päivitettävät dokumentit</a:t>
            </a:r>
            <a:endParaRPr lang="en-US" b="1" dirty="0">
              <a:latin typeface="Verdana" pitchFamily="34" charset="0"/>
            </a:endParaRPr>
          </a:p>
        </p:txBody>
      </p:sp>
      <p:sp>
        <p:nvSpPr>
          <p:cNvPr id="19" name="Left-Right Arrow 18"/>
          <p:cNvSpPr/>
          <p:nvPr/>
        </p:nvSpPr>
        <p:spPr>
          <a:xfrm>
            <a:off x="4067944" y="1196752"/>
            <a:ext cx="1440160" cy="2880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-Up Arrow 20"/>
          <p:cNvSpPr/>
          <p:nvPr/>
        </p:nvSpPr>
        <p:spPr>
          <a:xfrm>
            <a:off x="2915816" y="1700808"/>
            <a:ext cx="1080120" cy="1224136"/>
          </a:xfrm>
          <a:prstGeom prst="leftUpArrow">
            <a:avLst>
              <a:gd name="adj1" fmla="val 13091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Left-Right-Up Arrow 21"/>
          <p:cNvSpPr/>
          <p:nvPr/>
        </p:nvSpPr>
        <p:spPr>
          <a:xfrm>
            <a:off x="1907704" y="4437112"/>
            <a:ext cx="1800200" cy="1080120"/>
          </a:xfrm>
          <a:prstGeom prst="leftRightUpArrow">
            <a:avLst>
              <a:gd name="adj1" fmla="val 16449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292080" y="2420888"/>
            <a:ext cx="34067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000" i="1" dirty="0" smtClean="0">
                <a:solidFill>
                  <a:srgbClr val="FF0000"/>
                </a:solidFill>
                <a:latin typeface="Verdana" pitchFamily="34" charset="0"/>
              </a:rPr>
              <a:t>HUOM. Eri kohderyhmät!</a:t>
            </a:r>
            <a:endParaRPr lang="en-US" sz="2000" i="1" dirty="0">
              <a:solidFill>
                <a:srgbClr val="FF0000"/>
              </a:solidFill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8640960" cy="657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 smtClean="0">
                <a:latin typeface="Verdana" pitchFamily="34" charset="0"/>
              </a:rPr>
              <a:t>Osaston luottamushenkilöt ja avaintehtävät:  </a:t>
            </a:r>
          </a:p>
          <a:p>
            <a:r>
              <a:rPr lang="fi-FI" b="1" dirty="0" smtClean="0">
                <a:latin typeface="Verdana" pitchFamily="34" charset="0"/>
              </a:rPr>
              <a:t>Lyhyet tehtävänkuvaukset</a:t>
            </a:r>
          </a:p>
          <a:p>
            <a:endParaRPr lang="fi-FI" sz="1400" dirty="0" smtClean="0">
              <a:latin typeface="Verdana" pitchFamily="34" charset="0"/>
            </a:endParaRPr>
          </a:p>
          <a:p>
            <a:r>
              <a:rPr lang="fi-FI" sz="1400" b="1" dirty="0" smtClean="0">
                <a:latin typeface="Verdana" pitchFamily="34" charset="0"/>
              </a:rPr>
              <a:t>Päivitystarve?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Puheenjohtaja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Varapuheenjohtaja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Toiminnantarkastajat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Sihteeri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Rahastonhoitaja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Keräysjohtaja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Kotimaan avun yhdyshenkilö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Jäsenmestari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Tiedottaja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Sosiaalipalvelutoiminnan yhdyshenkilö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Veripalvelun yhdyshenkilö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Valmiustoiminnan yhdyshenkilö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Ensiapuryhmän johtaja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</a:t>
            </a:r>
            <a:r>
              <a:rPr lang="fi-FI" sz="1400" dirty="0" err="1" smtClean="0">
                <a:latin typeface="Verdana" pitchFamily="34" charset="0"/>
              </a:rPr>
              <a:t>Ensiapupäivytysvastaava</a:t>
            </a:r>
            <a:r>
              <a:rPr lang="fi-FI" sz="1400" dirty="0" smtClean="0">
                <a:latin typeface="Verdana" pitchFamily="34" charset="0"/>
              </a:rPr>
              <a:t>/ </a:t>
            </a:r>
            <a:r>
              <a:rPr lang="fi-FI" sz="1400" dirty="0" err="1" smtClean="0">
                <a:latin typeface="Verdana" pitchFamily="34" charset="0"/>
              </a:rPr>
              <a:t>Ensiapupäivytyksen</a:t>
            </a:r>
            <a:r>
              <a:rPr lang="fi-FI" sz="1400" dirty="0" smtClean="0">
                <a:latin typeface="Verdana" pitchFamily="34" charset="0"/>
              </a:rPr>
              <a:t> yhdyshenkilö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Monikulttuurisuustoiminnan yhdyshenkilö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Nuorisotoiminnan yhdyshenkilö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Kouluyhteistyön yhdyshenkilö</a:t>
            </a:r>
            <a:endParaRPr lang="en-US" sz="1400" dirty="0">
              <a:latin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27984" y="908720"/>
            <a:ext cx="445654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dirty="0" smtClean="0">
                <a:latin typeface="Verdana" pitchFamily="34" charset="0"/>
              </a:rPr>
              <a:t>Puuttuu: 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Tuotevastaava</a:t>
            </a:r>
            <a:endParaRPr lang="en-US" sz="1400" dirty="0" smtClean="0">
              <a:latin typeface="Verdana" pitchFamily="34" charset="0"/>
            </a:endParaRP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Humanitaarisen oikeuden yhdyshenkilö - Jani</a:t>
            </a:r>
            <a:endParaRPr lang="en-US" sz="1400" dirty="0" smtClean="0">
              <a:latin typeface="Verdana" pitchFamily="34" charset="0"/>
            </a:endParaRP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Terveysohjelmien yhdyshenkilö  - Kati</a:t>
            </a:r>
            <a:endParaRPr lang="en-US" sz="1400" dirty="0" smtClean="0">
              <a:latin typeface="Verdana" pitchFamily="34" charset="0"/>
            </a:endParaRP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Vastaanottokeskuksen yhdyshenkilö - Emilia</a:t>
            </a:r>
            <a:endParaRPr lang="en-US" sz="1400" dirty="0" smtClean="0">
              <a:latin typeface="Verdana" pitchFamily="34" charset="0"/>
            </a:endParaRP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Konttien yhdyshenkilö - Leevi</a:t>
            </a:r>
            <a:endParaRPr lang="en-US" sz="1400" dirty="0" smtClean="0">
              <a:latin typeface="Verdana" pitchFamily="34" charset="0"/>
            </a:endParaRP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i-FI" sz="1400" dirty="0" smtClean="0">
                <a:latin typeface="Verdana" pitchFamily="34" charset="0"/>
              </a:rPr>
              <a:t> Turvatalon yhdyshenkilö - Pentti</a:t>
            </a:r>
            <a:endParaRPr lang="en-US" sz="1400" dirty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0" y="-13400"/>
          <a:ext cx="5749429" cy="6871400"/>
        </p:xfrm>
        <a:graphic>
          <a:graphicData uri="http://schemas.openxmlformats.org/presentationml/2006/ole">
            <p:oleObj spid="_x0000_s1025" name="Document" r:id="rId3" imgW="6149895" imgH="7348084" progId="Word.Document.12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04871" y="548680"/>
            <a:ext cx="3139129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dirty="0" smtClean="0">
                <a:solidFill>
                  <a:srgbClr val="00B050"/>
                </a:solidFill>
                <a:latin typeface="Verdana" pitchFamily="34" charset="0"/>
              </a:rPr>
              <a:t>Netissä listattuna:</a:t>
            </a:r>
          </a:p>
          <a:p>
            <a:endParaRPr lang="fi-FI" sz="1200" dirty="0" smtClean="0">
              <a:latin typeface="Verdana" pitchFamily="34" charset="0"/>
            </a:endParaRPr>
          </a:p>
          <a:p>
            <a:r>
              <a:rPr lang="fi-FI" sz="1200" dirty="0" smtClean="0">
                <a:latin typeface="Verdana" pitchFamily="34" charset="0"/>
              </a:rPr>
              <a:t>Jäsenenä</a:t>
            </a:r>
            <a:endParaRPr lang="en-US" sz="1200" dirty="0" smtClean="0">
              <a:latin typeface="Verdana" pitchFamily="34" charset="0"/>
            </a:endParaRPr>
          </a:p>
          <a:p>
            <a:r>
              <a:rPr lang="fi-FI" sz="1200" dirty="0" smtClean="0">
                <a:latin typeface="Verdana" pitchFamily="34" charset="0"/>
              </a:rPr>
              <a:t>Lipaskerääjänä</a:t>
            </a:r>
            <a:endParaRPr lang="en-US" sz="1200" dirty="0" smtClean="0">
              <a:latin typeface="Verdana" pitchFamily="34" charset="0"/>
            </a:endParaRPr>
          </a:p>
          <a:p>
            <a:r>
              <a:rPr lang="fi-FI" sz="1200" dirty="0" smtClean="0">
                <a:latin typeface="Verdana" pitchFamily="34" charset="0"/>
              </a:rPr>
              <a:t>Ystävänä</a:t>
            </a:r>
            <a:endParaRPr lang="en-US" sz="1200" dirty="0" smtClean="0">
              <a:latin typeface="Verdana" pitchFamily="34" charset="0"/>
            </a:endParaRPr>
          </a:p>
          <a:p>
            <a:r>
              <a:rPr lang="fi-FI" sz="1200" dirty="0" smtClean="0">
                <a:latin typeface="Verdana" pitchFamily="34" charset="0"/>
              </a:rPr>
              <a:t>Ensiapu- ja valmiustoiminnassa</a:t>
            </a:r>
            <a:endParaRPr lang="en-US" sz="1200" dirty="0" smtClean="0">
              <a:latin typeface="Verdana" pitchFamily="34" charset="0"/>
            </a:endParaRPr>
          </a:p>
          <a:p>
            <a:r>
              <a:rPr lang="fi-FI" sz="1200" dirty="0" err="1" smtClean="0">
                <a:latin typeface="Verdana" pitchFamily="34" charset="0"/>
              </a:rPr>
              <a:t>Festaripäivystäjänä</a:t>
            </a:r>
            <a:endParaRPr lang="en-US" sz="1200" dirty="0" smtClean="0">
              <a:latin typeface="Verdana" pitchFamily="34" charset="0"/>
            </a:endParaRPr>
          </a:p>
          <a:p>
            <a:r>
              <a:rPr lang="fi-FI" sz="1200" dirty="0" smtClean="0">
                <a:latin typeface="Verdana" pitchFamily="34" charset="0"/>
              </a:rPr>
              <a:t>Hiv- ja aids-työssä</a:t>
            </a:r>
            <a:endParaRPr lang="en-US" sz="1200" dirty="0" smtClean="0">
              <a:latin typeface="Verdana" pitchFamily="34" charset="0"/>
            </a:endParaRPr>
          </a:p>
          <a:p>
            <a:r>
              <a:rPr lang="fi-FI" sz="1200" dirty="0" smtClean="0">
                <a:latin typeface="Verdana" pitchFamily="34" charset="0"/>
              </a:rPr>
              <a:t>Humanitaarisen oikeuden toiminnassa</a:t>
            </a:r>
            <a:endParaRPr lang="en-US" sz="1200" dirty="0" smtClean="0">
              <a:latin typeface="Verdana" pitchFamily="34" charset="0"/>
            </a:endParaRPr>
          </a:p>
          <a:p>
            <a:r>
              <a:rPr lang="fi-FI" sz="1200" dirty="0" smtClean="0">
                <a:latin typeface="Verdana" pitchFamily="34" charset="0"/>
              </a:rPr>
              <a:t>Kontin vapaaehtoisena</a:t>
            </a:r>
            <a:endParaRPr lang="en-US" sz="1200" dirty="0" smtClean="0">
              <a:latin typeface="Verdana" pitchFamily="34" charset="0"/>
            </a:endParaRPr>
          </a:p>
          <a:p>
            <a:r>
              <a:rPr lang="fi-FI" sz="1200" dirty="0" smtClean="0">
                <a:latin typeface="Verdana" pitchFamily="34" charset="0"/>
              </a:rPr>
              <a:t>Monikulttuurisessa toiminnassa</a:t>
            </a:r>
            <a:endParaRPr lang="en-US" sz="1200" dirty="0" smtClean="0">
              <a:latin typeface="Verdana" pitchFamily="34" charset="0"/>
            </a:endParaRPr>
          </a:p>
          <a:p>
            <a:r>
              <a:rPr lang="fi-FI" sz="1200" dirty="0" smtClean="0">
                <a:latin typeface="Verdana" pitchFamily="34" charset="0"/>
              </a:rPr>
              <a:t>Nuorten toiminnassa</a:t>
            </a:r>
            <a:endParaRPr lang="en-US" sz="1200" dirty="0" smtClean="0">
              <a:latin typeface="Verdana" pitchFamily="34" charset="0"/>
            </a:endParaRPr>
          </a:p>
          <a:p>
            <a:r>
              <a:rPr lang="fi-FI" sz="1200" dirty="0" smtClean="0">
                <a:latin typeface="Verdana" pitchFamily="34" charset="0"/>
              </a:rPr>
              <a:t>Omaishoitajien tukitoiminnassa</a:t>
            </a:r>
            <a:endParaRPr lang="en-US" sz="1200" dirty="0" smtClean="0">
              <a:latin typeface="Verdana" pitchFamily="34" charset="0"/>
            </a:endParaRPr>
          </a:p>
          <a:p>
            <a:r>
              <a:rPr lang="fi-FI" sz="1200" dirty="0" smtClean="0">
                <a:latin typeface="Verdana" pitchFamily="34" charset="0"/>
              </a:rPr>
              <a:t>Päihdetyössä</a:t>
            </a:r>
            <a:endParaRPr lang="en-US" sz="1200" dirty="0" smtClean="0">
              <a:latin typeface="Verdana" pitchFamily="34" charset="0"/>
            </a:endParaRPr>
          </a:p>
          <a:p>
            <a:r>
              <a:rPr lang="fi-FI" sz="1200" dirty="0" err="1" smtClean="0">
                <a:latin typeface="Verdana" pitchFamily="34" charset="0"/>
              </a:rPr>
              <a:t>Reddie</a:t>
            </a:r>
            <a:r>
              <a:rPr lang="fi-FI" sz="1200" dirty="0" smtClean="0">
                <a:latin typeface="Verdana" pitchFamily="34" charset="0"/>
              </a:rPr>
              <a:t> </a:t>
            </a:r>
            <a:r>
              <a:rPr lang="fi-FI" sz="1200" dirty="0" err="1" smtClean="0">
                <a:latin typeface="Verdana" pitchFamily="34" charset="0"/>
              </a:rPr>
              <a:t>Kids</a:t>
            </a:r>
            <a:r>
              <a:rPr lang="fi-FI" sz="1200" dirty="0" smtClean="0">
                <a:latin typeface="Verdana" pitchFamily="34" charset="0"/>
              </a:rPr>
              <a:t> -ohjaajana</a:t>
            </a:r>
            <a:endParaRPr lang="en-US" sz="1200" dirty="0" smtClean="0">
              <a:latin typeface="Verdana" pitchFamily="34" charset="0"/>
            </a:endParaRPr>
          </a:p>
          <a:p>
            <a:r>
              <a:rPr lang="fi-FI" sz="1200" dirty="0" smtClean="0">
                <a:latin typeface="Verdana" pitchFamily="34" charset="0"/>
              </a:rPr>
              <a:t>Terveyden edistäjänä</a:t>
            </a:r>
            <a:endParaRPr lang="en-US" sz="1200" dirty="0" smtClean="0">
              <a:latin typeface="Verdana" pitchFamily="34" charset="0"/>
            </a:endParaRPr>
          </a:p>
          <a:p>
            <a:r>
              <a:rPr lang="fi-FI" sz="1200" dirty="0" smtClean="0">
                <a:latin typeface="Verdana" pitchFamily="34" charset="0"/>
              </a:rPr>
              <a:t>Verenluovuttajana</a:t>
            </a:r>
            <a:endParaRPr lang="en-US" sz="1200" dirty="0" smtClean="0">
              <a:latin typeface="Verdana" pitchFamily="34" charset="0"/>
            </a:endParaRPr>
          </a:p>
          <a:p>
            <a:r>
              <a:rPr lang="fi-FI" sz="1200" dirty="0" smtClean="0">
                <a:latin typeface="Verdana" pitchFamily="34" charset="0"/>
              </a:rPr>
              <a:t>Avustustyöntekijänä ulkomailla</a:t>
            </a:r>
            <a:endParaRPr lang="en-US" sz="1200" dirty="0" smtClean="0">
              <a:latin typeface="Verdana" pitchFamily="34" charset="0"/>
            </a:endParaRPr>
          </a:p>
          <a:p>
            <a:endParaRPr lang="en-US" sz="12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284</TotalTime>
  <Words>192</Words>
  <Application>Microsoft Office PowerPoint</Application>
  <PresentationFormat>On-screen Show (4:3)</PresentationFormat>
  <Paragraphs>65</Paragraphs>
  <Slides>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Blank</vt:lpstr>
      <vt:lpstr>Microsoft Office Word Document</vt:lpstr>
      <vt:lpstr>Slide 1</vt:lpstr>
      <vt:lpstr>Slide 2</vt:lpstr>
      <vt:lpstr>Slide 3</vt:lpstr>
    </vt:vector>
  </TitlesOfParts>
  <Company>SPRJ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mariapi</dc:creator>
  <cp:lastModifiedBy>mariapi</cp:lastModifiedBy>
  <cp:revision>38</cp:revision>
  <dcterms:created xsi:type="dcterms:W3CDTF">2013-09-20T06:48:52Z</dcterms:created>
  <dcterms:modified xsi:type="dcterms:W3CDTF">2013-09-20T11:38:28Z</dcterms:modified>
</cp:coreProperties>
</file>